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 id="2147483810" r:id="rId2"/>
    <p:sldMasterId id="2147483827" r:id="rId3"/>
    <p:sldMasterId id="2147483844" r:id="rId4"/>
    <p:sldMasterId id="2147483861" r:id="rId5"/>
    <p:sldMasterId id="2147483895" r:id="rId6"/>
  </p:sldMasterIdLst>
  <p:sldIdLst>
    <p:sldId id="256" r:id="rId7"/>
    <p:sldId id="257" r:id="rId8"/>
    <p:sldId id="258" r:id="rId9"/>
    <p:sldId id="261" r:id="rId10"/>
    <p:sldId id="262" r:id="rId11"/>
    <p:sldId id="263" r:id="rId12"/>
    <p:sldId id="264" r:id="rId13"/>
    <p:sldId id="272" r:id="rId14"/>
    <p:sldId id="265" r:id="rId15"/>
    <p:sldId id="274" r:id="rId16"/>
    <p:sldId id="275" r:id="rId17"/>
    <p:sldId id="276" r:id="rId18"/>
    <p:sldId id="277" r:id="rId19"/>
    <p:sldId id="286" r:id="rId20"/>
    <p:sldId id="278" r:id="rId21"/>
    <p:sldId id="279" r:id="rId22"/>
    <p:sldId id="280" r:id="rId23"/>
    <p:sldId id="281" r:id="rId24"/>
    <p:sldId id="282" r:id="rId25"/>
    <p:sldId id="283" r:id="rId26"/>
    <p:sldId id="284" r:id="rId27"/>
    <p:sldId id="285" r:id="rId28"/>
    <p:sldId id="266" r:id="rId29"/>
    <p:sldId id="287" r:id="rId30"/>
    <p:sldId id="288" r:id="rId31"/>
    <p:sldId id="289" r:id="rId32"/>
    <p:sldId id="290" r:id="rId33"/>
    <p:sldId id="291" r:id="rId34"/>
    <p:sldId id="292" r:id="rId35"/>
    <p:sldId id="260" r:id="rId36"/>
    <p:sldId id="273" r:id="rId37"/>
    <p:sldId id="259" r:id="rId38"/>
    <p:sldId id="267" r:id="rId39"/>
    <p:sldId id="268" r:id="rId40"/>
    <p:sldId id="269" r:id="rId41"/>
    <p:sldId id="270" r:id="rId42"/>
    <p:sldId id="271"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8" Type="http://schemas.openxmlformats.org/officeDocument/2006/relationships/slide" Target="slides/slide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theme" Target="theme/theme1.xml"/><Relationship Id="rId20" Type="http://schemas.openxmlformats.org/officeDocument/2006/relationships/slide" Target="slides/slide14.xml"/><Relationship Id="rId41" Type="http://schemas.openxmlformats.org/officeDocument/2006/relationships/slide" Target="slides/slide3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139722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508852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34696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531118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91642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754019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524418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4196910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601283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41637782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826345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7225260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453393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03429F7-DF48-4B33-87DA-0CFC0B2BCE3B}" type="datetimeFigureOut">
              <a:rPr lang="it-IT" smtClean="0"/>
              <a:t>25/11/2024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635711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03429F7-DF48-4B33-87DA-0CFC0B2BCE3B}" type="datetimeFigureOut">
              <a:rPr lang="it-IT" smtClean="0"/>
              <a:t>25/11/2024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4688172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429F7-DF48-4B33-87DA-0CFC0B2BCE3B}" type="datetimeFigureOut">
              <a:rPr lang="it-IT" smtClean="0"/>
              <a:t>25/11/2024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1029436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5687577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Tree>
    <p:extLst>
      <p:ext uri="{BB962C8B-B14F-4D97-AF65-F5344CB8AC3E}">
        <p14:creationId xmlns:p14="http://schemas.microsoft.com/office/powerpoint/2010/main" val="301164891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7098890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919902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0892479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28475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402127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8175755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9825849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7546817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6776075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9546437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9562859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7621045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03429F7-DF48-4B33-87DA-0CFC0B2BCE3B}" type="datetimeFigureOut">
              <a:rPr lang="it-IT" smtClean="0"/>
              <a:t>25/11/2024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4129034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03429F7-DF48-4B33-87DA-0CFC0B2BCE3B}" type="datetimeFigureOut">
              <a:rPr lang="it-IT" smtClean="0"/>
              <a:t>25/11/2024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81440250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429F7-DF48-4B33-87DA-0CFC0B2BCE3B}" type="datetimeFigureOut">
              <a:rPr lang="it-IT" smtClean="0"/>
              <a:t>25/11/2024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83870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5401196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5630833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Tree>
    <p:extLst>
      <p:ext uri="{BB962C8B-B14F-4D97-AF65-F5344CB8AC3E}">
        <p14:creationId xmlns:p14="http://schemas.microsoft.com/office/powerpoint/2010/main" val="255834334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0534218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297410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00529102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33215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8770721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10040509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53777281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91008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03429F7-DF48-4B33-87DA-0CFC0B2BCE3B}" type="datetimeFigureOut">
              <a:rPr lang="it-IT" smtClean="0"/>
              <a:t>25/11/2024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54708363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8943210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8433923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87116523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03429F7-DF48-4B33-87DA-0CFC0B2BCE3B}" type="datetimeFigureOut">
              <a:rPr lang="it-IT" smtClean="0"/>
              <a:t>25/11/2024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7555903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03429F7-DF48-4B33-87DA-0CFC0B2BCE3B}" type="datetimeFigureOut">
              <a:rPr lang="it-IT" smtClean="0"/>
              <a:t>25/11/2024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97494377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429F7-DF48-4B33-87DA-0CFC0B2BCE3B}" type="datetimeFigureOut">
              <a:rPr lang="it-IT" smtClean="0"/>
              <a:t>25/11/2024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412500986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41373157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Tree>
    <p:extLst>
      <p:ext uri="{BB962C8B-B14F-4D97-AF65-F5344CB8AC3E}">
        <p14:creationId xmlns:p14="http://schemas.microsoft.com/office/powerpoint/2010/main" val="9798447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04218849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18007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03429F7-DF48-4B33-87DA-0CFC0B2BCE3B}" type="datetimeFigureOut">
              <a:rPr lang="it-IT" smtClean="0"/>
              <a:t>25/11/2024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65899944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99634375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7860350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34202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0089632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28473651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27107015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54139517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91680647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625407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03429F7-DF48-4B33-87DA-0CFC0B2BCE3B}" type="datetimeFigureOut">
              <a:rPr lang="it-IT" smtClean="0"/>
              <a:t>25/11/2024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46075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429F7-DF48-4B33-87DA-0CFC0B2BCE3B}" type="datetimeFigureOut">
              <a:rPr lang="it-IT" smtClean="0"/>
              <a:t>25/11/2024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515793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03429F7-DF48-4B33-87DA-0CFC0B2BCE3B}" type="datetimeFigureOut">
              <a:rPr lang="it-IT" smtClean="0"/>
              <a:t>25/11/2024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50224242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429F7-DF48-4B33-87DA-0CFC0B2BCE3B}" type="datetimeFigureOut">
              <a:rPr lang="it-IT" smtClean="0"/>
              <a:t>25/11/2024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62705510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88656664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Tree>
    <p:extLst>
      <p:ext uri="{BB962C8B-B14F-4D97-AF65-F5344CB8AC3E}">
        <p14:creationId xmlns:p14="http://schemas.microsoft.com/office/powerpoint/2010/main" val="215654701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14326359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7695659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16061355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792941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44165907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410883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72965674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5865149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92814772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31431456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5278070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97523803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03429F7-DF48-4B33-87DA-0CFC0B2BCE3B}" type="datetimeFigureOut">
              <a:rPr lang="it-IT" smtClean="0"/>
              <a:t>25/11/2024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76786894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03429F7-DF48-4B33-87DA-0CFC0B2BCE3B}" type="datetimeFigureOut">
              <a:rPr lang="it-IT" smtClean="0"/>
              <a:t>25/11/2024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50598236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429F7-DF48-4B33-87DA-0CFC0B2BCE3B}" type="datetimeFigureOut">
              <a:rPr lang="it-IT" smtClean="0"/>
              <a:t>25/11/2024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67044896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74960682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373167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3429F7-DF48-4B33-87DA-0CFC0B2BCE3B}" type="datetimeFigureOut">
              <a:rPr lang="it-IT" smtClean="0"/>
              <a:t>25/11/2024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9530421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35607212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451566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69895500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4560468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242254390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370072013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03429F7-DF48-4B33-87DA-0CFC0B2BCE3B}" type="datetimeFigureOut">
              <a:rPr lang="it-IT" smtClean="0"/>
              <a:t>25/11/2024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C64CC64-B0C2-4C2B-9E1C-5675D65882EA}" type="slidenum">
              <a:rPr lang="it-IT" smtClean="0"/>
              <a:t>‹N›</a:t>
            </a:fld>
            <a:endParaRPr lang="it-IT"/>
          </a:p>
        </p:txBody>
      </p:sp>
    </p:spTree>
    <p:extLst>
      <p:ext uri="{BB962C8B-B14F-4D97-AF65-F5344CB8AC3E}">
        <p14:creationId xmlns:p14="http://schemas.microsoft.com/office/powerpoint/2010/main" val="1644507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3429F7-DF48-4B33-87DA-0CFC0B2BCE3B}" type="datetimeFigureOut">
              <a:rPr lang="it-IT" smtClean="0"/>
              <a:t>25/11/2024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64CC64-B0C2-4C2B-9E1C-5675D65882EA}" type="slidenum">
              <a:rPr lang="it-IT" smtClean="0"/>
              <a:t>‹N›</a:t>
            </a:fld>
            <a:endParaRPr lang="it-IT"/>
          </a:p>
        </p:txBody>
      </p:sp>
    </p:spTree>
    <p:extLst>
      <p:ext uri="{BB962C8B-B14F-4D97-AF65-F5344CB8AC3E}">
        <p14:creationId xmlns:p14="http://schemas.microsoft.com/office/powerpoint/2010/main" val="621738197"/>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3429F7-DF48-4B33-87DA-0CFC0B2BCE3B}" type="datetimeFigureOut">
              <a:rPr lang="it-IT" smtClean="0"/>
              <a:t>25/11/2024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64CC64-B0C2-4C2B-9E1C-5675D65882EA}" type="slidenum">
              <a:rPr lang="it-IT" smtClean="0"/>
              <a:t>‹N›</a:t>
            </a:fld>
            <a:endParaRPr lang="it-IT"/>
          </a:p>
        </p:txBody>
      </p:sp>
    </p:spTree>
    <p:extLst>
      <p:ext uri="{BB962C8B-B14F-4D97-AF65-F5344CB8AC3E}">
        <p14:creationId xmlns:p14="http://schemas.microsoft.com/office/powerpoint/2010/main" val="23377890"/>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3429F7-DF48-4B33-87DA-0CFC0B2BCE3B}" type="datetimeFigureOut">
              <a:rPr lang="it-IT" smtClean="0"/>
              <a:t>25/11/2024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64CC64-B0C2-4C2B-9E1C-5675D65882EA}" type="slidenum">
              <a:rPr lang="it-IT" smtClean="0"/>
              <a:t>‹N›</a:t>
            </a:fld>
            <a:endParaRPr lang="it-IT"/>
          </a:p>
        </p:txBody>
      </p:sp>
    </p:spTree>
    <p:extLst>
      <p:ext uri="{BB962C8B-B14F-4D97-AF65-F5344CB8AC3E}">
        <p14:creationId xmlns:p14="http://schemas.microsoft.com/office/powerpoint/2010/main" val="1977809304"/>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3429F7-DF48-4B33-87DA-0CFC0B2BCE3B}" type="datetimeFigureOut">
              <a:rPr lang="it-IT" smtClean="0"/>
              <a:t>25/11/2024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64CC64-B0C2-4C2B-9E1C-5675D65882EA}" type="slidenum">
              <a:rPr lang="it-IT" smtClean="0"/>
              <a:t>‹N›</a:t>
            </a:fld>
            <a:endParaRPr lang="it-IT"/>
          </a:p>
        </p:txBody>
      </p:sp>
    </p:spTree>
    <p:extLst>
      <p:ext uri="{BB962C8B-B14F-4D97-AF65-F5344CB8AC3E}">
        <p14:creationId xmlns:p14="http://schemas.microsoft.com/office/powerpoint/2010/main" val="2959800527"/>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 id="2147483857" r:id="rId13"/>
    <p:sldLayoutId id="2147483858" r:id="rId14"/>
    <p:sldLayoutId id="2147483859" r:id="rId15"/>
    <p:sldLayoutId id="21474838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3429F7-DF48-4B33-87DA-0CFC0B2BCE3B}" type="datetimeFigureOut">
              <a:rPr lang="it-IT" smtClean="0"/>
              <a:t>25/11/2024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64CC64-B0C2-4C2B-9E1C-5675D65882EA}" type="slidenum">
              <a:rPr lang="it-IT" smtClean="0"/>
              <a:t>‹N›</a:t>
            </a:fld>
            <a:endParaRPr lang="it-IT"/>
          </a:p>
        </p:txBody>
      </p:sp>
    </p:spTree>
    <p:extLst>
      <p:ext uri="{BB962C8B-B14F-4D97-AF65-F5344CB8AC3E}">
        <p14:creationId xmlns:p14="http://schemas.microsoft.com/office/powerpoint/2010/main" val="2916865919"/>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 id="2147483873" r:id="rId12"/>
    <p:sldLayoutId id="2147483874" r:id="rId13"/>
    <p:sldLayoutId id="2147483875" r:id="rId14"/>
    <p:sldLayoutId id="2147483876" r:id="rId15"/>
    <p:sldLayoutId id="214748387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3429F7-DF48-4B33-87DA-0CFC0B2BCE3B}" type="datetimeFigureOut">
              <a:rPr lang="it-IT" smtClean="0"/>
              <a:t>25/11/2024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CC64CC64-B0C2-4C2B-9E1C-5675D65882EA}" type="slidenum">
              <a:rPr lang="it-IT" smtClean="0"/>
              <a:t>‹N›</a:t>
            </a:fld>
            <a:endParaRPr lang="it-IT"/>
          </a:p>
        </p:txBody>
      </p:sp>
    </p:spTree>
    <p:extLst>
      <p:ext uri="{BB962C8B-B14F-4D97-AF65-F5344CB8AC3E}">
        <p14:creationId xmlns:p14="http://schemas.microsoft.com/office/powerpoint/2010/main" val="3197692137"/>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3907" r:id="rId12"/>
    <p:sldLayoutId id="2147483908" r:id="rId13"/>
    <p:sldLayoutId id="2147483909" r:id="rId14"/>
    <p:sldLayoutId id="2147483910" r:id="rId15"/>
    <p:sldLayoutId id="2147483911"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82.xml"/><Relationship Id="rId1" Type="http://schemas.openxmlformats.org/officeDocument/2006/relationships/themeOverride" Target="../theme/themeOverride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82.xml"/><Relationship Id="rId1" Type="http://schemas.openxmlformats.org/officeDocument/2006/relationships/themeOverride" Target="../theme/themeOverride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82.xml"/><Relationship Id="rId1" Type="http://schemas.openxmlformats.org/officeDocument/2006/relationships/themeOverride" Target="../theme/themeOverride3.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82.xml"/><Relationship Id="rId1" Type="http://schemas.openxmlformats.org/officeDocument/2006/relationships/themeOverride" Target="../theme/themeOverride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82.xml"/><Relationship Id="rId1" Type="http://schemas.openxmlformats.org/officeDocument/2006/relationships/themeOverride" Target="../theme/themeOverride5.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82.xml"/><Relationship Id="rId1" Type="http://schemas.openxmlformats.org/officeDocument/2006/relationships/themeOverride" Target="../theme/themeOverride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D6C900-A10E-BA49-E3E4-8693E2CCC18C}"/>
              </a:ext>
            </a:extLst>
          </p:cNvPr>
          <p:cNvSpPr>
            <a:spLocks noGrp="1"/>
          </p:cNvSpPr>
          <p:nvPr>
            <p:ph type="ctrTitle"/>
          </p:nvPr>
        </p:nvSpPr>
        <p:spPr/>
        <p:txBody>
          <a:bodyPr/>
          <a:lstStyle/>
          <a:p>
            <a:pPr algn="l"/>
            <a:r>
              <a:rPr lang="it-IT" dirty="0"/>
              <a:t>Piano Nazionale di Ripresa e Resilienza (PNRR) e normativa sugli appalti pubblici</a:t>
            </a:r>
          </a:p>
        </p:txBody>
      </p:sp>
      <p:sp>
        <p:nvSpPr>
          <p:cNvPr id="3" name="Sottotitolo 2">
            <a:extLst>
              <a:ext uri="{FF2B5EF4-FFF2-40B4-BE49-F238E27FC236}">
                <a16:creationId xmlns:a16="http://schemas.microsoft.com/office/drawing/2014/main" id="{426B6120-2A9D-EA31-66B7-209F5AB204FC}"/>
              </a:ext>
            </a:extLst>
          </p:cNvPr>
          <p:cNvSpPr>
            <a:spLocks noGrp="1"/>
          </p:cNvSpPr>
          <p:nvPr>
            <p:ph type="subTitle" idx="1"/>
          </p:nvPr>
        </p:nvSpPr>
        <p:spPr>
          <a:xfrm>
            <a:off x="1507067" y="4796421"/>
            <a:ext cx="7766936" cy="1096899"/>
          </a:xfrm>
        </p:spPr>
        <p:txBody>
          <a:bodyPr>
            <a:normAutofit lnSpcReduction="10000"/>
          </a:bodyPr>
          <a:lstStyle/>
          <a:p>
            <a:pPr algn="l"/>
            <a:r>
              <a:rPr lang="it-IT" sz="3200" kern="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Lunedì </a:t>
            </a:r>
            <a:r>
              <a:rPr lang="it-IT" sz="3200" kern="1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25</a:t>
            </a:r>
            <a:r>
              <a:rPr lang="it-IT" sz="3200" kern="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novembre 2024</a:t>
            </a:r>
          </a:p>
          <a:p>
            <a:pPr algn="l"/>
            <a:r>
              <a:rPr lang="it-IT" sz="3200" kern="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Carola Pagliarin</a:t>
            </a:r>
            <a:endParaRPr lang="it-IT"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011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EB4F9-C105-ACE2-29E2-7613FDA2A934}"/>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0F3540C-E29D-F902-B5F5-0B90B5532EDC}"/>
              </a:ext>
            </a:extLst>
          </p:cNvPr>
          <p:cNvSpPr>
            <a:spLocks noGrp="1"/>
          </p:cNvSpPr>
          <p:nvPr>
            <p:ph idx="1"/>
          </p:nvPr>
        </p:nvSpPr>
        <p:spPr>
          <a:xfrm>
            <a:off x="705469" y="745588"/>
            <a:ext cx="8596668" cy="5669279"/>
          </a:xfrm>
        </p:spPr>
        <p:txBody>
          <a:bodyPr>
            <a:normAutofit fontScale="85000" lnSpcReduction="20000"/>
          </a:bodyPr>
          <a:lstStyle/>
          <a:p>
            <a:pPr marL="0" indent="0" algn="just">
              <a:buNone/>
            </a:pPr>
            <a:r>
              <a:rPr lang="it-IT" sz="3200" b="1" dirty="0">
                <a:latin typeface="Times New Roman" panose="02020603050405020304" pitchFamily="18" charset="0"/>
                <a:cs typeface="Times New Roman" panose="02020603050405020304" pitchFamily="18" charset="0"/>
              </a:rPr>
              <a:t>1.</a:t>
            </a:r>
            <a:r>
              <a:rPr lang="it-IT" sz="3200" dirty="0">
                <a:latin typeface="Times New Roman" panose="02020603050405020304" pitchFamily="18" charset="0"/>
                <a:cs typeface="Times New Roman" panose="02020603050405020304" pitchFamily="18" charset="0"/>
              </a:rPr>
              <a:t> In relazione alle procedure afferenti agli investimenti pubblici, anche suddivisi in lotti funzionali, finanziati, in tutto o in parte, con le risorse previste dal </a:t>
            </a:r>
            <a:r>
              <a:rPr lang="it-IT" sz="3200" b="1" dirty="0">
                <a:latin typeface="Times New Roman" panose="02020603050405020304" pitchFamily="18" charset="0"/>
                <a:cs typeface="Times New Roman" panose="02020603050405020304" pitchFamily="18" charset="0"/>
              </a:rPr>
              <a:t>PNRR </a:t>
            </a:r>
            <a:r>
              <a:rPr lang="it-IT" sz="3200" dirty="0">
                <a:latin typeface="Times New Roman" panose="02020603050405020304" pitchFamily="18" charset="0"/>
                <a:cs typeface="Times New Roman" panose="02020603050405020304" pitchFamily="18" charset="0"/>
              </a:rPr>
              <a:t>e dal </a:t>
            </a:r>
            <a:r>
              <a:rPr lang="it-IT" sz="3200" b="1" dirty="0">
                <a:latin typeface="Times New Roman" panose="02020603050405020304" pitchFamily="18" charset="0"/>
                <a:cs typeface="Times New Roman" panose="02020603050405020304" pitchFamily="18" charset="0"/>
              </a:rPr>
              <a:t>PNC</a:t>
            </a:r>
            <a:r>
              <a:rPr lang="it-IT" sz="3200" dirty="0">
                <a:latin typeface="Times New Roman" panose="02020603050405020304" pitchFamily="18" charset="0"/>
                <a:cs typeface="Times New Roman" panose="02020603050405020304" pitchFamily="18" charset="0"/>
              </a:rPr>
              <a:t> e dai programmi cofinanziati dai </a:t>
            </a:r>
            <a:r>
              <a:rPr lang="it-IT" sz="3200" b="1" dirty="0">
                <a:latin typeface="Times New Roman" panose="02020603050405020304" pitchFamily="18" charset="0"/>
                <a:cs typeface="Times New Roman" panose="02020603050405020304" pitchFamily="18" charset="0"/>
              </a:rPr>
              <a:t>fondi strutturali dell'Unione europea</a:t>
            </a:r>
            <a:r>
              <a:rPr lang="it-IT" sz="3200" dirty="0">
                <a:latin typeface="Times New Roman" panose="02020603050405020304" pitchFamily="18" charset="0"/>
                <a:cs typeface="Times New Roman" panose="02020603050405020304" pitchFamily="18" charset="0"/>
              </a:rPr>
              <a:t>, e alle infrastrutture di supporto ad essi connesse, anche se non finanziate con dette risorse, </a:t>
            </a:r>
            <a:r>
              <a:rPr lang="it-IT" sz="3200" b="1" dirty="0">
                <a:latin typeface="Times New Roman" panose="02020603050405020304" pitchFamily="18" charset="0"/>
                <a:cs typeface="Times New Roman" panose="02020603050405020304" pitchFamily="18" charset="0"/>
              </a:rPr>
              <a:t>si applicano le disposizioni del presente titolo, l'articolo 207, comma 1, del decreto-legge 19 maggio 2020, n. 34</a:t>
            </a:r>
            <a:r>
              <a:rPr lang="it-IT" sz="3200" dirty="0">
                <a:latin typeface="Times New Roman" panose="02020603050405020304" pitchFamily="18" charset="0"/>
                <a:cs typeface="Times New Roman" panose="02020603050405020304" pitchFamily="18" charset="0"/>
              </a:rPr>
              <a:t>, convertito, con modificazioni, dalla legge 17 luglio 2020, n. 77, </a:t>
            </a:r>
            <a:r>
              <a:rPr lang="it-IT" sz="3200" b="1" dirty="0">
                <a:latin typeface="Times New Roman" panose="02020603050405020304" pitchFamily="18" charset="0"/>
                <a:cs typeface="Times New Roman" panose="02020603050405020304" pitchFamily="18" charset="0"/>
              </a:rPr>
              <a:t>nonché le disposizioni di cui al presente articolo</a:t>
            </a:r>
            <a:r>
              <a:rPr lang="it-IT" sz="3200" dirty="0">
                <a:latin typeface="Times New Roman" panose="02020603050405020304" pitchFamily="18" charset="0"/>
                <a:cs typeface="Times New Roman" panose="02020603050405020304" pitchFamily="18" charset="0"/>
              </a:rPr>
              <a:t>.</a:t>
            </a:r>
          </a:p>
          <a:p>
            <a:pPr marL="0" indent="0" algn="just">
              <a:buNone/>
            </a:pPr>
            <a:r>
              <a:rPr lang="it-IT" sz="3200" b="1" dirty="0">
                <a:latin typeface="Times New Roman" panose="02020603050405020304" pitchFamily="18" charset="0"/>
                <a:cs typeface="Times New Roman" panose="02020603050405020304" pitchFamily="18" charset="0"/>
              </a:rPr>
              <a:t>2.</a:t>
            </a:r>
            <a:r>
              <a:rPr lang="it-IT" sz="3200" dirty="0">
                <a:latin typeface="Times New Roman" panose="02020603050405020304" pitchFamily="18" charset="0"/>
                <a:cs typeface="Times New Roman" panose="02020603050405020304" pitchFamily="18" charset="0"/>
              </a:rPr>
              <a:t> È nominato, per ogni procedura, un</a:t>
            </a:r>
            <a:r>
              <a:rPr lang="it-IT" sz="3200" b="1" dirty="0">
                <a:latin typeface="Times New Roman" panose="02020603050405020304" pitchFamily="18" charset="0"/>
                <a:cs typeface="Times New Roman" panose="02020603050405020304" pitchFamily="18" charset="0"/>
              </a:rPr>
              <a:t> responsabile unico del procedimento</a:t>
            </a:r>
            <a:r>
              <a:rPr lang="it-IT" sz="3200" dirty="0">
                <a:latin typeface="Times New Roman" panose="02020603050405020304" pitchFamily="18" charset="0"/>
                <a:cs typeface="Times New Roman" panose="02020603050405020304" pitchFamily="18" charset="0"/>
              </a:rPr>
              <a:t> che, con propria determinazione adeguatamente motivata, valida e approva ciascuna fase progettuale o di esecuzione del contratto, anche in corso d'opera, fermo restando quanto previsto dall'articolo 26, comma 6, del decreto legislativo 18 aprile 2016, n. 50.</a:t>
            </a:r>
          </a:p>
        </p:txBody>
      </p:sp>
    </p:spTree>
    <p:extLst>
      <p:ext uri="{BB962C8B-B14F-4D97-AF65-F5344CB8AC3E}">
        <p14:creationId xmlns:p14="http://schemas.microsoft.com/office/powerpoint/2010/main" val="3510367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16540-5665-3D68-B67D-CFDE31EE8006}"/>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E32D2CC-28FF-1C88-E966-7815DB7565E5}"/>
              </a:ext>
            </a:extLst>
          </p:cNvPr>
          <p:cNvSpPr>
            <a:spLocks noGrp="1"/>
          </p:cNvSpPr>
          <p:nvPr>
            <p:ph idx="1"/>
          </p:nvPr>
        </p:nvSpPr>
        <p:spPr>
          <a:xfrm>
            <a:off x="705469" y="745588"/>
            <a:ext cx="8596668" cy="5669279"/>
          </a:xfrm>
        </p:spPr>
        <p:txBody>
          <a:bodyPr>
            <a:normAutofit fontScale="77500" lnSpcReduction="20000"/>
          </a:bodyPr>
          <a:lstStyle/>
          <a:p>
            <a:pPr marL="0" indent="0" algn="just">
              <a:buNone/>
            </a:pPr>
            <a:r>
              <a:rPr lang="it-IT" sz="3200" b="1" dirty="0">
                <a:latin typeface="Times New Roman" panose="02020603050405020304" pitchFamily="18" charset="0"/>
                <a:cs typeface="Times New Roman" panose="02020603050405020304" pitchFamily="18" charset="0"/>
              </a:rPr>
              <a:t>3.</a:t>
            </a:r>
            <a:r>
              <a:rPr lang="it-IT" sz="3200" dirty="0">
                <a:latin typeface="Times New Roman" panose="02020603050405020304" pitchFamily="18" charset="0"/>
                <a:cs typeface="Times New Roman" panose="02020603050405020304" pitchFamily="18" charset="0"/>
              </a:rPr>
              <a:t> Per la realizzazione degli investimenti di cui al comma 1 le stazioni appaltanti possono altresì ricorrere alla </a:t>
            </a:r>
            <a:r>
              <a:rPr lang="it-IT" sz="3200" b="1" dirty="0">
                <a:latin typeface="Times New Roman" panose="02020603050405020304" pitchFamily="18" charset="0"/>
                <a:cs typeface="Times New Roman" panose="02020603050405020304" pitchFamily="18" charset="0"/>
              </a:rPr>
              <a:t>procedura negoziata senza pubblicazione di un bando di gara</a:t>
            </a:r>
            <a:r>
              <a:rPr lang="it-IT" sz="3200" dirty="0">
                <a:latin typeface="Times New Roman" panose="02020603050405020304" pitchFamily="18" charset="0"/>
                <a:cs typeface="Times New Roman" panose="02020603050405020304" pitchFamily="18" charset="0"/>
              </a:rPr>
              <a:t> di cui all'articolo 63 del decreto legislativo n. 50 del 2016, per i settori ordinari, e di cui all'articolo 125 del medesimo decreto legislativo, per i settori speciali, qualora sussistano i relativi presupposti. Trova applicazione l'articolo 226, comma 5, del codice dei contratti pubblici, di cui al decreto legislativo 31 marzo 2023, n. 36. Al solo scopo di assicurare la trasparenza, le stazioni appaltanti danno evidenza dell'avvio delle procedure negoziate di cui al presente comma mediante i rispettivi siti internet istituzionali. Ferma restando la possibilità, per gli operatori economici, di manifestare interesse a essere invitati alla procedura, la pubblicazione di cui al periodo precedente non costituisce ricorso a invito, avviso o bando di gara a seguito del quale qualsiasi operatore economico può presentare un'offerta.</a:t>
            </a:r>
          </a:p>
        </p:txBody>
      </p:sp>
    </p:spTree>
    <p:extLst>
      <p:ext uri="{BB962C8B-B14F-4D97-AF65-F5344CB8AC3E}">
        <p14:creationId xmlns:p14="http://schemas.microsoft.com/office/powerpoint/2010/main" val="3640591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0CC48-3CA7-46BB-54FC-10F98CC4BADE}"/>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F39848F-0B5C-BDB3-22EE-BB4537F5C339}"/>
              </a:ext>
            </a:extLst>
          </p:cNvPr>
          <p:cNvSpPr>
            <a:spLocks noGrp="1"/>
          </p:cNvSpPr>
          <p:nvPr>
            <p:ph idx="1"/>
          </p:nvPr>
        </p:nvSpPr>
        <p:spPr>
          <a:xfrm>
            <a:off x="478302" y="365760"/>
            <a:ext cx="8823835" cy="6189785"/>
          </a:xfrm>
        </p:spPr>
        <p:txBody>
          <a:bodyPr>
            <a:noAutofit/>
          </a:bodyPr>
          <a:lstStyle/>
          <a:p>
            <a:pPr marL="0" indent="0" algn="just">
              <a:buNone/>
            </a:pPr>
            <a:r>
              <a:rPr lang="it-IT" sz="2300" b="1" dirty="0">
                <a:latin typeface="Times New Roman" panose="02020603050405020304" pitchFamily="18" charset="0"/>
                <a:cs typeface="Times New Roman" panose="02020603050405020304" pitchFamily="18" charset="0"/>
              </a:rPr>
              <a:t>3-bis.</a:t>
            </a:r>
            <a:r>
              <a:rPr lang="it-IT" sz="2300" dirty="0">
                <a:latin typeface="Times New Roman" panose="02020603050405020304" pitchFamily="18" charset="0"/>
                <a:cs typeface="Times New Roman" panose="02020603050405020304" pitchFamily="18" charset="0"/>
              </a:rPr>
              <a:t> La procedura di cui al comma 3 si applica alle università statali, alle istituzioni dell'alta formazione artistica, musicale e coreutica, nonché agli enti pubblici di ricerca di cui all'articolo 1 del decreto legislativo 25 novembre 2016, n. 218, per tutte le procedure per la realizzazione degli interventi del PNRR e del PNC di competenza del Ministero dell'università e della ricerca di importo fino a 215.000 euro.</a:t>
            </a:r>
          </a:p>
          <a:p>
            <a:pPr marL="0" indent="0" algn="just">
              <a:buNone/>
            </a:pPr>
            <a:r>
              <a:rPr lang="it-IT" sz="2300" b="1" dirty="0">
                <a:latin typeface="Times New Roman" panose="02020603050405020304" pitchFamily="18" charset="0"/>
                <a:cs typeface="Times New Roman" panose="02020603050405020304" pitchFamily="18" charset="0"/>
              </a:rPr>
              <a:t>4.</a:t>
            </a:r>
            <a:r>
              <a:rPr lang="it-IT" sz="2300" dirty="0">
                <a:latin typeface="Times New Roman" panose="02020603050405020304" pitchFamily="18" charset="0"/>
                <a:cs typeface="Times New Roman" panose="02020603050405020304" pitchFamily="18" charset="0"/>
              </a:rPr>
              <a:t> In caso di impugnazione degli atti relativi alle procedure di affidamento di cui al comma 1 e nei giudizi che riguardano le procedure di progettazione, autorizzazione, approvazione e realizzazione delle opere finanziate in tutto o in parte con le risorse previste dal PNRR e le relative attività di espropriazione, occupazione e asservimento, nonché in qualsiasi procedura amministrativa che riguardi interventi finanziati in tutto o in parte con le risorse previste dal PNRR, si applica l'articolo 125 del codice del processo amministrativo di cui al decreto legislativo 2 luglio 2010, n. 104. </a:t>
            </a:r>
            <a:r>
              <a:rPr lang="it-IT" sz="2300" b="1" dirty="0">
                <a:latin typeface="Times New Roman" panose="02020603050405020304" pitchFamily="18" charset="0"/>
                <a:cs typeface="Times New Roman" panose="02020603050405020304" pitchFamily="18" charset="0"/>
              </a:rPr>
              <a:t>In sede di pronuncia del provvedimento cautelare si tiene conto della coerenza della misura adottata con la realizzazione degli obiettivi e il rispetto dei tempi di attuazione del PNRR</a:t>
            </a:r>
            <a:r>
              <a:rPr lang="it-IT" sz="23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67801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0BD86-3834-CCB1-BC07-F911AB204741}"/>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77719F-89BF-0908-A8B2-B858B03A19CA}"/>
              </a:ext>
            </a:extLst>
          </p:cNvPr>
          <p:cNvSpPr>
            <a:spLocks noGrp="1"/>
          </p:cNvSpPr>
          <p:nvPr>
            <p:ph idx="1"/>
          </p:nvPr>
        </p:nvSpPr>
        <p:spPr>
          <a:xfrm>
            <a:off x="436099" y="571500"/>
            <a:ext cx="8837903" cy="5715000"/>
          </a:xfrm>
        </p:spPr>
        <p:txBody>
          <a:bodyPr>
            <a:noAutofit/>
          </a:bodyPr>
          <a:lstStyle/>
          <a:p>
            <a:pPr marL="0" indent="0" algn="just">
              <a:buNone/>
            </a:pPr>
            <a:r>
              <a:rPr lang="it-IT" sz="2200" b="1" dirty="0">
                <a:latin typeface="Times New Roman" panose="02020603050405020304" pitchFamily="18" charset="0"/>
                <a:cs typeface="Times New Roman" panose="02020603050405020304" pitchFamily="18" charset="0"/>
              </a:rPr>
              <a:t>5.</a:t>
            </a:r>
            <a:r>
              <a:rPr lang="it-IT" sz="2200" dirty="0">
                <a:latin typeface="Times New Roman" panose="02020603050405020304" pitchFamily="18" charset="0"/>
                <a:cs typeface="Times New Roman" panose="02020603050405020304" pitchFamily="18" charset="0"/>
              </a:rPr>
              <a:t> Per le finalità di cui al comma 1, in deroga a quanto previsto dall'articolo 59, commi 1, 1-bis e 1-ter, del decreto legislativo n. 50 del 2016, </a:t>
            </a:r>
            <a:r>
              <a:rPr lang="it-IT" sz="2200" b="1" dirty="0">
                <a:latin typeface="Times New Roman" panose="02020603050405020304" pitchFamily="18" charset="0"/>
                <a:cs typeface="Times New Roman" panose="02020603050405020304" pitchFamily="18" charset="0"/>
              </a:rPr>
              <a:t>è ammesso l'affidamento di progettazione ed esecuzione dei relativi lavori anche sulla base del progetto di fattibilità tecnica ed economica</a:t>
            </a:r>
            <a:r>
              <a:rPr lang="it-IT" sz="2200" dirty="0">
                <a:latin typeface="Times New Roman" panose="02020603050405020304" pitchFamily="18" charset="0"/>
                <a:cs typeface="Times New Roman" panose="02020603050405020304" pitchFamily="18" charset="0"/>
              </a:rPr>
              <a:t> di cui all'articolo 23, comma 5, del decreto legislativo n. 50 del 2016, a condizione che detto progetto sia redatto secondo le modalità e le indicazioni di cui al comma 7, quarto periodo, del presente articolo. In tali casi, la </a:t>
            </a:r>
            <a:r>
              <a:rPr lang="it-IT" sz="2200" b="1" dirty="0">
                <a:latin typeface="Times New Roman" panose="02020603050405020304" pitchFamily="18" charset="0"/>
                <a:cs typeface="Times New Roman" panose="02020603050405020304" pitchFamily="18" charset="0"/>
              </a:rPr>
              <a:t>conferenza di servizi</a:t>
            </a:r>
            <a:r>
              <a:rPr lang="it-IT" sz="2200" dirty="0">
                <a:latin typeface="Times New Roman" panose="02020603050405020304" pitchFamily="18" charset="0"/>
                <a:cs typeface="Times New Roman" panose="02020603050405020304" pitchFamily="18" charset="0"/>
              </a:rPr>
              <a:t> di cui all'articolo 27, comma 3, del citato decreto legislativo n. 50 del 2016 è svolta dalla stazione appaltante in forma semplificata ai sensi dell'articolo 14-bis della legge 7 agosto 1990, n. 241, e la determinazione conclusiva della stessa approva il progetto, determina la dichiarazione di pubblica utilità dell'opera ai sensi dell'articolo 12 del decreto del Presidente della Repubblica 8 giugno 2001, n. 327 e tiene luogo di tutti i pareri, nulla osta e autorizzazioni necessari anche ai fini della localizzazione dell'opera, della conformità urbanistica e paesaggistica dell'intervento, della risoluzione delle interferenze e delle relative opere mitigatrici e compensative. </a:t>
            </a:r>
          </a:p>
        </p:txBody>
      </p:sp>
    </p:spTree>
    <p:extLst>
      <p:ext uri="{BB962C8B-B14F-4D97-AF65-F5344CB8AC3E}">
        <p14:creationId xmlns:p14="http://schemas.microsoft.com/office/powerpoint/2010/main" val="3927589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697EF-8D06-1992-D2D2-F370441ABF99}"/>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899DE07-7462-27B0-EBBA-798D9F982A72}"/>
              </a:ext>
            </a:extLst>
          </p:cNvPr>
          <p:cNvSpPr>
            <a:spLocks noGrp="1"/>
          </p:cNvSpPr>
          <p:nvPr>
            <p:ph idx="1"/>
          </p:nvPr>
        </p:nvSpPr>
        <p:spPr>
          <a:xfrm>
            <a:off x="407963" y="634804"/>
            <a:ext cx="8837903" cy="5588391"/>
          </a:xfrm>
        </p:spPr>
        <p:txBody>
          <a:bodyPr>
            <a:noAutofit/>
          </a:bodyPr>
          <a:lstStyle/>
          <a:p>
            <a:pPr marL="0" indent="0" algn="just">
              <a:buNone/>
            </a:pPr>
            <a:r>
              <a:rPr lang="it-IT" sz="2200" dirty="0">
                <a:latin typeface="Times New Roman" panose="02020603050405020304" pitchFamily="18" charset="0"/>
                <a:cs typeface="Times New Roman" panose="02020603050405020304" pitchFamily="18" charset="0"/>
              </a:rPr>
              <a:t>La convocazione della conferenza di servizi di cui al secondo periodo è effettuata senza il previo espletamento della procedura di cui all'articolo 2 del regolamento di cui al decreto del Presidente della Repubblica 18 aprile 1994, n. 383. Per gli interventi infrastrutturali ferroviari finanziati con le risorse previste dal PNRR, dal PNC o dai programmi cofinanziati dai fondi strutturali dell'Unione europea, ivi inclusi quelli cui si applica l'articolo 44, la stazione appaltante è altresì abilitata a svolgere la conferenza di servizi di cui al presente articolo al fine di acquisire tutti i pareri, nulla osta e autorizzazioni necessari, anche ai fini della localizzazione e della conformità urbanistica e paesaggistica, all'approvazione dei progetti di risoluzione delle interferenze di reti o servizi con l'opera ferroviaria qualora non approvati unitamente al progetto dell'infrastruttura ferroviaria. Gli effetti della determinazione conclusiva della conferenza di servizi di cui al primo periodo si producono anche a seguito dell'approvazione del progetto di risoluzione delle interferenze da parte della stazione appaltante, ferma restando l'attribuzione del potere espropriativo al soggetto gestore.</a:t>
            </a:r>
          </a:p>
        </p:txBody>
      </p:sp>
    </p:spTree>
    <p:extLst>
      <p:ext uri="{BB962C8B-B14F-4D97-AF65-F5344CB8AC3E}">
        <p14:creationId xmlns:p14="http://schemas.microsoft.com/office/powerpoint/2010/main" val="299177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D5E1B-1468-6AD6-E6D8-7B93B8CFA16E}"/>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76D20A2-5BA6-39AA-526D-E725F8AE5829}"/>
              </a:ext>
            </a:extLst>
          </p:cNvPr>
          <p:cNvSpPr>
            <a:spLocks noGrp="1"/>
          </p:cNvSpPr>
          <p:nvPr>
            <p:ph idx="1"/>
          </p:nvPr>
        </p:nvSpPr>
        <p:spPr>
          <a:xfrm>
            <a:off x="436098" y="754380"/>
            <a:ext cx="8837903" cy="5349240"/>
          </a:xfrm>
        </p:spPr>
        <p:txBody>
          <a:bodyPr>
            <a:noAutofit/>
          </a:bodyPr>
          <a:lstStyle/>
          <a:p>
            <a:pPr marL="0" indent="0" algn="just">
              <a:buNone/>
            </a:pPr>
            <a:r>
              <a:rPr lang="it-IT" sz="2800" b="1" dirty="0">
                <a:latin typeface="Times New Roman" panose="02020603050405020304" pitchFamily="18" charset="0"/>
                <a:cs typeface="Times New Roman" panose="02020603050405020304" pitchFamily="18" charset="0"/>
              </a:rPr>
              <a:t>5-bis.</a:t>
            </a:r>
            <a:r>
              <a:rPr lang="it-IT" sz="2800" dirty="0">
                <a:latin typeface="Times New Roman" panose="02020603050405020304" pitchFamily="18" charset="0"/>
                <a:cs typeface="Times New Roman" panose="02020603050405020304" pitchFamily="18" charset="0"/>
              </a:rPr>
              <a:t> Ai fini di cui al comma 5, il progetto di fattibilità tecnica ed economica è trasmesso a cura della stazione appaltante all'autorità competente ai fini dell'espressione della </a:t>
            </a:r>
            <a:r>
              <a:rPr lang="it-IT" sz="2800" b="1" dirty="0">
                <a:latin typeface="Times New Roman" panose="02020603050405020304" pitchFamily="18" charset="0"/>
                <a:cs typeface="Times New Roman" panose="02020603050405020304" pitchFamily="18" charset="0"/>
              </a:rPr>
              <a:t>valutazione di impatto ambientale</a:t>
            </a:r>
            <a:r>
              <a:rPr lang="it-IT" sz="2800" dirty="0">
                <a:latin typeface="Times New Roman" panose="02020603050405020304" pitchFamily="18" charset="0"/>
                <a:cs typeface="Times New Roman" panose="02020603050405020304" pitchFamily="18" charset="0"/>
              </a:rPr>
              <a:t> di cui alla parte seconda del decreto legislativo 3 aprile 2006, n. 152, unitamente alla documentazione di cui all'articolo 22, comma 1, del medesimo decreto legislativo n. 152 del 2006, contestualmente alla richiesta di convocazione della conferenza di servizi. Ai fini della presentazione dell'istanza di cui all'articolo 23 del decreto legislativo n. 152 del 2006, non è richiesta la documentazione di cui alla lettera g-bis) del comma 1 del medesimo articolo 23.</a:t>
            </a:r>
          </a:p>
        </p:txBody>
      </p:sp>
    </p:spTree>
    <p:extLst>
      <p:ext uri="{BB962C8B-B14F-4D97-AF65-F5344CB8AC3E}">
        <p14:creationId xmlns:p14="http://schemas.microsoft.com/office/powerpoint/2010/main" val="2467653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62A21-DF35-9FA0-0637-4D3DFB1EC2C0}"/>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DBD15F4-27F8-C21A-EBAF-CC38502DB116}"/>
              </a:ext>
            </a:extLst>
          </p:cNvPr>
          <p:cNvSpPr>
            <a:spLocks noGrp="1"/>
          </p:cNvSpPr>
          <p:nvPr>
            <p:ph idx="1"/>
          </p:nvPr>
        </p:nvSpPr>
        <p:spPr>
          <a:xfrm>
            <a:off x="365760" y="205740"/>
            <a:ext cx="9143999" cy="5349240"/>
          </a:xfrm>
        </p:spPr>
        <p:txBody>
          <a:bodyPr>
            <a:noAutofit/>
          </a:bodyPr>
          <a:lstStyle/>
          <a:p>
            <a:pPr marL="0" indent="0" algn="just">
              <a:buNone/>
            </a:pPr>
            <a:r>
              <a:rPr lang="it-IT" sz="2200" b="1" dirty="0">
                <a:latin typeface="Times New Roman" panose="02020603050405020304" pitchFamily="18" charset="0"/>
                <a:cs typeface="Times New Roman" panose="02020603050405020304" pitchFamily="18" charset="0"/>
              </a:rPr>
              <a:t>5-ter.</a:t>
            </a:r>
            <a:r>
              <a:rPr lang="it-IT" sz="2200" dirty="0">
                <a:latin typeface="Times New Roman" panose="02020603050405020304" pitchFamily="18" charset="0"/>
                <a:cs typeface="Times New Roman" panose="02020603050405020304" pitchFamily="18" charset="0"/>
              </a:rPr>
              <a:t> Le risultanze della </a:t>
            </a:r>
            <a:r>
              <a:rPr lang="it-IT" sz="2200" b="1" dirty="0">
                <a:latin typeface="Times New Roman" panose="02020603050405020304" pitchFamily="18" charset="0"/>
                <a:cs typeface="Times New Roman" panose="02020603050405020304" pitchFamily="18" charset="0"/>
              </a:rPr>
              <a:t>valutazione di assoggettabilità alla verifica preventiva dell'interesse archeologico</a:t>
            </a:r>
            <a:r>
              <a:rPr lang="it-IT" sz="2200" dirty="0">
                <a:latin typeface="Times New Roman" panose="02020603050405020304" pitchFamily="18" charset="0"/>
                <a:cs typeface="Times New Roman" panose="02020603050405020304" pitchFamily="18" charset="0"/>
              </a:rPr>
              <a:t> di cui all'articolo 25, comma 3, del decreto legislativo n. 50 del 2016, sono acquisite nel corso della conferenza di servizi di cui al comma 5 del presente articolo. Qualora non emerga la sussistenza di un interesse archeologico, le risultanze della valutazione di assoggettabilità alla verifica preventiva dell'interesse archeologico di cui all'articolo 25, comma 3, del decreto legislativo n. 50 del 2016 sono corredate delle eventuali prescrizioni relative alle attività di assistenza archeologica in corso d'opera da svolgere ai sensi del medesimo articolo 25. Nei casi in cui dalla valutazione di assoggettabilità alla verifica preventiva dell'interesse archeologico di cui all'articolo 25, comma 3, del decreto legislativo n. 50 del 2016 emerga l'esistenza di un interesse archeologico, il soprintendente fissa il termine di cui al comma 9 del medesimo articolo 25 tenuto conto del cronoprogramma dell'intervento e, comunque, non oltre la data prevista per l'avvio dei lavori. Le modalità di svolgimento del procedimento di cui all'articolo 25, commi 8, 9, 10, 11, 12 e 14, del citato decreto legislativo n. 50 del 2016 sono disciplinate con apposito decreto del Presidente del Consiglio Superiore dei Lavori Pubblici, fermo restando il procedimento disciplinato con il decreto del Presidente del Consiglio dei ministri adottato ai sensi del citato articolo 25, comma 13.</a:t>
            </a:r>
          </a:p>
        </p:txBody>
      </p:sp>
    </p:spTree>
    <p:extLst>
      <p:ext uri="{BB962C8B-B14F-4D97-AF65-F5344CB8AC3E}">
        <p14:creationId xmlns:p14="http://schemas.microsoft.com/office/powerpoint/2010/main" val="2216490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629C6-645A-6772-8945-6CCD202848D8}"/>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F64F729-4CD0-8031-8D6D-81AB253C7CB1}"/>
              </a:ext>
            </a:extLst>
          </p:cNvPr>
          <p:cNvSpPr>
            <a:spLocks noGrp="1"/>
          </p:cNvSpPr>
          <p:nvPr>
            <p:ph idx="1"/>
          </p:nvPr>
        </p:nvSpPr>
        <p:spPr>
          <a:xfrm>
            <a:off x="337625" y="557433"/>
            <a:ext cx="9143999" cy="5349240"/>
          </a:xfrm>
        </p:spPr>
        <p:txBody>
          <a:bodyPr>
            <a:noAutofit/>
          </a:bodyPr>
          <a:lstStyle/>
          <a:p>
            <a:pPr marL="0" indent="0" algn="just">
              <a:buNone/>
            </a:pPr>
            <a:r>
              <a:rPr lang="it-IT" sz="2100" b="1" dirty="0">
                <a:latin typeface="Times New Roman" panose="02020603050405020304" pitchFamily="18" charset="0"/>
                <a:cs typeface="Times New Roman" panose="02020603050405020304" pitchFamily="18" charset="0"/>
              </a:rPr>
              <a:t>5-quater.</a:t>
            </a:r>
            <a:r>
              <a:rPr lang="it-IT" sz="2100" dirty="0">
                <a:latin typeface="Times New Roman" panose="02020603050405020304" pitchFamily="18" charset="0"/>
                <a:cs typeface="Times New Roman" panose="02020603050405020304" pitchFamily="18" charset="0"/>
              </a:rPr>
              <a:t> Gli esiti della </a:t>
            </a:r>
            <a:r>
              <a:rPr lang="it-IT" sz="2100" b="1" dirty="0">
                <a:latin typeface="Times New Roman" panose="02020603050405020304" pitchFamily="18" charset="0"/>
                <a:cs typeface="Times New Roman" panose="02020603050405020304" pitchFamily="18" charset="0"/>
              </a:rPr>
              <a:t>valutazione di impatto ambientale</a:t>
            </a:r>
            <a:r>
              <a:rPr lang="it-IT" sz="2100" dirty="0">
                <a:latin typeface="Times New Roman" panose="02020603050405020304" pitchFamily="18" charset="0"/>
                <a:cs typeface="Times New Roman" panose="02020603050405020304" pitchFamily="18" charset="0"/>
              </a:rPr>
              <a:t> sono trasmessi e comunicati dall'autorità competente alle altre amministrazioni che partecipano alla conferenza di servizi di cui al comma 5 e la determinazione conclusiva della conferenza comprende il provvedimento di valutazione di impatto ambientale. Tenuto conto delle preminenti esigenze di </a:t>
            </a:r>
            <a:r>
              <a:rPr lang="it-IT" sz="2100" dirty="0" err="1">
                <a:latin typeface="Times New Roman" panose="02020603050405020304" pitchFamily="18" charset="0"/>
                <a:cs typeface="Times New Roman" panose="02020603050405020304" pitchFamily="18" charset="0"/>
              </a:rPr>
              <a:t>appaltabilità</a:t>
            </a:r>
            <a:r>
              <a:rPr lang="it-IT" sz="2100" dirty="0">
                <a:latin typeface="Times New Roman" panose="02020603050405020304" pitchFamily="18" charset="0"/>
                <a:cs typeface="Times New Roman" panose="02020603050405020304" pitchFamily="18" charset="0"/>
              </a:rPr>
              <a:t> dell'opera e della sua realizzazione entro i termini previsti dal PNRR ovvero, in relazione agli interventi finanziati con le risorse del PNC, dal decreto di cui al comma 7 dell'articolo 1 del decreto-legge 6 maggio 2021, n. 59, convertito, con modificazioni, dalla legge 1° luglio 2021, n. 101, resta ferma l'applicazione delle disposizioni di cui all'articolo 14-quinquies della legge n. 241 del 1990. Le determinazioni di dissenso, ivi incluse quelle espresse dalle amministrazioni preposte alla tutela ambientale, paesaggistico-territoriale, dei beni culturali, o alla tutela della salute dei cittadini, non possono limitarsi a esprimere contrarietà alla realizzazione delle opere, ma devono, tenuto conto delle circostanze del caso concreto, indicare le prescrizioni e le misure mitigatrici che rendono compatibile l'opera, quantificandone altresì i relativi costi. Tali prescrizioni sono determinate conformemente ai principi di proporzionalità, efficacia e sostenibilità finanziaria dell'intervento risultante dal progetto presentato. </a:t>
            </a:r>
          </a:p>
        </p:txBody>
      </p:sp>
    </p:spTree>
    <p:extLst>
      <p:ext uri="{BB962C8B-B14F-4D97-AF65-F5344CB8AC3E}">
        <p14:creationId xmlns:p14="http://schemas.microsoft.com/office/powerpoint/2010/main" val="281539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7AAE2-7612-FCE7-129D-FCC768CF0AA9}"/>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3D5A7EA-B85A-DC71-9045-3F72AABEBE5C}"/>
              </a:ext>
            </a:extLst>
          </p:cNvPr>
          <p:cNvSpPr>
            <a:spLocks noGrp="1"/>
          </p:cNvSpPr>
          <p:nvPr>
            <p:ph idx="1"/>
          </p:nvPr>
        </p:nvSpPr>
        <p:spPr>
          <a:xfrm>
            <a:off x="351693" y="613703"/>
            <a:ext cx="9143999" cy="5349240"/>
          </a:xfrm>
        </p:spPr>
        <p:txBody>
          <a:bodyPr>
            <a:noAutofit/>
          </a:bodyPr>
          <a:lstStyle/>
          <a:p>
            <a:pPr marL="0" indent="0" algn="just">
              <a:buNone/>
            </a:pPr>
            <a:r>
              <a:rPr lang="it-IT" sz="2100" dirty="0">
                <a:latin typeface="Times New Roman" panose="02020603050405020304" pitchFamily="18" charset="0"/>
                <a:cs typeface="Times New Roman" panose="02020603050405020304" pitchFamily="18" charset="0"/>
              </a:rPr>
              <a:t>La determinazione conclusiva della conferenza perfeziona, altresì, ad ogni fine urbanistico ed edilizio, l'intesa tra Stato e regione o provincia autonoma, in ordine alla localizzazione dell'opera, ha effetto di variante degli strumenti urbanistici vigenti e comprende i titoli abilitativi rilasciati per la realizzazione e l'esercizio del progetto, recandone l'indicazione esplicita. La variante urbanistica, conseguente alla determinazione conclusiva della conferenza, comporta l'assoggettamento dell'area a vincolo preordinato all'esproprio ai sensi dell'articolo 10 del decreto del Presidente della Repubblica n. 327 del 2001, e le comunicazioni agli interessati di cui all'articolo 14, comma 5, della legge n. 241 del 1990 tengono luogo della fase partecipativa di cui all'articolo 11 del predetto decreto del Presidente della Repubblica n. 327 del 2001. Gli enti locali provvedono alle necessarie misure di salvaguardia delle aree interessate e delle relative fasce di rispetto e non possono autorizzare interventi edilizi incompatibili con la localizzazione dell'opera. Le disposizioni del presente comma si applicano anche ai procedimenti di localizzazione delle opere in relazione ai quali, alla data di entrata in vigore della presente disposizione, non sia stata ancora indetta la conferenza di servizi di cui all'articolo 3 del regolamento di cui al decreto del Presidente della Repubblica n. 383 del 1994.</a:t>
            </a:r>
          </a:p>
        </p:txBody>
      </p:sp>
    </p:spTree>
    <p:extLst>
      <p:ext uri="{BB962C8B-B14F-4D97-AF65-F5344CB8AC3E}">
        <p14:creationId xmlns:p14="http://schemas.microsoft.com/office/powerpoint/2010/main" val="3965729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62BED-BE14-08B9-2B54-858D4DA0B920}"/>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44FFCE-BD06-E109-3CD8-5F21E3D55EAF}"/>
              </a:ext>
            </a:extLst>
          </p:cNvPr>
          <p:cNvSpPr>
            <a:spLocks noGrp="1"/>
          </p:cNvSpPr>
          <p:nvPr>
            <p:ph idx="1"/>
          </p:nvPr>
        </p:nvSpPr>
        <p:spPr>
          <a:xfrm>
            <a:off x="351693" y="1401493"/>
            <a:ext cx="9143999" cy="5349240"/>
          </a:xfrm>
        </p:spPr>
        <p:txBody>
          <a:bodyPr>
            <a:noAutofit/>
          </a:bodyPr>
          <a:lstStyle/>
          <a:p>
            <a:pPr marL="0" indent="0" algn="just">
              <a:buNone/>
            </a:pPr>
            <a:r>
              <a:rPr lang="it-IT" sz="2800" b="1" dirty="0">
                <a:latin typeface="Times New Roman" panose="02020603050405020304" pitchFamily="18" charset="0"/>
                <a:cs typeface="Times New Roman" panose="02020603050405020304" pitchFamily="18" charset="0"/>
              </a:rPr>
              <a:t>5-quinquies.</a:t>
            </a:r>
            <a:r>
              <a:rPr lang="it-IT" sz="2800" dirty="0">
                <a:latin typeface="Times New Roman" panose="02020603050405020304" pitchFamily="18" charset="0"/>
                <a:cs typeface="Times New Roman" panose="02020603050405020304" pitchFamily="18" charset="0"/>
              </a:rPr>
              <a:t> In deroga all'articolo 27 del decreto legislativo n. 50 del 2016, </a:t>
            </a:r>
            <a:r>
              <a:rPr lang="it-IT" sz="2800" b="1" dirty="0">
                <a:latin typeface="Times New Roman" panose="02020603050405020304" pitchFamily="18" charset="0"/>
                <a:cs typeface="Times New Roman" panose="02020603050405020304" pitchFamily="18" charset="0"/>
              </a:rPr>
              <a:t>la verifica del progetto da porre a base della procedura di affidamento</a:t>
            </a:r>
            <a:r>
              <a:rPr lang="it-IT" sz="2800" dirty="0">
                <a:latin typeface="Times New Roman" panose="02020603050405020304" pitchFamily="18" charset="0"/>
                <a:cs typeface="Times New Roman" panose="02020603050405020304" pitchFamily="18" charset="0"/>
              </a:rPr>
              <a:t> condotta ai sensi dell'articolo 26, comma 6, del predetto decreto </a:t>
            </a:r>
            <a:r>
              <a:rPr lang="it-IT" sz="2800" b="1" dirty="0">
                <a:latin typeface="Times New Roman" panose="02020603050405020304" pitchFamily="18" charset="0"/>
                <a:cs typeface="Times New Roman" panose="02020603050405020304" pitchFamily="18" charset="0"/>
              </a:rPr>
              <a:t>accerta</a:t>
            </a:r>
            <a:r>
              <a:rPr lang="it-IT" sz="2800" dirty="0">
                <a:latin typeface="Times New Roman" panose="02020603050405020304" pitchFamily="18" charset="0"/>
                <a:cs typeface="Times New Roman" panose="02020603050405020304" pitchFamily="18" charset="0"/>
              </a:rPr>
              <a:t>, </a:t>
            </a:r>
            <a:r>
              <a:rPr lang="it-IT" sz="2800" b="1" dirty="0">
                <a:latin typeface="Times New Roman" panose="02020603050405020304" pitchFamily="18" charset="0"/>
                <a:cs typeface="Times New Roman" panose="02020603050405020304" pitchFamily="18" charset="0"/>
              </a:rPr>
              <a:t>altresì, l'ottemperanza alle prescrizioni</a:t>
            </a:r>
            <a:r>
              <a:rPr lang="it-IT" sz="2800" dirty="0">
                <a:latin typeface="Times New Roman" panose="02020603050405020304" pitchFamily="18" charset="0"/>
                <a:cs typeface="Times New Roman" panose="02020603050405020304" pitchFamily="18" charset="0"/>
              </a:rPr>
              <a:t> impartite in sede di </a:t>
            </a:r>
            <a:r>
              <a:rPr lang="it-IT" sz="2800" b="1" dirty="0">
                <a:latin typeface="Times New Roman" panose="02020603050405020304" pitchFamily="18" charset="0"/>
                <a:cs typeface="Times New Roman" panose="02020603050405020304" pitchFamily="18" charset="0"/>
              </a:rPr>
              <a:t>conferenza di servizi e di valutazione di impatto ambientale</a:t>
            </a:r>
            <a:r>
              <a:rPr lang="it-IT" sz="2800" dirty="0">
                <a:latin typeface="Times New Roman" panose="02020603050405020304" pitchFamily="18" charset="0"/>
                <a:cs typeface="Times New Roman" panose="02020603050405020304" pitchFamily="18" charset="0"/>
              </a:rPr>
              <a:t>, </a:t>
            </a:r>
            <a:r>
              <a:rPr lang="it-IT" sz="2800" u="sng" dirty="0">
                <a:latin typeface="Times New Roman" panose="02020603050405020304" pitchFamily="18" charset="0"/>
                <a:cs typeface="Times New Roman" panose="02020603050405020304" pitchFamily="18" charset="0"/>
              </a:rPr>
              <a:t>ed all'esito della stessa</a:t>
            </a:r>
            <a:r>
              <a:rPr lang="it-IT" sz="2800" dirty="0">
                <a:latin typeface="Times New Roman" panose="02020603050405020304" pitchFamily="18" charset="0"/>
                <a:cs typeface="Times New Roman" panose="02020603050405020304" pitchFamily="18" charset="0"/>
              </a:rPr>
              <a:t> </a:t>
            </a:r>
            <a:r>
              <a:rPr lang="it-IT" sz="2800" b="1" dirty="0">
                <a:latin typeface="Times New Roman" panose="02020603050405020304" pitchFamily="18" charset="0"/>
                <a:cs typeface="Times New Roman" panose="02020603050405020304" pitchFamily="18" charset="0"/>
              </a:rPr>
              <a:t>la stazione appaltante procede direttamente all'approvazione del progetto posto a base della procedura di affidamento nonché dei successivi livelli progettuali</a:t>
            </a:r>
            <a:r>
              <a:rPr lang="it-IT"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151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3A7978-79CB-9774-5FE7-2E5722E7D28D}"/>
              </a:ext>
            </a:extLst>
          </p:cNvPr>
          <p:cNvSpPr>
            <a:spLocks noGrp="1"/>
          </p:cNvSpPr>
          <p:nvPr>
            <p:ph idx="1"/>
          </p:nvPr>
        </p:nvSpPr>
        <p:spPr>
          <a:xfrm>
            <a:off x="677334" y="844063"/>
            <a:ext cx="8596668" cy="5197300"/>
          </a:xfrm>
        </p:spPr>
        <p:txBody>
          <a:bodyPr>
            <a:normAutofit fontScale="92500" lnSpcReduction="20000"/>
          </a:bodyPr>
          <a:lstStyle/>
          <a:p>
            <a:pPr algn="just"/>
            <a:r>
              <a:rPr lang="it-IT" sz="3200" b="1" dirty="0">
                <a:latin typeface="Times New Roman" panose="02020603050405020304" pitchFamily="18" charset="0"/>
                <a:cs typeface="Times New Roman" panose="02020603050405020304" pitchFamily="18" charset="0"/>
              </a:rPr>
              <a:t>I contratti</a:t>
            </a:r>
            <a:r>
              <a:rPr lang="it-IT" sz="3200" dirty="0">
                <a:latin typeface="Times New Roman" panose="02020603050405020304" pitchFamily="18" charset="0"/>
                <a:cs typeface="Times New Roman" panose="02020603050405020304" pitchFamily="18" charset="0"/>
              </a:rPr>
              <a:t> relativi ad investimenti pubblici </a:t>
            </a:r>
            <a:r>
              <a:rPr lang="it-IT" sz="3200" b="1" dirty="0">
                <a:latin typeface="Times New Roman" panose="02020603050405020304" pitchFamily="18" charset="0"/>
                <a:cs typeface="Times New Roman" panose="02020603050405020304" pitchFamily="18" charset="0"/>
              </a:rPr>
              <a:t>finanziati</a:t>
            </a:r>
            <a:r>
              <a:rPr lang="it-IT" sz="3200" dirty="0">
                <a:latin typeface="Times New Roman" panose="02020603050405020304" pitchFamily="18" charset="0"/>
                <a:cs typeface="Times New Roman" panose="02020603050405020304" pitchFamily="18" charset="0"/>
              </a:rPr>
              <a:t> con risorse del </a:t>
            </a:r>
            <a:r>
              <a:rPr lang="it-IT" sz="3200" b="1" dirty="0">
                <a:latin typeface="Times New Roman" panose="02020603050405020304" pitchFamily="18" charset="0"/>
                <a:cs typeface="Times New Roman" panose="02020603050405020304" pitchFamily="18" charset="0"/>
              </a:rPr>
              <a:t>PNRR</a:t>
            </a:r>
            <a:r>
              <a:rPr lang="it-IT" sz="3200" dirty="0">
                <a:latin typeface="Times New Roman" panose="02020603050405020304" pitchFamily="18" charset="0"/>
                <a:cs typeface="Times New Roman" panose="02020603050405020304" pitchFamily="18" charset="0"/>
              </a:rPr>
              <a:t> e del PNC </a:t>
            </a:r>
            <a:r>
              <a:rPr lang="it-IT" sz="3200" b="1" dirty="0">
                <a:latin typeface="Times New Roman" panose="02020603050405020304" pitchFamily="18" charset="0"/>
                <a:cs typeface="Times New Roman" panose="02020603050405020304" pitchFamily="18" charset="0"/>
              </a:rPr>
              <a:t>e la disciplina</a:t>
            </a:r>
            <a:r>
              <a:rPr lang="it-IT" sz="3200" dirty="0">
                <a:latin typeface="Times New Roman" panose="02020603050405020304" pitchFamily="18" charset="0"/>
                <a:cs typeface="Times New Roman" panose="02020603050405020304" pitchFamily="18" charset="0"/>
              </a:rPr>
              <a:t> dei contratti pubblici </a:t>
            </a:r>
            <a:r>
              <a:rPr lang="it-IT" sz="3200" b="1" dirty="0">
                <a:latin typeface="Times New Roman" panose="02020603050405020304" pitchFamily="18" charset="0"/>
                <a:cs typeface="Times New Roman" panose="02020603050405020304" pitchFamily="18" charset="0"/>
              </a:rPr>
              <a:t>nel PNRR</a:t>
            </a:r>
          </a:p>
          <a:p>
            <a:pPr algn="just"/>
            <a:r>
              <a:rPr lang="it-IT" sz="3200" dirty="0">
                <a:latin typeface="Times New Roman" panose="02020603050405020304" pitchFamily="18" charset="0"/>
                <a:cs typeface="Times New Roman" panose="02020603050405020304" pitchFamily="18" charset="0"/>
              </a:rPr>
              <a:t>Regolamento (UE) 2021/241 del Parlamento europeo e del Consiglio, del 12 febbraio 2021,che istituisce il dispositivo per la ripresa e la resilienza;</a:t>
            </a:r>
          </a:p>
          <a:p>
            <a:pPr algn="just"/>
            <a:r>
              <a:rPr lang="it-IT" sz="3200" dirty="0">
                <a:latin typeface="Times New Roman" panose="02020603050405020304" pitchFamily="18" charset="0"/>
                <a:cs typeface="Times New Roman" panose="02020603050405020304" pitchFamily="18" charset="0"/>
              </a:rPr>
              <a:t>Piano nazionale di ripresa e resilienza (</a:t>
            </a:r>
            <a:r>
              <a:rPr lang="it-IT" sz="3200" b="1" dirty="0">
                <a:latin typeface="Times New Roman" panose="02020603050405020304" pitchFamily="18" charset="0"/>
                <a:cs typeface="Times New Roman" panose="02020603050405020304" pitchFamily="18" charset="0"/>
              </a:rPr>
              <a:t>PNRR</a:t>
            </a:r>
            <a:r>
              <a:rPr lang="it-IT" sz="3200" dirty="0">
                <a:latin typeface="Times New Roman" panose="02020603050405020304" pitchFamily="18" charset="0"/>
                <a:cs typeface="Times New Roman" panose="02020603050405020304" pitchFamily="18" charset="0"/>
              </a:rPr>
              <a:t>) italiano, approvato con decisione del Consiglio ECOFIN del 13 luglio 2021, modificato con decisione del Consiglio ECOFIN dell'8 dicembre 2023 e con decisione del 14 maggio 2024; </a:t>
            </a:r>
            <a:r>
              <a:rPr lang="it-IT" sz="3200" b="1" dirty="0">
                <a:latin typeface="Times New Roman" panose="02020603050405020304" pitchFamily="18" charset="0"/>
                <a:cs typeface="Times New Roman" panose="02020603050405020304" pitchFamily="18" charset="0"/>
              </a:rPr>
              <a:t>Struttura, Governance e Potere sostitutivo</a:t>
            </a:r>
          </a:p>
        </p:txBody>
      </p:sp>
    </p:spTree>
    <p:extLst>
      <p:ext uri="{BB962C8B-B14F-4D97-AF65-F5344CB8AC3E}">
        <p14:creationId xmlns:p14="http://schemas.microsoft.com/office/powerpoint/2010/main" val="2263526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0F1C5-4E16-26AE-F619-C7514BBC2F2F}"/>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6084110-068F-5654-6450-6D93EFB8ACD2}"/>
              </a:ext>
            </a:extLst>
          </p:cNvPr>
          <p:cNvSpPr>
            <a:spLocks noGrp="1"/>
          </p:cNvSpPr>
          <p:nvPr>
            <p:ph idx="1"/>
          </p:nvPr>
        </p:nvSpPr>
        <p:spPr>
          <a:xfrm>
            <a:off x="323558" y="754380"/>
            <a:ext cx="9143999" cy="5349240"/>
          </a:xfrm>
        </p:spPr>
        <p:txBody>
          <a:bodyPr>
            <a:noAutofit/>
          </a:bodyPr>
          <a:lstStyle/>
          <a:p>
            <a:pPr marL="0" indent="0" algn="just">
              <a:buNone/>
            </a:pPr>
            <a:r>
              <a:rPr lang="it-IT" sz="2400" b="1" dirty="0">
                <a:latin typeface="Times New Roman" panose="02020603050405020304" pitchFamily="18" charset="0"/>
                <a:cs typeface="Times New Roman" panose="02020603050405020304" pitchFamily="18" charset="0"/>
              </a:rPr>
              <a:t>6.</a:t>
            </a:r>
            <a:r>
              <a:rPr lang="it-IT" sz="2400" dirty="0">
                <a:latin typeface="Times New Roman" panose="02020603050405020304" pitchFamily="18" charset="0"/>
                <a:cs typeface="Times New Roman" panose="02020603050405020304" pitchFamily="18" charset="0"/>
              </a:rPr>
              <a:t> Le stazioni appaltanti che procedono agli affidamenti di cui al comma 1, possono prevedere, nel bando di gara o nella lettera di invito, </a:t>
            </a:r>
            <a:r>
              <a:rPr lang="it-IT" sz="2400" b="1" dirty="0">
                <a:latin typeface="Times New Roman" panose="02020603050405020304" pitchFamily="18" charset="0"/>
                <a:cs typeface="Times New Roman" panose="02020603050405020304" pitchFamily="18" charset="0"/>
              </a:rPr>
              <a:t>l'assegnazione di un punteggio premiale per l'uso nella progettazione dei metodi e strumenti elettronici specifici</a:t>
            </a:r>
            <a:r>
              <a:rPr lang="it-IT" sz="2400" dirty="0">
                <a:latin typeface="Times New Roman" panose="02020603050405020304" pitchFamily="18" charset="0"/>
                <a:cs typeface="Times New Roman" panose="02020603050405020304" pitchFamily="18" charset="0"/>
              </a:rPr>
              <a:t> di cui all'articolo 23, comma 1, lettera h), del decreto legislativo n. 50 del 2016. Tali strumenti utilizzano piattaforme interoperabili a mezzo di formati aperti non proprietari, al fine di non limitare la concorrenza tra i fornitori di tecnologie e il coinvolgimento di specifiche progettualità tra i progettisti. Entro trenta giorni dalla data di entrata in vigore del presente decreto, con provvedimento del Ministero delle infrastrutture e della mobilità sostenibili, sono stabilite le regole e specifiche tecniche per l'utilizzo dei metodi e strumenti elettronici di cui al primo periodo, assicurandone il coordinamento con le previsioni di cui al decreto non regolamentare adottato ai sensi del comma 13 del citato articolo 23</a:t>
            </a:r>
          </a:p>
        </p:txBody>
      </p:sp>
    </p:spTree>
    <p:extLst>
      <p:ext uri="{BB962C8B-B14F-4D97-AF65-F5344CB8AC3E}">
        <p14:creationId xmlns:p14="http://schemas.microsoft.com/office/powerpoint/2010/main" val="1503658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432F4-92C9-F45C-9A72-F6BB5EDC28FD}"/>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71FC607-7168-FFA1-67AD-0CE3BB247B64}"/>
              </a:ext>
            </a:extLst>
          </p:cNvPr>
          <p:cNvSpPr>
            <a:spLocks noGrp="1"/>
          </p:cNvSpPr>
          <p:nvPr>
            <p:ph idx="1"/>
          </p:nvPr>
        </p:nvSpPr>
        <p:spPr>
          <a:xfrm>
            <a:off x="309490" y="529296"/>
            <a:ext cx="9143999" cy="5349240"/>
          </a:xfrm>
        </p:spPr>
        <p:txBody>
          <a:bodyPr>
            <a:noAutofit/>
          </a:bodyPr>
          <a:lstStyle/>
          <a:p>
            <a:pPr marL="0" indent="0" algn="just">
              <a:buNone/>
            </a:pPr>
            <a:r>
              <a:rPr lang="it-IT" sz="2000" b="1" dirty="0">
                <a:latin typeface="Times New Roman" panose="02020603050405020304" pitchFamily="18" charset="0"/>
                <a:cs typeface="Times New Roman" panose="02020603050405020304" pitchFamily="18" charset="0"/>
              </a:rPr>
              <a:t>7.</a:t>
            </a:r>
            <a:r>
              <a:rPr lang="it-IT" sz="2000" dirty="0">
                <a:latin typeface="Times New Roman" panose="02020603050405020304" pitchFamily="18" charset="0"/>
                <a:cs typeface="Times New Roman" panose="02020603050405020304" pitchFamily="18" charset="0"/>
              </a:rPr>
              <a:t> Per gli interventi di cui al comma 1, in deroga a quanto previsto dall'articolo 215 del decreto legislativo n. 50 del 2016, </a:t>
            </a:r>
            <a:r>
              <a:rPr lang="it-IT" sz="2000" b="1" dirty="0">
                <a:latin typeface="Times New Roman" panose="02020603050405020304" pitchFamily="18" charset="0"/>
                <a:cs typeface="Times New Roman" panose="02020603050405020304" pitchFamily="18" charset="0"/>
              </a:rPr>
              <a:t>il parere del Consiglio Superiore dei lavori pubblici è reso esclusivamente sui progetti di fattibilità tecnica ed economica di lavori pubblici di competenza statale, o comunque finanziati per almeno il 50 per cento dallo Stato, di importo pari o superiore ai 100 milioni di euro</a:t>
            </a:r>
            <a:r>
              <a:rPr lang="it-IT" sz="2000" dirty="0">
                <a:latin typeface="Times New Roman" panose="02020603050405020304" pitchFamily="18" charset="0"/>
                <a:cs typeface="Times New Roman" panose="02020603050405020304" pitchFamily="18" charset="0"/>
              </a:rPr>
              <a:t>. In tali casi, il parere reso dal Consiglio Superiore, in deroga a quanto previsto dall'articolo 1, comma 9, del decreto-legge 18 aprile 2019, n. 32, convertito, con modificazioni, dalla legge 14 giugno 2019, n. 55, </a:t>
            </a:r>
            <a:r>
              <a:rPr lang="it-IT" sz="2000" b="1" dirty="0">
                <a:latin typeface="Times New Roman" panose="02020603050405020304" pitchFamily="18" charset="0"/>
                <a:cs typeface="Times New Roman" panose="02020603050405020304" pitchFamily="18" charset="0"/>
              </a:rPr>
              <a:t>non riguarda anche la valutazione di congruità del costo</a:t>
            </a:r>
            <a:r>
              <a:rPr lang="it-IT" sz="2000" dirty="0">
                <a:latin typeface="Times New Roman" panose="02020603050405020304" pitchFamily="18" charset="0"/>
                <a:cs typeface="Times New Roman" panose="02020603050405020304" pitchFamily="18" charset="0"/>
              </a:rPr>
              <a:t>. In relazione agli investimenti di cui al primo periodo di importo inferiore ai 100 milioni di euro, dalla data di entrata in vigore del presente decreto e fino al 31 dicembre 2026, si prescinde dall'acquisizione del parere di cui all'articolo 215, comma 3, del decreto legislativo n. 50 del 2016. Con provvedimento del Presidente del Consiglio Superiore dei lavori pubblici, adottato entro sessanta giorni dalla data di entrata in vigore del presente decreto, sono individuate le modalità di presentazione delle richieste di parere di cui al presente comma, è indicato il contenuto essenziale dei documenti e degli elaborati di cui all'articolo 23, commi 5 e 6, del decreto legislativo n. 50 del 2016, occorrenti per l'espressione del parere, e sono altresì disciplinate, fermo quanto previsto dall'articolo 44 del presente decreto, procedure semplificate per la verifica della completezza della documentazione prodotta e, in caso positivo, per la conseguente definizione accelerata del procedimento.</a:t>
            </a:r>
          </a:p>
        </p:txBody>
      </p:sp>
    </p:spTree>
    <p:extLst>
      <p:ext uri="{BB962C8B-B14F-4D97-AF65-F5344CB8AC3E}">
        <p14:creationId xmlns:p14="http://schemas.microsoft.com/office/powerpoint/2010/main" val="1431383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F6E1F-3B69-D17C-452B-65363D97FD3C}"/>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7EA98EF-CEA0-F5D1-3DF7-FA33CE47CE8B}"/>
              </a:ext>
            </a:extLst>
          </p:cNvPr>
          <p:cNvSpPr>
            <a:spLocks noGrp="1"/>
          </p:cNvSpPr>
          <p:nvPr>
            <p:ph idx="1"/>
          </p:nvPr>
        </p:nvSpPr>
        <p:spPr>
          <a:xfrm>
            <a:off x="464234" y="2054762"/>
            <a:ext cx="9143999" cy="2748476"/>
          </a:xfrm>
        </p:spPr>
        <p:txBody>
          <a:bodyPr>
            <a:noAutofit/>
          </a:bodyPr>
          <a:lstStyle/>
          <a:p>
            <a:pPr marL="0" indent="0" algn="just">
              <a:buNone/>
            </a:pPr>
            <a:r>
              <a:rPr lang="it-IT" sz="2800" b="1" dirty="0">
                <a:latin typeface="Times New Roman" panose="02020603050405020304" pitchFamily="18" charset="0"/>
                <a:cs typeface="Times New Roman" panose="02020603050405020304" pitchFamily="18" charset="0"/>
              </a:rPr>
              <a:t>7-bis.</a:t>
            </a:r>
            <a:r>
              <a:rPr lang="it-IT" sz="2800" dirty="0">
                <a:latin typeface="Times New Roman" panose="02020603050405020304" pitchFamily="18" charset="0"/>
                <a:cs typeface="Times New Roman" panose="02020603050405020304" pitchFamily="18" charset="0"/>
              </a:rPr>
              <a:t> Gli oneri di pubblicazione e pubblicità legale di cui all'articolo 216, comma 11, del codice di cui al decreto legislativo 18 aprile 2016, n. 50, sostenuti dalle centrali di committenza in attuazione di quanto previsto dal presente articolo, possono essere posti a carico delle risorse di cui all'articolo 10, comma 5, del presente decreto.</a:t>
            </a:r>
          </a:p>
        </p:txBody>
      </p:sp>
    </p:spTree>
    <p:extLst>
      <p:ext uri="{BB962C8B-B14F-4D97-AF65-F5344CB8AC3E}">
        <p14:creationId xmlns:p14="http://schemas.microsoft.com/office/powerpoint/2010/main" val="555974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36B37-A5AA-67F8-6134-6D55AB8FC91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F5C3825-E1BF-CFC7-1126-452CDD873059}"/>
              </a:ext>
            </a:extLst>
          </p:cNvPr>
          <p:cNvSpPr>
            <a:spLocks noGrp="1"/>
          </p:cNvSpPr>
          <p:nvPr>
            <p:ph idx="1"/>
          </p:nvPr>
        </p:nvSpPr>
        <p:spPr/>
        <p:txBody>
          <a:bodyPr>
            <a:normAutofit/>
          </a:bodyPr>
          <a:lstStyle/>
          <a:p>
            <a:pPr marL="0" indent="0" algn="ctr">
              <a:buNone/>
            </a:pPr>
            <a:r>
              <a:rPr lang="it-IT" sz="3200" dirty="0">
                <a:latin typeface="Times New Roman" panose="02020603050405020304" pitchFamily="18" charset="0"/>
                <a:cs typeface="Times New Roman" panose="02020603050405020304" pitchFamily="18" charset="0"/>
              </a:rPr>
              <a:t>Art. 49</a:t>
            </a:r>
          </a:p>
          <a:p>
            <a:pPr marL="0" indent="0" algn="ctr">
              <a:buNone/>
            </a:pPr>
            <a:r>
              <a:rPr lang="it-IT" sz="3200" dirty="0">
                <a:latin typeface="Times New Roman" panose="02020603050405020304" pitchFamily="18" charset="0"/>
                <a:cs typeface="Times New Roman" panose="02020603050405020304" pitchFamily="18" charset="0"/>
              </a:rPr>
              <a:t>«Modifiche alla disciplina del subappalto»</a:t>
            </a:r>
          </a:p>
        </p:txBody>
      </p:sp>
    </p:spTree>
    <p:extLst>
      <p:ext uri="{BB962C8B-B14F-4D97-AF65-F5344CB8AC3E}">
        <p14:creationId xmlns:p14="http://schemas.microsoft.com/office/powerpoint/2010/main" val="15826549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51449-E20E-21AB-A1B2-6BE58F3D59FC}"/>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F52D8C7-93B4-CC1E-8DA2-17A8C8D45DA4}"/>
              </a:ext>
            </a:extLst>
          </p:cNvPr>
          <p:cNvSpPr>
            <a:spLocks noGrp="1"/>
          </p:cNvSpPr>
          <p:nvPr>
            <p:ph idx="1"/>
          </p:nvPr>
        </p:nvSpPr>
        <p:spPr>
          <a:xfrm>
            <a:off x="635131" y="671733"/>
            <a:ext cx="8762088" cy="5514534"/>
          </a:xfrm>
        </p:spPr>
        <p:txBody>
          <a:bodyPr>
            <a:normAutofit/>
          </a:bodyPr>
          <a:lstStyle/>
          <a:p>
            <a:pPr marL="0" indent="0" algn="just">
              <a:buNone/>
            </a:pPr>
            <a:r>
              <a:rPr lang="it-IT" sz="3000" b="1" dirty="0">
                <a:latin typeface="Times New Roman" panose="02020603050405020304" pitchFamily="18" charset="0"/>
                <a:cs typeface="Times New Roman" panose="02020603050405020304" pitchFamily="18" charset="0"/>
              </a:rPr>
              <a:t>1.</a:t>
            </a:r>
            <a:r>
              <a:rPr lang="it-IT" sz="3000" dirty="0">
                <a:latin typeface="Times New Roman" panose="02020603050405020304" pitchFamily="18" charset="0"/>
                <a:cs typeface="Times New Roman" panose="02020603050405020304" pitchFamily="18" charset="0"/>
              </a:rPr>
              <a:t> Dalla data di entrata in vigore del presente decreto:</a:t>
            </a:r>
          </a:p>
          <a:p>
            <a:pPr marL="0" indent="0" algn="just">
              <a:buNone/>
            </a:pPr>
            <a:r>
              <a:rPr lang="it-IT" sz="3000" dirty="0">
                <a:latin typeface="Times New Roman" panose="02020603050405020304" pitchFamily="18" charset="0"/>
                <a:cs typeface="Times New Roman" panose="02020603050405020304" pitchFamily="18" charset="0"/>
              </a:rPr>
              <a:t>a) fino al 31 ottobre 2021, in deroga all'articolo 105, commi 2 e 5, del decreto legislativo 18 aprile 2016, n. 50, il subappalto non può superare la quota del 50 per cento dell'importo complessivo del contratto di lavori, servizi o forniture. È soppresso l'articolo 1, comma 18, primo periodo, del decreto-legge 18 aprile 2019, n. 32, convertito, con modificazioni, dalla legge 14 giugno 2019, n. 55;</a:t>
            </a:r>
          </a:p>
          <a:p>
            <a:pPr marL="0" indent="0" algn="just">
              <a:buNone/>
            </a:pPr>
            <a:r>
              <a:rPr lang="it-IT" sz="3000" dirty="0">
                <a:latin typeface="Times New Roman" panose="02020603050405020304" pitchFamily="18" charset="0"/>
                <a:cs typeface="Times New Roman" panose="02020603050405020304" pitchFamily="18" charset="0"/>
              </a:rPr>
              <a:t>b) all'articolo 105 del decreto legislativo 18 aprile 2016, n. 50:</a:t>
            </a:r>
          </a:p>
        </p:txBody>
      </p:sp>
    </p:spTree>
    <p:extLst>
      <p:ext uri="{BB962C8B-B14F-4D97-AF65-F5344CB8AC3E}">
        <p14:creationId xmlns:p14="http://schemas.microsoft.com/office/powerpoint/2010/main" val="254976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ADD7E-424D-4450-849E-EBD8DC900CEB}"/>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4E4627B-2B5A-1C42-5A80-294580C065B9}"/>
              </a:ext>
            </a:extLst>
          </p:cNvPr>
          <p:cNvSpPr>
            <a:spLocks noGrp="1"/>
          </p:cNvSpPr>
          <p:nvPr>
            <p:ph idx="1"/>
          </p:nvPr>
        </p:nvSpPr>
        <p:spPr>
          <a:xfrm>
            <a:off x="407963" y="196949"/>
            <a:ext cx="8851971" cy="6147580"/>
          </a:xfrm>
        </p:spPr>
        <p:txBody>
          <a:bodyPr>
            <a:noAutofit/>
          </a:bodyPr>
          <a:lstStyle/>
          <a:p>
            <a:pPr marL="0" indent="0" algn="just">
              <a:buNone/>
            </a:pPr>
            <a:r>
              <a:rPr lang="it-IT" sz="2300" dirty="0">
                <a:latin typeface="Times New Roman" panose="02020603050405020304" pitchFamily="18" charset="0"/>
                <a:cs typeface="Times New Roman" panose="02020603050405020304" pitchFamily="18" charset="0"/>
              </a:rPr>
              <a:t>1) al comma 1, il secondo e il terzo periodo sono sostituiti dai seguenti: "A pena di nullità, fatto salvo quanto previsto dall'articolo 106, comma 1, lettera d), il contratto non può essere ceduto, non può essere affidata a terzi l'integrale esecuzione delle prestazioni o lavorazioni oggetto del contratto di appalto, nonché la prevalente esecuzione delle lavorazioni relative al complesso delle categorie prevalenti e dei contratti ad alta intensità di manodopera. È ammesso il subappalto secondo le disposizioni del presente articolo.";</a:t>
            </a:r>
          </a:p>
          <a:p>
            <a:pPr marL="0" indent="0" algn="just">
              <a:buNone/>
            </a:pPr>
            <a:r>
              <a:rPr lang="it-IT" sz="2300" dirty="0">
                <a:latin typeface="Times New Roman" panose="02020603050405020304" pitchFamily="18" charset="0"/>
                <a:cs typeface="Times New Roman" panose="02020603050405020304" pitchFamily="18" charset="0"/>
              </a:rPr>
              <a:t>2) al comma 14, il primo periodo è sostituito dal seguente: "Il subappaltatore, per le prestazioni affidate in subappalto, deve garantire gli stessi standard qualitativi e prestazionali previsti nel contratto di appalto e riconoscere ai lavoratori un trattamento economico e normativo non inferiore a quello che avrebbe garantito il contraente principale, inclusa l'applicazione dei medesimi contratti collettivi nazionali di lavoro, qualora le attività oggetto di subappalto coincidano con quelle caratterizzanti l'oggetto dell'appalto ovvero riguardino le lavorazioni relative alle categorie prevalenti e siano incluse nell'oggetto sociale del contraente principale.".</a:t>
            </a:r>
          </a:p>
        </p:txBody>
      </p:sp>
    </p:spTree>
    <p:extLst>
      <p:ext uri="{BB962C8B-B14F-4D97-AF65-F5344CB8AC3E}">
        <p14:creationId xmlns:p14="http://schemas.microsoft.com/office/powerpoint/2010/main" val="861989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03617-93F6-CA3D-C874-499530F881D4}"/>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9DF5AE8-7577-7E37-1DA6-89ACC3FCA566}"/>
              </a:ext>
            </a:extLst>
          </p:cNvPr>
          <p:cNvSpPr>
            <a:spLocks noGrp="1"/>
          </p:cNvSpPr>
          <p:nvPr>
            <p:ph idx="1"/>
          </p:nvPr>
        </p:nvSpPr>
        <p:spPr>
          <a:xfrm>
            <a:off x="407963" y="196949"/>
            <a:ext cx="8851971" cy="6147580"/>
          </a:xfrm>
        </p:spPr>
        <p:txBody>
          <a:bodyPr>
            <a:noAutofit/>
          </a:bodyPr>
          <a:lstStyle/>
          <a:p>
            <a:pPr marL="0" indent="0" algn="just">
              <a:buNone/>
            </a:pPr>
            <a:r>
              <a:rPr lang="it-IT" sz="2200" b="1" dirty="0">
                <a:latin typeface="Times New Roman" panose="02020603050405020304" pitchFamily="18" charset="0"/>
                <a:cs typeface="Times New Roman" panose="02020603050405020304" pitchFamily="18" charset="0"/>
              </a:rPr>
              <a:t>2.</a:t>
            </a:r>
            <a:r>
              <a:rPr lang="it-IT" sz="2200" dirty="0">
                <a:latin typeface="Times New Roman" panose="02020603050405020304" pitchFamily="18" charset="0"/>
                <a:cs typeface="Times New Roman" panose="02020603050405020304" pitchFamily="18" charset="0"/>
              </a:rPr>
              <a:t> Dal 1° novembre 2021, al citato articolo 105 del decreto legislativo 18 aprile 2016, n. 50:</a:t>
            </a:r>
          </a:p>
          <a:p>
            <a:pPr marL="0" indent="0" algn="just">
              <a:buNone/>
            </a:pPr>
            <a:r>
              <a:rPr lang="it-IT" sz="2200" dirty="0">
                <a:latin typeface="Times New Roman" panose="02020603050405020304" pitchFamily="18" charset="0"/>
                <a:cs typeface="Times New Roman" panose="02020603050405020304" pitchFamily="18" charset="0"/>
              </a:rPr>
              <a:t>a) al comma 2, il terzo periodo è sostituito dal seguente: "Le stazioni appaltanti, nel rispetto dei principi di cui all'articolo 30, previa adeguata motivazione nella determina a contrarre, eventualmente avvalendosi del parere delle Prefetture competenti, indicano nei documenti di gara le prestazioni o le lavorazioni oggetto del contratto di appalto da eseguire a cura dell'aggiudicatario in ragione delle specifiche caratteristiche dell'appalto, ivi comprese quelle di cui all'articolo 89, comma 11, dell'esigenza, tenuto conto della natura o della complessità delle prestazioni o delle lavorazioni da effettuare, di rafforzare il controllo delle attività di cantiere e più in generale dei luoghi di lavoro e di garantire una più intensa tutela delle condizioni di lavoro e della salute e sicurezza dei lavoratori ovvero di prevenire il rischio di infiltrazioni criminali, a meno che i subappaltatori siano iscritti nell'elenco dei fornitori, prestatori di servizi ed esecutori di lavori di cui al comma 52 dell' articolo 1 della legge 6 novembre 2012, n. 190, ovvero nell'anagrafe antimafia degli esecutori istituita dall'articolo 30 del decreto-legge 17 ottobre 2016, n. 189, convertito, con modificazioni, dalla legge 15 dicembre 2016, n. 229.";</a:t>
            </a:r>
          </a:p>
        </p:txBody>
      </p:sp>
    </p:spTree>
    <p:extLst>
      <p:ext uri="{BB962C8B-B14F-4D97-AF65-F5344CB8AC3E}">
        <p14:creationId xmlns:p14="http://schemas.microsoft.com/office/powerpoint/2010/main" val="32281505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11D7A-8B83-2F8E-BB6E-A7DD9BA47386}"/>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99B8651-98D1-5FBA-EE3C-545A24C10C06}"/>
              </a:ext>
            </a:extLst>
          </p:cNvPr>
          <p:cNvSpPr>
            <a:spLocks noGrp="1"/>
          </p:cNvSpPr>
          <p:nvPr>
            <p:ph idx="1"/>
          </p:nvPr>
        </p:nvSpPr>
        <p:spPr>
          <a:xfrm>
            <a:off x="450167" y="900333"/>
            <a:ext cx="8851971" cy="4797082"/>
          </a:xfrm>
        </p:spPr>
        <p:txBody>
          <a:bodyPr>
            <a:noAutofit/>
          </a:bodyPr>
          <a:lstStyle/>
          <a:p>
            <a:pPr marL="0" indent="0" algn="just">
              <a:buNone/>
            </a:pPr>
            <a:r>
              <a:rPr lang="it-IT" sz="2300" dirty="0">
                <a:latin typeface="Times New Roman" panose="02020603050405020304" pitchFamily="18" charset="0"/>
                <a:cs typeface="Times New Roman" panose="02020603050405020304" pitchFamily="18" charset="0"/>
              </a:rPr>
              <a:t>b) il comma 5 è abrogato;</a:t>
            </a:r>
          </a:p>
          <a:p>
            <a:pPr marL="0" indent="0" algn="just">
              <a:buNone/>
            </a:pPr>
            <a:r>
              <a:rPr lang="it-IT" sz="2300" dirty="0">
                <a:latin typeface="Times New Roman" panose="02020603050405020304" pitchFamily="18" charset="0"/>
                <a:cs typeface="Times New Roman" panose="02020603050405020304" pitchFamily="18" charset="0"/>
              </a:rPr>
              <a:t>b-bis) al comma 7, secondo periodo, le parole da: "la certificazione attestante" fino alla fine del periodo sono sostituite dalle seguenti: "la dichiarazione del subappaltatore attestante l'assenza dei motivi di esclusione di cui all'articolo 80 e il possesso dei requisiti speciali di cui agli articoli 83 e 84. La stazione appaltante verifica la dichiarazione di cui al secondo periodo del presente comma tramite la Banca dati nazionale di cui all'articolo 81"</a:t>
            </a:r>
          </a:p>
          <a:p>
            <a:pPr marL="0" indent="0" algn="just">
              <a:buNone/>
            </a:pPr>
            <a:r>
              <a:rPr lang="it-IT" sz="2300" dirty="0">
                <a:latin typeface="Times New Roman" panose="02020603050405020304" pitchFamily="18" charset="0"/>
                <a:cs typeface="Times New Roman" panose="02020603050405020304" pitchFamily="18" charset="0"/>
              </a:rPr>
              <a:t>c) al comma 8, il primo periodo è sostituito dal seguente: "Il contraente principale e il subappaltatore sono responsabili in solido nei confronti della stazione appaltante in relazione alle prestazioni oggetto del contratto di subappalto.".</a:t>
            </a:r>
          </a:p>
        </p:txBody>
      </p:sp>
    </p:spTree>
    <p:extLst>
      <p:ext uri="{BB962C8B-B14F-4D97-AF65-F5344CB8AC3E}">
        <p14:creationId xmlns:p14="http://schemas.microsoft.com/office/powerpoint/2010/main" val="1346848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00636-0EE7-EAB1-F2C0-B3E381165EDB}"/>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A9EC34-3B93-EEE7-48E8-E5577BE51D21}"/>
              </a:ext>
            </a:extLst>
          </p:cNvPr>
          <p:cNvSpPr>
            <a:spLocks noGrp="1"/>
          </p:cNvSpPr>
          <p:nvPr>
            <p:ph idx="1"/>
          </p:nvPr>
        </p:nvSpPr>
        <p:spPr>
          <a:xfrm>
            <a:off x="450167" y="900333"/>
            <a:ext cx="8851971" cy="4797082"/>
          </a:xfrm>
        </p:spPr>
        <p:txBody>
          <a:bodyPr>
            <a:noAutofit/>
          </a:bodyPr>
          <a:lstStyle/>
          <a:p>
            <a:pPr marL="0" indent="0" algn="just">
              <a:buNone/>
            </a:pPr>
            <a:r>
              <a:rPr lang="it-IT" sz="2300" b="1" dirty="0">
                <a:latin typeface="Times New Roman" panose="02020603050405020304" pitchFamily="18" charset="0"/>
                <a:cs typeface="Times New Roman" panose="02020603050405020304" pitchFamily="18" charset="0"/>
              </a:rPr>
              <a:t>3.</a:t>
            </a:r>
            <a:r>
              <a:rPr lang="it-IT" sz="2300" dirty="0">
                <a:latin typeface="Times New Roman" panose="02020603050405020304" pitchFamily="18" charset="0"/>
                <a:cs typeface="Times New Roman" panose="02020603050405020304" pitchFamily="18" charset="0"/>
              </a:rPr>
              <a:t> Le amministrazioni competenti:</a:t>
            </a:r>
          </a:p>
          <a:p>
            <a:pPr marL="0" indent="0" algn="just">
              <a:buNone/>
            </a:pPr>
            <a:r>
              <a:rPr lang="it-IT" sz="2300" dirty="0">
                <a:latin typeface="Times New Roman" panose="02020603050405020304" pitchFamily="18" charset="0"/>
                <a:cs typeface="Times New Roman" panose="02020603050405020304" pitchFamily="18" charset="0"/>
              </a:rPr>
              <a:t>a) assicurano la piena operatività della Banca Dati Nazionale dei Contratti Pubblici di cui all'articolo 81 del decreto legislativo n. 50 del 2016, come modificato dall'((articolo 53)) del presente decreto;</a:t>
            </a:r>
          </a:p>
          <a:p>
            <a:pPr marL="0" indent="0" algn="just">
              <a:buNone/>
            </a:pPr>
            <a:r>
              <a:rPr lang="it-IT" sz="2300" dirty="0">
                <a:latin typeface="Times New Roman" panose="02020603050405020304" pitchFamily="18" charset="0"/>
                <a:cs typeface="Times New Roman" panose="02020603050405020304" pitchFamily="18" charset="0"/>
              </a:rPr>
              <a:t>b) adottano il documento relativo alla congruità dell'incidenza della manodopera, di cui all'articolo 105, comma 16, del citato decreto legislativo n. 50 del 2016 e all'articolo 8, comma 10-bis, del decreto-legge 16 luglio 2020, n. 76, convertito, con modificazioni, dalla legge 11 settembre 2020, n. 120;</a:t>
            </a:r>
          </a:p>
          <a:p>
            <a:pPr marL="0" indent="0" algn="just">
              <a:buNone/>
            </a:pPr>
            <a:r>
              <a:rPr lang="it-IT" sz="2300" dirty="0">
                <a:latin typeface="Times New Roman" panose="02020603050405020304" pitchFamily="18" charset="0"/>
                <a:cs typeface="Times New Roman" panose="02020603050405020304" pitchFamily="18" charset="0"/>
              </a:rPr>
              <a:t>c) adottano entro novanta giorni dalla data di entrata in vigore del presente decreto il regolamento di cui all'articolo 91, comma 7, del decreto legislativo 6 settembre 2011, n. 159.</a:t>
            </a:r>
          </a:p>
        </p:txBody>
      </p:sp>
    </p:spTree>
    <p:extLst>
      <p:ext uri="{BB962C8B-B14F-4D97-AF65-F5344CB8AC3E}">
        <p14:creationId xmlns:p14="http://schemas.microsoft.com/office/powerpoint/2010/main" val="37261869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ADCDF-BE67-5101-3961-315BD9C2AA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712A546-2D1E-BAD6-85DD-040F3FEC69A0}"/>
              </a:ext>
            </a:extLst>
          </p:cNvPr>
          <p:cNvSpPr>
            <a:spLocks noGrp="1"/>
          </p:cNvSpPr>
          <p:nvPr>
            <p:ph idx="1"/>
          </p:nvPr>
        </p:nvSpPr>
        <p:spPr>
          <a:xfrm>
            <a:off x="506437" y="1909689"/>
            <a:ext cx="8851971" cy="3038621"/>
          </a:xfrm>
        </p:spPr>
        <p:txBody>
          <a:bodyPr>
            <a:noAutofit/>
          </a:bodyPr>
          <a:lstStyle/>
          <a:p>
            <a:pPr marL="0" indent="0" algn="just">
              <a:buNone/>
            </a:pPr>
            <a:r>
              <a:rPr lang="it-IT" sz="2300" b="1" dirty="0">
                <a:latin typeface="Times New Roman" panose="02020603050405020304" pitchFamily="18" charset="0"/>
                <a:cs typeface="Times New Roman" panose="02020603050405020304" pitchFamily="18" charset="0"/>
              </a:rPr>
              <a:t>4</a:t>
            </a:r>
            <a:r>
              <a:rPr lang="it-IT" sz="2600" b="1" dirty="0">
                <a:latin typeface="Times New Roman" panose="02020603050405020304" pitchFamily="18" charset="0"/>
                <a:cs typeface="Times New Roman" panose="02020603050405020304" pitchFamily="18" charset="0"/>
              </a:rPr>
              <a:t>. </a:t>
            </a:r>
            <a:r>
              <a:rPr lang="it-IT" sz="2600" dirty="0">
                <a:latin typeface="Times New Roman" panose="02020603050405020304" pitchFamily="18" charset="0"/>
                <a:cs typeface="Times New Roman" panose="02020603050405020304" pitchFamily="18" charset="0"/>
              </a:rPr>
              <a:t>Per garantire la piena operatività e l'implementazione della banca dati di cui al comma 3, lettera a), è autorizzata la spesa di euro 1 milione per l'anno 2021 e di euro 2 milioni per ciascuno degli anni dal 2022 al 2026. Ai relativi oneri si provvede mediante corrispondente riduzione dell'autorizzazione di spesa di cui all'articolo 1, comma 200, della legge 23 dicembre 2014, n. 190.</a:t>
            </a:r>
          </a:p>
        </p:txBody>
      </p:sp>
    </p:spTree>
    <p:extLst>
      <p:ext uri="{BB962C8B-B14F-4D97-AF65-F5344CB8AC3E}">
        <p14:creationId xmlns:p14="http://schemas.microsoft.com/office/powerpoint/2010/main" val="1358574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2FA33-5E6E-9FE1-E76A-30ACEE6974B0}"/>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10A58D4-E535-43B1-AC34-579709969FA8}"/>
              </a:ext>
            </a:extLst>
          </p:cNvPr>
          <p:cNvSpPr>
            <a:spLocks noGrp="1"/>
          </p:cNvSpPr>
          <p:nvPr>
            <p:ph idx="1"/>
          </p:nvPr>
        </p:nvSpPr>
        <p:spPr>
          <a:xfrm>
            <a:off x="592928" y="590844"/>
            <a:ext cx="8596668" cy="5978768"/>
          </a:xfrm>
        </p:spPr>
        <p:txBody>
          <a:bodyPr>
            <a:normAutofit fontScale="85000" lnSpcReduction="20000"/>
          </a:bodyPr>
          <a:lstStyle/>
          <a:p>
            <a:pPr algn="just"/>
            <a:r>
              <a:rPr lang="it-IT" sz="3200" b="1" dirty="0">
                <a:latin typeface="Times New Roman" panose="02020603050405020304" pitchFamily="18" charset="0"/>
                <a:cs typeface="Times New Roman" panose="02020603050405020304" pitchFamily="18" charset="0"/>
              </a:rPr>
              <a:t>decreto-legge 31 maggio 2021, n. 77</a:t>
            </a:r>
            <a:r>
              <a:rPr lang="it-IT" sz="3200" dirty="0">
                <a:latin typeface="Times New Roman" panose="02020603050405020304" pitchFamily="18" charset="0"/>
                <a:cs typeface="Times New Roman" panose="02020603050405020304" pitchFamily="18" charset="0"/>
              </a:rPr>
              <a:t>, convertito, con modificazioni, dalla legge 29 luglio 2021, n. 108, recante «Governance del Piano nazionale di ripresa e resilienza e prime misure di rafforzamento delle strutture amministrative e di accelerazione e snellimento delle procedure»</a:t>
            </a:r>
          </a:p>
          <a:p>
            <a:pPr algn="just"/>
            <a:r>
              <a:rPr lang="it-IT" sz="3200" b="1" dirty="0">
                <a:latin typeface="Times New Roman" panose="02020603050405020304" pitchFamily="18" charset="0"/>
                <a:cs typeface="Times New Roman" panose="02020603050405020304" pitchFamily="18" charset="0"/>
              </a:rPr>
              <a:t>decreto-legge 24 febbraio 2023, n. 13</a:t>
            </a:r>
            <a:r>
              <a:rPr lang="it-IT" sz="3200" dirty="0">
                <a:latin typeface="Times New Roman" panose="02020603050405020304" pitchFamily="18" charset="0"/>
                <a:cs typeface="Times New Roman" panose="02020603050405020304" pitchFamily="18" charset="0"/>
              </a:rPr>
              <a:t>, convertito, con modificazioni, dalla legge 21 aprile 2023, n. 41, recante «Disposizioni urgenti per l'attuazione del Piano nazionale di ripresa e resilienza (PNRR) e del Piano nazionale degli investimenti complementari al PNRR (PNC), nonché per l'attuazione delle politiche di coesione e della politica agricola comune»</a:t>
            </a:r>
          </a:p>
          <a:p>
            <a:pPr algn="just"/>
            <a:r>
              <a:rPr lang="it-IT" sz="3200" b="1" dirty="0">
                <a:latin typeface="Times New Roman" panose="02020603050405020304" pitchFamily="18" charset="0"/>
                <a:cs typeface="Times New Roman" panose="02020603050405020304" pitchFamily="18" charset="0"/>
              </a:rPr>
              <a:t>decreto-legge 2 marzo 2024, n. 19</a:t>
            </a:r>
            <a:r>
              <a:rPr lang="it-IT" sz="3200" dirty="0">
                <a:latin typeface="Times New Roman" panose="02020603050405020304" pitchFamily="18" charset="0"/>
                <a:cs typeface="Times New Roman" panose="02020603050405020304" pitchFamily="18" charset="0"/>
              </a:rPr>
              <a:t>, recante, «Ulteriori disposizioni urgenti per l'attuazione del Piano 	nazionale di ripresa e resilienza (PNRR)»</a:t>
            </a:r>
          </a:p>
        </p:txBody>
      </p:sp>
    </p:spTree>
    <p:extLst>
      <p:ext uri="{BB962C8B-B14F-4D97-AF65-F5344CB8AC3E}">
        <p14:creationId xmlns:p14="http://schemas.microsoft.com/office/powerpoint/2010/main" val="610033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A89C4-B2B7-E1A9-BAF1-1C0D3E35C496}"/>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6668F1-3869-F89C-E379-BC90098D131A}"/>
              </a:ext>
            </a:extLst>
          </p:cNvPr>
          <p:cNvSpPr>
            <a:spLocks noGrp="1"/>
          </p:cNvSpPr>
          <p:nvPr>
            <p:ph idx="1"/>
          </p:nvPr>
        </p:nvSpPr>
        <p:spPr>
          <a:xfrm>
            <a:off x="677334" y="2160589"/>
            <a:ext cx="8596668" cy="1778365"/>
          </a:xfrm>
        </p:spPr>
        <p:txBody>
          <a:bodyPr>
            <a:normAutofit lnSpcReduction="10000"/>
          </a:bodyPr>
          <a:lstStyle/>
          <a:p>
            <a:pPr marL="0" indent="0" algn="ctr">
              <a:buNone/>
            </a:pPr>
            <a:r>
              <a:rPr lang="it-IT" sz="3200" dirty="0">
                <a:latin typeface="Times New Roman" panose="02020603050405020304" pitchFamily="18" charset="0"/>
                <a:cs typeface="Times New Roman" panose="02020603050405020304" pitchFamily="18" charset="0"/>
              </a:rPr>
              <a:t>Art. 51</a:t>
            </a:r>
          </a:p>
          <a:p>
            <a:pPr marL="0" indent="0" algn="ctr">
              <a:buNone/>
            </a:pPr>
            <a:r>
              <a:rPr lang="it-IT" sz="3200" dirty="0">
                <a:latin typeface="Times New Roman" panose="02020603050405020304" pitchFamily="18" charset="0"/>
                <a:cs typeface="Times New Roman" panose="02020603050405020304" pitchFamily="18" charset="0"/>
              </a:rPr>
              <a:t>«Modifiche al decreto-legge 16 luglio 2020, n. 76»</a:t>
            </a:r>
          </a:p>
          <a:p>
            <a:pPr marL="0" indent="0" algn="ctr">
              <a:buNone/>
            </a:pPr>
            <a:r>
              <a:rPr lang="it-IT" sz="3200" dirty="0">
                <a:latin typeface="Times New Roman" panose="02020603050405020304" pitchFamily="18" charset="0"/>
                <a:cs typeface="Times New Roman" panose="02020603050405020304" pitchFamily="18" charset="0"/>
              </a:rPr>
              <a:t>La disciplina dei «sottosoglia»</a:t>
            </a:r>
          </a:p>
        </p:txBody>
      </p:sp>
    </p:spTree>
    <p:extLst>
      <p:ext uri="{BB962C8B-B14F-4D97-AF65-F5344CB8AC3E}">
        <p14:creationId xmlns:p14="http://schemas.microsoft.com/office/powerpoint/2010/main" val="14091837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CCF65-DF57-9B42-330B-B53C4B9954D9}"/>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86B733A-DE93-8F7D-E7ED-2C982B7DA5A9}"/>
              </a:ext>
            </a:extLst>
          </p:cNvPr>
          <p:cNvSpPr>
            <a:spLocks noGrp="1"/>
          </p:cNvSpPr>
          <p:nvPr>
            <p:ph idx="1"/>
          </p:nvPr>
        </p:nvSpPr>
        <p:spPr>
          <a:xfrm>
            <a:off x="705470" y="1488613"/>
            <a:ext cx="8596668" cy="3880773"/>
          </a:xfrm>
        </p:spPr>
        <p:txBody>
          <a:bodyPr>
            <a:normAutofit fontScale="85000" lnSpcReduction="20000"/>
          </a:bodyPr>
          <a:lstStyle/>
          <a:p>
            <a:pPr marL="0" indent="0" algn="just">
              <a:buNone/>
            </a:pPr>
            <a:r>
              <a:rPr lang="it-IT" sz="3200" dirty="0">
                <a:latin typeface="Times New Roman" panose="02020603050405020304" pitchFamily="18" charset="0"/>
                <a:cs typeface="Times New Roman" panose="02020603050405020304" pitchFamily="18" charset="0"/>
              </a:rPr>
              <a:t>Decreto-legge n. 19/2024</a:t>
            </a:r>
          </a:p>
          <a:p>
            <a:pPr marL="0" indent="0" algn="just">
              <a:buNone/>
            </a:pPr>
            <a:r>
              <a:rPr lang="it-IT" sz="3200" dirty="0">
                <a:latin typeface="Times New Roman" panose="02020603050405020304" pitchFamily="18" charset="0"/>
                <a:cs typeface="Times New Roman" panose="02020603050405020304" pitchFamily="18" charset="0"/>
              </a:rPr>
              <a:t>Disposizioni per la realizzazione degli investimenti del PNRR e di quelli non più finanziati con le risorse del PNRR nonché in materia di revisione del PNC (art. 1 e art. 44-</a:t>
            </a:r>
            <a:r>
              <a:rPr lang="it-IT" sz="3200" i="1" dirty="0">
                <a:latin typeface="Times New Roman" panose="02020603050405020304" pitchFamily="18" charset="0"/>
                <a:cs typeface="Times New Roman" panose="02020603050405020304" pitchFamily="18" charset="0"/>
              </a:rPr>
              <a:t>sexies</a:t>
            </a:r>
            <a:r>
              <a:rPr lang="it-IT" sz="3200" dirty="0">
                <a:latin typeface="Times New Roman" panose="02020603050405020304" pitchFamily="18" charset="0"/>
                <a:cs typeface="Times New Roman" panose="02020603050405020304" pitchFamily="18" charset="0"/>
              </a:rPr>
              <a:t>)</a:t>
            </a:r>
          </a:p>
          <a:p>
            <a:pPr marL="0" indent="0" algn="just">
              <a:buNone/>
            </a:pPr>
            <a:r>
              <a:rPr lang="it-IT" sz="3200" dirty="0">
                <a:latin typeface="Times New Roman" panose="02020603050405020304" pitchFamily="18" charset="0"/>
                <a:cs typeface="Times New Roman" panose="02020603050405020304" pitchFamily="18" charset="0"/>
              </a:rPr>
              <a:t>«patente a punti» per le imprese che operano nei cantieri; </a:t>
            </a:r>
          </a:p>
          <a:p>
            <a:pPr marL="0" indent="0" algn="just">
              <a:buNone/>
            </a:pPr>
            <a:r>
              <a:rPr lang="it-IT" sz="3200" dirty="0">
                <a:latin typeface="Times New Roman" panose="02020603050405020304" pitchFamily="18" charset="0"/>
                <a:cs typeface="Times New Roman" panose="02020603050405020304" pitchFamily="18" charset="0"/>
              </a:rPr>
              <a:t>regime sanzionatorio rafforzato; </a:t>
            </a:r>
          </a:p>
          <a:p>
            <a:pPr marL="0" indent="0" algn="just">
              <a:buNone/>
            </a:pPr>
            <a:r>
              <a:rPr lang="it-IT" sz="3200" dirty="0">
                <a:latin typeface="Times New Roman" panose="02020603050405020304" pitchFamily="18" charset="0"/>
                <a:cs typeface="Times New Roman" panose="02020603050405020304" pitchFamily="18" charset="0"/>
              </a:rPr>
              <a:t>applicazione negli appalti e subappalti pubblici e privati del CCNL più rappresentativo per la retribuzione dei lavoratori</a:t>
            </a:r>
          </a:p>
        </p:txBody>
      </p:sp>
    </p:spTree>
    <p:extLst>
      <p:ext uri="{BB962C8B-B14F-4D97-AF65-F5344CB8AC3E}">
        <p14:creationId xmlns:p14="http://schemas.microsoft.com/office/powerpoint/2010/main" val="219799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FD85C-3AC6-172B-0064-780BAA375761}"/>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0CA3FEB-FFF7-0454-25BF-9ACDF3FDE2E5}"/>
              </a:ext>
            </a:extLst>
          </p:cNvPr>
          <p:cNvSpPr>
            <a:spLocks noGrp="1"/>
          </p:cNvSpPr>
          <p:nvPr>
            <p:ph idx="1"/>
          </p:nvPr>
        </p:nvSpPr>
        <p:spPr/>
        <p:txBody>
          <a:bodyPr>
            <a:normAutofit/>
          </a:bodyPr>
          <a:lstStyle/>
          <a:p>
            <a:pPr marL="0" indent="0" algn="ctr">
              <a:buNone/>
            </a:pPr>
            <a:r>
              <a:rPr lang="it-IT" sz="3200" dirty="0">
                <a:latin typeface="Times New Roman" panose="02020603050405020304" pitchFamily="18" charset="0"/>
                <a:cs typeface="Times New Roman" panose="02020603050405020304" pitchFamily="18" charset="0"/>
              </a:rPr>
              <a:t>I controlli della Corte dei conti in materia di appalti PNRR: nuove prospettive</a:t>
            </a:r>
          </a:p>
        </p:txBody>
      </p:sp>
    </p:spTree>
    <p:extLst>
      <p:ext uri="{BB962C8B-B14F-4D97-AF65-F5344CB8AC3E}">
        <p14:creationId xmlns:p14="http://schemas.microsoft.com/office/powerpoint/2010/main" val="1808060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61AFB-BD57-18AC-6A06-632766C20231}"/>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79A3464-A8F9-1D8F-AD1E-AF41B35D208F}"/>
              </a:ext>
            </a:extLst>
          </p:cNvPr>
          <p:cNvSpPr>
            <a:spLocks noGrp="1"/>
          </p:cNvSpPr>
          <p:nvPr>
            <p:ph idx="1"/>
          </p:nvPr>
        </p:nvSpPr>
        <p:spPr>
          <a:xfrm>
            <a:off x="719537" y="2536900"/>
            <a:ext cx="8596668" cy="892100"/>
          </a:xfrm>
        </p:spPr>
        <p:txBody>
          <a:bodyPr>
            <a:normAutofit/>
          </a:bodyPr>
          <a:lstStyle/>
          <a:p>
            <a:pPr marL="0" indent="0" algn="ctr">
              <a:buNone/>
            </a:pPr>
            <a:r>
              <a:rPr lang="it-IT" sz="3200" dirty="0">
                <a:latin typeface="Times New Roman" panose="02020603050405020304" pitchFamily="18" charset="0"/>
                <a:cs typeface="Times New Roman" panose="02020603050405020304" pitchFamily="18" charset="0"/>
              </a:rPr>
              <a:t>Corte cost. </a:t>
            </a:r>
            <a:r>
              <a:rPr lang="it-IT" sz="3200" dirty="0" err="1">
                <a:latin typeface="Times New Roman" panose="02020603050405020304" pitchFamily="18" charset="0"/>
                <a:cs typeface="Times New Roman" panose="02020603050405020304" pitchFamily="18" charset="0"/>
              </a:rPr>
              <a:t>sent</a:t>
            </a:r>
            <a:r>
              <a:rPr lang="it-IT" sz="3200" dirty="0">
                <a:latin typeface="Times New Roman" panose="02020603050405020304" pitchFamily="18" charset="0"/>
                <a:cs typeface="Times New Roman" panose="02020603050405020304" pitchFamily="18" charset="0"/>
              </a:rPr>
              <a:t>. 16 luglio 2024, n. 132</a:t>
            </a:r>
          </a:p>
        </p:txBody>
      </p:sp>
    </p:spTree>
    <p:extLst>
      <p:ext uri="{BB962C8B-B14F-4D97-AF65-F5344CB8AC3E}">
        <p14:creationId xmlns:p14="http://schemas.microsoft.com/office/powerpoint/2010/main" val="3578516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7D049-9CDF-F7F7-9A34-E02C8222A61E}"/>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49DF65B-CDA8-9633-A91D-916DD22FD225}"/>
              </a:ext>
            </a:extLst>
          </p:cNvPr>
          <p:cNvSpPr>
            <a:spLocks noGrp="1"/>
          </p:cNvSpPr>
          <p:nvPr>
            <p:ph idx="1"/>
          </p:nvPr>
        </p:nvSpPr>
        <p:spPr>
          <a:xfrm>
            <a:off x="789876" y="1488613"/>
            <a:ext cx="8596668" cy="3880773"/>
          </a:xfrm>
        </p:spPr>
        <p:txBody>
          <a:bodyPr>
            <a:normAutofit/>
          </a:bodyPr>
          <a:lstStyle/>
          <a:p>
            <a:pPr marL="0" indent="0" algn="just">
              <a:buNone/>
            </a:pPr>
            <a:r>
              <a:rPr lang="it-IT" sz="3200" b="1" dirty="0">
                <a:latin typeface="Times New Roman" panose="02020603050405020304" pitchFamily="18" charset="0"/>
                <a:cs typeface="Times New Roman" panose="02020603050405020304" pitchFamily="18" charset="0"/>
              </a:rPr>
              <a:t>Proposta di legge</a:t>
            </a:r>
            <a:r>
              <a:rPr lang="it-IT" sz="3200" dirty="0">
                <a:latin typeface="Times New Roman" panose="02020603050405020304" pitchFamily="18" charset="0"/>
                <a:cs typeface="Times New Roman" panose="02020603050405020304" pitchFamily="18" charset="0"/>
              </a:rPr>
              <a:t> C n. 1621, recante "Modifiche alla legge 14 gennaio 1994, n. 20, al codice della giustizia contabile di cui all'allegato 1 al decreto legislativo 26 agosto 2016, n. 174, e altre disposizioni in materia di </a:t>
            </a:r>
            <a:r>
              <a:rPr lang="it-IT" sz="3200" b="1" dirty="0">
                <a:latin typeface="Times New Roman" panose="02020603050405020304" pitchFamily="18" charset="0"/>
                <a:cs typeface="Times New Roman" panose="02020603050405020304" pitchFamily="18" charset="0"/>
              </a:rPr>
              <a:t>funzioni di controllo e consultive della Corte dei conti e di responsabilità per danno erariale</a:t>
            </a:r>
            <a:r>
              <a:rPr lang="it-IT"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297786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70C2A-FA30-048A-D4DC-19EB8FDE8874}"/>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6E3ED85-0CDF-C16F-E19F-A772E5F413BF}"/>
              </a:ext>
            </a:extLst>
          </p:cNvPr>
          <p:cNvSpPr>
            <a:spLocks noGrp="1"/>
          </p:cNvSpPr>
          <p:nvPr>
            <p:ph idx="1"/>
          </p:nvPr>
        </p:nvSpPr>
        <p:spPr>
          <a:xfrm>
            <a:off x="337626" y="196949"/>
            <a:ext cx="9706706" cy="6316394"/>
          </a:xfrm>
        </p:spPr>
        <p:txBody>
          <a:bodyPr>
            <a:noAutofit/>
          </a:bodyPr>
          <a:lstStyle/>
          <a:p>
            <a:pPr marL="0" indent="0" algn="just">
              <a:buNone/>
            </a:pPr>
            <a:r>
              <a:rPr lang="it-IT" sz="2100" dirty="0">
                <a:latin typeface="Times New Roman" panose="02020603050405020304" pitchFamily="18" charset="0"/>
                <a:cs typeface="Times New Roman" panose="02020603050405020304" pitchFamily="18" charset="0"/>
              </a:rPr>
              <a:t>Art. 1. (Modifiche agli articoli 1 e 3 della legge 14 gennaio 1994, n. 20, concernente l’azione di responsabilità e il controllo della Corte dei conti)</a:t>
            </a:r>
          </a:p>
          <a:p>
            <a:pPr marL="0" indent="0" algn="just">
              <a:buNone/>
            </a:pPr>
            <a:r>
              <a:rPr lang="it-IT" sz="2100" dirty="0">
                <a:latin typeface="Times New Roman" panose="02020603050405020304" pitchFamily="18" charset="0"/>
                <a:cs typeface="Times New Roman" panose="02020603050405020304" pitchFamily="18" charset="0"/>
              </a:rPr>
              <a:t>1. Alla legge 14 gennaio 1994, n. 20, sono apportate le seguenti modificazioni:</a:t>
            </a:r>
          </a:p>
          <a:p>
            <a:pPr marL="0" indent="0" algn="just">
              <a:buNone/>
            </a:pPr>
            <a:r>
              <a:rPr lang="it-IT" sz="2100" dirty="0">
                <a:latin typeface="Times New Roman" panose="02020603050405020304" pitchFamily="18" charset="0"/>
                <a:cs typeface="Times New Roman" panose="02020603050405020304" pitchFamily="18" charset="0"/>
              </a:rPr>
              <a:t>(…)</a:t>
            </a:r>
          </a:p>
          <a:p>
            <a:pPr marL="0" indent="0" algn="just">
              <a:buNone/>
            </a:pPr>
            <a:r>
              <a:rPr lang="it-IT" sz="2100" dirty="0">
                <a:latin typeface="Times New Roman" panose="02020603050405020304" pitchFamily="18" charset="0"/>
                <a:cs typeface="Times New Roman" panose="02020603050405020304" pitchFamily="18" charset="0"/>
              </a:rPr>
              <a:t>b) all’articolo 3:</a:t>
            </a:r>
          </a:p>
          <a:p>
            <a:pPr marL="0" indent="0" algn="just">
              <a:buNone/>
            </a:pPr>
            <a:r>
              <a:rPr lang="it-IT" sz="2100" dirty="0">
                <a:latin typeface="Times New Roman" panose="02020603050405020304" pitchFamily="18" charset="0"/>
                <a:cs typeface="Times New Roman" panose="02020603050405020304" pitchFamily="18" charset="0"/>
              </a:rPr>
              <a:t>1) (…)</a:t>
            </a:r>
          </a:p>
          <a:p>
            <a:pPr marL="0" indent="0" algn="just">
              <a:buNone/>
            </a:pPr>
            <a:r>
              <a:rPr lang="it-IT" sz="2100" dirty="0">
                <a:latin typeface="Times New Roman" panose="02020603050405020304" pitchFamily="18" charset="0"/>
                <a:cs typeface="Times New Roman" panose="02020603050405020304" pitchFamily="18" charset="0"/>
              </a:rPr>
              <a:t>2) dopo il comma 1-bis sono inseriti i seguenti: «1-ter. </a:t>
            </a:r>
            <a:r>
              <a:rPr lang="it-IT" sz="2100" b="1" dirty="0">
                <a:latin typeface="Times New Roman" panose="02020603050405020304" pitchFamily="18" charset="0"/>
                <a:cs typeface="Times New Roman" panose="02020603050405020304" pitchFamily="18" charset="0"/>
              </a:rPr>
              <a:t>Per i contratti pubblici connessi all’attuazione del Piano nazionale di ripresa e resilienza (PNRR) e del Piano nazionale per gli investimenti complementari al PNRR (PNC), il controllo preventivo di legittimità</a:t>
            </a:r>
            <a:r>
              <a:rPr lang="it-IT" sz="2100" dirty="0">
                <a:latin typeface="Times New Roman" panose="02020603050405020304" pitchFamily="18" charset="0"/>
                <a:cs typeface="Times New Roman" panose="02020603050405020304" pitchFamily="18" charset="0"/>
              </a:rPr>
              <a:t> di cui al comma 1, lettera g), </a:t>
            </a:r>
            <a:r>
              <a:rPr lang="it-IT" sz="2100" b="1" dirty="0">
                <a:latin typeface="Times New Roman" panose="02020603050405020304" pitchFamily="18" charset="0"/>
                <a:cs typeface="Times New Roman" panose="02020603050405020304" pitchFamily="18" charset="0"/>
              </a:rPr>
              <a:t>è svolto sui provvedimenti di aggiudicazione, anche provvisori, e sui provvedimenti conclusivi delle procedure di affidamento</a:t>
            </a:r>
            <a:r>
              <a:rPr lang="it-IT" sz="2100" dirty="0">
                <a:latin typeface="Times New Roman" panose="02020603050405020304" pitchFamily="18" charset="0"/>
                <a:cs typeface="Times New Roman" panose="02020603050405020304" pitchFamily="18" charset="0"/>
              </a:rPr>
              <a:t> che non prevedono l’aggiudicazione formale; </a:t>
            </a:r>
            <a:r>
              <a:rPr lang="it-IT" sz="2100" b="1" dirty="0">
                <a:latin typeface="Times New Roman" panose="02020603050405020304" pitchFamily="18" charset="0"/>
                <a:cs typeface="Times New Roman" panose="02020603050405020304" pitchFamily="18" charset="0"/>
              </a:rPr>
              <a:t>i termini</a:t>
            </a:r>
            <a:r>
              <a:rPr lang="it-IT" sz="2100" dirty="0">
                <a:latin typeface="Times New Roman" panose="02020603050405020304" pitchFamily="18" charset="0"/>
                <a:cs typeface="Times New Roman" panose="02020603050405020304" pitchFamily="18" charset="0"/>
              </a:rPr>
              <a:t> di cui al comma 2 </a:t>
            </a:r>
            <a:r>
              <a:rPr lang="it-IT" sz="2100" b="1" dirty="0">
                <a:latin typeface="Times New Roman" panose="02020603050405020304" pitchFamily="18" charset="0"/>
                <a:cs typeface="Times New Roman" panose="02020603050405020304" pitchFamily="18" charset="0"/>
              </a:rPr>
              <a:t>sono dimezzati</a:t>
            </a:r>
            <a:r>
              <a:rPr lang="it-IT" sz="2100" dirty="0">
                <a:latin typeface="Times New Roman" panose="02020603050405020304" pitchFamily="18" charset="0"/>
                <a:cs typeface="Times New Roman" panose="02020603050405020304" pitchFamily="18" charset="0"/>
              </a:rPr>
              <a:t>. I termini di cui al primo periodo hanno </a:t>
            </a:r>
            <a:r>
              <a:rPr lang="it-IT" sz="2100" b="1" dirty="0">
                <a:latin typeface="Times New Roman" panose="02020603050405020304" pitchFamily="18" charset="0"/>
                <a:cs typeface="Times New Roman" panose="02020603050405020304" pitchFamily="18" charset="0"/>
              </a:rPr>
              <a:t>carattere perentorio</a:t>
            </a:r>
            <a:r>
              <a:rPr lang="it-IT" sz="2100" dirty="0">
                <a:latin typeface="Times New Roman" panose="02020603050405020304" pitchFamily="18" charset="0"/>
                <a:cs typeface="Times New Roman" panose="02020603050405020304" pitchFamily="18" charset="0"/>
              </a:rPr>
              <a:t>; qualora alla scadenza </a:t>
            </a:r>
            <a:r>
              <a:rPr lang="it-IT" sz="2100" b="1" dirty="0">
                <a:latin typeface="Times New Roman" panose="02020603050405020304" pitchFamily="18" charset="0"/>
                <a:cs typeface="Times New Roman" panose="02020603050405020304" pitchFamily="18" charset="0"/>
              </a:rPr>
              <a:t>non sia intervenuta la deliberazione, l’atto si intende registrato anche ai fini dell’esclusione di responsabilità</a:t>
            </a:r>
            <a:r>
              <a:rPr lang="it-IT" sz="2100" dirty="0">
                <a:latin typeface="Times New Roman" panose="02020603050405020304" pitchFamily="18" charset="0"/>
                <a:cs typeface="Times New Roman" panose="02020603050405020304" pitchFamily="18" charset="0"/>
              </a:rPr>
              <a:t> di cui all’articolo 1, comma 1. </a:t>
            </a:r>
            <a:r>
              <a:rPr lang="it-IT" sz="2100" b="1" dirty="0">
                <a:latin typeface="Times New Roman" panose="02020603050405020304" pitchFamily="18" charset="0"/>
                <a:cs typeface="Times New Roman" panose="02020603050405020304" pitchFamily="18" charset="0"/>
              </a:rPr>
              <a:t>Il visto può essere ricusato soltanto con deliberazione motivata</a:t>
            </a:r>
            <a:r>
              <a:rPr lang="it-IT" sz="21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686848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C2022-6965-3F4C-A002-ABAAE9BB1972}"/>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23E9BEA-91A4-99F7-E497-73853EB8015A}"/>
              </a:ext>
            </a:extLst>
          </p:cNvPr>
          <p:cNvSpPr>
            <a:spLocks noGrp="1"/>
          </p:cNvSpPr>
          <p:nvPr>
            <p:ph idx="1"/>
          </p:nvPr>
        </p:nvSpPr>
        <p:spPr>
          <a:xfrm>
            <a:off x="422032" y="112541"/>
            <a:ext cx="9706706" cy="6316394"/>
          </a:xfrm>
        </p:spPr>
        <p:txBody>
          <a:bodyPr>
            <a:noAutofit/>
          </a:bodyPr>
          <a:lstStyle/>
          <a:p>
            <a:pPr marL="0" indent="0" algn="just">
              <a:buNone/>
            </a:pPr>
            <a:r>
              <a:rPr lang="it-IT" sz="2000" dirty="0">
                <a:latin typeface="Times New Roman" panose="02020603050405020304" pitchFamily="18" charset="0"/>
                <a:cs typeface="Times New Roman" panose="02020603050405020304" pitchFamily="18" charset="0"/>
              </a:rPr>
              <a:t>1. Alla legge 14 gennaio 1994, n. 20, sono apportate le seguenti modificazioni:</a:t>
            </a:r>
          </a:p>
          <a:p>
            <a:pPr marL="0" indent="0" algn="just">
              <a:buNone/>
            </a:pPr>
            <a:r>
              <a:rPr lang="it-IT" sz="2000" dirty="0">
                <a:latin typeface="Times New Roman" panose="02020603050405020304" pitchFamily="18" charset="0"/>
                <a:cs typeface="Times New Roman" panose="02020603050405020304" pitchFamily="18" charset="0"/>
              </a:rPr>
              <a:t>(…)</a:t>
            </a:r>
          </a:p>
          <a:p>
            <a:pPr marL="0" indent="0" algn="just">
              <a:buNone/>
            </a:pPr>
            <a:r>
              <a:rPr lang="it-IT" sz="2000" dirty="0">
                <a:latin typeface="Times New Roman" panose="02020603050405020304" pitchFamily="18" charset="0"/>
                <a:cs typeface="Times New Roman" panose="02020603050405020304" pitchFamily="18" charset="0"/>
              </a:rPr>
              <a:t>b) all’articolo 3:</a:t>
            </a:r>
          </a:p>
          <a:p>
            <a:pPr marL="0" indent="0" algn="just">
              <a:buNone/>
            </a:pPr>
            <a:r>
              <a:rPr lang="it-IT" sz="2000" dirty="0">
                <a:latin typeface="Times New Roman" panose="02020603050405020304" pitchFamily="18" charset="0"/>
                <a:cs typeface="Times New Roman" panose="02020603050405020304" pitchFamily="18" charset="0"/>
              </a:rPr>
              <a:t>1) (…)</a:t>
            </a:r>
          </a:p>
          <a:p>
            <a:pPr marL="0" indent="0" algn="just">
              <a:buNone/>
            </a:pPr>
            <a:r>
              <a:rPr lang="it-IT" sz="2000" dirty="0">
                <a:latin typeface="Times New Roman" panose="02020603050405020304" pitchFamily="18" charset="0"/>
                <a:cs typeface="Times New Roman" panose="02020603050405020304" pitchFamily="18" charset="0"/>
              </a:rPr>
              <a:t>2) dopo il comma 1-bis sono inseriti i seguenti:</a:t>
            </a:r>
          </a:p>
          <a:p>
            <a:pPr marL="0" indent="0" algn="just">
              <a:buNone/>
            </a:pPr>
            <a:r>
              <a:rPr lang="it-IT" sz="2000" dirty="0">
                <a:latin typeface="Times New Roman" panose="02020603050405020304" pitchFamily="18" charset="0"/>
                <a:cs typeface="Times New Roman" panose="02020603050405020304" pitchFamily="18" charset="0"/>
              </a:rPr>
              <a:t>(…) </a:t>
            </a:r>
          </a:p>
          <a:p>
            <a:pPr marL="0" indent="0" algn="just">
              <a:buNone/>
            </a:pPr>
            <a:r>
              <a:rPr lang="it-IT" sz="2000" dirty="0">
                <a:latin typeface="Times New Roman" panose="02020603050405020304" pitchFamily="18" charset="0"/>
                <a:cs typeface="Times New Roman" panose="02020603050405020304" pitchFamily="18" charset="0"/>
              </a:rPr>
              <a:t>1-quater. </a:t>
            </a:r>
            <a:r>
              <a:rPr lang="it-IT" sz="2000" b="1" dirty="0">
                <a:latin typeface="Times New Roman" panose="02020603050405020304" pitchFamily="18" charset="0"/>
                <a:cs typeface="Times New Roman" panose="02020603050405020304" pitchFamily="18" charset="0"/>
              </a:rPr>
              <a:t>Le regioni, le province autonome e gli enti locali, con norma di legge o di statuto adottata previo parere delle sezioni riunite della Corte dei conti, possono sottoporre al controllo preventivo di legittimità della Corte medesima</a:t>
            </a:r>
            <a:r>
              <a:rPr lang="it-IT" sz="2000" dirty="0">
                <a:latin typeface="Times New Roman" panose="02020603050405020304" pitchFamily="18" charset="0"/>
                <a:cs typeface="Times New Roman" panose="02020603050405020304" pitchFamily="18" charset="0"/>
              </a:rPr>
              <a:t> i provvedimenti di aggiudicazione, anche provvisori, ovvero i provvedimenti conclusivi delle procedure di affidamento che non prevedono l’aggiudicazione formale, relativi ai contratti di appalto di lavori, servizi o forniture, attivi o passivi, ovvero ai contratti di concessione, </a:t>
            </a:r>
            <a:r>
              <a:rPr lang="it-IT" sz="2000" b="1" dirty="0">
                <a:latin typeface="Times New Roman" panose="02020603050405020304" pitchFamily="18" charset="0"/>
                <a:cs typeface="Times New Roman" panose="02020603050405020304" pitchFamily="18" charset="0"/>
              </a:rPr>
              <a:t>finalizzati all’attuazione del PNRR e del PNC, di importo superiore alle soglie</a:t>
            </a:r>
            <a:r>
              <a:rPr lang="it-IT" sz="2000" dirty="0">
                <a:latin typeface="Times New Roman" panose="02020603050405020304" pitchFamily="18" charset="0"/>
                <a:cs typeface="Times New Roman" panose="02020603050405020304" pitchFamily="18" charset="0"/>
              </a:rPr>
              <a:t> previste dall’articolo 14 del codice dei contratti pubblici, di cui al decreto legislativo 31 marzo 2023, n. 36. 1-quinquies. La facoltà di cui al comma 1-quater è riconosciuta a ogni altro soggetto attuatore del PNRR e del PNC nel rispetto delle previsioni dei rispettivi ordinamenti. 1-sexies. Per gli atti e i provvedimenti di cui ai commi 1-quater </a:t>
            </a:r>
            <a:r>
              <a:rPr lang="it-IT" sz="2000">
                <a:latin typeface="Times New Roman" panose="02020603050405020304" pitchFamily="18" charset="0"/>
                <a:cs typeface="Times New Roman" panose="02020603050405020304" pitchFamily="18" charset="0"/>
              </a:rPr>
              <a:t>e 1-quinquies </a:t>
            </a:r>
            <a:r>
              <a:rPr lang="it-IT" sz="2000" dirty="0">
                <a:latin typeface="Times New Roman" panose="02020603050405020304" pitchFamily="18" charset="0"/>
                <a:cs typeface="Times New Roman" panose="02020603050405020304" pitchFamily="18" charset="0"/>
              </a:rPr>
              <a:t>si applicano le disposizioni di cui al comma 1-ter». </a:t>
            </a:r>
          </a:p>
        </p:txBody>
      </p:sp>
    </p:spTree>
    <p:extLst>
      <p:ext uri="{BB962C8B-B14F-4D97-AF65-F5344CB8AC3E}">
        <p14:creationId xmlns:p14="http://schemas.microsoft.com/office/powerpoint/2010/main" val="32567522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07D7C-8231-6685-D6DF-E3506BB14E14}"/>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9F17F32-388F-BDB3-757F-B9B2B6950403}"/>
              </a:ext>
            </a:extLst>
          </p:cNvPr>
          <p:cNvSpPr>
            <a:spLocks noGrp="1"/>
          </p:cNvSpPr>
          <p:nvPr>
            <p:ph idx="1"/>
          </p:nvPr>
        </p:nvSpPr>
        <p:spPr>
          <a:xfrm>
            <a:off x="422032" y="939018"/>
            <a:ext cx="9242473" cy="4979964"/>
          </a:xfrm>
        </p:spPr>
        <p:txBody>
          <a:bodyPr>
            <a:noAutofit/>
          </a:bodyPr>
          <a:lstStyle/>
          <a:p>
            <a:pPr marL="0" indent="0" algn="just">
              <a:buNone/>
            </a:pPr>
            <a:r>
              <a:rPr lang="it-IT" sz="2200" dirty="0">
                <a:latin typeface="Times New Roman" panose="02020603050405020304" pitchFamily="18" charset="0"/>
                <a:cs typeface="Times New Roman" panose="02020603050405020304" pitchFamily="18" charset="0"/>
              </a:rPr>
              <a:t>Art. 3. (</a:t>
            </a:r>
            <a:r>
              <a:rPr lang="it-IT" sz="2200" b="1" dirty="0">
                <a:latin typeface="Times New Roman" panose="02020603050405020304" pitchFamily="18" charset="0"/>
                <a:cs typeface="Times New Roman" panose="02020603050405020304" pitchFamily="18" charset="0"/>
              </a:rPr>
              <a:t>Disposizioni sanzionatorie per i responsabili dell’attuazione dei procedimenti connessi al PNRR-PNC</a:t>
            </a:r>
            <a:r>
              <a:rPr lang="it-IT" sz="2200" dirty="0">
                <a:latin typeface="Times New Roman" panose="02020603050405020304" pitchFamily="18" charset="0"/>
                <a:cs typeface="Times New Roman" panose="02020603050405020304" pitchFamily="18" charset="0"/>
              </a:rPr>
              <a:t>)</a:t>
            </a:r>
          </a:p>
          <a:p>
            <a:pPr marL="0" indent="0" algn="just">
              <a:buNone/>
            </a:pPr>
            <a:r>
              <a:rPr lang="it-IT" sz="2200" dirty="0">
                <a:latin typeface="Times New Roman" panose="02020603050405020304" pitchFamily="18" charset="0"/>
                <a:cs typeface="Times New Roman" panose="02020603050405020304" pitchFamily="18" charset="0"/>
              </a:rPr>
              <a:t>1. Fatto salvo l’eventuale esercizio dell’azione di responsabilità ai sensi dell’articolo 1 della legge 14 gennaio 1994, n. 20, come modificato dall’articolo 1 della presente legge, al pubblico ufficiale responsabile dell’attuazione dei procedimenti connessi al PNRR-PNC, in relazione ai quali si verifichi, per fatto allo stesso imputabile, un ritardo superiore al 10 per cento rispetto al tempo stabilito per la conclusione del procedimento, si applica, sulla base della gravità della colpa, una sanzione pecuniaria da euro 150 fino a due annualità del proprio trattamento economico complessivo annuo lordo. La sanzione è irrogata nelle forme e con le garanzie di cui alla parte II, titolo V, capo III, del codice di giustizia contabile, di cui al decreto legislativo 26 agosto 2016, n. 174. </a:t>
            </a:r>
          </a:p>
        </p:txBody>
      </p:sp>
    </p:spTree>
    <p:extLst>
      <p:ext uri="{BB962C8B-B14F-4D97-AF65-F5344CB8AC3E}">
        <p14:creationId xmlns:p14="http://schemas.microsoft.com/office/powerpoint/2010/main" val="2515622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B625E-CBB9-EB4F-2DE2-FBC46FF86EF2}"/>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55C2263-00FD-31BA-EE2B-1DB9FB0206CF}"/>
              </a:ext>
            </a:extLst>
          </p:cNvPr>
          <p:cNvSpPr>
            <a:spLocks noGrp="1"/>
          </p:cNvSpPr>
          <p:nvPr>
            <p:ph idx="1"/>
          </p:nvPr>
        </p:nvSpPr>
        <p:spPr/>
        <p:txBody>
          <a:bodyPr>
            <a:normAutofit/>
          </a:bodyPr>
          <a:lstStyle/>
          <a:p>
            <a:pPr marL="0" indent="0" algn="ctr">
              <a:buNone/>
            </a:pPr>
            <a:r>
              <a:rPr lang="it-IT" sz="3200" dirty="0">
                <a:latin typeface="Times New Roman" panose="02020603050405020304" pitchFamily="18" charset="0"/>
                <a:cs typeface="Times New Roman" panose="02020603050405020304" pitchFamily="18" charset="0"/>
              </a:rPr>
              <a:t>La disciplina applicabile alle procedure di affidamento PNRR e il codice dei contratti pubblici, d.lgs. n. 36 del 2023</a:t>
            </a:r>
          </a:p>
        </p:txBody>
      </p:sp>
    </p:spTree>
    <p:extLst>
      <p:ext uri="{BB962C8B-B14F-4D97-AF65-F5344CB8AC3E}">
        <p14:creationId xmlns:p14="http://schemas.microsoft.com/office/powerpoint/2010/main" val="407780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48921-7573-1F05-6CE5-07D951102B94}"/>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E6F53EA-B64D-0369-5829-7A0D9D5EA87E}"/>
              </a:ext>
            </a:extLst>
          </p:cNvPr>
          <p:cNvSpPr>
            <a:spLocks noGrp="1"/>
          </p:cNvSpPr>
          <p:nvPr>
            <p:ph idx="1"/>
          </p:nvPr>
        </p:nvSpPr>
        <p:spPr>
          <a:xfrm>
            <a:off x="267286" y="302456"/>
            <a:ext cx="9326880" cy="6555544"/>
          </a:xfrm>
        </p:spPr>
        <p:txBody>
          <a:bodyPr>
            <a:noAutofit/>
          </a:bodyPr>
          <a:lstStyle/>
          <a:p>
            <a:pPr marL="0" indent="0" algn="ctr">
              <a:buNone/>
            </a:pPr>
            <a:r>
              <a:rPr lang="it-IT" sz="2300" dirty="0">
                <a:latin typeface="Times New Roman" panose="02020603050405020304" pitchFamily="18" charset="0"/>
                <a:cs typeface="Times New Roman" panose="02020603050405020304" pitchFamily="18" charset="0"/>
              </a:rPr>
              <a:t>DECRETO LEGISLATIVO 31 marzo 2023, n. 36</a:t>
            </a:r>
          </a:p>
          <a:p>
            <a:pPr marL="0" indent="0" algn="ctr">
              <a:buNone/>
            </a:pPr>
            <a:r>
              <a:rPr lang="it-IT" sz="2300" b="1" dirty="0">
                <a:latin typeface="Times New Roman" panose="02020603050405020304" pitchFamily="18" charset="0"/>
                <a:cs typeface="Times New Roman" panose="02020603050405020304" pitchFamily="18" charset="0"/>
              </a:rPr>
              <a:t>Art. 225</a:t>
            </a:r>
          </a:p>
          <a:p>
            <a:pPr marL="0" indent="0" algn="ctr">
              <a:buNone/>
            </a:pPr>
            <a:r>
              <a:rPr lang="it-IT" sz="2300" dirty="0">
                <a:latin typeface="Times New Roman" panose="02020603050405020304" pitchFamily="18" charset="0"/>
                <a:cs typeface="Times New Roman" panose="02020603050405020304" pitchFamily="18" charset="0"/>
              </a:rPr>
              <a:t>«Disposizioni transitorie e di coordinamento»</a:t>
            </a:r>
          </a:p>
          <a:p>
            <a:pPr marL="0" indent="0" algn="just">
              <a:buNone/>
            </a:pPr>
            <a:r>
              <a:rPr lang="it-IT" sz="2300" b="1" dirty="0">
                <a:latin typeface="Times New Roman" panose="02020603050405020304" pitchFamily="18" charset="0"/>
                <a:cs typeface="Times New Roman" panose="02020603050405020304" pitchFamily="18" charset="0"/>
              </a:rPr>
              <a:t>8.</a:t>
            </a:r>
            <a:r>
              <a:rPr lang="it-IT" sz="2300" dirty="0">
                <a:latin typeface="Times New Roman" panose="02020603050405020304" pitchFamily="18" charset="0"/>
                <a:cs typeface="Times New Roman" panose="02020603050405020304" pitchFamily="18" charset="0"/>
              </a:rPr>
              <a:t> In relazione alle </a:t>
            </a:r>
            <a:r>
              <a:rPr lang="it-IT" sz="2300" b="1" dirty="0">
                <a:latin typeface="Times New Roman" panose="02020603050405020304" pitchFamily="18" charset="0"/>
                <a:cs typeface="Times New Roman" panose="02020603050405020304" pitchFamily="18" charset="0"/>
              </a:rPr>
              <a:t>procedure di affidamento e ai contratti riguardanti investimenti pubblici, anche suddivisi in lotti, finanziati in tutto o in parte con le risorse previste dal PNRR e dal PNC</a:t>
            </a:r>
            <a:r>
              <a:rPr lang="it-IT" sz="2300" dirty="0">
                <a:latin typeface="Times New Roman" panose="02020603050405020304" pitchFamily="18" charset="0"/>
                <a:cs typeface="Times New Roman" panose="02020603050405020304" pitchFamily="18" charset="0"/>
              </a:rPr>
              <a:t>, nonché dai programmi cofinanziati dai fondi strutturali dell'Unione europea, ivi comprese le infrastrutture di supporto ad essi connesse, anche se non finanziate con dette risorse, </a:t>
            </a:r>
            <a:r>
              <a:rPr lang="it-IT" sz="2300" b="1" dirty="0">
                <a:latin typeface="Times New Roman" panose="02020603050405020304" pitchFamily="18" charset="0"/>
                <a:cs typeface="Times New Roman" panose="02020603050405020304" pitchFamily="18" charset="0"/>
              </a:rPr>
              <a:t>si applicano, anche dopo il 1° luglio 2023, le disposizioni di cui al decreto-legge n. 77 del 2021</a:t>
            </a:r>
            <a:r>
              <a:rPr lang="it-IT" sz="2300" dirty="0">
                <a:latin typeface="Times New Roman" panose="02020603050405020304" pitchFamily="18" charset="0"/>
                <a:cs typeface="Times New Roman" panose="02020603050405020304" pitchFamily="18" charset="0"/>
              </a:rPr>
              <a:t>, convertito, con modificazioni, dalla legge n. 108 del 2021, al decreto-legge 24 febbraio 2023, n. 13, </a:t>
            </a:r>
            <a:r>
              <a:rPr lang="it-IT" sz="2300" b="1" dirty="0">
                <a:latin typeface="Times New Roman" panose="02020603050405020304" pitchFamily="18" charset="0"/>
                <a:cs typeface="Times New Roman" panose="02020603050405020304" pitchFamily="18" charset="0"/>
              </a:rPr>
              <a:t>nonché le specifiche disposizioni legislative</a:t>
            </a:r>
            <a:r>
              <a:rPr lang="it-IT" sz="2300" dirty="0">
                <a:latin typeface="Times New Roman" panose="02020603050405020304" pitchFamily="18" charset="0"/>
                <a:cs typeface="Times New Roman" panose="02020603050405020304" pitchFamily="18" charset="0"/>
              </a:rPr>
              <a:t> finalizzate a semplificare e agevolare la realizzazione degli obiettivi stabiliti dal PNRR, dal PNC nonché dal Piano nazionale integrato per l'energia e il clima 2030 di cui al regolamento (UE) 2018/1999 del Parlamento europeo e del Consiglio, dell'11 dicembre 2018.</a:t>
            </a:r>
          </a:p>
        </p:txBody>
      </p:sp>
    </p:spTree>
    <p:extLst>
      <p:ext uri="{BB962C8B-B14F-4D97-AF65-F5344CB8AC3E}">
        <p14:creationId xmlns:p14="http://schemas.microsoft.com/office/powerpoint/2010/main" val="3161425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DD34B-659F-2865-E1A0-381C3B265B46}"/>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B79FD0B-10B2-5223-34CD-B7D10593D494}"/>
              </a:ext>
            </a:extLst>
          </p:cNvPr>
          <p:cNvSpPr>
            <a:spLocks noGrp="1"/>
          </p:cNvSpPr>
          <p:nvPr>
            <p:ph idx="1"/>
          </p:nvPr>
        </p:nvSpPr>
        <p:spPr/>
        <p:txBody>
          <a:bodyPr>
            <a:normAutofit/>
          </a:bodyPr>
          <a:lstStyle/>
          <a:p>
            <a:pPr algn="just"/>
            <a:r>
              <a:rPr lang="it-IT" sz="3200" dirty="0">
                <a:latin typeface="Times New Roman" panose="02020603050405020304" pitchFamily="18" charset="0"/>
                <a:cs typeface="Times New Roman" panose="02020603050405020304" pitchFamily="18" charset="0"/>
              </a:rPr>
              <a:t>L’interpretazione del Ministero delle infrastrutture e dei trasporti</a:t>
            </a:r>
          </a:p>
          <a:p>
            <a:pPr algn="just"/>
            <a:r>
              <a:rPr lang="it-IT" sz="3200" dirty="0">
                <a:latin typeface="Times New Roman" panose="02020603050405020304" pitchFamily="18" charset="0"/>
                <a:cs typeface="Times New Roman" panose="02020603050405020304" pitchFamily="18" charset="0"/>
              </a:rPr>
              <a:t>Parere n. 2153/2023, Circolare 12/07/2023</a:t>
            </a:r>
          </a:p>
        </p:txBody>
      </p:sp>
    </p:spTree>
    <p:extLst>
      <p:ext uri="{BB962C8B-B14F-4D97-AF65-F5344CB8AC3E}">
        <p14:creationId xmlns:p14="http://schemas.microsoft.com/office/powerpoint/2010/main" val="3217118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D8C6A-80BA-ED52-58E1-1360A847AD73}"/>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92A2ECD-3A1A-AC52-39B8-4F77005DCF7D}"/>
              </a:ext>
            </a:extLst>
          </p:cNvPr>
          <p:cNvSpPr>
            <a:spLocks noGrp="1"/>
          </p:cNvSpPr>
          <p:nvPr>
            <p:ph idx="1"/>
          </p:nvPr>
        </p:nvSpPr>
        <p:spPr>
          <a:xfrm>
            <a:off x="635132" y="1724489"/>
            <a:ext cx="8596668" cy="3880773"/>
          </a:xfrm>
        </p:spPr>
        <p:txBody>
          <a:bodyPr>
            <a:normAutofit/>
          </a:bodyPr>
          <a:lstStyle/>
          <a:p>
            <a:pPr marL="0" indent="0" algn="ctr">
              <a:buNone/>
            </a:pPr>
            <a:r>
              <a:rPr lang="it-IT" sz="3200" dirty="0">
                <a:latin typeface="Times New Roman" panose="02020603050405020304" pitchFamily="18" charset="0"/>
                <a:cs typeface="Times New Roman" panose="02020603050405020304" pitchFamily="18" charset="0"/>
              </a:rPr>
              <a:t>   Orientamenti giurisprudenziali</a:t>
            </a:r>
          </a:p>
          <a:p>
            <a:pPr marL="0" indent="0" algn="ctr">
              <a:buNone/>
            </a:pPr>
            <a:endParaRPr lang="it-IT" sz="3200" dirty="0">
              <a:latin typeface="Times New Roman" panose="02020603050405020304" pitchFamily="18" charset="0"/>
              <a:cs typeface="Times New Roman" panose="02020603050405020304" pitchFamily="18" charset="0"/>
            </a:endParaRPr>
          </a:p>
          <a:p>
            <a:pPr algn="ctr"/>
            <a:r>
              <a:rPr lang="it-IT" sz="3200" dirty="0">
                <a:latin typeface="Times New Roman" panose="02020603050405020304" pitchFamily="18" charset="0"/>
                <a:cs typeface="Times New Roman" panose="02020603050405020304" pitchFamily="18" charset="0"/>
              </a:rPr>
              <a:t>TAR UMBRIA, </a:t>
            </a:r>
            <a:r>
              <a:rPr lang="it-IT" sz="3200" dirty="0" err="1">
                <a:latin typeface="Times New Roman" panose="02020603050405020304" pitchFamily="18" charset="0"/>
                <a:cs typeface="Times New Roman" panose="02020603050405020304" pitchFamily="18" charset="0"/>
              </a:rPr>
              <a:t>sent</a:t>
            </a:r>
            <a:r>
              <a:rPr lang="it-IT" sz="3200" dirty="0">
                <a:latin typeface="Times New Roman" panose="02020603050405020304" pitchFamily="18" charset="0"/>
                <a:cs typeface="Times New Roman" panose="02020603050405020304" pitchFamily="18" charset="0"/>
              </a:rPr>
              <a:t>. n. 758/2023</a:t>
            </a:r>
          </a:p>
          <a:p>
            <a:pPr algn="ctr"/>
            <a:r>
              <a:rPr lang="it-IT" sz="3200" dirty="0">
                <a:latin typeface="Times New Roman" panose="02020603050405020304" pitchFamily="18" charset="0"/>
                <a:cs typeface="Times New Roman" panose="02020603050405020304" pitchFamily="18" charset="0"/>
              </a:rPr>
              <a:t>TAR CALABRIA, </a:t>
            </a:r>
            <a:r>
              <a:rPr lang="it-IT" sz="3200" dirty="0" err="1">
                <a:latin typeface="Times New Roman" panose="02020603050405020304" pitchFamily="18" charset="0"/>
                <a:cs typeface="Times New Roman" panose="02020603050405020304" pitchFamily="18" charset="0"/>
              </a:rPr>
              <a:t>sent</a:t>
            </a:r>
            <a:r>
              <a:rPr lang="it-IT" sz="3200" dirty="0">
                <a:latin typeface="Times New Roman" panose="02020603050405020304" pitchFamily="18" charset="0"/>
                <a:cs typeface="Times New Roman" panose="02020603050405020304" pitchFamily="18" charset="0"/>
              </a:rPr>
              <a:t>. n. 782/2023</a:t>
            </a:r>
          </a:p>
        </p:txBody>
      </p:sp>
    </p:spTree>
    <p:extLst>
      <p:ext uri="{BB962C8B-B14F-4D97-AF65-F5344CB8AC3E}">
        <p14:creationId xmlns:p14="http://schemas.microsoft.com/office/powerpoint/2010/main" val="1014084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27394-1DC2-F648-3538-9EA085AC0067}"/>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AE4D8CC-2760-20CB-33DF-FF55D42A337C}"/>
              </a:ext>
            </a:extLst>
          </p:cNvPr>
          <p:cNvSpPr>
            <a:spLocks noGrp="1"/>
          </p:cNvSpPr>
          <p:nvPr>
            <p:ph idx="1"/>
          </p:nvPr>
        </p:nvSpPr>
        <p:spPr>
          <a:xfrm>
            <a:off x="635132" y="703385"/>
            <a:ext cx="8596668" cy="5683347"/>
          </a:xfrm>
        </p:spPr>
        <p:txBody>
          <a:bodyPr>
            <a:normAutofit fontScale="85000" lnSpcReduction="20000"/>
          </a:bodyPr>
          <a:lstStyle/>
          <a:p>
            <a:pPr marL="0" indent="0" algn="ctr">
              <a:buNone/>
            </a:pPr>
            <a:r>
              <a:rPr lang="it-IT" sz="3200" dirty="0">
                <a:latin typeface="Times New Roman" panose="02020603050405020304" pitchFamily="18" charset="0"/>
                <a:cs typeface="Times New Roman" panose="02020603050405020304" pitchFamily="18" charset="0"/>
              </a:rPr>
              <a:t>   DECRETO LEGISLATIVO 31 marzo 2023, n. 36</a:t>
            </a:r>
          </a:p>
          <a:p>
            <a:pPr marL="0" indent="0" algn="ctr">
              <a:buNone/>
            </a:pPr>
            <a:r>
              <a:rPr lang="it-IT" sz="3200" b="1" dirty="0">
                <a:latin typeface="Times New Roman" panose="02020603050405020304" pitchFamily="18" charset="0"/>
                <a:cs typeface="Times New Roman" panose="02020603050405020304" pitchFamily="18" charset="0"/>
              </a:rPr>
              <a:t>Art. 226</a:t>
            </a:r>
          </a:p>
          <a:p>
            <a:pPr marL="0" indent="0" algn="ctr">
              <a:buNone/>
            </a:pPr>
            <a:r>
              <a:rPr lang="it-IT" sz="3200" dirty="0">
                <a:latin typeface="Times New Roman" panose="02020603050405020304" pitchFamily="18" charset="0"/>
                <a:cs typeface="Times New Roman" panose="02020603050405020304" pitchFamily="18" charset="0"/>
              </a:rPr>
              <a:t>«Abrogazioni e disposizioni finali»</a:t>
            </a:r>
          </a:p>
          <a:p>
            <a:pPr marL="0" indent="0" algn="just">
              <a:buNone/>
            </a:pPr>
            <a:r>
              <a:rPr lang="it-IT" sz="3200" b="1" dirty="0">
                <a:latin typeface="Times New Roman" panose="02020603050405020304" pitchFamily="18" charset="0"/>
                <a:cs typeface="Times New Roman" panose="02020603050405020304" pitchFamily="18" charset="0"/>
              </a:rPr>
              <a:t>1.</a:t>
            </a:r>
            <a:r>
              <a:rPr lang="it-IT" sz="3200" dirty="0">
                <a:latin typeface="Times New Roman" panose="02020603050405020304" pitchFamily="18" charset="0"/>
                <a:cs typeface="Times New Roman" panose="02020603050405020304" pitchFamily="18" charset="0"/>
              </a:rPr>
              <a:t> Il decreto legislativo 18 aprile 2016, n. 50, è abrogato dal 1° luglio 2023.</a:t>
            </a:r>
          </a:p>
          <a:p>
            <a:pPr marL="0" indent="0" algn="just">
              <a:buNone/>
            </a:pPr>
            <a:r>
              <a:rPr lang="it-IT" sz="3200" b="1" dirty="0">
                <a:latin typeface="Times New Roman" panose="02020603050405020304" pitchFamily="18" charset="0"/>
                <a:cs typeface="Times New Roman" panose="02020603050405020304" pitchFamily="18" charset="0"/>
              </a:rPr>
              <a:t>2.</a:t>
            </a:r>
            <a:r>
              <a:rPr lang="it-IT" sz="3200" dirty="0">
                <a:latin typeface="Times New Roman" panose="02020603050405020304" pitchFamily="18" charset="0"/>
                <a:cs typeface="Times New Roman" panose="02020603050405020304" pitchFamily="18" charset="0"/>
              </a:rPr>
              <a:t> A decorrere dalla data in cui il codice acquista efficacia ai sensi dell'articolo 229, comma 2, le disposizioni di cui al decreto legislativo n. 50 del 2016 continuano ad applicarsi esclusivamente ai procedimenti in corso. (…)</a:t>
            </a:r>
          </a:p>
          <a:p>
            <a:pPr marL="0" indent="0" algn="just">
              <a:buNone/>
            </a:pPr>
            <a:r>
              <a:rPr lang="it-IT" sz="3200" b="1" dirty="0">
                <a:latin typeface="Times New Roman" panose="02020603050405020304" pitchFamily="18" charset="0"/>
                <a:cs typeface="Times New Roman" panose="02020603050405020304" pitchFamily="18" charset="0"/>
              </a:rPr>
              <a:t>5.</a:t>
            </a:r>
            <a:r>
              <a:rPr lang="it-IT" sz="3200" dirty="0">
                <a:latin typeface="Times New Roman" panose="02020603050405020304" pitchFamily="18" charset="0"/>
                <a:cs typeface="Times New Roman" panose="02020603050405020304" pitchFamily="18" charset="0"/>
              </a:rPr>
              <a:t> Ogni richiamo in disposizioni legislative, regolamentari o amministrative vigenti al decreto legislativo 18 aprile 2016, n. 50, o al codice dei contratti pubblici vigente alla data di entrata in vigore del codice, si intende riferito alle corrispondenti disposizioni del codice o, in mancanza, ai principi desumibili dal codice stesso.</a:t>
            </a:r>
          </a:p>
        </p:txBody>
      </p:sp>
    </p:spTree>
    <p:extLst>
      <p:ext uri="{BB962C8B-B14F-4D97-AF65-F5344CB8AC3E}">
        <p14:creationId xmlns:p14="http://schemas.microsoft.com/office/powerpoint/2010/main" val="1360047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9A8E0-D28B-CF62-0054-A9D1F488EEE3}"/>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F82770-7FA1-FEA5-EE97-FFBE8421F369}"/>
              </a:ext>
            </a:extLst>
          </p:cNvPr>
          <p:cNvSpPr>
            <a:spLocks noGrp="1"/>
          </p:cNvSpPr>
          <p:nvPr>
            <p:ph idx="1"/>
          </p:nvPr>
        </p:nvSpPr>
        <p:spPr>
          <a:xfrm>
            <a:off x="705469" y="1488613"/>
            <a:ext cx="8596668" cy="3880773"/>
          </a:xfrm>
        </p:spPr>
        <p:txBody>
          <a:bodyPr>
            <a:normAutofit/>
          </a:bodyPr>
          <a:lstStyle/>
          <a:p>
            <a:pPr marL="0" indent="0" algn="ctr">
              <a:buNone/>
            </a:pPr>
            <a:r>
              <a:rPr lang="it-IT" sz="3200" dirty="0">
                <a:latin typeface="Times New Roman" panose="02020603050405020304" pitchFamily="18" charset="0"/>
                <a:cs typeface="Times New Roman" panose="02020603050405020304" pitchFamily="18" charset="0"/>
              </a:rPr>
              <a:t>DECRETO-LEGGE 31 maggio 2021, n. 77</a:t>
            </a:r>
          </a:p>
          <a:p>
            <a:pPr marL="0" indent="0" algn="ctr">
              <a:buNone/>
            </a:pPr>
            <a:r>
              <a:rPr lang="it-IT" sz="3200" dirty="0">
                <a:latin typeface="Times New Roman" panose="02020603050405020304" pitchFamily="18" charset="0"/>
                <a:cs typeface="Times New Roman" panose="02020603050405020304" pitchFamily="18" charset="0"/>
              </a:rPr>
              <a:t>Titolo IV</a:t>
            </a:r>
          </a:p>
          <a:p>
            <a:pPr marL="0" indent="0" algn="ctr">
              <a:buNone/>
            </a:pPr>
            <a:r>
              <a:rPr lang="it-IT" sz="3200" dirty="0">
                <a:latin typeface="Times New Roman" panose="02020603050405020304" pitchFamily="18" charset="0"/>
                <a:cs typeface="Times New Roman" panose="02020603050405020304" pitchFamily="18" charset="0"/>
              </a:rPr>
              <a:t>«Contratti pubblici»</a:t>
            </a:r>
          </a:p>
          <a:p>
            <a:pPr marL="0" indent="0" algn="ctr">
              <a:buNone/>
            </a:pPr>
            <a:r>
              <a:rPr lang="it-IT" sz="3200" dirty="0">
                <a:latin typeface="Times New Roman" panose="02020603050405020304" pitchFamily="18" charset="0"/>
                <a:cs typeface="Times New Roman" panose="02020603050405020304" pitchFamily="18" charset="0"/>
              </a:rPr>
              <a:t>Art. 48</a:t>
            </a:r>
          </a:p>
          <a:p>
            <a:pPr marL="0" indent="0" algn="ctr">
              <a:buNone/>
            </a:pPr>
            <a:r>
              <a:rPr lang="it-IT" sz="3200" dirty="0">
                <a:latin typeface="Times New Roman" panose="02020603050405020304" pitchFamily="18" charset="0"/>
                <a:cs typeface="Times New Roman" panose="02020603050405020304" pitchFamily="18" charset="0"/>
              </a:rPr>
              <a:t>«Semplificazioni in materia di affidamento dei contratti pubblici PNRR e PNC»</a:t>
            </a:r>
          </a:p>
        </p:txBody>
      </p:sp>
    </p:spTree>
    <p:extLst>
      <p:ext uri="{BB962C8B-B14F-4D97-AF65-F5344CB8AC3E}">
        <p14:creationId xmlns:p14="http://schemas.microsoft.com/office/powerpoint/2010/main" val="335783011"/>
      </p:ext>
    </p:extLst>
  </p:cSld>
  <p:clrMapOvr>
    <a:masterClrMapping/>
  </p:clrMapOvr>
</p:sld>
</file>

<file path=ppt/theme/theme1.xml><?xml version="1.0" encoding="utf-8"?>
<a:theme xmlns:a="http://schemas.openxmlformats.org/drawingml/2006/main" name="1_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2_Sfaccettatura">
  <a:themeElements>
    <a:clrScheme name="Sfaccettatur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3_Sfaccettatura">
  <a:themeElements>
    <a:clrScheme name="Sfaccettatur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4.xml><?xml version="1.0" encoding="utf-8"?>
<a:theme xmlns:a="http://schemas.openxmlformats.org/drawingml/2006/main" name="4_Sfaccettatura">
  <a:themeElements>
    <a:clrScheme name="Sfaccettatur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5.xml><?xml version="1.0" encoding="utf-8"?>
<a:theme xmlns:a="http://schemas.openxmlformats.org/drawingml/2006/main" name="5_Sfaccettatura">
  <a:themeElements>
    <a:clrScheme name="Sfaccettatur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6.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Override1.xml><?xml version="1.0" encoding="utf-8"?>
<a:themeOverride xmlns:a="http://schemas.openxmlformats.org/drawingml/2006/main">
  <a:clrScheme name="Gia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2.xml><?xml version="1.0" encoding="utf-8"?>
<a:themeOverride xmlns:a="http://schemas.openxmlformats.org/drawingml/2006/main">
  <a:clrScheme name="Gia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3.xml><?xml version="1.0" encoding="utf-8"?>
<a:themeOverride xmlns:a="http://schemas.openxmlformats.org/drawingml/2006/main">
  <a:clrScheme name="Gia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4.xml><?xml version="1.0" encoding="utf-8"?>
<a:themeOverride xmlns:a="http://schemas.openxmlformats.org/drawingml/2006/main">
  <a:clrScheme name="Gia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5.xml><?xml version="1.0" encoding="utf-8"?>
<a:themeOverride xmlns:a="http://schemas.openxmlformats.org/drawingml/2006/main">
  <a:clrScheme name="Gia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6.xml><?xml version="1.0" encoding="utf-8"?>
<a:themeOverride xmlns:a="http://schemas.openxmlformats.org/drawingml/2006/main">
  <a:clrScheme name="Gia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docProps/app.xml><?xml version="1.0" encoding="utf-8"?>
<Properties xmlns="http://schemas.openxmlformats.org/officeDocument/2006/extended-properties" xmlns:vt="http://schemas.openxmlformats.org/officeDocument/2006/docPropsVTypes">
  <Template>Facet</Template>
  <TotalTime>1584</TotalTime>
  <Words>4679</Words>
  <Application>Microsoft Office PowerPoint</Application>
  <PresentationFormat>Widescreen</PresentationFormat>
  <Paragraphs>89</Paragraphs>
  <Slides>37</Slides>
  <Notes>0</Notes>
  <HiddenSlides>0</HiddenSlides>
  <MMClips>0</MMClips>
  <ScaleCrop>false</ScaleCrop>
  <HeadingPairs>
    <vt:vector size="6" baseType="variant">
      <vt:variant>
        <vt:lpstr>Caratteri utilizzati</vt:lpstr>
      </vt:variant>
      <vt:variant>
        <vt:i4>5</vt:i4>
      </vt:variant>
      <vt:variant>
        <vt:lpstr>Tema</vt:lpstr>
      </vt:variant>
      <vt:variant>
        <vt:i4>6</vt:i4>
      </vt:variant>
      <vt:variant>
        <vt:lpstr>Titoli diapositive</vt:lpstr>
      </vt:variant>
      <vt:variant>
        <vt:i4>37</vt:i4>
      </vt:variant>
    </vt:vector>
  </HeadingPairs>
  <TitlesOfParts>
    <vt:vector size="48" baseType="lpstr">
      <vt:lpstr>Arial</vt:lpstr>
      <vt:lpstr>Calibri</vt:lpstr>
      <vt:lpstr>Times New Roman</vt:lpstr>
      <vt:lpstr>Trebuchet MS</vt:lpstr>
      <vt:lpstr>Wingdings 3</vt:lpstr>
      <vt:lpstr>1_Sfaccettatura</vt:lpstr>
      <vt:lpstr>2_Sfaccettatura</vt:lpstr>
      <vt:lpstr>3_Sfaccettatura</vt:lpstr>
      <vt:lpstr>4_Sfaccettatura</vt:lpstr>
      <vt:lpstr>5_Sfaccettatura</vt:lpstr>
      <vt:lpstr>Sfaccettatura</vt:lpstr>
      <vt:lpstr>Piano Nazionale di Ripresa e Resilienza (PNRR) e normativa sugli appalti pubblici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Carola Pagliarin</dc:creator>
  <cp:lastModifiedBy>Carola Pagliarin</cp:lastModifiedBy>
  <cp:revision>12</cp:revision>
  <dcterms:created xsi:type="dcterms:W3CDTF">2024-11-21T08:32:49Z</dcterms:created>
  <dcterms:modified xsi:type="dcterms:W3CDTF">2024-11-25T08:40:53Z</dcterms:modified>
</cp:coreProperties>
</file>