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84" r:id="rId6"/>
    <p:sldId id="261" r:id="rId7"/>
    <p:sldId id="262" r:id="rId8"/>
    <p:sldId id="279" r:id="rId9"/>
    <p:sldId id="280" r:id="rId10"/>
    <p:sldId id="281" r:id="rId11"/>
    <p:sldId id="301" r:id="rId12"/>
    <p:sldId id="263" r:id="rId13"/>
    <p:sldId id="264" r:id="rId14"/>
    <p:sldId id="265" r:id="rId15"/>
    <p:sldId id="283" r:id="rId16"/>
    <p:sldId id="266" r:id="rId17"/>
    <p:sldId id="302" r:id="rId18"/>
    <p:sldId id="30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304" r:id="rId29"/>
    <p:sldId id="285" r:id="rId30"/>
    <p:sldId id="287" r:id="rId31"/>
    <p:sldId id="307" r:id="rId32"/>
    <p:sldId id="308" r:id="rId33"/>
    <p:sldId id="288" r:id="rId34"/>
    <p:sldId id="289" r:id="rId35"/>
    <p:sldId id="290" r:id="rId36"/>
    <p:sldId id="305" r:id="rId37"/>
    <p:sldId id="306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9906000" cy="6858000" type="A4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M" initials="GD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96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996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164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458"/>
          </a:xfrm>
          <a:prstGeom prst="rect">
            <a:avLst/>
          </a:prstGeom>
        </p:spPr>
        <p:txBody>
          <a:bodyPr vert="horz" lIns="91212" tIns="45606" rIns="91212" bIns="4560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3505" y="0"/>
            <a:ext cx="4301543" cy="341458"/>
          </a:xfrm>
          <a:prstGeom prst="rect">
            <a:avLst/>
          </a:prstGeom>
        </p:spPr>
        <p:txBody>
          <a:bodyPr vert="horz" lIns="91212" tIns="45606" rIns="91212" bIns="45606" rtlCol="0"/>
          <a:lstStyle>
            <a:lvl1pPr algn="r">
              <a:defRPr sz="1200"/>
            </a:lvl1pPr>
          </a:lstStyle>
          <a:p>
            <a:fld id="{12DC126E-4840-4DCF-B8EF-79C9F56A2FA3}" type="datetimeFigureOut">
              <a:rPr lang="it-IT" smtClean="0"/>
              <a:t>12/04/2022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12" tIns="45606" rIns="91212" bIns="4560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212" tIns="45606" rIns="91212" bIns="45606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219"/>
            <a:ext cx="4301543" cy="341457"/>
          </a:xfrm>
          <a:prstGeom prst="rect">
            <a:avLst/>
          </a:prstGeom>
        </p:spPr>
        <p:txBody>
          <a:bodyPr vert="horz" lIns="91212" tIns="45606" rIns="91212" bIns="4560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3505" y="6456219"/>
            <a:ext cx="4301543" cy="341457"/>
          </a:xfrm>
          <a:prstGeom prst="rect">
            <a:avLst/>
          </a:prstGeom>
        </p:spPr>
        <p:txBody>
          <a:bodyPr vert="horz" lIns="91212" tIns="45606" rIns="91212" bIns="45606" rtlCol="0" anchor="b"/>
          <a:lstStyle>
            <a:lvl1pPr algn="r">
              <a:defRPr sz="1200"/>
            </a:lvl1pPr>
          </a:lstStyle>
          <a:p>
            <a:fld id="{918240C6-6F6B-4BC1-87BF-4C5237EFBC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01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240C6-6F6B-4BC1-87BF-4C5237EFBC0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86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25F0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Direzione Centrale </a:t>
            </a:r>
            <a:r>
              <a:rPr dirty="0"/>
              <a:t>Servizi</a:t>
            </a:r>
            <a:r>
              <a:rPr spc="-25" dirty="0"/>
              <a:t> </a:t>
            </a:r>
            <a:r>
              <a:rPr spc="-5" dirty="0"/>
              <a:t>Fiscali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Settembre</a:t>
            </a:r>
            <a:r>
              <a:rPr spc="-4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B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9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525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25F0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Direzione Centrale </a:t>
            </a:r>
            <a:r>
              <a:rPr dirty="0"/>
              <a:t>Servizi</a:t>
            </a:r>
            <a:r>
              <a:rPr spc="-25" dirty="0"/>
              <a:t> </a:t>
            </a:r>
            <a:r>
              <a:rPr spc="-5" dirty="0"/>
              <a:t>Fiscali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Settembre</a:t>
            </a:r>
            <a:r>
              <a:rPr spc="-4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B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9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25F0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Direzione Centrale </a:t>
            </a:r>
            <a:r>
              <a:rPr dirty="0"/>
              <a:t>Servizi</a:t>
            </a:r>
            <a:r>
              <a:rPr spc="-25" dirty="0"/>
              <a:t> </a:t>
            </a:r>
            <a:r>
              <a:rPr spc="-5" dirty="0"/>
              <a:t>Fiscali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Settembre</a:t>
            </a:r>
            <a:r>
              <a:rPr spc="-40" dirty="0"/>
              <a:t> </a:t>
            </a:r>
            <a:r>
              <a:rPr dirty="0"/>
              <a:t>2020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B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9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25F0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Direzione Centrale </a:t>
            </a:r>
            <a:r>
              <a:rPr dirty="0"/>
              <a:t>Servizi</a:t>
            </a:r>
            <a:r>
              <a:rPr spc="-25" dirty="0"/>
              <a:t> </a:t>
            </a:r>
            <a:r>
              <a:rPr spc="-5" dirty="0"/>
              <a:t>Fiscali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Settembre</a:t>
            </a:r>
            <a:r>
              <a:rPr spc="-4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B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25F0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Direzione Centrale </a:t>
            </a:r>
            <a:r>
              <a:rPr dirty="0"/>
              <a:t>Servizi</a:t>
            </a:r>
            <a:r>
              <a:rPr spc="-25" dirty="0"/>
              <a:t> </a:t>
            </a:r>
            <a:r>
              <a:rPr spc="-5" dirty="0"/>
              <a:t>Fiscali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Settembre</a:t>
            </a:r>
            <a:r>
              <a:rPr spc="-4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73B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0852" y="6299751"/>
            <a:ext cx="1281411" cy="285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350520" y="6309359"/>
            <a:ext cx="3898900" cy="0"/>
          </a:xfrm>
          <a:custGeom>
            <a:avLst/>
            <a:gdLst/>
            <a:ahLst/>
            <a:cxnLst/>
            <a:rect l="l" t="t" r="r" b="b"/>
            <a:pathLst>
              <a:path w="3898900">
                <a:moveTo>
                  <a:pt x="0" y="0"/>
                </a:moveTo>
                <a:lnTo>
                  <a:pt x="3898391" y="0"/>
                </a:lnTo>
              </a:path>
            </a:pathLst>
          </a:custGeom>
          <a:ln w="24384">
            <a:solidFill>
              <a:srgbClr val="E25F0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5654040" y="6598919"/>
            <a:ext cx="3898900" cy="0"/>
          </a:xfrm>
          <a:custGeom>
            <a:avLst/>
            <a:gdLst/>
            <a:ahLst/>
            <a:cxnLst/>
            <a:rect l="l" t="t" r="r" b="b"/>
            <a:pathLst>
              <a:path w="3898900">
                <a:moveTo>
                  <a:pt x="0" y="0"/>
                </a:moveTo>
                <a:lnTo>
                  <a:pt x="3898391" y="0"/>
                </a:lnTo>
              </a:path>
            </a:pathLst>
          </a:custGeom>
          <a:ln w="24384">
            <a:solidFill>
              <a:srgbClr val="073B6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0" y="5949696"/>
            <a:ext cx="9906000" cy="649605"/>
          </a:xfrm>
          <a:custGeom>
            <a:avLst/>
            <a:gdLst/>
            <a:ahLst/>
            <a:cxnLst/>
            <a:rect l="l" t="t" r="r" b="b"/>
            <a:pathLst>
              <a:path w="9906000" h="649604">
                <a:moveTo>
                  <a:pt x="9906000" y="0"/>
                </a:moveTo>
                <a:lnTo>
                  <a:pt x="0" y="0"/>
                </a:lnTo>
                <a:lnTo>
                  <a:pt x="0" y="649223"/>
                </a:lnTo>
                <a:lnTo>
                  <a:pt x="9906000" y="649223"/>
                </a:lnTo>
                <a:lnTo>
                  <a:pt x="9906000" y="0"/>
                </a:lnTo>
                <a:close/>
              </a:path>
            </a:pathLst>
          </a:custGeom>
          <a:solidFill>
            <a:srgbClr val="1E3C5C">
              <a:alpha val="50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0" y="332231"/>
            <a:ext cx="9906000" cy="622300"/>
          </a:xfrm>
          <a:custGeom>
            <a:avLst/>
            <a:gdLst/>
            <a:ahLst/>
            <a:cxnLst/>
            <a:rect l="l" t="t" r="r" b="b"/>
            <a:pathLst>
              <a:path w="9906000" h="622300">
                <a:moveTo>
                  <a:pt x="9906000" y="0"/>
                </a:moveTo>
                <a:lnTo>
                  <a:pt x="0" y="0"/>
                </a:lnTo>
                <a:lnTo>
                  <a:pt x="0" y="621792"/>
                </a:lnTo>
                <a:lnTo>
                  <a:pt x="9906000" y="621792"/>
                </a:lnTo>
                <a:lnTo>
                  <a:pt x="9906000" y="0"/>
                </a:lnTo>
                <a:close/>
              </a:path>
            </a:pathLst>
          </a:custGeom>
          <a:solidFill>
            <a:srgbClr val="1E3C5C">
              <a:alpha val="50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7182" y="44018"/>
            <a:ext cx="6231255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99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8768" y="2800477"/>
            <a:ext cx="5870575" cy="1672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5257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1840" y="6416847"/>
            <a:ext cx="2832100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25F0E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Direzione Centrale </a:t>
            </a:r>
            <a:r>
              <a:rPr dirty="0"/>
              <a:t>Servizi</a:t>
            </a:r>
            <a:r>
              <a:rPr spc="-25" dirty="0"/>
              <a:t> </a:t>
            </a:r>
            <a:r>
              <a:rPr spc="-5" dirty="0"/>
              <a:t>Fiscali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210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Settembre</a:t>
            </a:r>
            <a:r>
              <a:rPr spc="-4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831079" y="6631557"/>
            <a:ext cx="241300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73B61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‹N›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78079" y="3497062"/>
            <a:ext cx="9376410" cy="55579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270" algn="ctr">
              <a:lnSpc>
                <a:spcPct val="105100"/>
              </a:lnSpc>
              <a:spcBef>
                <a:spcPts val="480"/>
              </a:spcBef>
            </a:pPr>
            <a:r>
              <a:rPr sz="3350" b="1" i="1" spc="-105" dirty="0" err="1" smtClean="0">
                <a:solidFill>
                  <a:srgbClr val="E25F0E"/>
                </a:solidFill>
                <a:latin typeface="Tahoma"/>
                <a:cs typeface="Tahoma"/>
              </a:rPr>
              <a:t>Consegna</a:t>
            </a:r>
            <a:r>
              <a:rPr sz="3350" b="1" i="1" spc="-105" dirty="0" smtClean="0">
                <a:solidFill>
                  <a:srgbClr val="E25F0E"/>
                </a:solidFill>
                <a:latin typeface="Tahoma"/>
                <a:cs typeface="Tahoma"/>
              </a:rPr>
              <a:t> </a:t>
            </a:r>
            <a:r>
              <a:rPr sz="3350" b="1" i="1" spc="-100" dirty="0" err="1" smtClean="0">
                <a:solidFill>
                  <a:srgbClr val="E25F0E"/>
                </a:solidFill>
                <a:latin typeface="Tahoma"/>
                <a:cs typeface="Tahoma"/>
              </a:rPr>
              <a:t>documenti</a:t>
            </a:r>
            <a:r>
              <a:rPr sz="3350" b="1" i="1" spc="-100" dirty="0" smtClean="0">
                <a:solidFill>
                  <a:srgbClr val="E25F0E"/>
                </a:solidFill>
                <a:latin typeface="Tahoma"/>
                <a:cs typeface="Tahoma"/>
              </a:rPr>
              <a:t> e </a:t>
            </a:r>
            <a:r>
              <a:rPr sz="3350" b="1" i="1" spc="-85" dirty="0" err="1" smtClean="0">
                <a:solidFill>
                  <a:srgbClr val="E25F0E"/>
                </a:solidFill>
                <a:latin typeface="Tahoma"/>
                <a:cs typeface="Tahoma"/>
              </a:rPr>
              <a:t>istanze</a:t>
            </a:r>
            <a:r>
              <a:rPr sz="3350" b="1" i="1" spc="-85" dirty="0" smtClean="0">
                <a:solidFill>
                  <a:srgbClr val="E25F0E"/>
                </a:solidFill>
                <a:latin typeface="Tahoma"/>
                <a:cs typeface="Tahoma"/>
              </a:rPr>
              <a:t>  </a:t>
            </a:r>
            <a:endParaRPr sz="3350" dirty="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83407" y="1252727"/>
            <a:ext cx="4142232" cy="115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86283" y="6435438"/>
            <a:ext cx="2832735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/>
          <p:nvPr/>
        </p:nvSpPr>
        <p:spPr>
          <a:xfrm>
            <a:off x="76201" y="216339"/>
            <a:ext cx="9677400" cy="976548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R="111125">
              <a:lnSpc>
                <a:spcPct val="100000"/>
              </a:lnSpc>
              <a:spcBef>
                <a:spcPts val="894"/>
              </a:spcBef>
            </a:pP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Consegna documenti </a:t>
            </a:r>
            <a:r>
              <a:rPr lang="it-IT" sz="2800" b="1" spc="-5" dirty="0">
                <a:solidFill>
                  <a:srgbClr val="FF9900"/>
                </a:solidFill>
                <a:latin typeface="Tahoma"/>
                <a:cs typeface="Tahoma"/>
              </a:rPr>
              <a:t>e</a:t>
            </a:r>
            <a:r>
              <a:rPr lang="it-IT" sz="2800" b="1" spc="8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istanze -  le fasi: </a:t>
            </a:r>
            <a:r>
              <a:rPr lang="it-IT" sz="2800" b="1" spc="-10" dirty="0" smtClean="0">
                <a:solidFill>
                  <a:srgbClr val="FF9900"/>
                </a:solidFill>
                <a:latin typeface="Tahoma"/>
                <a:cs typeface="Tahoma"/>
              </a:rPr>
              <a:t>Informazioni </a:t>
            </a:r>
            <a:r>
              <a:rPr lang="it-IT" sz="2800" b="1" i="1" spc="-10" dirty="0" smtClean="0">
                <a:solidFill>
                  <a:srgbClr val="FF9900"/>
                </a:solidFill>
                <a:latin typeface="Tahoma"/>
                <a:cs typeface="Tahoma"/>
              </a:rPr>
              <a:t>(segue)</a:t>
            </a:r>
            <a:endParaRPr lang="it-IT" sz="2800" i="1" dirty="0">
              <a:latin typeface="Tahoma"/>
              <a:cs typeface="Tahom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00" y="1672321"/>
            <a:ext cx="6948000" cy="396647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6200" y="2074545"/>
            <a:ext cx="27366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Se accedi come delegato allegherai la procura compilata e firmata dal contribuente nella sezione Upload</a:t>
            </a:r>
          </a:p>
          <a:p>
            <a:pPr algn="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Freccia a destra rientrata 7"/>
          <p:cNvSpPr/>
          <p:nvPr/>
        </p:nvSpPr>
        <p:spPr>
          <a:xfrm>
            <a:off x="2362200" y="5257800"/>
            <a:ext cx="364540" cy="2286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831079" y="6631557"/>
            <a:ext cx="241300" cy="1816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346526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/>
          <p:nvPr/>
        </p:nvSpPr>
        <p:spPr>
          <a:xfrm>
            <a:off x="76201" y="216339"/>
            <a:ext cx="9677400" cy="976548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R="111125">
              <a:lnSpc>
                <a:spcPct val="100000"/>
              </a:lnSpc>
              <a:spcBef>
                <a:spcPts val="894"/>
              </a:spcBef>
            </a:pP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Consegna documenti </a:t>
            </a:r>
            <a:r>
              <a:rPr lang="it-IT" sz="2800" b="1" spc="-5" dirty="0">
                <a:solidFill>
                  <a:srgbClr val="FF9900"/>
                </a:solidFill>
                <a:latin typeface="Tahoma"/>
                <a:cs typeface="Tahoma"/>
              </a:rPr>
              <a:t>e</a:t>
            </a:r>
            <a:r>
              <a:rPr lang="it-IT" sz="2800" b="1" spc="8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istanze -  le fasi: </a:t>
            </a:r>
            <a:r>
              <a:rPr lang="it-IT" sz="2800" b="1" spc="-10" dirty="0" smtClean="0">
                <a:solidFill>
                  <a:srgbClr val="FF9900"/>
                </a:solidFill>
                <a:latin typeface="Tahoma"/>
                <a:cs typeface="Tahoma"/>
              </a:rPr>
              <a:t>Informazioni </a:t>
            </a:r>
            <a:r>
              <a:rPr lang="it-IT" sz="2800" b="1" i="1" spc="-10" dirty="0" smtClean="0">
                <a:solidFill>
                  <a:srgbClr val="FF9900"/>
                </a:solidFill>
                <a:latin typeface="Tahoma"/>
                <a:cs typeface="Tahoma"/>
              </a:rPr>
              <a:t>(segue)</a:t>
            </a:r>
            <a:endParaRPr lang="it-IT" sz="2800" i="1" dirty="0">
              <a:latin typeface="Tahoma"/>
              <a:cs typeface="Tahom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6200" y="2074545"/>
            <a:ext cx="27366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Se accedi come delegato allegherai la procura compilata e firmata dal contribuente nella sezione Upload</a:t>
            </a:r>
          </a:p>
          <a:p>
            <a:pPr algn="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831079" y="6631557"/>
            <a:ext cx="241300" cy="1816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11</a:t>
            </a:fld>
            <a:endParaRPr spc="5" dirty="0"/>
          </a:p>
        </p:txBody>
      </p:sp>
      <p:sp>
        <p:nvSpPr>
          <p:cNvPr id="2" name="Rettangolo 1"/>
          <p:cNvSpPr/>
          <p:nvPr/>
        </p:nvSpPr>
        <p:spPr>
          <a:xfrm>
            <a:off x="2895600" y="1491346"/>
            <a:ext cx="6324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In caso di assistenza o rappresentanza per la trattazione di questioni fiscali, la norma prevede che la procura venga conferita per iscritto e che sia 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autenticata (</a:t>
            </a:r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articolo 63 del decreto del Presidente della Repubblica 29 settembre 1973 n. 600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). </a:t>
            </a:r>
          </a:p>
          <a:p>
            <a:pPr algn="just"/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In </a:t>
            </a:r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questo caso per completare l’invio, l’utente deve quindi allegare la procura firmata dal delegante completa di 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autentica.</a:t>
            </a:r>
            <a:endParaRPr lang="it-IT" sz="2200" dirty="0">
              <a:solidFill>
                <a:srgbClr val="252573"/>
              </a:solidFill>
              <a:latin typeface="Tahoma"/>
              <a:cs typeface="Tahoma"/>
            </a:endParaRPr>
          </a:p>
          <a:p>
            <a:pPr algn="just"/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In particolare «</a:t>
            </a:r>
            <a:r>
              <a:rPr lang="it-IT" sz="2200" i="1" dirty="0" smtClean="0">
                <a:solidFill>
                  <a:srgbClr val="252573"/>
                </a:solidFill>
                <a:latin typeface="Tahoma"/>
                <a:cs typeface="Tahoma"/>
              </a:rPr>
              <a:t>quando </a:t>
            </a:r>
            <a:r>
              <a:rPr lang="it-IT" sz="2200" i="1" dirty="0">
                <a:solidFill>
                  <a:srgbClr val="252573"/>
                </a:solidFill>
                <a:latin typeface="Tahoma"/>
                <a:cs typeface="Tahoma"/>
              </a:rPr>
              <a:t>la procura è conferita a persone iscritte in albi professionali </a:t>
            </a:r>
            <a:r>
              <a:rPr lang="it-IT" sz="2200" i="1" dirty="0" smtClean="0">
                <a:solidFill>
                  <a:srgbClr val="252573"/>
                </a:solidFill>
                <a:latin typeface="Tahoma"/>
                <a:cs typeface="Tahoma"/>
              </a:rPr>
              <a:t>o (…) </a:t>
            </a:r>
            <a:r>
              <a:rPr lang="it-IT" sz="2200" i="1" dirty="0">
                <a:solidFill>
                  <a:srgbClr val="252573"/>
                </a:solidFill>
                <a:latin typeface="Tahoma"/>
                <a:cs typeface="Tahoma"/>
              </a:rPr>
              <a:t>è data facoltà agli stessi rappresentanti di autenticare la </a:t>
            </a:r>
            <a:r>
              <a:rPr lang="it-IT" sz="2200" i="1" dirty="0" smtClean="0">
                <a:solidFill>
                  <a:srgbClr val="252573"/>
                </a:solidFill>
                <a:latin typeface="Tahoma"/>
                <a:cs typeface="Tahoma"/>
              </a:rPr>
              <a:t>sottoscrizione.» 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(comma 2).</a:t>
            </a:r>
            <a:endParaRPr lang="it-IT" sz="2200" dirty="0">
              <a:solidFill>
                <a:srgbClr val="252573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2660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19571"/>
            <a:ext cx="9601199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25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Anagrafica </a:t>
            </a:r>
            <a:endParaRPr sz="2800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790446" y="5309504"/>
            <a:ext cx="85344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2400" spc="-5" dirty="0" smtClean="0">
                <a:solidFill>
                  <a:srgbClr val="252573"/>
                </a:solidFill>
                <a:latin typeface="Tahoma"/>
                <a:cs typeface="Tahoma"/>
              </a:rPr>
              <a:t>I 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dati </a:t>
            </a:r>
            <a:r>
              <a:rPr sz="2200" dirty="0" err="1">
                <a:solidFill>
                  <a:srgbClr val="252573"/>
                </a:solidFill>
                <a:latin typeface="Tahoma"/>
                <a:cs typeface="Tahoma"/>
              </a:rPr>
              <a:t>esposti</a:t>
            </a:r>
            <a:r>
              <a:rPr sz="220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ella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pagina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Anagrafica </a:t>
            </a:r>
            <a:r>
              <a:rPr sz="2200" spc="-10" dirty="0" smtClean="0">
                <a:solidFill>
                  <a:srgbClr val="252573"/>
                </a:solidFill>
                <a:latin typeface="Tahoma"/>
                <a:cs typeface="Tahoma"/>
              </a:rPr>
              <a:t>non 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sono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modificabili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3752" y="1557148"/>
            <a:ext cx="7738647" cy="3344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4831079" y="6631557"/>
            <a:ext cx="24130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lang="it-IT" spc="5" dirty="0" smtClean="0"/>
              <a:t>12</a:t>
            </a:r>
            <a:endParaRPr spc="5" dirty="0"/>
          </a:p>
        </p:txBody>
      </p:sp>
      <p:sp>
        <p:nvSpPr>
          <p:cNvPr id="11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 smtClean="0"/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45" y="115646"/>
            <a:ext cx="93554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6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Contatti  </a:t>
            </a:r>
            <a:endParaRPr sz="2800" spc="-1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13</a:t>
            </a:fld>
            <a:endParaRPr spc="5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630" y="1083600"/>
            <a:ext cx="4477370" cy="4860000"/>
          </a:xfrm>
          <a:prstGeom prst="rect">
            <a:avLst/>
          </a:prstGeom>
        </p:spPr>
      </p:pic>
      <p:sp>
        <p:nvSpPr>
          <p:cNvPr id="6" name="Callout con freccia a destra 5"/>
          <p:cNvSpPr/>
          <p:nvPr/>
        </p:nvSpPr>
        <p:spPr>
          <a:xfrm>
            <a:off x="1295399" y="1600200"/>
            <a:ext cx="3752231" cy="3200400"/>
          </a:xfrm>
          <a:prstGeom prst="rightArrowCallout">
            <a:avLst>
              <a:gd name="adj1" fmla="val 16637"/>
              <a:gd name="adj2" fmla="val 25000"/>
              <a:gd name="adj3" fmla="val 19495"/>
              <a:gd name="adj4" fmla="val 6863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9375" algn="just">
              <a:lnSpc>
                <a:spcPct val="100000"/>
              </a:lnSpc>
              <a:spcBef>
                <a:spcPts val="270"/>
              </a:spcBef>
            </a:pPr>
            <a:r>
              <a:rPr lang="it-IT" spc="-5" dirty="0">
                <a:solidFill>
                  <a:srgbClr val="252573"/>
                </a:solidFill>
                <a:latin typeface="Tahoma"/>
                <a:cs typeface="Tahoma"/>
              </a:rPr>
              <a:t>Nella </a:t>
            </a:r>
            <a:r>
              <a:rPr lang="it-IT" spc="-10" dirty="0">
                <a:solidFill>
                  <a:srgbClr val="252573"/>
                </a:solidFill>
                <a:latin typeface="Tahoma"/>
                <a:cs typeface="Tahoma"/>
              </a:rPr>
              <a:t>pagina </a:t>
            </a:r>
            <a:r>
              <a:rPr lang="it-IT" b="1" spc="-10" dirty="0">
                <a:solidFill>
                  <a:srgbClr val="252573"/>
                </a:solidFill>
                <a:latin typeface="Tahoma"/>
                <a:cs typeface="Tahoma"/>
              </a:rPr>
              <a:t>Contatti</a:t>
            </a:r>
            <a:r>
              <a:rPr lang="it-IT" spc="-1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pc="-5" dirty="0">
                <a:solidFill>
                  <a:srgbClr val="252573"/>
                </a:solidFill>
                <a:latin typeface="Tahoma"/>
                <a:cs typeface="Tahoma"/>
              </a:rPr>
              <a:t>viene </a:t>
            </a:r>
            <a:r>
              <a:rPr lang="it-IT" spc="-15" dirty="0">
                <a:solidFill>
                  <a:srgbClr val="252573"/>
                </a:solidFill>
                <a:latin typeface="Tahoma"/>
                <a:cs typeface="Tahoma"/>
              </a:rPr>
              <a:t>attivata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la </a:t>
            </a:r>
            <a:r>
              <a:rPr lang="it-IT" spc="-10" dirty="0">
                <a:solidFill>
                  <a:srgbClr val="252573"/>
                </a:solidFill>
                <a:latin typeface="Tahoma"/>
                <a:cs typeface="Tahoma"/>
              </a:rPr>
              <a:t>possibilità di ricevere l’avviso di accettazione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o</a:t>
            </a:r>
            <a:r>
              <a:rPr lang="it-IT" spc="51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pc="-10" dirty="0">
                <a:solidFill>
                  <a:srgbClr val="252573"/>
                </a:solidFill>
                <a:latin typeface="Tahoma"/>
                <a:cs typeface="Tahoma"/>
              </a:rPr>
              <a:t>di </a:t>
            </a:r>
            <a:r>
              <a:rPr lang="it-IT" spc="-5" dirty="0">
                <a:solidFill>
                  <a:srgbClr val="252573"/>
                </a:solidFill>
                <a:latin typeface="Tahoma"/>
                <a:cs typeface="Tahoma"/>
              </a:rPr>
              <a:t>scarto 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(anche </a:t>
            </a:r>
            <a:r>
              <a:rPr lang="it-IT" spc="-10" dirty="0">
                <a:solidFill>
                  <a:srgbClr val="252573"/>
                </a:solidFill>
                <a:latin typeface="Tahoma"/>
                <a:cs typeface="Tahoma"/>
              </a:rPr>
              <a:t>su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un </a:t>
            </a:r>
            <a:r>
              <a:rPr lang="it-IT" spc="-5" dirty="0">
                <a:solidFill>
                  <a:srgbClr val="252573"/>
                </a:solidFill>
                <a:latin typeface="Tahoma"/>
                <a:cs typeface="Tahoma"/>
              </a:rPr>
              <a:t>indirizzo e-mail </a:t>
            </a:r>
            <a:r>
              <a:rPr lang="it-IT" spc="-15" dirty="0">
                <a:solidFill>
                  <a:srgbClr val="252573"/>
                </a:solidFill>
                <a:latin typeface="Tahoma"/>
                <a:cs typeface="Tahoma"/>
              </a:rPr>
              <a:t>diverso </a:t>
            </a:r>
            <a:r>
              <a:rPr lang="it-IT" spc="-10" dirty="0">
                <a:solidFill>
                  <a:srgbClr val="252573"/>
                </a:solidFill>
                <a:latin typeface="Tahoma"/>
                <a:cs typeface="Tahoma"/>
              </a:rPr>
              <a:t>da quello presente </a:t>
            </a:r>
            <a:r>
              <a:rPr lang="it-IT" spc="-5" dirty="0">
                <a:solidFill>
                  <a:srgbClr val="252573"/>
                </a:solidFill>
                <a:latin typeface="Tahoma"/>
                <a:cs typeface="Tahoma"/>
              </a:rPr>
              <a:t>nei </a:t>
            </a:r>
            <a:r>
              <a:rPr lang="it-IT" spc="-10" dirty="0">
                <a:solidFill>
                  <a:srgbClr val="252573"/>
                </a:solidFill>
                <a:latin typeface="Tahoma"/>
                <a:cs typeface="Tahoma"/>
              </a:rPr>
              <a:t>servizi</a:t>
            </a:r>
            <a:r>
              <a:rPr lang="it-IT" spc="33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pc="-10" dirty="0">
                <a:solidFill>
                  <a:srgbClr val="252573"/>
                </a:solidFill>
                <a:latin typeface="Tahoma"/>
                <a:cs typeface="Tahoma"/>
              </a:rPr>
              <a:t>telematici)</a:t>
            </a:r>
            <a:endParaRPr lang="it-IT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19571"/>
            <a:ext cx="93726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25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Motivazione </a:t>
            </a:r>
            <a:endParaRPr sz="2800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1232948"/>
            <a:ext cx="8458200" cy="79957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275"/>
              </a:spcBef>
            </a:pPr>
            <a:r>
              <a:rPr lang="it-IT" sz="2400" spc="-5" dirty="0" smtClean="0">
                <a:solidFill>
                  <a:srgbClr val="252573"/>
                </a:solidFill>
                <a:latin typeface="Tahoma"/>
                <a:cs typeface="Tahoma"/>
              </a:rPr>
              <a:t>La </a:t>
            </a:r>
            <a:r>
              <a:rPr lang="it-IT" sz="2400" spc="-5" dirty="0" err="1" smtClean="0">
                <a:solidFill>
                  <a:srgbClr val="252573"/>
                </a:solidFill>
                <a:latin typeface="Tahoma"/>
                <a:cs typeface="Tahoma"/>
              </a:rPr>
              <a:t>pag</a:t>
            </a:r>
            <a:r>
              <a:rPr sz="2400" spc="-5" dirty="0" err="1" smtClean="0">
                <a:solidFill>
                  <a:srgbClr val="252573"/>
                </a:solidFill>
                <a:latin typeface="Tahoma"/>
                <a:cs typeface="Tahoma"/>
              </a:rPr>
              <a:t>ina</a:t>
            </a:r>
            <a:r>
              <a:rPr sz="24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400" spc="-5" dirty="0" smtClean="0">
                <a:solidFill>
                  <a:srgbClr val="252573"/>
                </a:solidFill>
                <a:latin typeface="Tahoma"/>
                <a:cs typeface="Tahoma"/>
              </a:rPr>
              <a:t>Motivazione </a:t>
            </a:r>
            <a:r>
              <a:rPr sz="2400" spc="-5" dirty="0" err="1" smtClean="0">
                <a:solidFill>
                  <a:srgbClr val="252573"/>
                </a:solidFill>
                <a:latin typeface="Tahoma"/>
                <a:cs typeface="Tahoma"/>
              </a:rPr>
              <a:t>si</a:t>
            </a:r>
            <a:r>
              <a:rPr sz="24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252573"/>
                </a:solidFill>
                <a:latin typeface="Tahoma"/>
                <a:cs typeface="Tahoma"/>
              </a:rPr>
              <a:t>articola in 2</a:t>
            </a:r>
            <a:r>
              <a:rPr sz="2400" spc="4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252573"/>
                </a:solidFill>
                <a:latin typeface="Tahoma"/>
                <a:cs typeface="Tahoma"/>
              </a:rPr>
              <a:t>sezioni</a:t>
            </a:r>
            <a:endParaRPr sz="24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  <a:tabLst>
                <a:tab pos="2896235" algn="l"/>
                <a:tab pos="3425825" algn="l"/>
              </a:tabLst>
            </a:pPr>
            <a:r>
              <a:rPr sz="2400" spc="-10" dirty="0">
                <a:solidFill>
                  <a:srgbClr val="252573"/>
                </a:solidFill>
                <a:latin typeface="Tahoma"/>
                <a:cs typeface="Tahoma"/>
              </a:rPr>
              <a:t>«Contenuto</a:t>
            </a:r>
            <a:r>
              <a:rPr sz="2400" spc="6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400" spc="-5" dirty="0" err="1">
                <a:solidFill>
                  <a:srgbClr val="252573"/>
                </a:solidFill>
                <a:latin typeface="Tahoma"/>
                <a:cs typeface="Tahoma"/>
              </a:rPr>
              <a:t>dell’invio</a:t>
            </a:r>
            <a:r>
              <a:rPr sz="2400" spc="-5" dirty="0" smtClean="0">
                <a:solidFill>
                  <a:srgbClr val="252573"/>
                </a:solidFill>
                <a:latin typeface="Tahoma"/>
                <a:cs typeface="Tahoma"/>
              </a:rPr>
              <a:t>»</a:t>
            </a:r>
            <a:r>
              <a:rPr lang="it-IT" sz="2400" spc="-5" dirty="0" smtClean="0">
                <a:solidFill>
                  <a:srgbClr val="252573"/>
                </a:solidFill>
                <a:latin typeface="Tahoma"/>
                <a:cs typeface="Tahoma"/>
              </a:rPr>
              <a:t>  </a:t>
            </a:r>
            <a:r>
              <a:rPr sz="2400" spc="-5" dirty="0">
                <a:solidFill>
                  <a:srgbClr val="252573"/>
                </a:solidFill>
                <a:latin typeface="Tahoma"/>
                <a:cs typeface="Tahoma"/>
              </a:rPr>
              <a:t>	</a:t>
            </a:r>
            <a:r>
              <a:rPr sz="2400" spc="-5" dirty="0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lang="it-IT" sz="2400" spc="-5" dirty="0" smtClean="0">
                <a:solidFill>
                  <a:srgbClr val="252573"/>
                </a:solidFill>
                <a:latin typeface="Tahoma"/>
                <a:cs typeface="Tahoma"/>
              </a:rPr>
              <a:t>     </a:t>
            </a:r>
            <a:r>
              <a:rPr sz="2400" spc="-10" dirty="0" smtClean="0">
                <a:solidFill>
                  <a:srgbClr val="252573"/>
                </a:solidFill>
                <a:latin typeface="Tahoma"/>
                <a:cs typeface="Tahoma"/>
              </a:rPr>
              <a:t>«</a:t>
            </a:r>
            <a:r>
              <a:rPr sz="2400" spc="-10" dirty="0">
                <a:solidFill>
                  <a:srgbClr val="252573"/>
                </a:solidFill>
                <a:latin typeface="Tahoma"/>
                <a:cs typeface="Tahoma"/>
              </a:rPr>
              <a:t>Destinazione»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14</a:t>
            </a:fld>
            <a:endParaRPr spc="5" dirty="0"/>
          </a:p>
        </p:txBody>
      </p:sp>
      <p:sp>
        <p:nvSpPr>
          <p:cNvPr id="18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39800"/>
            <a:ext cx="7670453" cy="3780000"/>
          </a:xfrm>
          <a:prstGeom prst="rect">
            <a:avLst/>
          </a:prstGeom>
        </p:spPr>
      </p:pic>
      <p:grpSp>
        <p:nvGrpSpPr>
          <p:cNvPr id="20" name="object 5"/>
          <p:cNvGrpSpPr/>
          <p:nvPr/>
        </p:nvGrpSpPr>
        <p:grpSpPr>
          <a:xfrm>
            <a:off x="8177783" y="1695450"/>
            <a:ext cx="1018540" cy="1962150"/>
            <a:chOff x="8177783" y="1950720"/>
            <a:chExt cx="1018540" cy="1962150"/>
          </a:xfrm>
        </p:grpSpPr>
        <p:sp>
          <p:nvSpPr>
            <p:cNvPr id="21" name="object 6"/>
            <p:cNvSpPr/>
            <p:nvPr/>
          </p:nvSpPr>
          <p:spPr>
            <a:xfrm>
              <a:off x="8182355" y="2881249"/>
              <a:ext cx="1009650" cy="1026794"/>
            </a:xfrm>
            <a:custGeom>
              <a:avLst/>
              <a:gdLst/>
              <a:ahLst/>
              <a:cxnLst/>
              <a:rect l="l" t="t" r="r" b="b"/>
              <a:pathLst>
                <a:path w="1009650" h="1026795">
                  <a:moveTo>
                    <a:pt x="996315" y="0"/>
                  </a:moveTo>
                  <a:lnTo>
                    <a:pt x="986267" y="42481"/>
                  </a:lnTo>
                  <a:lnTo>
                    <a:pt x="973459" y="84158"/>
                  </a:lnTo>
                  <a:lnTo>
                    <a:pt x="957965" y="124964"/>
                  </a:lnTo>
                  <a:lnTo>
                    <a:pt x="939858" y="164836"/>
                  </a:lnTo>
                  <a:lnTo>
                    <a:pt x="919214" y="203707"/>
                  </a:lnTo>
                  <a:lnTo>
                    <a:pt x="896107" y="241513"/>
                  </a:lnTo>
                  <a:lnTo>
                    <a:pt x="870612" y="278189"/>
                  </a:lnTo>
                  <a:lnTo>
                    <a:pt x="842803" y="313670"/>
                  </a:lnTo>
                  <a:lnTo>
                    <a:pt x="812754" y="347890"/>
                  </a:lnTo>
                  <a:lnTo>
                    <a:pt x="780540" y="380785"/>
                  </a:lnTo>
                  <a:lnTo>
                    <a:pt x="746236" y="412289"/>
                  </a:lnTo>
                  <a:lnTo>
                    <a:pt x="709915" y="442338"/>
                  </a:lnTo>
                  <a:lnTo>
                    <a:pt x="671653" y="470866"/>
                  </a:lnTo>
                  <a:lnTo>
                    <a:pt x="631525" y="497809"/>
                  </a:lnTo>
                  <a:lnTo>
                    <a:pt x="589603" y="523101"/>
                  </a:lnTo>
                  <a:lnTo>
                    <a:pt x="545964" y="546677"/>
                  </a:lnTo>
                  <a:lnTo>
                    <a:pt x="500681" y="568472"/>
                  </a:lnTo>
                  <a:lnTo>
                    <a:pt x="453829" y="588422"/>
                  </a:lnTo>
                  <a:lnTo>
                    <a:pt x="405483" y="606461"/>
                  </a:lnTo>
                  <a:lnTo>
                    <a:pt x="355716" y="622524"/>
                  </a:lnTo>
                  <a:lnTo>
                    <a:pt x="304604" y="636546"/>
                  </a:lnTo>
                  <a:lnTo>
                    <a:pt x="252222" y="648462"/>
                  </a:lnTo>
                  <a:lnTo>
                    <a:pt x="252222" y="522350"/>
                  </a:lnTo>
                  <a:lnTo>
                    <a:pt x="0" y="799973"/>
                  </a:lnTo>
                  <a:lnTo>
                    <a:pt x="252222" y="1026794"/>
                  </a:lnTo>
                  <a:lnTo>
                    <a:pt x="252222" y="900683"/>
                  </a:lnTo>
                  <a:lnTo>
                    <a:pt x="305496" y="888549"/>
                  </a:lnTo>
                  <a:lnTo>
                    <a:pt x="357322" y="874292"/>
                  </a:lnTo>
                  <a:lnTo>
                    <a:pt x="407636" y="857988"/>
                  </a:lnTo>
                  <a:lnTo>
                    <a:pt x="456379" y="839708"/>
                  </a:lnTo>
                  <a:lnTo>
                    <a:pt x="503489" y="819527"/>
                  </a:lnTo>
                  <a:lnTo>
                    <a:pt x="548905" y="797519"/>
                  </a:lnTo>
                  <a:lnTo>
                    <a:pt x="592568" y="773757"/>
                  </a:lnTo>
                  <a:lnTo>
                    <a:pt x="634414" y="748315"/>
                  </a:lnTo>
                  <a:lnTo>
                    <a:pt x="674385" y="721266"/>
                  </a:lnTo>
                  <a:lnTo>
                    <a:pt x="712419" y="692684"/>
                  </a:lnTo>
                  <a:lnTo>
                    <a:pt x="748454" y="662642"/>
                  </a:lnTo>
                  <a:lnTo>
                    <a:pt x="782430" y="631215"/>
                  </a:lnTo>
                  <a:lnTo>
                    <a:pt x="814287" y="598476"/>
                  </a:lnTo>
                  <a:lnTo>
                    <a:pt x="843962" y="564499"/>
                  </a:lnTo>
                  <a:lnTo>
                    <a:pt x="871396" y="529356"/>
                  </a:lnTo>
                  <a:lnTo>
                    <a:pt x="896527" y="493122"/>
                  </a:lnTo>
                  <a:lnTo>
                    <a:pt x="919294" y="455871"/>
                  </a:lnTo>
                  <a:lnTo>
                    <a:pt x="939637" y="417676"/>
                  </a:lnTo>
                  <a:lnTo>
                    <a:pt x="957495" y="378610"/>
                  </a:lnTo>
                  <a:lnTo>
                    <a:pt x="972806" y="338747"/>
                  </a:lnTo>
                  <a:lnTo>
                    <a:pt x="985510" y="298162"/>
                  </a:lnTo>
                  <a:lnTo>
                    <a:pt x="995545" y="256927"/>
                  </a:lnTo>
                  <a:lnTo>
                    <a:pt x="1002852" y="215116"/>
                  </a:lnTo>
                  <a:lnTo>
                    <a:pt x="1007368" y="172802"/>
                  </a:lnTo>
                  <a:lnTo>
                    <a:pt x="1009033" y="130061"/>
                  </a:lnTo>
                  <a:lnTo>
                    <a:pt x="1007787" y="86964"/>
                  </a:lnTo>
                  <a:lnTo>
                    <a:pt x="1003568" y="43585"/>
                  </a:lnTo>
                  <a:lnTo>
                    <a:pt x="9963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7"/>
            <p:cNvSpPr/>
            <p:nvPr/>
          </p:nvSpPr>
          <p:spPr>
            <a:xfrm>
              <a:off x="8182355" y="1955292"/>
              <a:ext cx="1009015" cy="1052195"/>
            </a:xfrm>
            <a:custGeom>
              <a:avLst/>
              <a:gdLst/>
              <a:ahLst/>
              <a:cxnLst/>
              <a:rect l="l" t="t" r="r" b="b"/>
              <a:pathLst>
                <a:path w="1009015" h="1052195">
                  <a:moveTo>
                    <a:pt x="0" y="0"/>
                  </a:moveTo>
                  <a:lnTo>
                    <a:pt x="0" y="252222"/>
                  </a:lnTo>
                  <a:lnTo>
                    <a:pt x="53576" y="253330"/>
                  </a:lnTo>
                  <a:lnTo>
                    <a:pt x="106426" y="256620"/>
                  </a:lnTo>
                  <a:lnTo>
                    <a:pt x="158477" y="262035"/>
                  </a:lnTo>
                  <a:lnTo>
                    <a:pt x="209661" y="269520"/>
                  </a:lnTo>
                  <a:lnTo>
                    <a:pt x="259908" y="279020"/>
                  </a:lnTo>
                  <a:lnTo>
                    <a:pt x="309148" y="290480"/>
                  </a:lnTo>
                  <a:lnTo>
                    <a:pt x="357311" y="303843"/>
                  </a:lnTo>
                  <a:lnTo>
                    <a:pt x="404328" y="319056"/>
                  </a:lnTo>
                  <a:lnTo>
                    <a:pt x="450129" y="336062"/>
                  </a:lnTo>
                  <a:lnTo>
                    <a:pt x="494644" y="354807"/>
                  </a:lnTo>
                  <a:lnTo>
                    <a:pt x="537804" y="375235"/>
                  </a:lnTo>
                  <a:lnTo>
                    <a:pt x="579538" y="397290"/>
                  </a:lnTo>
                  <a:lnTo>
                    <a:pt x="619776" y="420918"/>
                  </a:lnTo>
                  <a:lnTo>
                    <a:pt x="658450" y="446063"/>
                  </a:lnTo>
                  <a:lnTo>
                    <a:pt x="695490" y="472670"/>
                  </a:lnTo>
                  <a:lnTo>
                    <a:pt x="730824" y="500684"/>
                  </a:lnTo>
                  <a:lnTo>
                    <a:pt x="764385" y="530049"/>
                  </a:lnTo>
                  <a:lnTo>
                    <a:pt x="796102" y="560709"/>
                  </a:lnTo>
                  <a:lnTo>
                    <a:pt x="825905" y="592611"/>
                  </a:lnTo>
                  <a:lnTo>
                    <a:pt x="853725" y="625697"/>
                  </a:lnTo>
                  <a:lnTo>
                    <a:pt x="879491" y="659914"/>
                  </a:lnTo>
                  <a:lnTo>
                    <a:pt x="903135" y="695205"/>
                  </a:lnTo>
                  <a:lnTo>
                    <a:pt x="924586" y="731516"/>
                  </a:lnTo>
                  <a:lnTo>
                    <a:pt x="943774" y="768791"/>
                  </a:lnTo>
                  <a:lnTo>
                    <a:pt x="960631" y="806975"/>
                  </a:lnTo>
                  <a:lnTo>
                    <a:pt x="975085" y="846013"/>
                  </a:lnTo>
                  <a:lnTo>
                    <a:pt x="987068" y="885848"/>
                  </a:lnTo>
                  <a:lnTo>
                    <a:pt x="996509" y="926427"/>
                  </a:lnTo>
                  <a:lnTo>
                    <a:pt x="1003340" y="967693"/>
                  </a:lnTo>
                  <a:lnTo>
                    <a:pt x="1007489" y="1009592"/>
                  </a:lnTo>
                  <a:lnTo>
                    <a:pt x="1008888" y="1052068"/>
                  </a:lnTo>
                  <a:lnTo>
                    <a:pt x="1008888" y="799973"/>
                  </a:lnTo>
                  <a:lnTo>
                    <a:pt x="1007489" y="757485"/>
                  </a:lnTo>
                  <a:lnTo>
                    <a:pt x="1003340" y="715575"/>
                  </a:lnTo>
                  <a:lnTo>
                    <a:pt x="996509" y="674299"/>
                  </a:lnTo>
                  <a:lnTo>
                    <a:pt x="987068" y="633710"/>
                  </a:lnTo>
                  <a:lnTo>
                    <a:pt x="975085" y="593866"/>
                  </a:lnTo>
                  <a:lnTo>
                    <a:pt x="960631" y="554820"/>
                  </a:lnTo>
                  <a:lnTo>
                    <a:pt x="943774" y="516628"/>
                  </a:lnTo>
                  <a:lnTo>
                    <a:pt x="924586" y="479346"/>
                  </a:lnTo>
                  <a:lnTo>
                    <a:pt x="903135" y="443029"/>
                  </a:lnTo>
                  <a:lnTo>
                    <a:pt x="879491" y="407731"/>
                  </a:lnTo>
                  <a:lnTo>
                    <a:pt x="853725" y="373509"/>
                  </a:lnTo>
                  <a:lnTo>
                    <a:pt x="825905" y="340418"/>
                  </a:lnTo>
                  <a:lnTo>
                    <a:pt x="796102" y="308512"/>
                  </a:lnTo>
                  <a:lnTo>
                    <a:pt x="764385" y="277848"/>
                  </a:lnTo>
                  <a:lnTo>
                    <a:pt x="730824" y="248479"/>
                  </a:lnTo>
                  <a:lnTo>
                    <a:pt x="695490" y="220463"/>
                  </a:lnTo>
                  <a:lnTo>
                    <a:pt x="658450" y="193853"/>
                  </a:lnTo>
                  <a:lnTo>
                    <a:pt x="619776" y="168706"/>
                  </a:lnTo>
                  <a:lnTo>
                    <a:pt x="579538" y="145076"/>
                  </a:lnTo>
                  <a:lnTo>
                    <a:pt x="537804" y="123019"/>
                  </a:lnTo>
                  <a:lnTo>
                    <a:pt x="494644" y="102589"/>
                  </a:lnTo>
                  <a:lnTo>
                    <a:pt x="450129" y="83844"/>
                  </a:lnTo>
                  <a:lnTo>
                    <a:pt x="404328" y="66836"/>
                  </a:lnTo>
                  <a:lnTo>
                    <a:pt x="357311" y="51623"/>
                  </a:lnTo>
                  <a:lnTo>
                    <a:pt x="309148" y="38258"/>
                  </a:lnTo>
                  <a:lnTo>
                    <a:pt x="259908" y="26799"/>
                  </a:lnTo>
                  <a:lnTo>
                    <a:pt x="209661" y="17298"/>
                  </a:lnTo>
                  <a:lnTo>
                    <a:pt x="158477" y="9813"/>
                  </a:lnTo>
                  <a:lnTo>
                    <a:pt x="106426" y="4398"/>
                  </a:lnTo>
                  <a:lnTo>
                    <a:pt x="53576" y="1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/>
            <p:cNvSpPr/>
            <p:nvPr/>
          </p:nvSpPr>
          <p:spPr>
            <a:xfrm>
              <a:off x="8182355" y="1955292"/>
              <a:ext cx="1009015" cy="1953260"/>
            </a:xfrm>
            <a:custGeom>
              <a:avLst/>
              <a:gdLst/>
              <a:ahLst/>
              <a:cxnLst/>
              <a:rect l="l" t="t" r="r" b="b"/>
              <a:pathLst>
                <a:path w="1009015" h="1953260">
                  <a:moveTo>
                    <a:pt x="1008888" y="1052068"/>
                  </a:moveTo>
                  <a:lnTo>
                    <a:pt x="1007489" y="1009592"/>
                  </a:lnTo>
                  <a:lnTo>
                    <a:pt x="1003340" y="967693"/>
                  </a:lnTo>
                  <a:lnTo>
                    <a:pt x="996509" y="926427"/>
                  </a:lnTo>
                  <a:lnTo>
                    <a:pt x="987068" y="885848"/>
                  </a:lnTo>
                  <a:lnTo>
                    <a:pt x="975085" y="846013"/>
                  </a:lnTo>
                  <a:lnTo>
                    <a:pt x="960631" y="806975"/>
                  </a:lnTo>
                  <a:lnTo>
                    <a:pt x="943774" y="768791"/>
                  </a:lnTo>
                  <a:lnTo>
                    <a:pt x="924586" y="731516"/>
                  </a:lnTo>
                  <a:lnTo>
                    <a:pt x="903135" y="695205"/>
                  </a:lnTo>
                  <a:lnTo>
                    <a:pt x="879491" y="659914"/>
                  </a:lnTo>
                  <a:lnTo>
                    <a:pt x="853725" y="625697"/>
                  </a:lnTo>
                  <a:lnTo>
                    <a:pt x="825905" y="592611"/>
                  </a:lnTo>
                  <a:lnTo>
                    <a:pt x="796102" y="560709"/>
                  </a:lnTo>
                  <a:lnTo>
                    <a:pt x="764385" y="530049"/>
                  </a:lnTo>
                  <a:lnTo>
                    <a:pt x="730824" y="500684"/>
                  </a:lnTo>
                  <a:lnTo>
                    <a:pt x="695490" y="472670"/>
                  </a:lnTo>
                  <a:lnTo>
                    <a:pt x="658450" y="446063"/>
                  </a:lnTo>
                  <a:lnTo>
                    <a:pt x="619776" y="420918"/>
                  </a:lnTo>
                  <a:lnTo>
                    <a:pt x="579538" y="397290"/>
                  </a:lnTo>
                  <a:lnTo>
                    <a:pt x="537804" y="375235"/>
                  </a:lnTo>
                  <a:lnTo>
                    <a:pt x="494644" y="354807"/>
                  </a:lnTo>
                  <a:lnTo>
                    <a:pt x="450129" y="336062"/>
                  </a:lnTo>
                  <a:lnTo>
                    <a:pt x="404328" y="319056"/>
                  </a:lnTo>
                  <a:lnTo>
                    <a:pt x="357311" y="303843"/>
                  </a:lnTo>
                  <a:lnTo>
                    <a:pt x="309148" y="290480"/>
                  </a:lnTo>
                  <a:lnTo>
                    <a:pt x="259908" y="279020"/>
                  </a:lnTo>
                  <a:lnTo>
                    <a:pt x="209661" y="269520"/>
                  </a:lnTo>
                  <a:lnTo>
                    <a:pt x="158477" y="262035"/>
                  </a:lnTo>
                  <a:lnTo>
                    <a:pt x="106426" y="256620"/>
                  </a:lnTo>
                  <a:lnTo>
                    <a:pt x="53576" y="253330"/>
                  </a:lnTo>
                  <a:lnTo>
                    <a:pt x="0" y="252222"/>
                  </a:lnTo>
                  <a:lnTo>
                    <a:pt x="0" y="0"/>
                  </a:lnTo>
                  <a:lnTo>
                    <a:pt x="53576" y="1108"/>
                  </a:lnTo>
                  <a:lnTo>
                    <a:pt x="106426" y="4398"/>
                  </a:lnTo>
                  <a:lnTo>
                    <a:pt x="158477" y="9813"/>
                  </a:lnTo>
                  <a:lnTo>
                    <a:pt x="209661" y="17298"/>
                  </a:lnTo>
                  <a:lnTo>
                    <a:pt x="259908" y="26799"/>
                  </a:lnTo>
                  <a:lnTo>
                    <a:pt x="309148" y="38258"/>
                  </a:lnTo>
                  <a:lnTo>
                    <a:pt x="357311" y="51623"/>
                  </a:lnTo>
                  <a:lnTo>
                    <a:pt x="404328" y="66836"/>
                  </a:lnTo>
                  <a:lnTo>
                    <a:pt x="450129" y="83844"/>
                  </a:lnTo>
                  <a:lnTo>
                    <a:pt x="494644" y="102589"/>
                  </a:lnTo>
                  <a:lnTo>
                    <a:pt x="537804" y="123019"/>
                  </a:lnTo>
                  <a:lnTo>
                    <a:pt x="579538" y="145076"/>
                  </a:lnTo>
                  <a:lnTo>
                    <a:pt x="619776" y="168706"/>
                  </a:lnTo>
                  <a:lnTo>
                    <a:pt x="658450" y="193853"/>
                  </a:lnTo>
                  <a:lnTo>
                    <a:pt x="695490" y="220463"/>
                  </a:lnTo>
                  <a:lnTo>
                    <a:pt x="730824" y="248479"/>
                  </a:lnTo>
                  <a:lnTo>
                    <a:pt x="764385" y="277848"/>
                  </a:lnTo>
                  <a:lnTo>
                    <a:pt x="796102" y="308512"/>
                  </a:lnTo>
                  <a:lnTo>
                    <a:pt x="825905" y="340418"/>
                  </a:lnTo>
                  <a:lnTo>
                    <a:pt x="853725" y="373509"/>
                  </a:lnTo>
                  <a:lnTo>
                    <a:pt x="879491" y="407731"/>
                  </a:lnTo>
                  <a:lnTo>
                    <a:pt x="903135" y="443029"/>
                  </a:lnTo>
                  <a:lnTo>
                    <a:pt x="924586" y="479346"/>
                  </a:lnTo>
                  <a:lnTo>
                    <a:pt x="943774" y="516628"/>
                  </a:lnTo>
                  <a:lnTo>
                    <a:pt x="960631" y="554820"/>
                  </a:lnTo>
                  <a:lnTo>
                    <a:pt x="975085" y="593866"/>
                  </a:lnTo>
                  <a:lnTo>
                    <a:pt x="987068" y="633710"/>
                  </a:lnTo>
                  <a:lnTo>
                    <a:pt x="996509" y="674299"/>
                  </a:lnTo>
                  <a:lnTo>
                    <a:pt x="1003340" y="715575"/>
                  </a:lnTo>
                  <a:lnTo>
                    <a:pt x="1007489" y="757485"/>
                  </a:lnTo>
                  <a:lnTo>
                    <a:pt x="1008888" y="799973"/>
                  </a:lnTo>
                  <a:lnTo>
                    <a:pt x="1008888" y="1052068"/>
                  </a:lnTo>
                  <a:lnTo>
                    <a:pt x="1007405" y="1095618"/>
                  </a:lnTo>
                  <a:lnTo>
                    <a:pt x="1003002" y="1138654"/>
                  </a:lnTo>
                  <a:lnTo>
                    <a:pt x="995746" y="1181106"/>
                  </a:lnTo>
                  <a:lnTo>
                    <a:pt x="985707" y="1222904"/>
                  </a:lnTo>
                  <a:lnTo>
                    <a:pt x="972952" y="1263980"/>
                  </a:lnTo>
                  <a:lnTo>
                    <a:pt x="957548" y="1304263"/>
                  </a:lnTo>
                  <a:lnTo>
                    <a:pt x="939564" y="1343684"/>
                  </a:lnTo>
                  <a:lnTo>
                    <a:pt x="919069" y="1382173"/>
                  </a:lnTo>
                  <a:lnTo>
                    <a:pt x="896129" y="1419662"/>
                  </a:lnTo>
                  <a:lnTo>
                    <a:pt x="870813" y="1456080"/>
                  </a:lnTo>
                  <a:lnTo>
                    <a:pt x="843189" y="1491358"/>
                  </a:lnTo>
                  <a:lnTo>
                    <a:pt x="813326" y="1525427"/>
                  </a:lnTo>
                  <a:lnTo>
                    <a:pt x="781290" y="1558217"/>
                  </a:lnTo>
                  <a:lnTo>
                    <a:pt x="747151" y="1589658"/>
                  </a:lnTo>
                  <a:lnTo>
                    <a:pt x="710976" y="1619681"/>
                  </a:lnTo>
                  <a:lnTo>
                    <a:pt x="672833" y="1648217"/>
                  </a:lnTo>
                  <a:lnTo>
                    <a:pt x="632790" y="1675196"/>
                  </a:lnTo>
                  <a:lnTo>
                    <a:pt x="590916" y="1700549"/>
                  </a:lnTo>
                  <a:lnTo>
                    <a:pt x="547278" y="1724206"/>
                  </a:lnTo>
                  <a:lnTo>
                    <a:pt x="501944" y="1746097"/>
                  </a:lnTo>
                  <a:lnTo>
                    <a:pt x="454983" y="1766154"/>
                  </a:lnTo>
                  <a:lnTo>
                    <a:pt x="406462" y="1784306"/>
                  </a:lnTo>
                  <a:lnTo>
                    <a:pt x="356449" y="1800484"/>
                  </a:lnTo>
                  <a:lnTo>
                    <a:pt x="305013" y="1814619"/>
                  </a:lnTo>
                  <a:lnTo>
                    <a:pt x="252222" y="1826641"/>
                  </a:lnTo>
                  <a:lnTo>
                    <a:pt x="252222" y="1952752"/>
                  </a:lnTo>
                  <a:lnTo>
                    <a:pt x="0" y="1725930"/>
                  </a:lnTo>
                  <a:lnTo>
                    <a:pt x="252222" y="1448308"/>
                  </a:lnTo>
                  <a:lnTo>
                    <a:pt x="252222" y="1574419"/>
                  </a:lnTo>
                  <a:lnTo>
                    <a:pt x="304604" y="1562503"/>
                  </a:lnTo>
                  <a:lnTo>
                    <a:pt x="355716" y="1548481"/>
                  </a:lnTo>
                  <a:lnTo>
                    <a:pt x="405483" y="1532418"/>
                  </a:lnTo>
                  <a:lnTo>
                    <a:pt x="453829" y="1514379"/>
                  </a:lnTo>
                  <a:lnTo>
                    <a:pt x="500681" y="1494429"/>
                  </a:lnTo>
                  <a:lnTo>
                    <a:pt x="545964" y="1472634"/>
                  </a:lnTo>
                  <a:lnTo>
                    <a:pt x="589603" y="1449058"/>
                  </a:lnTo>
                  <a:lnTo>
                    <a:pt x="631525" y="1423766"/>
                  </a:lnTo>
                  <a:lnTo>
                    <a:pt x="671653" y="1396823"/>
                  </a:lnTo>
                  <a:lnTo>
                    <a:pt x="709915" y="1368295"/>
                  </a:lnTo>
                  <a:lnTo>
                    <a:pt x="746236" y="1338246"/>
                  </a:lnTo>
                  <a:lnTo>
                    <a:pt x="780540" y="1306742"/>
                  </a:lnTo>
                  <a:lnTo>
                    <a:pt x="812754" y="1273847"/>
                  </a:lnTo>
                  <a:lnTo>
                    <a:pt x="842803" y="1239627"/>
                  </a:lnTo>
                  <a:lnTo>
                    <a:pt x="870612" y="1204146"/>
                  </a:lnTo>
                  <a:lnTo>
                    <a:pt x="896107" y="1167470"/>
                  </a:lnTo>
                  <a:lnTo>
                    <a:pt x="919214" y="1129664"/>
                  </a:lnTo>
                  <a:lnTo>
                    <a:pt x="939858" y="1090793"/>
                  </a:lnTo>
                  <a:lnTo>
                    <a:pt x="957965" y="1050921"/>
                  </a:lnTo>
                  <a:lnTo>
                    <a:pt x="973459" y="1010115"/>
                  </a:lnTo>
                  <a:lnTo>
                    <a:pt x="986267" y="968438"/>
                  </a:lnTo>
                  <a:lnTo>
                    <a:pt x="996315" y="925957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4" name="object 9"/>
          <p:cNvGrpSpPr/>
          <p:nvPr/>
        </p:nvGrpSpPr>
        <p:grpSpPr>
          <a:xfrm>
            <a:off x="457200" y="1387475"/>
            <a:ext cx="1015365" cy="1965325"/>
            <a:chOff x="774191" y="2020823"/>
            <a:chExt cx="1015365" cy="1965325"/>
          </a:xfrm>
        </p:grpSpPr>
        <p:sp>
          <p:nvSpPr>
            <p:cNvPr id="25" name="object 10"/>
            <p:cNvSpPr/>
            <p:nvPr/>
          </p:nvSpPr>
          <p:spPr>
            <a:xfrm>
              <a:off x="778763" y="2827400"/>
              <a:ext cx="1005840" cy="1153795"/>
            </a:xfrm>
            <a:custGeom>
              <a:avLst/>
              <a:gdLst/>
              <a:ahLst/>
              <a:cxnLst/>
              <a:rect l="l" t="t" r="r" b="b"/>
              <a:pathLst>
                <a:path w="1005839" h="1153795">
                  <a:moveTo>
                    <a:pt x="0" y="0"/>
                  </a:moveTo>
                  <a:lnTo>
                    <a:pt x="0" y="251460"/>
                  </a:lnTo>
                  <a:lnTo>
                    <a:pt x="1478" y="295117"/>
                  </a:lnTo>
                  <a:lnTo>
                    <a:pt x="5867" y="338259"/>
                  </a:lnTo>
                  <a:lnTo>
                    <a:pt x="13099" y="380817"/>
                  </a:lnTo>
                  <a:lnTo>
                    <a:pt x="23107" y="422720"/>
                  </a:lnTo>
                  <a:lnTo>
                    <a:pt x="35822" y="463899"/>
                  </a:lnTo>
                  <a:lnTo>
                    <a:pt x="51177" y="504284"/>
                  </a:lnTo>
                  <a:lnTo>
                    <a:pt x="69105" y="543806"/>
                  </a:lnTo>
                  <a:lnTo>
                    <a:pt x="89537" y="582394"/>
                  </a:lnTo>
                  <a:lnTo>
                    <a:pt x="112405" y="619978"/>
                  </a:lnTo>
                  <a:lnTo>
                    <a:pt x="137642" y="656490"/>
                  </a:lnTo>
                  <a:lnTo>
                    <a:pt x="165181" y="691859"/>
                  </a:lnTo>
                  <a:lnTo>
                    <a:pt x="194952" y="726015"/>
                  </a:lnTo>
                  <a:lnTo>
                    <a:pt x="226889" y="758888"/>
                  </a:lnTo>
                  <a:lnTo>
                    <a:pt x="260924" y="790410"/>
                  </a:lnTo>
                  <a:lnTo>
                    <a:pt x="296989" y="820509"/>
                  </a:lnTo>
                  <a:lnTo>
                    <a:pt x="335016" y="849116"/>
                  </a:lnTo>
                  <a:lnTo>
                    <a:pt x="374938" y="876162"/>
                  </a:lnTo>
                  <a:lnTo>
                    <a:pt x="416686" y="901577"/>
                  </a:lnTo>
                  <a:lnTo>
                    <a:pt x="460194" y="925290"/>
                  </a:lnTo>
                  <a:lnTo>
                    <a:pt x="505392" y="947233"/>
                  </a:lnTo>
                  <a:lnTo>
                    <a:pt x="552214" y="967334"/>
                  </a:lnTo>
                  <a:lnTo>
                    <a:pt x="600591" y="985525"/>
                  </a:lnTo>
                  <a:lnTo>
                    <a:pt x="650456" y="1001736"/>
                  </a:lnTo>
                  <a:lnTo>
                    <a:pt x="701742" y="1015897"/>
                  </a:lnTo>
                  <a:lnTo>
                    <a:pt x="754380" y="1027938"/>
                  </a:lnTo>
                  <a:lnTo>
                    <a:pt x="754380" y="1153668"/>
                  </a:lnTo>
                  <a:lnTo>
                    <a:pt x="1005840" y="927735"/>
                  </a:lnTo>
                  <a:lnTo>
                    <a:pt x="754380" y="650748"/>
                  </a:lnTo>
                  <a:lnTo>
                    <a:pt x="754380" y="776477"/>
                  </a:lnTo>
                  <a:lnTo>
                    <a:pt x="701742" y="764437"/>
                  </a:lnTo>
                  <a:lnTo>
                    <a:pt x="650456" y="750276"/>
                  </a:lnTo>
                  <a:lnTo>
                    <a:pt x="600591" y="734065"/>
                  </a:lnTo>
                  <a:lnTo>
                    <a:pt x="552214" y="715874"/>
                  </a:lnTo>
                  <a:lnTo>
                    <a:pt x="505392" y="695773"/>
                  </a:lnTo>
                  <a:lnTo>
                    <a:pt x="460194" y="673830"/>
                  </a:lnTo>
                  <a:lnTo>
                    <a:pt x="416686" y="650117"/>
                  </a:lnTo>
                  <a:lnTo>
                    <a:pt x="374938" y="624702"/>
                  </a:lnTo>
                  <a:lnTo>
                    <a:pt x="335016" y="597656"/>
                  </a:lnTo>
                  <a:lnTo>
                    <a:pt x="296989" y="569049"/>
                  </a:lnTo>
                  <a:lnTo>
                    <a:pt x="260924" y="538950"/>
                  </a:lnTo>
                  <a:lnTo>
                    <a:pt x="226889" y="507428"/>
                  </a:lnTo>
                  <a:lnTo>
                    <a:pt x="194952" y="474555"/>
                  </a:lnTo>
                  <a:lnTo>
                    <a:pt x="165181" y="440399"/>
                  </a:lnTo>
                  <a:lnTo>
                    <a:pt x="137642" y="405030"/>
                  </a:lnTo>
                  <a:lnTo>
                    <a:pt x="112405" y="368518"/>
                  </a:lnTo>
                  <a:lnTo>
                    <a:pt x="89537" y="330934"/>
                  </a:lnTo>
                  <a:lnTo>
                    <a:pt x="69105" y="292346"/>
                  </a:lnTo>
                  <a:lnTo>
                    <a:pt x="51177" y="252824"/>
                  </a:lnTo>
                  <a:lnTo>
                    <a:pt x="35822" y="212439"/>
                  </a:lnTo>
                  <a:lnTo>
                    <a:pt x="23107" y="171260"/>
                  </a:lnTo>
                  <a:lnTo>
                    <a:pt x="13099" y="129357"/>
                  </a:lnTo>
                  <a:lnTo>
                    <a:pt x="5867" y="86799"/>
                  </a:lnTo>
                  <a:lnTo>
                    <a:pt x="1478" y="43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1"/>
            <p:cNvSpPr/>
            <p:nvPr/>
          </p:nvSpPr>
          <p:spPr>
            <a:xfrm>
              <a:off x="778614" y="2025395"/>
              <a:ext cx="1006475" cy="927735"/>
            </a:xfrm>
            <a:custGeom>
              <a:avLst/>
              <a:gdLst/>
              <a:ahLst/>
              <a:cxnLst/>
              <a:rect l="l" t="t" r="r" b="b"/>
              <a:pathLst>
                <a:path w="1006475" h="927735">
                  <a:moveTo>
                    <a:pt x="1005989" y="0"/>
                  </a:moveTo>
                  <a:lnTo>
                    <a:pt x="966395" y="619"/>
                  </a:lnTo>
                  <a:lnTo>
                    <a:pt x="926884" y="2476"/>
                  </a:lnTo>
                  <a:lnTo>
                    <a:pt x="887492" y="5572"/>
                  </a:lnTo>
                  <a:lnTo>
                    <a:pt x="848255" y="9905"/>
                  </a:lnTo>
                  <a:lnTo>
                    <a:pt x="795720" y="17683"/>
                  </a:lnTo>
                  <a:lnTo>
                    <a:pt x="744332" y="27529"/>
                  </a:lnTo>
                  <a:lnTo>
                    <a:pt x="694148" y="39380"/>
                  </a:lnTo>
                  <a:lnTo>
                    <a:pt x="645226" y="53172"/>
                  </a:lnTo>
                  <a:lnTo>
                    <a:pt x="597625" y="68841"/>
                  </a:lnTo>
                  <a:lnTo>
                    <a:pt x="551401" y="86325"/>
                  </a:lnTo>
                  <a:lnTo>
                    <a:pt x="506613" y="105561"/>
                  </a:lnTo>
                  <a:lnTo>
                    <a:pt x="463319" y="126483"/>
                  </a:lnTo>
                  <a:lnTo>
                    <a:pt x="421575" y="149031"/>
                  </a:lnTo>
                  <a:lnTo>
                    <a:pt x="381441" y="173139"/>
                  </a:lnTo>
                  <a:lnTo>
                    <a:pt x="342973" y="198744"/>
                  </a:lnTo>
                  <a:lnTo>
                    <a:pt x="306229" y="225784"/>
                  </a:lnTo>
                  <a:lnTo>
                    <a:pt x="271268" y="254195"/>
                  </a:lnTo>
                  <a:lnTo>
                    <a:pt x="238147" y="283913"/>
                  </a:lnTo>
                  <a:lnTo>
                    <a:pt x="206924" y="314875"/>
                  </a:lnTo>
                  <a:lnTo>
                    <a:pt x="177656" y="347018"/>
                  </a:lnTo>
                  <a:lnTo>
                    <a:pt x="150401" y="380278"/>
                  </a:lnTo>
                  <a:lnTo>
                    <a:pt x="125218" y="414591"/>
                  </a:lnTo>
                  <a:lnTo>
                    <a:pt x="102163" y="449896"/>
                  </a:lnTo>
                  <a:lnTo>
                    <a:pt x="81295" y="486127"/>
                  </a:lnTo>
                  <a:lnTo>
                    <a:pt x="62671" y="523222"/>
                  </a:lnTo>
                  <a:lnTo>
                    <a:pt x="46349" y="561118"/>
                  </a:lnTo>
                  <a:lnTo>
                    <a:pt x="32388" y="599750"/>
                  </a:lnTo>
                  <a:lnTo>
                    <a:pt x="20844" y="639056"/>
                  </a:lnTo>
                  <a:lnTo>
                    <a:pt x="11775" y="678973"/>
                  </a:lnTo>
                  <a:lnTo>
                    <a:pt x="5240" y="719436"/>
                  </a:lnTo>
                  <a:lnTo>
                    <a:pt x="1295" y="760382"/>
                  </a:lnTo>
                  <a:lnTo>
                    <a:pt x="0" y="801749"/>
                  </a:lnTo>
                  <a:lnTo>
                    <a:pt x="1410" y="843472"/>
                  </a:lnTo>
                  <a:lnTo>
                    <a:pt x="5585" y="885488"/>
                  </a:lnTo>
                  <a:lnTo>
                    <a:pt x="12583" y="927734"/>
                  </a:lnTo>
                  <a:lnTo>
                    <a:pt x="22194" y="886403"/>
                  </a:lnTo>
                  <a:lnTo>
                    <a:pt x="34361" y="845908"/>
                  </a:lnTo>
                  <a:lnTo>
                    <a:pt x="49011" y="806300"/>
                  </a:lnTo>
                  <a:lnTo>
                    <a:pt x="66069" y="767629"/>
                  </a:lnTo>
                  <a:lnTo>
                    <a:pt x="85461" y="729946"/>
                  </a:lnTo>
                  <a:lnTo>
                    <a:pt x="107115" y="693300"/>
                  </a:lnTo>
                  <a:lnTo>
                    <a:pt x="130955" y="657742"/>
                  </a:lnTo>
                  <a:lnTo>
                    <a:pt x="156908" y="623323"/>
                  </a:lnTo>
                  <a:lnTo>
                    <a:pt x="184901" y="590093"/>
                  </a:lnTo>
                  <a:lnTo>
                    <a:pt x="214859" y="558101"/>
                  </a:lnTo>
                  <a:lnTo>
                    <a:pt x="246708" y="527399"/>
                  </a:lnTo>
                  <a:lnTo>
                    <a:pt x="280375" y="498036"/>
                  </a:lnTo>
                  <a:lnTo>
                    <a:pt x="315786" y="470064"/>
                  </a:lnTo>
                  <a:lnTo>
                    <a:pt x="352866" y="443531"/>
                  </a:lnTo>
                  <a:lnTo>
                    <a:pt x="391543" y="418489"/>
                  </a:lnTo>
                  <a:lnTo>
                    <a:pt x="431743" y="394988"/>
                  </a:lnTo>
                  <a:lnTo>
                    <a:pt x="473390" y="373077"/>
                  </a:lnTo>
                  <a:lnTo>
                    <a:pt x="516412" y="352808"/>
                  </a:lnTo>
                  <a:lnTo>
                    <a:pt x="560735" y="334231"/>
                  </a:lnTo>
                  <a:lnTo>
                    <a:pt x="606285" y="317396"/>
                  </a:lnTo>
                  <a:lnTo>
                    <a:pt x="652988" y="302353"/>
                  </a:lnTo>
                  <a:lnTo>
                    <a:pt x="700770" y="289152"/>
                  </a:lnTo>
                  <a:lnTo>
                    <a:pt x="749557" y="277845"/>
                  </a:lnTo>
                  <a:lnTo>
                    <a:pt x="799276" y="268480"/>
                  </a:lnTo>
                  <a:lnTo>
                    <a:pt x="849852" y="261109"/>
                  </a:lnTo>
                  <a:lnTo>
                    <a:pt x="901213" y="255782"/>
                  </a:lnTo>
                  <a:lnTo>
                    <a:pt x="953283" y="252548"/>
                  </a:lnTo>
                  <a:lnTo>
                    <a:pt x="1005989" y="251459"/>
                  </a:lnTo>
                  <a:lnTo>
                    <a:pt x="1005989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2"/>
            <p:cNvSpPr/>
            <p:nvPr/>
          </p:nvSpPr>
          <p:spPr>
            <a:xfrm>
              <a:off x="778763" y="2025395"/>
              <a:ext cx="1005840" cy="1955800"/>
            </a:xfrm>
            <a:custGeom>
              <a:avLst/>
              <a:gdLst/>
              <a:ahLst/>
              <a:cxnLst/>
              <a:rect l="l" t="t" r="r" b="b"/>
              <a:pathLst>
                <a:path w="1005839" h="1955800">
                  <a:moveTo>
                    <a:pt x="0" y="802004"/>
                  </a:moveTo>
                  <a:lnTo>
                    <a:pt x="1478" y="845662"/>
                  </a:lnTo>
                  <a:lnTo>
                    <a:pt x="5867" y="888804"/>
                  </a:lnTo>
                  <a:lnTo>
                    <a:pt x="13099" y="931362"/>
                  </a:lnTo>
                  <a:lnTo>
                    <a:pt x="23107" y="973265"/>
                  </a:lnTo>
                  <a:lnTo>
                    <a:pt x="35822" y="1014444"/>
                  </a:lnTo>
                  <a:lnTo>
                    <a:pt x="51177" y="1054829"/>
                  </a:lnTo>
                  <a:lnTo>
                    <a:pt x="69105" y="1094351"/>
                  </a:lnTo>
                  <a:lnTo>
                    <a:pt x="89537" y="1132939"/>
                  </a:lnTo>
                  <a:lnTo>
                    <a:pt x="112405" y="1170523"/>
                  </a:lnTo>
                  <a:lnTo>
                    <a:pt x="137642" y="1207035"/>
                  </a:lnTo>
                  <a:lnTo>
                    <a:pt x="165181" y="1242404"/>
                  </a:lnTo>
                  <a:lnTo>
                    <a:pt x="194952" y="1276560"/>
                  </a:lnTo>
                  <a:lnTo>
                    <a:pt x="226889" y="1309433"/>
                  </a:lnTo>
                  <a:lnTo>
                    <a:pt x="260924" y="1340955"/>
                  </a:lnTo>
                  <a:lnTo>
                    <a:pt x="296989" y="1371054"/>
                  </a:lnTo>
                  <a:lnTo>
                    <a:pt x="335016" y="1399661"/>
                  </a:lnTo>
                  <a:lnTo>
                    <a:pt x="374938" y="1426707"/>
                  </a:lnTo>
                  <a:lnTo>
                    <a:pt x="416686" y="1452122"/>
                  </a:lnTo>
                  <a:lnTo>
                    <a:pt x="460194" y="1475835"/>
                  </a:lnTo>
                  <a:lnTo>
                    <a:pt x="505392" y="1497778"/>
                  </a:lnTo>
                  <a:lnTo>
                    <a:pt x="552214" y="1517879"/>
                  </a:lnTo>
                  <a:lnTo>
                    <a:pt x="600591" y="1536070"/>
                  </a:lnTo>
                  <a:lnTo>
                    <a:pt x="650456" y="1552281"/>
                  </a:lnTo>
                  <a:lnTo>
                    <a:pt x="701742" y="1566442"/>
                  </a:lnTo>
                  <a:lnTo>
                    <a:pt x="754380" y="1578482"/>
                  </a:lnTo>
                  <a:lnTo>
                    <a:pt x="754380" y="1452752"/>
                  </a:lnTo>
                  <a:lnTo>
                    <a:pt x="1005840" y="1729739"/>
                  </a:lnTo>
                  <a:lnTo>
                    <a:pt x="754380" y="1955672"/>
                  </a:lnTo>
                  <a:lnTo>
                    <a:pt x="754380" y="1829942"/>
                  </a:lnTo>
                  <a:lnTo>
                    <a:pt x="701742" y="1817902"/>
                  </a:lnTo>
                  <a:lnTo>
                    <a:pt x="650456" y="1803741"/>
                  </a:lnTo>
                  <a:lnTo>
                    <a:pt x="600591" y="1787530"/>
                  </a:lnTo>
                  <a:lnTo>
                    <a:pt x="552214" y="1769339"/>
                  </a:lnTo>
                  <a:lnTo>
                    <a:pt x="505392" y="1749238"/>
                  </a:lnTo>
                  <a:lnTo>
                    <a:pt x="460194" y="1727295"/>
                  </a:lnTo>
                  <a:lnTo>
                    <a:pt x="416686" y="1703582"/>
                  </a:lnTo>
                  <a:lnTo>
                    <a:pt x="374938" y="1678167"/>
                  </a:lnTo>
                  <a:lnTo>
                    <a:pt x="335016" y="1651121"/>
                  </a:lnTo>
                  <a:lnTo>
                    <a:pt x="296989" y="1622514"/>
                  </a:lnTo>
                  <a:lnTo>
                    <a:pt x="260924" y="1592415"/>
                  </a:lnTo>
                  <a:lnTo>
                    <a:pt x="226889" y="1560893"/>
                  </a:lnTo>
                  <a:lnTo>
                    <a:pt x="194952" y="1528020"/>
                  </a:lnTo>
                  <a:lnTo>
                    <a:pt x="165181" y="1493864"/>
                  </a:lnTo>
                  <a:lnTo>
                    <a:pt x="137642" y="1458495"/>
                  </a:lnTo>
                  <a:lnTo>
                    <a:pt x="112405" y="1421983"/>
                  </a:lnTo>
                  <a:lnTo>
                    <a:pt x="89537" y="1384399"/>
                  </a:lnTo>
                  <a:lnTo>
                    <a:pt x="69105" y="1345811"/>
                  </a:lnTo>
                  <a:lnTo>
                    <a:pt x="51177" y="1306289"/>
                  </a:lnTo>
                  <a:lnTo>
                    <a:pt x="35822" y="1265904"/>
                  </a:lnTo>
                  <a:lnTo>
                    <a:pt x="23107" y="1224725"/>
                  </a:lnTo>
                  <a:lnTo>
                    <a:pt x="13099" y="1182822"/>
                  </a:lnTo>
                  <a:lnTo>
                    <a:pt x="5867" y="1140264"/>
                  </a:lnTo>
                  <a:lnTo>
                    <a:pt x="1478" y="1097122"/>
                  </a:lnTo>
                  <a:lnTo>
                    <a:pt x="0" y="1053464"/>
                  </a:lnTo>
                  <a:lnTo>
                    <a:pt x="0" y="802004"/>
                  </a:lnTo>
                  <a:lnTo>
                    <a:pt x="1394" y="759407"/>
                  </a:lnTo>
                  <a:lnTo>
                    <a:pt x="5530" y="717389"/>
                  </a:lnTo>
                  <a:lnTo>
                    <a:pt x="12339" y="676006"/>
                  </a:lnTo>
                  <a:lnTo>
                    <a:pt x="21751" y="635314"/>
                  </a:lnTo>
                  <a:lnTo>
                    <a:pt x="33697" y="595367"/>
                  </a:lnTo>
                  <a:lnTo>
                    <a:pt x="48106" y="556221"/>
                  </a:lnTo>
                  <a:lnTo>
                    <a:pt x="64911" y="517932"/>
                  </a:lnTo>
                  <a:lnTo>
                    <a:pt x="84040" y="480555"/>
                  </a:lnTo>
                  <a:lnTo>
                    <a:pt x="105425" y="444145"/>
                  </a:lnTo>
                  <a:lnTo>
                    <a:pt x="128995" y="408758"/>
                  </a:lnTo>
                  <a:lnTo>
                    <a:pt x="154683" y="374449"/>
                  </a:lnTo>
                  <a:lnTo>
                    <a:pt x="182417" y="341273"/>
                  </a:lnTo>
                  <a:lnTo>
                    <a:pt x="212129" y="309287"/>
                  </a:lnTo>
                  <a:lnTo>
                    <a:pt x="243748" y="278545"/>
                  </a:lnTo>
                  <a:lnTo>
                    <a:pt x="277206" y="249102"/>
                  </a:lnTo>
                  <a:lnTo>
                    <a:pt x="312433" y="221015"/>
                  </a:lnTo>
                  <a:lnTo>
                    <a:pt x="349360" y="194339"/>
                  </a:lnTo>
                  <a:lnTo>
                    <a:pt x="387916" y="169128"/>
                  </a:lnTo>
                  <a:lnTo>
                    <a:pt x="428033" y="145439"/>
                  </a:lnTo>
                  <a:lnTo>
                    <a:pt x="469640" y="123326"/>
                  </a:lnTo>
                  <a:lnTo>
                    <a:pt x="512669" y="102846"/>
                  </a:lnTo>
                  <a:lnTo>
                    <a:pt x="557050" y="84053"/>
                  </a:lnTo>
                  <a:lnTo>
                    <a:pt x="602713" y="67003"/>
                  </a:lnTo>
                  <a:lnTo>
                    <a:pt x="649589" y="51751"/>
                  </a:lnTo>
                  <a:lnTo>
                    <a:pt x="697608" y="38354"/>
                  </a:lnTo>
                  <a:lnTo>
                    <a:pt x="746701" y="26865"/>
                  </a:lnTo>
                  <a:lnTo>
                    <a:pt x="796798" y="17341"/>
                  </a:lnTo>
                  <a:lnTo>
                    <a:pt x="847830" y="9837"/>
                  </a:lnTo>
                  <a:lnTo>
                    <a:pt x="899727" y="4409"/>
                  </a:lnTo>
                  <a:lnTo>
                    <a:pt x="952420" y="1111"/>
                  </a:lnTo>
                  <a:lnTo>
                    <a:pt x="1005840" y="0"/>
                  </a:lnTo>
                  <a:lnTo>
                    <a:pt x="1005840" y="251459"/>
                  </a:lnTo>
                  <a:lnTo>
                    <a:pt x="953133" y="252548"/>
                  </a:lnTo>
                  <a:lnTo>
                    <a:pt x="901063" y="255782"/>
                  </a:lnTo>
                  <a:lnTo>
                    <a:pt x="849703" y="261109"/>
                  </a:lnTo>
                  <a:lnTo>
                    <a:pt x="799126" y="268480"/>
                  </a:lnTo>
                  <a:lnTo>
                    <a:pt x="749407" y="277845"/>
                  </a:lnTo>
                  <a:lnTo>
                    <a:pt x="700620" y="289152"/>
                  </a:lnTo>
                  <a:lnTo>
                    <a:pt x="652838" y="302353"/>
                  </a:lnTo>
                  <a:lnTo>
                    <a:pt x="606135" y="317396"/>
                  </a:lnTo>
                  <a:lnTo>
                    <a:pt x="560585" y="334231"/>
                  </a:lnTo>
                  <a:lnTo>
                    <a:pt x="516262" y="352808"/>
                  </a:lnTo>
                  <a:lnTo>
                    <a:pt x="473240" y="373077"/>
                  </a:lnTo>
                  <a:lnTo>
                    <a:pt x="431593" y="394988"/>
                  </a:lnTo>
                  <a:lnTo>
                    <a:pt x="391393" y="418489"/>
                  </a:lnTo>
                  <a:lnTo>
                    <a:pt x="352717" y="443531"/>
                  </a:lnTo>
                  <a:lnTo>
                    <a:pt x="315636" y="470064"/>
                  </a:lnTo>
                  <a:lnTo>
                    <a:pt x="280225" y="498036"/>
                  </a:lnTo>
                  <a:lnTo>
                    <a:pt x="246558" y="527399"/>
                  </a:lnTo>
                  <a:lnTo>
                    <a:pt x="214709" y="558101"/>
                  </a:lnTo>
                  <a:lnTo>
                    <a:pt x="184751" y="590093"/>
                  </a:lnTo>
                  <a:lnTo>
                    <a:pt x="156758" y="623323"/>
                  </a:lnTo>
                  <a:lnTo>
                    <a:pt x="130805" y="657742"/>
                  </a:lnTo>
                  <a:lnTo>
                    <a:pt x="106965" y="693300"/>
                  </a:lnTo>
                  <a:lnTo>
                    <a:pt x="85312" y="729946"/>
                  </a:lnTo>
                  <a:lnTo>
                    <a:pt x="65919" y="767629"/>
                  </a:lnTo>
                  <a:lnTo>
                    <a:pt x="48861" y="806300"/>
                  </a:lnTo>
                  <a:lnTo>
                    <a:pt x="34211" y="845908"/>
                  </a:lnTo>
                  <a:lnTo>
                    <a:pt x="22044" y="886403"/>
                  </a:lnTo>
                  <a:lnTo>
                    <a:pt x="12433" y="927734"/>
                  </a:lnTo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334" y="1403478"/>
            <a:ext cx="8844915" cy="1474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sz="2200" spc="5" dirty="0" smtClean="0">
                <a:solidFill>
                  <a:srgbClr val="252573"/>
                </a:solidFill>
                <a:latin typeface="Tahoma"/>
                <a:cs typeface="Tahoma"/>
              </a:rPr>
              <a:t>l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servizio può essere utilizzato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sia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per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consegnare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la  documentazione a seguito di una specifica richiesta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dell’Agenzia sia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per 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consegnare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istanze di </a:t>
            </a:r>
            <a:r>
              <a:rPr sz="2200" spc="-5" dirty="0" err="1">
                <a:solidFill>
                  <a:srgbClr val="252573"/>
                </a:solidFill>
                <a:latin typeface="Tahoma"/>
                <a:cs typeface="Tahoma"/>
              </a:rPr>
              <a:t>propria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iniziativa</a:t>
            </a:r>
            <a:endParaRPr lang="it-IT" sz="2200" spc="-10" dirty="0" smtClean="0">
              <a:solidFill>
                <a:srgbClr val="252573"/>
              </a:solidFill>
              <a:latin typeface="Tahoma"/>
              <a:cs typeface="Tahoma"/>
            </a:endParaRPr>
          </a:p>
          <a:p>
            <a:pPr marL="12700" marR="5080" algn="just">
              <a:lnSpc>
                <a:spcPct val="107000"/>
              </a:lnSpc>
              <a:spcBef>
                <a:spcPts val="95"/>
              </a:spcBef>
            </a:pP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Quindi specifica p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erché</a:t>
            </a:r>
            <a:r>
              <a:rPr sz="2200" spc="-1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sta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sz="2200" spc="-1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inviando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il</a:t>
            </a:r>
            <a:r>
              <a:rPr sz="2200" spc="9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documento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3771" y="3848725"/>
            <a:ext cx="7583030" cy="95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15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319571"/>
            <a:ext cx="9296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25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Motivazione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162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19571"/>
            <a:ext cx="92202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25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Motivazione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496317" y="1295400"/>
            <a:ext cx="3085084" cy="342080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Nella p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agina</a:t>
            </a:r>
            <a:r>
              <a:rPr sz="2200" spc="12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spc="125" dirty="0" smtClean="0">
                <a:solidFill>
                  <a:srgbClr val="252573"/>
                </a:solidFill>
                <a:latin typeface="Tahoma"/>
                <a:cs typeface="Tahoma"/>
              </a:rPr>
              <a:t>Motivazione 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è</a:t>
            </a:r>
            <a:r>
              <a:rPr sz="2200" spc="10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>
                <a:solidFill>
                  <a:srgbClr val="252573"/>
                </a:solidFill>
                <a:latin typeface="Tahoma"/>
                <a:cs typeface="Tahoma"/>
              </a:rPr>
              <a:t>presente</a:t>
            </a:r>
            <a:r>
              <a:rPr sz="2200" spc="12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spc="120" dirty="0" smtClean="0">
                <a:solidFill>
                  <a:srgbClr val="252573"/>
                </a:solidFill>
                <a:latin typeface="Tahoma"/>
                <a:cs typeface="Tahoma"/>
              </a:rPr>
              <a:t>il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menù</a:t>
            </a:r>
            <a:r>
              <a:rPr sz="2200" spc="114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200" spc="13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>
                <a:solidFill>
                  <a:srgbClr val="252573"/>
                </a:solidFill>
                <a:latin typeface="Tahoma"/>
                <a:cs typeface="Tahoma"/>
              </a:rPr>
              <a:t>tendina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b="1" spc="-5" dirty="0" smtClean="0">
                <a:solidFill>
                  <a:srgbClr val="252573"/>
                </a:solidFill>
                <a:latin typeface="Tahoma"/>
                <a:cs typeface="Tahoma"/>
              </a:rPr>
              <a:t>«Categoria»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in relazione al quale nel campo </a:t>
            </a:r>
            <a:r>
              <a:rPr lang="it-IT" sz="2200" b="1" spc="-5" dirty="0" smtClean="0">
                <a:solidFill>
                  <a:srgbClr val="252573"/>
                </a:solidFill>
                <a:latin typeface="Tahoma"/>
                <a:cs typeface="Tahoma"/>
              </a:rPr>
              <a:t>«Oggetto»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vengono proposte delle voci dalle tra le quali scegliere quella c</a:t>
            </a:r>
            <a:r>
              <a:rPr sz="2200" spc="-15" dirty="0" smtClean="0">
                <a:solidFill>
                  <a:srgbClr val="252573"/>
                </a:solidFill>
                <a:latin typeface="Tahoma"/>
                <a:cs typeface="Tahoma"/>
              </a:rPr>
              <a:t>he 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ritieni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più</a:t>
            </a:r>
            <a:r>
              <a:rPr sz="2200" spc="7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attinente.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1" y="5503394"/>
            <a:ext cx="9448799" cy="60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  <a:tabLst>
                <a:tab pos="716915" algn="l"/>
                <a:tab pos="1299210" algn="l"/>
                <a:tab pos="2783840" algn="l"/>
                <a:tab pos="3460750" algn="l"/>
                <a:tab pos="4158615" algn="l"/>
                <a:tab pos="5113020" algn="l"/>
                <a:tab pos="5923915" algn="l"/>
                <a:tab pos="6439535" algn="l"/>
                <a:tab pos="6777990" algn="l"/>
                <a:tab pos="7454900" algn="l"/>
                <a:tab pos="7933690" algn="l"/>
                <a:tab pos="8717280" algn="l"/>
              </a:tabLst>
            </a:pPr>
            <a:r>
              <a:rPr lang="it-IT" spc="-20" dirty="0" smtClean="0">
                <a:solidFill>
                  <a:srgbClr val="252573"/>
                </a:solidFill>
                <a:latin typeface="Tahoma"/>
                <a:cs typeface="Tahoma"/>
              </a:rPr>
              <a:t>N.B. </a:t>
            </a:r>
            <a:r>
              <a:rPr spc="-20" dirty="0" err="1" smtClean="0">
                <a:solidFill>
                  <a:srgbClr val="252573"/>
                </a:solidFill>
                <a:latin typeface="Tahoma"/>
                <a:cs typeface="Tahoma"/>
              </a:rPr>
              <a:t>D</a:t>
            </a:r>
            <a:r>
              <a:rPr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lle</a:t>
            </a:r>
            <a:r>
              <a:rPr dirty="0">
                <a:solidFill>
                  <a:srgbClr val="252573"/>
                </a:solidFill>
                <a:latin typeface="Tahoma"/>
                <a:cs typeface="Tahoma"/>
              </a:rPr>
              <a:t>	</a:t>
            </a:r>
            <a:r>
              <a:rPr spc="-40" dirty="0" err="1" smtClean="0">
                <a:solidFill>
                  <a:srgbClr val="252573"/>
                </a:solidFill>
                <a:latin typeface="Tahoma"/>
                <a:cs typeface="Tahoma"/>
              </a:rPr>
              <a:t>v</a:t>
            </a:r>
            <a:r>
              <a:rPr spc="15" dirty="0" err="1" smtClean="0">
                <a:solidFill>
                  <a:srgbClr val="252573"/>
                </a:solidFill>
                <a:latin typeface="Tahoma"/>
                <a:cs typeface="Tahoma"/>
              </a:rPr>
              <a:t>o</a:t>
            </a:r>
            <a:r>
              <a:rPr spc="-15" dirty="0" err="1" smtClean="0">
                <a:solidFill>
                  <a:srgbClr val="252573"/>
                </a:solidFill>
                <a:latin typeface="Tahoma"/>
                <a:cs typeface="Tahoma"/>
              </a:rPr>
              <a:t>c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10" dirty="0" err="1" smtClean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l</a:t>
            </a:r>
            <a:r>
              <a:rPr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pc="-10" dirty="0" err="1" smtClean="0">
                <a:solidFill>
                  <a:srgbClr val="252573"/>
                </a:solidFill>
                <a:latin typeface="Tahoma"/>
                <a:cs typeface="Tahoma"/>
              </a:rPr>
              <a:t>zi</a:t>
            </a:r>
            <a:r>
              <a:rPr spc="15" dirty="0" err="1" smtClean="0">
                <a:solidFill>
                  <a:srgbClr val="252573"/>
                </a:solidFill>
                <a:latin typeface="Tahoma"/>
                <a:cs typeface="Tahoma"/>
              </a:rPr>
              <a:t>o</a:t>
            </a:r>
            <a:r>
              <a:rPr spc="-15" dirty="0" err="1" smtClean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bili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10" dirty="0" err="1" smtClean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spc="10" dirty="0" err="1" smtClean="0">
                <a:solidFill>
                  <a:srgbClr val="252573"/>
                </a:solidFill>
                <a:latin typeface="Tahoma"/>
                <a:cs typeface="Tahoma"/>
              </a:rPr>
              <a:t>o</a:t>
            </a:r>
            <a:r>
              <a:rPr spc="-15" dirty="0" err="1" smtClean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o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10" dirty="0" smtClean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spc="-5" dirty="0" smtClean="0">
                <a:solidFill>
                  <a:srgbClr val="252573"/>
                </a:solidFill>
                <a:latin typeface="Tahoma"/>
                <a:cs typeface="Tahoma"/>
              </a:rPr>
              <a:t>t</a:t>
            </a:r>
            <a:r>
              <a:rPr dirty="0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pc="-5" dirty="0" smtClean="0">
                <a:solidFill>
                  <a:srgbClr val="252573"/>
                </a:solidFill>
                <a:latin typeface="Tahoma"/>
                <a:cs typeface="Tahoma"/>
              </a:rPr>
              <a:t>te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pc="-10" dirty="0" err="1" smtClean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spc="-15" dirty="0" err="1" smtClean="0">
                <a:solidFill>
                  <a:srgbClr val="252573"/>
                </a:solidFill>
                <a:latin typeface="Tahoma"/>
                <a:cs typeface="Tahoma"/>
              </a:rPr>
              <a:t>c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l</a:t>
            </a:r>
            <a:r>
              <a:rPr spc="-15" dirty="0" err="1" smtClean="0">
                <a:solidFill>
                  <a:srgbClr val="252573"/>
                </a:solidFill>
                <a:latin typeface="Tahoma"/>
                <a:cs typeface="Tahoma"/>
              </a:rPr>
              <a:t>u</a:t>
            </a:r>
            <a:r>
              <a:rPr spc="-10" dirty="0" err="1" smtClean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quelle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15" dirty="0" smtClean="0">
                <a:solidFill>
                  <a:srgbClr val="252573"/>
                </a:solidFill>
                <a:latin typeface="Tahoma"/>
                <a:cs typeface="Tahoma"/>
              </a:rPr>
              <a:t>p</a:t>
            </a:r>
            <a:r>
              <a:rPr dirty="0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pc="-5" dirty="0" smtClean="0">
                <a:solidFill>
                  <a:srgbClr val="252573"/>
                </a:solidFill>
                <a:latin typeface="Tahoma"/>
                <a:cs typeface="Tahoma"/>
              </a:rPr>
              <a:t>r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5" dirty="0" smtClean="0">
                <a:solidFill>
                  <a:srgbClr val="252573"/>
                </a:solidFill>
                <a:latin typeface="Tahoma"/>
                <a:cs typeface="Tahoma"/>
              </a:rPr>
              <a:t>le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quali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già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pc="-10" dirty="0" err="1" smtClean="0">
                <a:solidFill>
                  <a:srgbClr val="252573"/>
                </a:solidFill>
                <a:latin typeface="Tahoma"/>
                <a:cs typeface="Tahoma"/>
              </a:rPr>
              <a:t>sist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il</a:t>
            </a:r>
            <a:r>
              <a:rPr lang="it-IT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5" dirty="0" err="1" smtClean="0">
                <a:solidFill>
                  <a:srgbClr val="252573"/>
                </a:solidFill>
                <a:latin typeface="Tahoma"/>
                <a:cs typeface="Tahoma"/>
              </a:rPr>
              <a:t>corrispondente</a:t>
            </a:r>
            <a:r>
              <a:rPr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10" dirty="0">
                <a:solidFill>
                  <a:srgbClr val="252573"/>
                </a:solidFill>
                <a:latin typeface="Tahoma"/>
                <a:cs typeface="Tahoma"/>
              </a:rPr>
              <a:t>servizio</a:t>
            </a:r>
            <a:r>
              <a:rPr spc="8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252573"/>
                </a:solidFill>
                <a:latin typeface="Tahoma"/>
                <a:cs typeface="Tahoma"/>
              </a:rPr>
              <a:t>telematico.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16</a:t>
            </a:fld>
            <a:endParaRPr spc="5" dirty="0"/>
          </a:p>
        </p:txBody>
      </p:sp>
      <p:sp>
        <p:nvSpPr>
          <p:cNvPr id="10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814" y="1166400"/>
            <a:ext cx="4988723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17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319571"/>
            <a:ext cx="9296400" cy="365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10" dirty="0"/>
              <a:t>Consegna documenti </a:t>
            </a:r>
            <a:r>
              <a:rPr sz="2300" spc="-5" dirty="0"/>
              <a:t>e</a:t>
            </a:r>
            <a:r>
              <a:rPr sz="2300" spc="25" dirty="0"/>
              <a:t> </a:t>
            </a:r>
            <a:r>
              <a:rPr sz="2300" spc="-10" dirty="0" err="1" smtClean="0"/>
              <a:t>istanze</a:t>
            </a:r>
            <a:r>
              <a:rPr lang="it-IT" sz="2300" spc="-10" dirty="0" smtClean="0"/>
              <a:t> - le fasi: Motivazione </a:t>
            </a:r>
            <a:r>
              <a:rPr lang="it-IT" sz="2300" i="1" spc="-10" dirty="0" smtClean="0"/>
              <a:t>(segue)</a:t>
            </a:r>
            <a:endParaRPr sz="23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61498"/>
            <a:ext cx="8500306" cy="5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58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18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319571"/>
            <a:ext cx="9296400" cy="365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spc="-10" dirty="0"/>
              <a:t>Consegna documenti </a:t>
            </a:r>
            <a:r>
              <a:rPr sz="2300" spc="-5" dirty="0"/>
              <a:t>e</a:t>
            </a:r>
            <a:r>
              <a:rPr sz="2300" spc="25" dirty="0"/>
              <a:t> </a:t>
            </a:r>
            <a:r>
              <a:rPr sz="2300" spc="-10" dirty="0" err="1" smtClean="0"/>
              <a:t>istanze</a:t>
            </a:r>
            <a:r>
              <a:rPr lang="it-IT" sz="2300" spc="-10" dirty="0" smtClean="0"/>
              <a:t> - le fasi: Motivazione </a:t>
            </a:r>
            <a:r>
              <a:rPr lang="it-IT" sz="2300" i="1" spc="-10" dirty="0" smtClean="0"/>
              <a:t>(segue)</a:t>
            </a:r>
            <a:endParaRPr sz="23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80" y="764181"/>
            <a:ext cx="9000598" cy="54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37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95401" y="1230538"/>
            <a:ext cx="8989695" cy="227466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771525" algn="l"/>
                <a:tab pos="1673860" algn="l"/>
                <a:tab pos="2631440" algn="l"/>
                <a:tab pos="3094990" algn="l"/>
                <a:tab pos="4173854" algn="l"/>
                <a:tab pos="5195570" algn="l"/>
                <a:tab pos="5594985" algn="l"/>
                <a:tab pos="6411595" algn="l"/>
                <a:tab pos="6790055" algn="l"/>
                <a:tab pos="7832725" algn="l"/>
                <a:tab pos="8783955" algn="l"/>
              </a:tabLst>
            </a:pPr>
            <a:r>
              <a:rPr sz="2000" spc="-20" dirty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sz="2000" dirty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z="2000" spc="-5" dirty="0">
                <a:solidFill>
                  <a:srgbClr val="252573"/>
                </a:solidFill>
                <a:latin typeface="Tahoma"/>
                <a:cs typeface="Tahoma"/>
              </a:rPr>
              <a:t>lla</a:t>
            </a:r>
            <a:r>
              <a:rPr sz="2000" dirty="0">
                <a:solidFill>
                  <a:srgbClr val="252573"/>
                </a:solidFill>
                <a:latin typeface="Tahoma"/>
                <a:cs typeface="Tahoma"/>
              </a:rPr>
              <a:t>	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p</a:t>
            </a:r>
            <a:r>
              <a:rPr sz="2000" spc="5"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gina</a:t>
            </a:r>
            <a:r>
              <a:rPr sz="2000" dirty="0">
                <a:solidFill>
                  <a:srgbClr val="252573"/>
                </a:solidFill>
                <a:latin typeface="Tahoma"/>
                <a:cs typeface="Tahoma"/>
              </a:rPr>
              <a:t>	</a:t>
            </a:r>
            <a:r>
              <a:rPr lang="it-IT" sz="2000" dirty="0" smtClean="0">
                <a:solidFill>
                  <a:srgbClr val="252573"/>
                </a:solidFill>
                <a:latin typeface="Tahoma"/>
                <a:cs typeface="Tahoma"/>
              </a:rPr>
              <a:t>Motivazione </a:t>
            </a:r>
            <a:r>
              <a:rPr sz="2000" spc="-65" dirty="0" err="1" smtClean="0">
                <a:solidFill>
                  <a:srgbClr val="252573"/>
                </a:solidFill>
                <a:latin typeface="Tahoma"/>
                <a:cs typeface="Tahoma"/>
              </a:rPr>
              <a:t>v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 inoltre 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sz="2000" spc="-15" dirty="0" err="1" smtClean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dicato</a:t>
            </a: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l</a:t>
            </a:r>
            <a:r>
              <a:rPr sz="2000" spc="25" dirty="0" err="1" smtClean="0">
                <a:solidFill>
                  <a:srgbClr val="252573"/>
                </a:solidFill>
                <a:latin typeface="Tahoma"/>
                <a:cs typeface="Tahoma"/>
              </a:rPr>
              <a:t>’</a:t>
            </a:r>
            <a:r>
              <a:rPr sz="2000" dirty="0" err="1" smtClean="0">
                <a:solidFill>
                  <a:srgbClr val="252573"/>
                </a:solidFill>
                <a:latin typeface="Tahoma"/>
                <a:cs typeface="Tahoma"/>
              </a:rPr>
              <a:t>U</a:t>
            </a:r>
            <a:r>
              <a:rPr sz="2000" spc="-40" dirty="0" err="1" smtClean="0">
                <a:solidFill>
                  <a:srgbClr val="252573"/>
                </a:solidFill>
                <a:latin typeface="Tahoma"/>
                <a:cs typeface="Tahoma"/>
              </a:rPr>
              <a:t>f</a:t>
            </a:r>
            <a:r>
              <a:rPr sz="2000" spc="-20" dirty="0" err="1" smtClean="0">
                <a:solidFill>
                  <a:srgbClr val="252573"/>
                </a:solidFill>
                <a:latin typeface="Tahoma"/>
                <a:cs typeface="Tahoma"/>
              </a:rPr>
              <a:t>f</a:t>
            </a:r>
            <a:r>
              <a:rPr sz="2000" spc="15" dirty="0" err="1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sz="2000" spc="-15" dirty="0" err="1" smtClean="0">
                <a:solidFill>
                  <a:srgbClr val="252573"/>
                </a:solidFill>
                <a:latin typeface="Tahoma"/>
                <a:cs typeface="Tahoma"/>
              </a:rPr>
              <a:t>c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io</a:t>
            </a: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5" dirty="0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000" spc="-5" dirty="0" smtClean="0">
                <a:solidFill>
                  <a:srgbClr val="252573"/>
                </a:solidFill>
                <a:latin typeface="Tahoma"/>
                <a:cs typeface="Tahoma"/>
              </a:rPr>
              <a:t>l</a:t>
            </a:r>
            <a:r>
              <a:rPr lang="it-IT" sz="200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-5" dirty="0" smtClean="0">
                <a:solidFill>
                  <a:srgbClr val="252573"/>
                </a:solidFill>
                <a:latin typeface="Tahoma"/>
                <a:cs typeface="Tahoma"/>
              </a:rPr>
              <a:t>qu</a:t>
            </a:r>
            <a:r>
              <a:rPr sz="2000" spc="5" dirty="0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000" spc="-5" dirty="0" smtClean="0">
                <a:solidFill>
                  <a:srgbClr val="252573"/>
                </a:solidFill>
                <a:latin typeface="Tahoma"/>
                <a:cs typeface="Tahoma"/>
              </a:rPr>
              <a:t>le</a:t>
            </a:r>
            <a:r>
              <a:rPr lang="it-IT" sz="200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15" dirty="0" err="1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sz="2000" spc="-40" dirty="0" err="1" smtClean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sz="2000" spc="5" dirty="0" err="1" smtClean="0">
                <a:solidFill>
                  <a:srgbClr val="252573"/>
                </a:solidFill>
                <a:latin typeface="Tahoma"/>
                <a:cs typeface="Tahoma"/>
              </a:rPr>
              <a:t>v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sz="2000"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0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r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-5" dirty="0" smtClean="0">
                <a:solidFill>
                  <a:srgbClr val="252573"/>
                </a:solidFill>
                <a:latin typeface="Tahoma"/>
                <a:cs typeface="Tahoma"/>
              </a:rPr>
              <a:t>la</a:t>
            </a: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documentazione</a:t>
            </a:r>
            <a:r>
              <a:rPr sz="2000" spc="-1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52573"/>
                </a:solidFill>
                <a:latin typeface="Tahoma"/>
                <a:cs typeface="Tahoma"/>
              </a:rPr>
              <a:t>o</a:t>
            </a:r>
            <a:r>
              <a:rPr sz="2000" spc="6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252573"/>
                </a:solidFill>
                <a:latin typeface="Tahoma"/>
                <a:cs typeface="Tahoma"/>
              </a:rPr>
              <a:t>l’istanza.</a:t>
            </a:r>
            <a:endParaRPr sz="2000" dirty="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È </a:t>
            </a:r>
            <a:r>
              <a:rPr sz="2000" spc="-5" dirty="0" err="1" smtClean="0">
                <a:solidFill>
                  <a:srgbClr val="252573"/>
                </a:solidFill>
                <a:latin typeface="Tahoma"/>
                <a:cs typeface="Tahoma"/>
              </a:rPr>
              <a:t>possibile</a:t>
            </a:r>
            <a:r>
              <a:rPr sz="2000" spc="8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252573"/>
                </a:solidFill>
                <a:latin typeface="Tahoma"/>
                <a:cs typeface="Tahoma"/>
              </a:rPr>
              <a:t>selezionare:</a:t>
            </a:r>
            <a:endParaRPr sz="2000" dirty="0">
              <a:latin typeface="Tahoma"/>
              <a:cs typeface="Tahoma"/>
            </a:endParaRPr>
          </a:p>
          <a:p>
            <a:pPr marL="356870" indent="-344805" algn="just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357505" algn="l"/>
              </a:tabLst>
            </a:pPr>
            <a:r>
              <a:rPr lang="it-IT" sz="2000" spc="-5" dirty="0">
                <a:solidFill>
                  <a:srgbClr val="252573"/>
                </a:solidFill>
                <a:latin typeface="Tahoma"/>
                <a:cs typeface="Tahoma"/>
              </a:rPr>
              <a:t>u</a:t>
            </a: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na </a:t>
            </a:r>
            <a:r>
              <a:rPr sz="20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Direzion</a:t>
            </a:r>
            <a:r>
              <a:rPr lang="it-IT" sz="2000" spc="-10" dirty="0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z="2000" spc="-10" dirty="0" smtClean="0">
                <a:solidFill>
                  <a:srgbClr val="252573"/>
                </a:solidFill>
                <a:latin typeface="Tahoma"/>
                <a:cs typeface="Tahoma"/>
              </a:rPr>
              <a:t> Regional</a:t>
            </a:r>
            <a:r>
              <a:rPr lang="it-IT" sz="2000" spc="-10" dirty="0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z="2000" spc="-5" dirty="0" smtClean="0">
                <a:solidFill>
                  <a:srgbClr val="252573"/>
                </a:solidFill>
                <a:latin typeface="Tahoma"/>
                <a:cs typeface="Tahoma"/>
              </a:rPr>
              <a:t>;</a:t>
            </a:r>
            <a:endParaRPr sz="2000" dirty="0">
              <a:latin typeface="Tahoma"/>
              <a:cs typeface="Tahoma"/>
            </a:endParaRPr>
          </a:p>
          <a:p>
            <a:pPr marL="356870" marR="5080" indent="-344805" algn="just">
              <a:lnSpc>
                <a:spcPct val="107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lang="it-IT" sz="2000" spc="-15" dirty="0" smtClean="0">
                <a:solidFill>
                  <a:srgbClr val="252573"/>
                </a:solidFill>
                <a:latin typeface="Tahoma"/>
                <a:cs typeface="Tahoma"/>
              </a:rPr>
              <a:t>un</a:t>
            </a:r>
            <a:r>
              <a:rPr sz="2000" spc="-15" dirty="0" smtClean="0">
                <a:solidFill>
                  <a:srgbClr val="252573"/>
                </a:solidFill>
                <a:latin typeface="Tahoma"/>
                <a:cs typeface="Tahoma"/>
              </a:rPr>
              <a:t>a </a:t>
            </a:r>
            <a:r>
              <a:rPr lang="it-IT" sz="2000" spc="-15" dirty="0" smtClean="0">
                <a:solidFill>
                  <a:srgbClr val="252573"/>
                </a:solidFill>
                <a:latin typeface="Tahoma"/>
                <a:cs typeface="Tahoma"/>
              </a:rPr>
              <a:t>D</a:t>
            </a:r>
            <a:r>
              <a:rPr sz="20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irezion</a:t>
            </a:r>
            <a:r>
              <a:rPr lang="it-IT" sz="2000" spc="-10" dirty="0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z="2000" spc="-1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000" spc="-5" dirty="0" smtClean="0">
                <a:solidFill>
                  <a:srgbClr val="252573"/>
                </a:solidFill>
                <a:latin typeface="Tahoma"/>
                <a:cs typeface="Tahoma"/>
              </a:rPr>
              <a:t>Provincial</a:t>
            </a: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e; </a:t>
            </a:r>
          </a:p>
          <a:p>
            <a:pPr marL="356870" marR="5080" indent="-344805" algn="just">
              <a:lnSpc>
                <a:spcPct val="107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lang="it-IT" sz="2000" spc="-5" dirty="0">
                <a:solidFill>
                  <a:srgbClr val="252573"/>
                </a:solidFill>
                <a:latin typeface="Tahoma"/>
                <a:cs typeface="Tahoma"/>
              </a:rPr>
              <a:t>u</a:t>
            </a: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n Ufficio Provinciale-Territorio;     </a:t>
            </a:r>
          </a:p>
          <a:p>
            <a:pPr marL="356870" marR="5080" indent="-344805" algn="just">
              <a:lnSpc>
                <a:spcPct val="107000"/>
              </a:lnSpc>
              <a:spcBef>
                <a:spcPts val="5"/>
              </a:spcBef>
              <a:buFont typeface="Arial"/>
              <a:buChar char="•"/>
              <a:tabLst>
                <a:tab pos="357505" algn="l"/>
              </a:tabLst>
            </a:pPr>
            <a:r>
              <a:rPr lang="it-IT" sz="2000" spc="-5" dirty="0" smtClean="0">
                <a:solidFill>
                  <a:srgbClr val="252573"/>
                </a:solidFill>
                <a:latin typeface="Tahoma"/>
                <a:cs typeface="Tahoma"/>
              </a:rPr>
              <a:t>un Centro Operativo. 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19</a:t>
            </a:fld>
            <a:endParaRPr spc="5" dirty="0"/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95250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25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Motivazione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16" y="1752600"/>
            <a:ext cx="4505084" cy="1891447"/>
          </a:xfrm>
          <a:prstGeom prst="rect">
            <a:avLst/>
          </a:prstGeom>
        </p:spPr>
      </p:pic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304800" y="4038600"/>
            <a:ext cx="937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252573"/>
                </a:solidFill>
                <a:latin typeface="Tahoma"/>
                <a:cs typeface="Tahoma"/>
              </a:rPr>
              <a:t>N.B.</a:t>
            </a:r>
            <a:r>
              <a:rPr lang="it-IT" sz="2000" dirty="0" smtClean="0">
                <a:solidFill>
                  <a:srgbClr val="252573"/>
                </a:solidFill>
                <a:latin typeface="Tahoma"/>
                <a:cs typeface="Tahoma"/>
              </a:rPr>
              <a:t> Gli </a:t>
            </a:r>
            <a:r>
              <a:rPr lang="it-IT" sz="2000" dirty="0">
                <a:solidFill>
                  <a:srgbClr val="252573"/>
                </a:solidFill>
                <a:latin typeface="Tahoma"/>
                <a:cs typeface="Tahoma"/>
              </a:rPr>
              <a:t>Uffici provinciali - Territorio sono diventati un'articolazione interna delle corrispondenti Direzioni provinciali</a:t>
            </a:r>
            <a:r>
              <a:rPr lang="it-IT" sz="2000" dirty="0" smtClean="0">
                <a:solidFill>
                  <a:srgbClr val="252573"/>
                </a:solidFill>
                <a:latin typeface="Tahoma"/>
                <a:cs typeface="Tahoma"/>
              </a:rPr>
              <a:t>. Pertanto, per i servizi in materia ipotecaria e catastale la voce da selezionare è «Direzioni Provinciali», tranne che per le </a:t>
            </a:r>
            <a:r>
              <a:rPr lang="it-IT" sz="2000" dirty="0">
                <a:solidFill>
                  <a:srgbClr val="252573"/>
                </a:solidFill>
                <a:latin typeface="Tahoma"/>
                <a:cs typeface="Tahoma"/>
              </a:rPr>
              <a:t>province di Roma, Milano, Torino e Napoli </a:t>
            </a:r>
            <a:r>
              <a:rPr lang="it-IT" sz="2000" dirty="0" smtClean="0">
                <a:solidFill>
                  <a:srgbClr val="252573"/>
                </a:solidFill>
                <a:latin typeface="Tahoma"/>
                <a:cs typeface="Tahoma"/>
              </a:rPr>
              <a:t>dove gli </a:t>
            </a:r>
            <a:r>
              <a:rPr lang="it-IT" sz="2000" dirty="0">
                <a:solidFill>
                  <a:srgbClr val="252573"/>
                </a:solidFill>
                <a:latin typeface="Tahoma"/>
                <a:cs typeface="Tahoma"/>
              </a:rPr>
              <a:t>Uffici provinciali – Territorio continuano a operare in maniera </a:t>
            </a:r>
            <a:r>
              <a:rPr lang="it-IT" sz="2000" dirty="0" smtClean="0">
                <a:solidFill>
                  <a:srgbClr val="252573"/>
                </a:solidFill>
                <a:latin typeface="Tahoma"/>
                <a:cs typeface="Tahoma"/>
              </a:rPr>
              <a:t>autonoma</a:t>
            </a:r>
            <a:r>
              <a:rPr lang="it-IT" sz="200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000" dirty="0" smtClean="0">
                <a:solidFill>
                  <a:srgbClr val="252573"/>
                </a:solidFill>
                <a:latin typeface="Tahoma"/>
                <a:cs typeface="Tahoma"/>
              </a:rPr>
              <a:t>e quindi va selezionata la voce Uffici provinciali – Territorio.  </a:t>
            </a:r>
            <a:endParaRPr lang="it-IT" sz="2000" dirty="0">
              <a:solidFill>
                <a:srgbClr val="252573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4216"/>
            <a:ext cx="6239382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pc="-10" dirty="0" smtClean="0"/>
              <a:t>Consegna documenti e istanze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38225"/>
            <a:ext cx="8915400" cy="34176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" algn="just">
              <a:lnSpc>
                <a:spcPct val="150000"/>
              </a:lnSpc>
              <a:spcBef>
                <a:spcPts val="2510"/>
              </a:spcBef>
              <a:tabLst>
                <a:tab pos="1384300" algn="l"/>
                <a:tab pos="1997075" algn="l"/>
                <a:tab pos="2917825" algn="l"/>
                <a:tab pos="4036695" algn="l"/>
                <a:tab pos="4411980" algn="l"/>
                <a:tab pos="5393690" algn="l"/>
                <a:tab pos="6830059" algn="l"/>
              </a:tabLst>
            </a:pP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È il servizio che consente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agli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utenti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in possesso delle credenziali di accesso ai s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ervizi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telematici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0" dirty="0" smtClean="0">
                <a:solidFill>
                  <a:srgbClr val="252573"/>
                </a:solidFill>
                <a:latin typeface="Tahoma"/>
                <a:cs typeface="Tahoma"/>
              </a:rPr>
              <a:t>(</a:t>
            </a:r>
            <a:r>
              <a:rPr lang="it-IT" sz="2200" spc="-55" dirty="0" smtClean="0">
                <a:solidFill>
                  <a:srgbClr val="252573"/>
                </a:solidFill>
                <a:latin typeface="Tahoma"/>
                <a:cs typeface="Tahoma"/>
              </a:rPr>
              <a:t>SPID, CIE</a:t>
            </a:r>
            <a:r>
              <a:rPr lang="it-IT" sz="2200" spc="-5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spc="-55" dirty="0" smtClean="0">
                <a:solidFill>
                  <a:srgbClr val="252573"/>
                </a:solidFill>
                <a:latin typeface="Tahoma"/>
                <a:cs typeface="Tahoma"/>
              </a:rPr>
              <a:t>o CNS o le credenziali rilasciate dall’Agenzia)</a:t>
            </a:r>
            <a:r>
              <a:rPr sz="2200" spc="3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di:</a:t>
            </a:r>
            <a:endParaRPr sz="2200" dirty="0" smtClean="0">
              <a:latin typeface="Tahoma"/>
              <a:cs typeface="Tahoma"/>
            </a:endParaRPr>
          </a:p>
          <a:p>
            <a:pPr marL="353695" indent="-341630" algn="just">
              <a:lnSpc>
                <a:spcPct val="150000"/>
              </a:lnSpc>
              <a:spcBef>
                <a:spcPts val="142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consegnare 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agli 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Uffici documenti sia a s</a:t>
            </a:r>
            <a:r>
              <a:rPr sz="2200" dirty="0" err="1" smtClean="0">
                <a:solidFill>
                  <a:srgbClr val="252573"/>
                </a:solidFill>
                <a:latin typeface="Tahoma"/>
                <a:cs typeface="Tahoma"/>
              </a:rPr>
              <a:t>eguito</a:t>
            </a:r>
            <a:r>
              <a:rPr sz="2200" spc="14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 smtClean="0">
                <a:solidFill>
                  <a:srgbClr val="252573"/>
                </a:solidFill>
                <a:latin typeface="Tahoma"/>
                <a:cs typeface="Tahoma"/>
              </a:rPr>
              <a:t>di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 una specifica richiesta dell’Agenzia sia di iniziativa dell’utente</a:t>
            </a:r>
          </a:p>
          <a:p>
            <a:pPr marL="353695" indent="-341630" algn="just">
              <a:lnSpc>
                <a:spcPct val="150000"/>
              </a:lnSpc>
              <a:spcBef>
                <a:spcPts val="142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ottenere la ricevuta di protocollazione 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3782" y="2983738"/>
            <a:ext cx="2178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1525" algn="l"/>
              </a:tabLst>
            </a:pPr>
            <a:endParaRPr sz="2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8768" y="5179009"/>
            <a:ext cx="750252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Questo servizio è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l’alternativa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>
                <a:solidFill>
                  <a:srgbClr val="252573"/>
                </a:solidFill>
                <a:latin typeface="Tahoma"/>
                <a:cs typeface="Tahoma"/>
              </a:rPr>
              <a:t>all’accesso</a:t>
            </a:r>
            <a:r>
              <a:rPr sz="2200" spc="7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dirty="0" err="1" smtClean="0">
                <a:solidFill>
                  <a:srgbClr val="252573"/>
                </a:solidFill>
                <a:latin typeface="Tahoma"/>
                <a:cs typeface="Tahoma"/>
              </a:rPr>
              <a:t>fisico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 allo sportello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337808" y="4775835"/>
            <a:ext cx="634365" cy="405765"/>
            <a:chOff x="4331208" y="4620767"/>
            <a:chExt cx="634365" cy="405765"/>
          </a:xfrm>
        </p:grpSpPr>
        <p:sp>
          <p:nvSpPr>
            <p:cNvPr id="8" name="object 8"/>
            <p:cNvSpPr/>
            <p:nvPr/>
          </p:nvSpPr>
          <p:spPr>
            <a:xfrm>
              <a:off x="4343400" y="4632959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457200" y="0"/>
                  </a:moveTo>
                  <a:lnTo>
                    <a:pt x="152400" y="0"/>
                  </a:lnTo>
                  <a:lnTo>
                    <a:pt x="152400" y="190500"/>
                  </a:lnTo>
                  <a:lnTo>
                    <a:pt x="0" y="190500"/>
                  </a:lnTo>
                  <a:lnTo>
                    <a:pt x="304800" y="381000"/>
                  </a:lnTo>
                  <a:lnTo>
                    <a:pt x="609600" y="190500"/>
                  </a:lnTo>
                  <a:lnTo>
                    <a:pt x="457200" y="1905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4343400" y="4632959"/>
              <a:ext cx="609600" cy="381000"/>
            </a:xfrm>
            <a:custGeom>
              <a:avLst/>
              <a:gdLst/>
              <a:ahLst/>
              <a:cxnLst/>
              <a:rect l="l" t="t" r="r" b="b"/>
              <a:pathLst>
                <a:path w="609600" h="381000">
                  <a:moveTo>
                    <a:pt x="0" y="190500"/>
                  </a:moveTo>
                  <a:lnTo>
                    <a:pt x="152400" y="190500"/>
                  </a:lnTo>
                  <a:lnTo>
                    <a:pt x="152400" y="0"/>
                  </a:lnTo>
                  <a:lnTo>
                    <a:pt x="457200" y="0"/>
                  </a:lnTo>
                  <a:lnTo>
                    <a:pt x="457200" y="190500"/>
                  </a:lnTo>
                  <a:lnTo>
                    <a:pt x="609600" y="190500"/>
                  </a:lnTo>
                  <a:lnTo>
                    <a:pt x="304800" y="381000"/>
                  </a:lnTo>
                  <a:lnTo>
                    <a:pt x="0" y="190500"/>
                  </a:lnTo>
                  <a:close/>
                </a:path>
              </a:pathLst>
            </a:custGeom>
            <a:ln w="2438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sp>
        <p:nvSpPr>
          <p:cNvPr id="13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" y="319571"/>
            <a:ext cx="935736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7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Upload</a:t>
            </a:r>
            <a:endParaRPr sz="2800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533400" y="1219200"/>
            <a:ext cx="8915400" cy="71109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1201420" algn="l"/>
                <a:tab pos="1729105" algn="l"/>
                <a:tab pos="2256155" algn="l"/>
                <a:tab pos="2841625" algn="l"/>
                <a:tab pos="3173730" algn="l"/>
                <a:tab pos="4320540" algn="l"/>
                <a:tab pos="5400040" algn="l"/>
                <a:tab pos="6015990" algn="l"/>
                <a:tab pos="6741159" algn="l"/>
                <a:tab pos="7912100" algn="l"/>
                <a:tab pos="8223250" algn="l"/>
              </a:tabLst>
            </a:pP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Ci</a:t>
            </a:r>
            <a:r>
              <a:rPr sz="2200" spc="5"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sz="2200" spc="-15" dirty="0" err="1" smtClean="0">
                <a:solidFill>
                  <a:srgbClr val="252573"/>
                </a:solidFill>
                <a:latin typeface="Tahoma"/>
                <a:cs typeface="Tahoma"/>
              </a:rPr>
              <a:t>cu</a:t>
            </a:r>
            <a:r>
              <a:rPr sz="2200" spc="5" dirty="0" err="1" smtClean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o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d</a:t>
            </a:r>
            <a:r>
              <a:rPr sz="2200" spc="5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20" dirty="0" smtClean="0">
                <a:solidFill>
                  <a:srgbClr val="252573"/>
                </a:solidFill>
                <a:latin typeface="Tahoma"/>
                <a:cs typeface="Tahoma"/>
              </a:rPr>
              <a:t>f</a:t>
            </a:r>
            <a:r>
              <a:rPr sz="2200" spc="15" dirty="0" smtClean="0">
                <a:solidFill>
                  <a:srgbClr val="252573"/>
                </a:solidFill>
                <a:latin typeface="Tahoma"/>
                <a:cs typeface="Tahoma"/>
              </a:rPr>
              <a:t>i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le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c</a:t>
            </a:r>
            <a:r>
              <a:rPr sz="2200" spc="-20" dirty="0" err="1" smtClean="0">
                <a:solidFill>
                  <a:srgbClr val="252573"/>
                </a:solidFill>
                <a:latin typeface="Tahoma"/>
                <a:cs typeface="Tahoma"/>
              </a:rPr>
              <a:t>h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è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possi</a:t>
            </a:r>
            <a:r>
              <a:rPr sz="2200" dirty="0" err="1" smtClean="0">
                <a:solidFill>
                  <a:srgbClr val="252573"/>
                </a:solidFill>
                <a:latin typeface="Tahoma"/>
                <a:cs typeface="Tahoma"/>
              </a:rPr>
              <a:t>b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ile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5"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ll</a:t>
            </a:r>
            <a:r>
              <a:rPr sz="2200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g</a:t>
            </a:r>
            <a:r>
              <a:rPr sz="2200" spc="10"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r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5" dirty="0" smtClean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on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d</a:t>
            </a:r>
            <a:r>
              <a:rPr sz="2200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z="2200" spc="-40" dirty="0" err="1" smtClean="0">
                <a:solidFill>
                  <a:srgbClr val="252573"/>
                </a:solidFill>
                <a:latin typeface="Tahoma"/>
                <a:cs typeface="Tahoma"/>
              </a:rPr>
              <a:t>v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sz="2200" spc="-15" dirty="0" err="1" smtClean="0">
                <a:solidFill>
                  <a:srgbClr val="252573"/>
                </a:solidFill>
                <a:latin typeface="Tahoma"/>
                <a:cs typeface="Tahoma"/>
              </a:rPr>
              <a:t>u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p</a:t>
            </a:r>
            <a:r>
              <a:rPr sz="2200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sz="2200" spc="-30" dirty="0" err="1" smtClean="0">
                <a:solidFill>
                  <a:srgbClr val="252573"/>
                </a:solidFill>
                <a:latin typeface="Tahoma"/>
                <a:cs typeface="Tahoma"/>
              </a:rPr>
              <a:t>r</a:t>
            </a:r>
            <a:r>
              <a:rPr sz="2200" dirty="0" err="1" smtClean="0">
                <a:solidFill>
                  <a:srgbClr val="252573"/>
                </a:solidFill>
                <a:latin typeface="Tahoma"/>
                <a:cs typeface="Tahoma"/>
              </a:rPr>
              <a:t>a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r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e</a:t>
            </a:r>
            <a:r>
              <a:rPr lang="it-IT" sz="2200" spc="-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il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limite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dimensionale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dei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20</a:t>
            </a:r>
            <a:r>
              <a:rPr sz="2200" spc="3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MB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20</a:t>
            </a:fld>
            <a:endParaRPr spc="5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70172"/>
            <a:ext cx="134378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1" y="2149152"/>
            <a:ext cx="8567929" cy="40253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2400" y="4007789"/>
            <a:ext cx="2989783" cy="14638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 algn="r">
              <a:lnSpc>
                <a:spcPct val="107100"/>
              </a:lnSpc>
              <a:spcBef>
                <a:spcPts val="100"/>
              </a:spcBef>
            </a:pP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Dopo</a:t>
            </a:r>
            <a:r>
              <a:rPr sz="2200" spc="-1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252573"/>
                </a:solidFill>
                <a:latin typeface="Tahoma"/>
                <a:cs typeface="Tahoma"/>
              </a:rPr>
              <a:t>aver</a:t>
            </a:r>
            <a:r>
              <a:rPr sz="2200" spc="-1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selezionato   i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file </a:t>
            </a:r>
            <a:r>
              <a:rPr sz="2200" spc="-15" dirty="0" err="1">
                <a:solidFill>
                  <a:srgbClr val="252573"/>
                </a:solidFill>
                <a:latin typeface="Tahoma"/>
                <a:cs typeface="Tahoma"/>
              </a:rPr>
              <a:t>che</a:t>
            </a:r>
            <a:r>
              <a:rPr sz="2200" spc="4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intendi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allegare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procedi</a:t>
            </a:r>
            <a:endParaRPr sz="2200" dirty="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  <a:spcBef>
                <a:spcPts val="170"/>
              </a:spcBef>
            </a:pP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con</a:t>
            </a:r>
            <a:r>
              <a:rPr sz="2200" spc="-6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l’upload</a:t>
            </a:r>
            <a:endParaRPr sz="22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8525" y="1274063"/>
            <a:ext cx="8788400" cy="4581525"/>
            <a:chOff x="398525" y="1274063"/>
            <a:chExt cx="8788400" cy="4581525"/>
          </a:xfrm>
        </p:grpSpPr>
        <p:sp>
          <p:nvSpPr>
            <p:cNvPr id="6" name="object 6"/>
            <p:cNvSpPr/>
            <p:nvPr/>
          </p:nvSpPr>
          <p:spPr>
            <a:xfrm>
              <a:off x="398525" y="1274063"/>
              <a:ext cx="5339393" cy="22045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2793492" y="2284475"/>
              <a:ext cx="360045" cy="289560"/>
            </a:xfrm>
            <a:custGeom>
              <a:avLst/>
              <a:gdLst/>
              <a:ahLst/>
              <a:cxnLst/>
              <a:rect l="l" t="t" r="r" b="b"/>
              <a:pathLst>
                <a:path w="360044" h="289560">
                  <a:moveTo>
                    <a:pt x="269747" y="0"/>
                  </a:moveTo>
                  <a:lnTo>
                    <a:pt x="89915" y="0"/>
                  </a:lnTo>
                  <a:lnTo>
                    <a:pt x="89915" y="144779"/>
                  </a:lnTo>
                  <a:lnTo>
                    <a:pt x="0" y="144779"/>
                  </a:lnTo>
                  <a:lnTo>
                    <a:pt x="179831" y="289560"/>
                  </a:lnTo>
                  <a:lnTo>
                    <a:pt x="359663" y="144779"/>
                  </a:lnTo>
                  <a:lnTo>
                    <a:pt x="269747" y="14477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793492" y="2284475"/>
              <a:ext cx="360045" cy="289560"/>
            </a:xfrm>
            <a:custGeom>
              <a:avLst/>
              <a:gdLst/>
              <a:ahLst/>
              <a:cxnLst/>
              <a:rect l="l" t="t" r="r" b="b"/>
              <a:pathLst>
                <a:path w="360044" h="289560">
                  <a:moveTo>
                    <a:pt x="0" y="144779"/>
                  </a:moveTo>
                  <a:lnTo>
                    <a:pt x="89915" y="144779"/>
                  </a:lnTo>
                  <a:lnTo>
                    <a:pt x="89915" y="0"/>
                  </a:lnTo>
                  <a:lnTo>
                    <a:pt x="269747" y="0"/>
                  </a:lnTo>
                  <a:lnTo>
                    <a:pt x="269747" y="144779"/>
                  </a:lnTo>
                  <a:lnTo>
                    <a:pt x="359663" y="144779"/>
                  </a:lnTo>
                  <a:lnTo>
                    <a:pt x="179831" y="289560"/>
                  </a:lnTo>
                  <a:lnTo>
                    <a:pt x="0" y="14477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3584447" y="3471671"/>
              <a:ext cx="5602224" cy="2383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405371" y="4521708"/>
              <a:ext cx="360045" cy="287020"/>
            </a:xfrm>
            <a:custGeom>
              <a:avLst/>
              <a:gdLst/>
              <a:ahLst/>
              <a:cxnLst/>
              <a:rect l="l" t="t" r="r" b="b"/>
              <a:pathLst>
                <a:path w="360045" h="287020">
                  <a:moveTo>
                    <a:pt x="269748" y="0"/>
                  </a:moveTo>
                  <a:lnTo>
                    <a:pt x="89915" y="0"/>
                  </a:lnTo>
                  <a:lnTo>
                    <a:pt x="89915" y="143256"/>
                  </a:lnTo>
                  <a:lnTo>
                    <a:pt x="0" y="143256"/>
                  </a:lnTo>
                  <a:lnTo>
                    <a:pt x="179831" y="286512"/>
                  </a:lnTo>
                  <a:lnTo>
                    <a:pt x="359663" y="143256"/>
                  </a:lnTo>
                  <a:lnTo>
                    <a:pt x="269748" y="143256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405371" y="4521708"/>
              <a:ext cx="360045" cy="287020"/>
            </a:xfrm>
            <a:custGeom>
              <a:avLst/>
              <a:gdLst/>
              <a:ahLst/>
              <a:cxnLst/>
              <a:rect l="l" t="t" r="r" b="b"/>
              <a:pathLst>
                <a:path w="360045" h="287020">
                  <a:moveTo>
                    <a:pt x="0" y="143256"/>
                  </a:moveTo>
                  <a:lnTo>
                    <a:pt x="89915" y="143256"/>
                  </a:lnTo>
                  <a:lnTo>
                    <a:pt x="89915" y="0"/>
                  </a:lnTo>
                  <a:lnTo>
                    <a:pt x="269748" y="0"/>
                  </a:lnTo>
                  <a:lnTo>
                    <a:pt x="269748" y="143256"/>
                  </a:lnTo>
                  <a:lnTo>
                    <a:pt x="359663" y="143256"/>
                  </a:lnTo>
                  <a:lnTo>
                    <a:pt x="179831" y="286512"/>
                  </a:lnTo>
                  <a:lnTo>
                    <a:pt x="0" y="14325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21</a:t>
            </a:fld>
            <a:endParaRPr spc="5" dirty="0"/>
          </a:p>
        </p:txBody>
      </p:sp>
      <p:sp>
        <p:nvSpPr>
          <p:cNvPr id="16" name="object 2"/>
          <p:cNvSpPr txBox="1">
            <a:spLocks noGrp="1"/>
          </p:cNvSpPr>
          <p:nvPr>
            <p:ph type="title"/>
          </p:nvPr>
        </p:nvSpPr>
        <p:spPr>
          <a:xfrm>
            <a:off x="457199" y="381000"/>
            <a:ext cx="9296401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7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Upload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sp>
        <p:nvSpPr>
          <p:cNvPr id="15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57200" y="5105400"/>
            <a:ext cx="9033866" cy="71109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Puoi inviare</a:t>
            </a:r>
            <a:r>
              <a:rPr sz="2200" spc="15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definitiv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amente 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o</a:t>
            </a:r>
            <a:r>
              <a:rPr sz="2200" spc="15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>
                <a:solidFill>
                  <a:srgbClr val="252573"/>
                </a:solidFill>
                <a:latin typeface="Tahoma"/>
                <a:cs typeface="Tahoma"/>
              </a:rPr>
              <a:t>tornare</a:t>
            </a:r>
            <a:r>
              <a:rPr sz="2200" spc="16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 err="1" smtClean="0">
                <a:solidFill>
                  <a:srgbClr val="252573"/>
                </a:solidFill>
                <a:latin typeface="Tahoma"/>
                <a:cs typeface="Tahoma"/>
              </a:rPr>
              <a:t>alle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sezioni</a:t>
            </a:r>
            <a:r>
              <a:rPr sz="2200" spc="-1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precedenti per </a:t>
            </a:r>
            <a:r>
              <a:rPr lang="it-IT" sz="2200" spc="-15" dirty="0" smtClean="0">
                <a:solidFill>
                  <a:srgbClr val="252573"/>
                </a:solidFill>
                <a:latin typeface="Tahoma"/>
                <a:cs typeface="Tahoma"/>
              </a:rPr>
              <a:t>modificare</a:t>
            </a:r>
            <a:r>
              <a:rPr sz="2200" spc="-1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o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annullare</a:t>
            </a:r>
            <a:r>
              <a:rPr sz="2200" spc="26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l’operazione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295400"/>
            <a:ext cx="929639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Nella sezione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del Riepilogo, </a:t>
            </a:r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puoi vedere tutte </a:t>
            </a:r>
            <a:r>
              <a:rPr sz="2200" spc="-5" dirty="0" smtClean="0">
                <a:solidFill>
                  <a:srgbClr val="252573"/>
                </a:solidFill>
                <a:latin typeface="Tahoma"/>
                <a:cs typeface="Tahoma"/>
              </a:rPr>
              <a:t>le</a:t>
            </a:r>
            <a:r>
              <a:rPr sz="2200" spc="30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 err="1" smtClean="0">
                <a:solidFill>
                  <a:srgbClr val="252573"/>
                </a:solidFill>
                <a:latin typeface="Tahoma"/>
                <a:cs typeface="Tahoma"/>
              </a:rPr>
              <a:t>informazioni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spc="-15" dirty="0" smtClean="0">
                <a:solidFill>
                  <a:srgbClr val="252573"/>
                </a:solidFill>
                <a:latin typeface="Tahoma"/>
                <a:cs typeface="Tahoma"/>
              </a:rPr>
              <a:t>relative all’invio effettuato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83047" y="2222566"/>
            <a:ext cx="6930927" cy="2588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22</a:t>
            </a:fld>
            <a:endParaRPr spc="5" dirty="0"/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380999" y="319571"/>
            <a:ext cx="9372599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7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Riepilogo</a:t>
            </a:r>
            <a:endParaRPr sz="2800" spc="-10" dirty="0"/>
          </a:p>
        </p:txBody>
      </p:sp>
      <p:sp>
        <p:nvSpPr>
          <p:cNvPr id="10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149598" y="1219200"/>
            <a:ext cx="6604001" cy="4739587"/>
            <a:chOff x="1453896" y="999744"/>
            <a:chExt cx="6718300" cy="5099685"/>
          </a:xfrm>
        </p:grpSpPr>
        <p:sp>
          <p:nvSpPr>
            <p:cNvPr id="5" name="object 5"/>
            <p:cNvSpPr/>
            <p:nvPr/>
          </p:nvSpPr>
          <p:spPr>
            <a:xfrm>
              <a:off x="1458468" y="5807964"/>
              <a:ext cx="360045" cy="287020"/>
            </a:xfrm>
            <a:custGeom>
              <a:avLst/>
              <a:gdLst/>
              <a:ahLst/>
              <a:cxnLst/>
              <a:rect l="l" t="t" r="r" b="b"/>
              <a:pathLst>
                <a:path w="360044" h="287020">
                  <a:moveTo>
                    <a:pt x="179831" y="0"/>
                  </a:moveTo>
                  <a:lnTo>
                    <a:pt x="0" y="143256"/>
                  </a:lnTo>
                  <a:lnTo>
                    <a:pt x="89915" y="143256"/>
                  </a:lnTo>
                  <a:lnTo>
                    <a:pt x="89915" y="286512"/>
                  </a:lnTo>
                  <a:lnTo>
                    <a:pt x="269748" y="286512"/>
                  </a:lnTo>
                  <a:lnTo>
                    <a:pt x="269748" y="143256"/>
                  </a:lnTo>
                  <a:lnTo>
                    <a:pt x="359663" y="143256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458468" y="5807964"/>
              <a:ext cx="360045" cy="287020"/>
            </a:xfrm>
            <a:custGeom>
              <a:avLst/>
              <a:gdLst/>
              <a:ahLst/>
              <a:cxnLst/>
              <a:rect l="l" t="t" r="r" b="b"/>
              <a:pathLst>
                <a:path w="360044" h="287020">
                  <a:moveTo>
                    <a:pt x="0" y="143256"/>
                  </a:moveTo>
                  <a:lnTo>
                    <a:pt x="89915" y="143256"/>
                  </a:lnTo>
                  <a:lnTo>
                    <a:pt x="89915" y="286512"/>
                  </a:lnTo>
                  <a:lnTo>
                    <a:pt x="269748" y="286512"/>
                  </a:lnTo>
                  <a:lnTo>
                    <a:pt x="269748" y="143256"/>
                  </a:lnTo>
                  <a:lnTo>
                    <a:pt x="359663" y="143256"/>
                  </a:lnTo>
                  <a:lnTo>
                    <a:pt x="179831" y="0"/>
                  </a:lnTo>
                  <a:lnTo>
                    <a:pt x="0" y="14325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475232" y="999744"/>
              <a:ext cx="6696456" cy="4806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23</a:t>
            </a:fld>
            <a:endParaRPr spc="5" dirty="0"/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81000" y="319571"/>
            <a:ext cx="93721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7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Riepilogo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6200" y="144905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spc="-5" dirty="0" smtClean="0">
                <a:solidFill>
                  <a:srgbClr val="252573"/>
                </a:solidFill>
                <a:latin typeface="Tahoma"/>
                <a:cs typeface="Tahoma"/>
              </a:rPr>
              <a:t>Dalla pagina Riepilogo puoi inviare il documento o 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/>
            <a:r>
              <a:rPr lang="it-IT" sz="2200" spc="-5" dirty="0">
                <a:solidFill>
                  <a:srgbClr val="252573"/>
                </a:solidFill>
                <a:latin typeface="Tahoma"/>
                <a:cs typeface="Tahoma"/>
              </a:rPr>
              <a:t>dell’istanza</a:t>
            </a:r>
            <a:r>
              <a:rPr lang="it-IT" sz="2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it-IT" sz="22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44424" y="1124711"/>
            <a:ext cx="9433560" cy="4307205"/>
            <a:chOff x="344424" y="1124711"/>
            <a:chExt cx="9433560" cy="4307205"/>
          </a:xfrm>
        </p:grpSpPr>
        <p:sp>
          <p:nvSpPr>
            <p:cNvPr id="5" name="object 5"/>
            <p:cNvSpPr/>
            <p:nvPr/>
          </p:nvSpPr>
          <p:spPr>
            <a:xfrm>
              <a:off x="344424" y="1124711"/>
              <a:ext cx="5401056" cy="2700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663695" y="3572255"/>
              <a:ext cx="6114288" cy="18592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3682" y="4128085"/>
            <a:ext cx="3058795" cy="1462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1920" algn="r">
              <a:lnSpc>
                <a:spcPct val="107200"/>
              </a:lnSpc>
              <a:spcBef>
                <a:spcPts val="105"/>
              </a:spcBef>
            </a:pPr>
            <a:r>
              <a:rPr sz="2200" spc="-20" dirty="0">
                <a:solidFill>
                  <a:srgbClr val="252573"/>
                </a:solidFill>
                <a:latin typeface="Tahoma"/>
                <a:cs typeface="Tahoma"/>
              </a:rPr>
              <a:t>Per</a:t>
            </a:r>
            <a:r>
              <a:rPr sz="2200" spc="-3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confermare</a:t>
            </a:r>
            <a:r>
              <a:rPr sz="2200" spc="-35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dirty="0" err="1">
                <a:solidFill>
                  <a:srgbClr val="252573"/>
                </a:solidFill>
                <a:latin typeface="Tahoma"/>
                <a:cs typeface="Tahoma"/>
              </a:rPr>
              <a:t>l’invio</a:t>
            </a:r>
            <a:r>
              <a:rPr sz="2200" dirty="0">
                <a:solidFill>
                  <a:srgbClr val="252573"/>
                </a:solidFill>
                <a:latin typeface="Tahoma"/>
                <a:cs typeface="Tahoma"/>
              </a:rPr>
              <a:t>  </a:t>
            </a:r>
            <a:r>
              <a:rPr lang="it-IT" sz="2200" spc="-10" dirty="0" smtClean="0">
                <a:solidFill>
                  <a:srgbClr val="252573"/>
                </a:solidFill>
                <a:latin typeface="Tahoma"/>
                <a:cs typeface="Tahoma"/>
              </a:rPr>
              <a:t>digita </a:t>
            </a:r>
            <a:r>
              <a:rPr sz="2200" dirty="0" err="1" smtClean="0">
                <a:solidFill>
                  <a:srgbClr val="252573"/>
                </a:solidFill>
                <a:latin typeface="Tahoma"/>
                <a:cs typeface="Tahoma"/>
              </a:rPr>
              <a:t>il</a:t>
            </a:r>
            <a:r>
              <a:rPr sz="2200" spc="-15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PIN </a:t>
            </a:r>
            <a:r>
              <a:rPr sz="220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(non richiesto</a:t>
            </a:r>
            <a:r>
              <a:rPr sz="2200" spc="-5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252573"/>
                </a:solidFill>
                <a:latin typeface="Tahoma"/>
                <a:cs typeface="Tahoma"/>
              </a:rPr>
              <a:t>nel</a:t>
            </a:r>
            <a:r>
              <a:rPr sz="2200" spc="-2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caso </a:t>
            </a:r>
            <a:r>
              <a:rPr sz="220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di accesso </a:t>
            </a:r>
            <a:r>
              <a:rPr sz="2200" spc="-10" dirty="0">
                <a:solidFill>
                  <a:srgbClr val="252573"/>
                </a:solidFill>
                <a:latin typeface="Tahoma"/>
                <a:cs typeface="Tahoma"/>
              </a:rPr>
              <a:t>con</a:t>
            </a:r>
            <a:r>
              <a:rPr sz="2200" spc="-30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252573"/>
                </a:solidFill>
                <a:latin typeface="Tahoma"/>
                <a:cs typeface="Tahoma"/>
              </a:rPr>
              <a:t>SPID)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24</a:t>
            </a:fld>
            <a:endParaRPr spc="5" dirty="0"/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380999" y="228600"/>
            <a:ext cx="9396983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7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le fasi: Riepilogo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sp>
        <p:nvSpPr>
          <p:cNvPr id="11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351840" y="3278923"/>
            <a:ext cx="6193790" cy="2112010"/>
            <a:chOff x="270677" y="3290578"/>
            <a:chExt cx="6193790" cy="2112010"/>
          </a:xfrm>
        </p:grpSpPr>
        <p:sp>
          <p:nvSpPr>
            <p:cNvPr id="6" name="object 6"/>
            <p:cNvSpPr/>
            <p:nvPr/>
          </p:nvSpPr>
          <p:spPr>
            <a:xfrm>
              <a:off x="270677" y="3290578"/>
              <a:ext cx="6193505" cy="21117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4017264" y="4437888"/>
              <a:ext cx="683260" cy="360045"/>
            </a:xfrm>
            <a:custGeom>
              <a:avLst/>
              <a:gdLst/>
              <a:ahLst/>
              <a:cxnLst/>
              <a:rect l="l" t="t" r="r" b="b"/>
              <a:pathLst>
                <a:path w="683260" h="360045">
                  <a:moveTo>
                    <a:pt x="0" y="179831"/>
                  </a:moveTo>
                  <a:lnTo>
                    <a:pt x="21350" y="117084"/>
                  </a:lnTo>
                  <a:lnTo>
                    <a:pt x="80268" y="63970"/>
                  </a:lnTo>
                  <a:lnTo>
                    <a:pt x="121407" y="42295"/>
                  </a:lnTo>
                  <a:lnTo>
                    <a:pt x="169051" y="24553"/>
                  </a:lnTo>
                  <a:lnTo>
                    <a:pt x="222235" y="11251"/>
                  </a:lnTo>
                  <a:lnTo>
                    <a:pt x="279997" y="2897"/>
                  </a:lnTo>
                  <a:lnTo>
                    <a:pt x="341375" y="0"/>
                  </a:lnTo>
                  <a:lnTo>
                    <a:pt x="402754" y="2897"/>
                  </a:lnTo>
                  <a:lnTo>
                    <a:pt x="460516" y="11251"/>
                  </a:lnTo>
                  <a:lnTo>
                    <a:pt x="513700" y="24553"/>
                  </a:lnTo>
                  <a:lnTo>
                    <a:pt x="561344" y="42295"/>
                  </a:lnTo>
                  <a:lnTo>
                    <a:pt x="602483" y="63970"/>
                  </a:lnTo>
                  <a:lnTo>
                    <a:pt x="636157" y="89069"/>
                  </a:lnTo>
                  <a:lnTo>
                    <a:pt x="677253" y="147508"/>
                  </a:lnTo>
                  <a:lnTo>
                    <a:pt x="682751" y="179831"/>
                  </a:lnTo>
                  <a:lnTo>
                    <a:pt x="677253" y="212155"/>
                  </a:lnTo>
                  <a:lnTo>
                    <a:pt x="636157" y="270594"/>
                  </a:lnTo>
                  <a:lnTo>
                    <a:pt x="602483" y="295693"/>
                  </a:lnTo>
                  <a:lnTo>
                    <a:pt x="561344" y="317368"/>
                  </a:lnTo>
                  <a:lnTo>
                    <a:pt x="513700" y="335110"/>
                  </a:lnTo>
                  <a:lnTo>
                    <a:pt x="460516" y="348412"/>
                  </a:lnTo>
                  <a:lnTo>
                    <a:pt x="402754" y="356766"/>
                  </a:lnTo>
                  <a:lnTo>
                    <a:pt x="341375" y="359663"/>
                  </a:lnTo>
                  <a:lnTo>
                    <a:pt x="279997" y="356766"/>
                  </a:lnTo>
                  <a:lnTo>
                    <a:pt x="222235" y="348412"/>
                  </a:lnTo>
                  <a:lnTo>
                    <a:pt x="169051" y="335110"/>
                  </a:lnTo>
                  <a:lnTo>
                    <a:pt x="121407" y="317368"/>
                  </a:lnTo>
                  <a:lnTo>
                    <a:pt x="80268" y="295693"/>
                  </a:lnTo>
                  <a:lnTo>
                    <a:pt x="46594" y="270594"/>
                  </a:lnTo>
                  <a:lnTo>
                    <a:pt x="5498" y="212155"/>
                  </a:lnTo>
                  <a:lnTo>
                    <a:pt x="0" y="179831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25</a:t>
            </a:fld>
            <a:endParaRPr spc="5" dirty="0"/>
          </a:p>
        </p:txBody>
      </p:sp>
      <p:sp>
        <p:nvSpPr>
          <p:cNvPr id="17" name="Rettangolo 16"/>
          <p:cNvSpPr/>
          <p:nvPr/>
        </p:nvSpPr>
        <p:spPr>
          <a:xfrm>
            <a:off x="6553200" y="3278923"/>
            <a:ext cx="3240000" cy="259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il sistema riscontra formati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validi o virus,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l’invio viene bloccato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viene predisposta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ricevuta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disponibile nell’Elenco consegne</a:t>
            </a:r>
          </a:p>
        </p:txBody>
      </p:sp>
      <p:sp>
        <p:nvSpPr>
          <p:cNvPr id="20" name="object 2"/>
          <p:cNvSpPr txBox="1">
            <a:spLocks noGrp="1"/>
          </p:cNvSpPr>
          <p:nvPr>
            <p:ph type="title"/>
          </p:nvPr>
        </p:nvSpPr>
        <p:spPr>
          <a:xfrm>
            <a:off x="198120" y="334216"/>
            <a:ext cx="970788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7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Elenco consegne </a:t>
            </a:r>
            <a:endParaRPr sz="2800" spc="-10" dirty="0"/>
          </a:p>
        </p:txBody>
      </p:sp>
      <p:sp>
        <p:nvSpPr>
          <p:cNvPr id="3" name="Rettangolo 2"/>
          <p:cNvSpPr/>
          <p:nvPr/>
        </p:nvSpPr>
        <p:spPr>
          <a:xfrm>
            <a:off x="198120" y="1324207"/>
            <a:ext cx="39832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200" spc="-10" dirty="0">
                <a:solidFill>
                  <a:srgbClr val="252573"/>
                </a:solidFill>
                <a:latin typeface="Tahoma"/>
                <a:cs typeface="Tahoma"/>
              </a:rPr>
              <a:t>Per consultare gli invii effettuati seleziona la voce  «Consulta le consegne effettuate» 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57" y="1324207"/>
            <a:ext cx="5267438" cy="1498396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>
            <a:off x="6545345" y="2133600"/>
            <a:ext cx="6174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26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76200" y="334216"/>
            <a:ext cx="97536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7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Elenco consegne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sp>
        <p:nvSpPr>
          <p:cNvPr id="12" name="Rettangolo 11"/>
          <p:cNvSpPr/>
          <p:nvPr/>
        </p:nvSpPr>
        <p:spPr>
          <a:xfrm>
            <a:off x="601200" y="1371600"/>
            <a:ext cx="900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esito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negativo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dell’invio ricevi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200" b="1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ricevuta di </a:t>
            </a:r>
            <a:r>
              <a:rPr lang="it-IT" sz="2200" b="1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scarto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o dell’istanza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inviata e vieni informato tramite sms/e-mail</a:t>
            </a:r>
            <a:endParaRPr lang="it-IT" sz="2200" dirty="0">
              <a:solidFill>
                <a:srgbClr val="333399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40" y="2514600"/>
            <a:ext cx="6639119" cy="3249450"/>
          </a:xfrm>
          <a:prstGeom prst="rect">
            <a:avLst/>
          </a:prstGeom>
        </p:spPr>
      </p:pic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27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spc="-10" dirty="0"/>
              <a:t>Consegna documenti </a:t>
            </a:r>
            <a:r>
              <a:rPr sz="2800" spc="-5" dirty="0"/>
              <a:t>e</a:t>
            </a:r>
            <a:r>
              <a:rPr sz="2800" spc="70" dirty="0"/>
              <a:t> </a:t>
            </a:r>
            <a:r>
              <a:rPr sz="2800" spc="-10" dirty="0" err="1" smtClean="0"/>
              <a:t>istanze</a:t>
            </a:r>
            <a:r>
              <a:rPr lang="it-IT" sz="2800" spc="-10" dirty="0" smtClean="0"/>
              <a:t> - Elenco consegne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92" y="2666749"/>
            <a:ext cx="6998815" cy="2895851"/>
          </a:xfrm>
          <a:prstGeom prst="rect">
            <a:avLst/>
          </a:prstGeom>
        </p:spPr>
      </p:pic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601200" y="1371600"/>
            <a:ext cx="900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esito positivo dell’invio ricevi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200" b="1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ricevuta di </a:t>
            </a:r>
            <a:r>
              <a:rPr lang="it-IT" sz="2200" b="1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consegna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documento o dell’istanza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inviata con il numero di protocollo e vieni informato tramite sms/e-mail</a:t>
            </a:r>
            <a:endParaRPr lang="it-IT" sz="2200" dirty="0">
              <a:solidFill>
                <a:srgbClr val="333399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4216"/>
            <a:ext cx="6239382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pc="-10" dirty="0" smtClean="0"/>
              <a:t>Consegna documenti e istanze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338225"/>
            <a:ext cx="8915400" cy="46461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2700" b="1" dirty="0">
                <a:solidFill>
                  <a:srgbClr val="252573"/>
                </a:solidFill>
                <a:latin typeface="Tahoma"/>
                <a:cs typeface="Tahoma"/>
              </a:rPr>
              <a:t>VANTAGGI DEL NUOVO SERVIZIO:</a:t>
            </a:r>
          </a:p>
          <a:p>
            <a:pPr marL="6985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canale sempre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aperto</a:t>
            </a:r>
          </a:p>
          <a:p>
            <a:pPr marL="69850" indent="-34290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i evita di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recarsi fisicamente allo sportello</a:t>
            </a:r>
          </a:p>
          <a:p>
            <a:pPr marL="69850" indent="-342900" algn="just" defTabSz="261938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si ottiene la ricevuta con il relativo protocollo, 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	analogamente a 	quanto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avviene con la consegna diretta 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	in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Ufficio;</a:t>
            </a:r>
          </a:p>
          <a:p>
            <a:pPr marL="69850" indent="-342900" algn="just" defTabSz="179388">
              <a:spcBef>
                <a:spcPts val="100"/>
              </a:spcBef>
              <a:buFont typeface="Wingdings" panose="05000000000000000000" pitchFamily="2" charset="2"/>
              <a:buChar char="ü"/>
              <a:tabLst>
                <a:tab pos="261938" algn="l"/>
              </a:tabLst>
            </a:pP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i documenti, che altrimenti verrebbero consegnati allo 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	sportello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, 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		entrano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direttamente nel flusso documentale 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	della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struttura di 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		riferimento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già 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protocollati e indicizzati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grazie </a:t>
            </a:r>
            <a:r>
              <a:rPr lang="it-IT" sz="2700" dirty="0" smtClean="0">
                <a:solidFill>
                  <a:srgbClr val="252573"/>
                </a:solidFill>
                <a:latin typeface="Tahoma"/>
                <a:cs typeface="Tahoma"/>
              </a:rPr>
              <a:t>alle informazioni </a:t>
            </a: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fornite dall’utente;</a:t>
            </a:r>
          </a:p>
          <a:p>
            <a:pPr marL="69850" indent="-342900" algn="just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it-IT" sz="2700" dirty="0">
                <a:solidFill>
                  <a:srgbClr val="252573"/>
                </a:solidFill>
                <a:latin typeface="Tahoma"/>
                <a:cs typeface="Tahoma"/>
              </a:rPr>
              <a:t>l’utente è già preventivamente identificato.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53782" y="2983738"/>
            <a:ext cx="2178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1525" algn="l"/>
              </a:tabLst>
            </a:pPr>
            <a:endParaRPr sz="24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28</a:t>
            </a:fld>
            <a:endParaRPr spc="5" dirty="0"/>
          </a:p>
        </p:txBody>
      </p:sp>
      <p:sp>
        <p:nvSpPr>
          <p:cNvPr id="13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49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861774"/>
          </a:xfrm>
        </p:spPr>
        <p:txBody>
          <a:bodyPr/>
          <a:lstStyle/>
          <a:p>
            <a:pPr algn="ctr"/>
            <a:r>
              <a:rPr lang="it-IT" sz="2800" b="1" spc="-10" dirty="0">
                <a:solidFill>
                  <a:srgbClr val="FF9900"/>
                </a:solidFill>
                <a:ea typeface="+mj-ea"/>
              </a:rPr>
              <a:t>Certificati</a:t>
            </a:r>
            <a:r>
              <a:rPr lang="it-IT" b="1" dirty="0"/>
              <a:t> </a:t>
            </a:r>
            <a:r>
              <a:rPr lang="it-IT" sz="2800" b="1" spc="-10" dirty="0">
                <a:solidFill>
                  <a:srgbClr val="FF9900"/>
                </a:solidFill>
                <a:ea typeface="+mj-ea"/>
              </a:rPr>
              <a:t>di attribuzione del Codice Fiscale e della Partita IVA</a:t>
            </a:r>
          </a:p>
        </p:txBody>
      </p:sp>
      <p:sp>
        <p:nvSpPr>
          <p:cNvPr id="4" name="object 7"/>
          <p:cNvSpPr>
            <a:spLocks noGrp="1"/>
          </p:cNvSpPr>
          <p:nvPr>
            <p:ph type="ctrTitle"/>
          </p:nvPr>
        </p:nvSpPr>
        <p:spPr>
          <a:xfrm>
            <a:off x="2971799" y="1676400"/>
            <a:ext cx="4114801" cy="1127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65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27101"/>
            <a:ext cx="84582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Consegna documenti </a:t>
            </a:r>
            <a:r>
              <a:rPr spc="-5" dirty="0"/>
              <a:t>e</a:t>
            </a:r>
            <a:r>
              <a:rPr spc="75" dirty="0"/>
              <a:t> </a:t>
            </a:r>
            <a:r>
              <a:rPr spc="-10" dirty="0" err="1" smtClean="0"/>
              <a:t>istanze</a:t>
            </a:r>
            <a:r>
              <a:rPr lang="it-IT" spc="-10" dirty="0"/>
              <a:t> </a:t>
            </a:r>
            <a:r>
              <a:rPr lang="it-IT" i="1" spc="-10" dirty="0" smtClean="0"/>
              <a:t>(segue)</a:t>
            </a:r>
            <a:endParaRPr i="1"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990600"/>
            <a:ext cx="9540000" cy="4875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 algn="just">
              <a:lnSpc>
                <a:spcPct val="100000"/>
              </a:lnSpc>
              <a:spcBef>
                <a:spcPts val="100"/>
              </a:spcBef>
            </a:pPr>
            <a:r>
              <a:rPr lang="it-IT" sz="2200" b="1" dirty="0" smtClean="0">
                <a:solidFill>
                  <a:srgbClr val="252573"/>
                </a:solidFill>
                <a:latin typeface="Tahoma"/>
                <a:cs typeface="Tahoma"/>
              </a:rPr>
              <a:t>Prima di accedere fai attenzione ad alcune cose:</a:t>
            </a:r>
            <a:endParaRPr sz="2200" b="1" spc="-5" dirty="0" smtClean="0">
              <a:solidFill>
                <a:srgbClr val="252573"/>
              </a:solidFill>
              <a:latin typeface="Tahoma"/>
              <a:cs typeface="Tahoma"/>
            </a:endParaRPr>
          </a:p>
          <a:p>
            <a:pPr marL="469900" marR="5080" indent="-457200" algn="just">
              <a:lnSpc>
                <a:spcPct val="150100"/>
              </a:lnSpc>
              <a:spcBef>
                <a:spcPts val="5"/>
              </a:spcBef>
              <a:buFont typeface="+mj-lt"/>
              <a:buAutoNum type="arabicPeriod"/>
            </a:pP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se </a:t>
            </a:r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s</a:t>
            </a:r>
            <a:r>
              <a:rPr lang="it-IT" sz="2200" spc="-5" dirty="0">
                <a:solidFill>
                  <a:srgbClr val="252573"/>
                </a:solidFill>
                <a:latin typeface="Tahoma"/>
                <a:cs typeface="Tahoma"/>
              </a:rPr>
              <a:t>ono </a:t>
            </a:r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previste - da disposizioni normative o 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provvedimenti o da documenti di prassi </a:t>
            </a:r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- specifiche modalità di presentazione, trasmissione, comunicazione 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all’Agenzia </a:t>
            </a:r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delle 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entrate </a:t>
            </a:r>
            <a:r>
              <a:rPr lang="it-IT" sz="2200" b="1" dirty="0" smtClean="0">
                <a:solidFill>
                  <a:srgbClr val="252573"/>
                </a:solidFill>
                <a:latin typeface="Tahoma"/>
                <a:cs typeface="Tahoma"/>
              </a:rPr>
              <a:t>il </a:t>
            </a:r>
            <a:r>
              <a:rPr lang="it-IT" sz="2200" b="1" dirty="0">
                <a:solidFill>
                  <a:srgbClr val="252573"/>
                </a:solidFill>
                <a:latin typeface="Tahoma"/>
                <a:cs typeface="Tahoma"/>
              </a:rPr>
              <a:t>servizio non può essere </a:t>
            </a:r>
            <a:r>
              <a:rPr lang="it-IT" sz="2200" b="1" dirty="0" smtClean="0">
                <a:solidFill>
                  <a:srgbClr val="252573"/>
                </a:solidFill>
                <a:latin typeface="Tahoma"/>
                <a:cs typeface="Tahoma"/>
              </a:rPr>
              <a:t>utilizzato. </a:t>
            </a:r>
            <a:endParaRPr lang="it-IT" sz="2200" dirty="0" smtClean="0">
              <a:solidFill>
                <a:srgbClr val="252573"/>
              </a:solidFill>
              <a:latin typeface="Tahoma"/>
              <a:cs typeface="Tahoma"/>
            </a:endParaRPr>
          </a:p>
          <a:p>
            <a:pPr marR="5080" algn="just">
              <a:lnSpc>
                <a:spcPct val="150100"/>
              </a:lnSpc>
            </a:pP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       Qualche esempio: </a:t>
            </a:r>
          </a:p>
          <a:p>
            <a:pPr marL="812800" marR="5080" lvl="1" indent="-342900" algn="just">
              <a:lnSpc>
                <a:spcPct val="150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non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può essere conferita la delega all’accesso al cassetto fiscale o all’utilizzo dei servizi di fatturazione elettronica; </a:t>
            </a:r>
            <a:endParaRPr lang="it-IT" dirty="0" smtClean="0">
              <a:solidFill>
                <a:srgbClr val="252573"/>
              </a:solidFill>
              <a:latin typeface="Tahoma"/>
              <a:cs typeface="Tahoma"/>
            </a:endParaRPr>
          </a:p>
          <a:p>
            <a:pPr marL="812800" marR="5080" lvl="1" indent="-342900" algn="just">
              <a:lnSpc>
                <a:spcPct val="150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n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on possono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essere comunicate le coordinate bancarie ai fini dei rimborsi fiscali o del contributo a fondo 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perduto; </a:t>
            </a:r>
          </a:p>
          <a:p>
            <a:pPr marL="812800" marR="5080" lvl="1" indent="-342900" algn="just">
              <a:lnSpc>
                <a:spcPct val="150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non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è 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possibile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presentare istanza di 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interpello. </a:t>
            </a:r>
            <a:endParaRPr dirty="0">
              <a:solidFill>
                <a:srgbClr val="252573"/>
              </a:solidFill>
              <a:latin typeface="Tahoma"/>
              <a:cs typeface="Tahoma"/>
            </a:endParaRPr>
          </a:p>
        </p:txBody>
      </p:sp>
      <p:sp>
        <p:nvSpPr>
          <p:cNvPr id="7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30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Certificati</a:t>
            </a:r>
            <a:r>
              <a:rPr lang="it-IT" sz="2800" dirty="0"/>
              <a:t> </a:t>
            </a:r>
            <a:r>
              <a:rPr lang="it-IT" sz="2800" spc="-10" dirty="0"/>
              <a:t>di attribuzione del Codice Fiscale e della Partita </a:t>
            </a:r>
            <a:r>
              <a:rPr lang="it-IT" sz="2800" spc="-10" dirty="0" smtClean="0"/>
              <a:t>IVA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572379" y="1448417"/>
            <a:ext cx="900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nuova area riservata è anche possibile richiedere il rilascio dei certificati  che attestano l’esistenza di un codice fiscale o di una partita IVA e i dati anagrafici associati registrati in Anagrafe Tributaria, tramite un’apposita funzionalità.</a:t>
            </a:r>
          </a:p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servizio è molto semplice e consente la rapida generazione, il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 e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l’eventuale stampa del certificato, in formato originale e in copia conforme.</a:t>
            </a:r>
          </a:p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L’originale è un documento informatico firmato digitalmente dal Capo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Settore Procedure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La conformità all’originale della copia può essere verificata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mediante il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 code presente nel file pdf. Un lettore di QR code permette, anche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partendo dalla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copia cartacea, di reperire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l’indirizzo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sz="2200" dirty="0" err="1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url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per la funzionalità di verifica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 sito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dell’Agenzia. </a:t>
            </a:r>
          </a:p>
        </p:txBody>
      </p:sp>
    </p:spTree>
    <p:extLst>
      <p:ext uri="{BB962C8B-B14F-4D97-AF65-F5344CB8AC3E}">
        <p14:creationId xmlns:p14="http://schemas.microsoft.com/office/powerpoint/2010/main" val="845760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31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Certificati</a:t>
            </a:r>
            <a:r>
              <a:rPr lang="it-IT" sz="2800" dirty="0"/>
              <a:t> </a:t>
            </a:r>
            <a:r>
              <a:rPr lang="it-IT" sz="2800" spc="-10" dirty="0"/>
              <a:t>di attribuzione del Codice Fiscale e della Partita </a:t>
            </a:r>
            <a:r>
              <a:rPr lang="it-IT" sz="2800" spc="-10" dirty="0" smtClean="0"/>
              <a:t>IVA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25" y="1466091"/>
            <a:ext cx="5792008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26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32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Certificati</a:t>
            </a:r>
            <a:r>
              <a:rPr lang="it-IT" sz="2800" dirty="0"/>
              <a:t> </a:t>
            </a:r>
            <a:r>
              <a:rPr lang="it-IT" sz="2800" spc="-10" dirty="0"/>
              <a:t>di attribuzione del Codice Fiscale e della Partita </a:t>
            </a:r>
            <a:r>
              <a:rPr lang="it-IT" sz="2800" spc="-10" dirty="0" smtClean="0"/>
              <a:t>IVA </a:t>
            </a:r>
            <a:r>
              <a:rPr lang="it-IT" sz="2800" i="1" spc="-10" dirty="0" smtClean="0"/>
              <a:t>(segue)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52" y="1676400"/>
            <a:ext cx="9536653" cy="312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9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"/>
          </p:nvPr>
        </p:nvSpPr>
        <p:spPr>
          <a:xfrm>
            <a:off x="1485900" y="3733800"/>
            <a:ext cx="7200900" cy="1122343"/>
          </a:xfrm>
        </p:spPr>
        <p:txBody>
          <a:bodyPr/>
          <a:lstStyle/>
          <a:p>
            <a:pPr algn="ctr"/>
            <a:r>
              <a:rPr lang="it-IT" sz="3300" b="1" spc="-10" dirty="0" smtClean="0">
                <a:solidFill>
                  <a:srgbClr val="FF9900"/>
                </a:solidFill>
                <a:ea typeface="+mj-ea"/>
              </a:rPr>
              <a:t>Dichiarazione </a:t>
            </a:r>
            <a:r>
              <a:rPr lang="it-IT" sz="3300" b="1" spc="-10" dirty="0">
                <a:solidFill>
                  <a:srgbClr val="FF9900"/>
                </a:solidFill>
                <a:ea typeface="+mj-ea"/>
              </a:rPr>
              <a:t>di successione </a:t>
            </a:r>
            <a:r>
              <a:rPr lang="it-IT" sz="3300" b="1" spc="-10" dirty="0" smtClean="0">
                <a:solidFill>
                  <a:srgbClr val="FF9900"/>
                </a:solidFill>
                <a:ea typeface="+mj-ea"/>
              </a:rPr>
              <a:t>web</a:t>
            </a:r>
            <a:endParaRPr lang="it-IT" sz="3300" b="1" spc="-10" dirty="0">
              <a:solidFill>
                <a:srgbClr val="FF9900"/>
              </a:solidFill>
              <a:ea typeface="+mj-ea"/>
            </a:endParaRPr>
          </a:p>
        </p:txBody>
      </p:sp>
      <p:sp>
        <p:nvSpPr>
          <p:cNvPr id="4" name="object 7"/>
          <p:cNvSpPr>
            <a:spLocks noGrp="1"/>
          </p:cNvSpPr>
          <p:nvPr>
            <p:ph type="ctrTitle"/>
          </p:nvPr>
        </p:nvSpPr>
        <p:spPr>
          <a:xfrm>
            <a:off x="2971799" y="1676400"/>
            <a:ext cx="4114801" cy="1127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249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34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(</a:t>
            </a:r>
            <a:r>
              <a:rPr lang="it-IT" sz="2800" i="1" spc="-10" dirty="0" smtClean="0"/>
              <a:t>segue)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529200" y="1227392"/>
            <a:ext cx="9000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nuovo servizio Dichiarazione di successione web prevede le seguenti</a:t>
            </a:r>
          </a:p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funzionalità: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compilazione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diverse sezioni della dichiarazione di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successione, (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 nel caso di prima dichiarazione sia nel caso di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dichiarazione sostitutiva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corrispondenti ai quadri contenuti nel modello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ministeriale e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presentazione della dichiarazione di successione;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consultazione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modifica delle dichiarazioni di successione la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 compilazione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stata iniziata e salvata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consultazione e selezione delle dichiarazioni di successione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 presentate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consultazione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 invii di dichiarazioni di successione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effettuati dall’utente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tramite la procedura web e relative ricevute di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elaborazione, tra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quali è prevista l’attestazione di avvenuta presentazione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dichiarazione 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(cosiddetta copia conforme).</a:t>
            </a:r>
          </a:p>
        </p:txBody>
      </p:sp>
    </p:spTree>
    <p:extLst>
      <p:ext uri="{BB962C8B-B14F-4D97-AF65-F5344CB8AC3E}">
        <p14:creationId xmlns:p14="http://schemas.microsoft.com/office/powerpoint/2010/main" val="1021839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35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(</a:t>
            </a:r>
            <a:r>
              <a:rPr lang="it-IT" sz="2800" i="1" spc="-10" dirty="0" smtClean="0"/>
              <a:t>segue)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396240" y="1068526"/>
            <a:ext cx="9000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procedura web può essere utilizzata anche dai soggetti di cui 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all’articolo 3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comma 3, del decreto del Presidente della Repubblica n. 322 del 1998</a:t>
            </a:r>
            <a:r>
              <a:rPr lang="it-IT" sz="22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l’accesso è stato effettuato da un intermediario, nella sezione «Dati generali», viene presentata la sezione “Impegno alla presentazione telematica”.</a:t>
            </a:r>
          </a:p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 l’autenticazione nell’area riservata del sito internet dell’Agenzia delle Entrate, è possibile accedere alla procedura seguendo il percorso “Home / Servizi / Dichiarazioni”.</a:t>
            </a:r>
          </a:p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home page è possibile accedere alle quattro sotto-aree “Nuova dichiarazione”, “Elenco dichiarazioni in corso di lavorazione e presentate”, “Ricevute” e “Assistenza”.</a:t>
            </a:r>
          </a:p>
          <a:p>
            <a:pPr algn="just"/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maggiori dettagli, si rimanda all’apposita Guida operativa, che </a:t>
            </a:r>
            <a:r>
              <a:rPr lang="it-IT" sz="2200" dirty="0" err="1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</a:t>
            </a:r>
            <a:r>
              <a:rPr lang="it-IT" sz="22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disponibile nell’area tematica dell’applicazione Dichiarazione di successione web.</a:t>
            </a:r>
          </a:p>
        </p:txBody>
      </p:sp>
    </p:spTree>
    <p:extLst>
      <p:ext uri="{BB962C8B-B14F-4D97-AF65-F5344CB8AC3E}">
        <p14:creationId xmlns:p14="http://schemas.microsoft.com/office/powerpoint/2010/main" val="2604485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36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(</a:t>
            </a:r>
            <a:r>
              <a:rPr lang="it-IT" sz="2800" i="1" spc="-10" dirty="0" smtClean="0"/>
              <a:t>segue)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6" y="1219200"/>
            <a:ext cx="9017126" cy="43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51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37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(</a:t>
            </a:r>
            <a:r>
              <a:rPr lang="it-IT" sz="2800" i="1" spc="-10" dirty="0" smtClean="0"/>
              <a:t>segue)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31" y="1676400"/>
            <a:ext cx="895629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76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38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(assistenza)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396240" y="1068526"/>
            <a:ext cx="90000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basso a destra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trova la sotto-area con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link di accesso alle pagine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approfondimento: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“Dichiarazione di successione – Che cos’è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”: area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tematica del sito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dell’Agenzia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entrate dedicata alla dichiarazione di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successione;</a:t>
            </a:r>
            <a:endParaRPr lang="it-IT" sz="2500" dirty="0">
              <a:solidFill>
                <a:srgbClr val="333399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“Istruzioni fascicolo 1” e “Istruzioni fascicolo 2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”: collegamento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due fascicoli delle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istruzioni ministeriali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modello di dichiarazione di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successione;</a:t>
            </a:r>
            <a:endParaRPr lang="it-IT" sz="2500" dirty="0">
              <a:solidFill>
                <a:srgbClr val="333399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“Contatti e assistenza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uffici”: collegamento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pagina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contatti 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modalità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richiedere assistenza agli uffici dell’Agenzia delle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entrate;</a:t>
            </a:r>
            <a:endParaRPr lang="it-IT" sz="2500" dirty="0">
              <a:solidFill>
                <a:srgbClr val="333399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t-IT" sz="2500" dirty="0" err="1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center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catasto”: collegamento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pagina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richiedere assistenza catastale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merito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agli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immobili.</a:t>
            </a:r>
            <a:endParaRPr lang="it-IT" sz="2500" dirty="0">
              <a:solidFill>
                <a:srgbClr val="333399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01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39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(recapiti)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396240" y="1068526"/>
            <a:ext cx="9000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compilazione, è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necessario indicare i dati di contatto (telefono e mail) che l’Agenzia può utilizzare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eventuali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comunicazioni in merito alla dichiarazione di successione e alla domanda di volture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catastali presentata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Nella colonna “Recapiti presenti nell’area riservata” vengono presentati i contatti eventualmente già inseriti</a:t>
            </a:r>
          </a:p>
          <a:p>
            <a:pPr algn="just"/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dall’utente all’interno dell’area riservata. Se l’utente preferisce, può indicare nuovi recapiti di contatto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 campi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colonna “Recapiti per la dichiarazione di successione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876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27101"/>
            <a:ext cx="82296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Consegna documenti </a:t>
            </a:r>
            <a:r>
              <a:rPr spc="-5" dirty="0"/>
              <a:t>e</a:t>
            </a:r>
            <a:r>
              <a:rPr spc="75" dirty="0"/>
              <a:t> </a:t>
            </a:r>
            <a:r>
              <a:rPr spc="-10" dirty="0" err="1" smtClean="0"/>
              <a:t>istanze</a:t>
            </a:r>
            <a:r>
              <a:rPr lang="it-IT" spc="-10" dirty="0" smtClean="0"/>
              <a:t> </a:t>
            </a:r>
            <a:r>
              <a:rPr lang="it-IT" i="1" spc="-10" dirty="0" smtClean="0"/>
              <a:t>(segue)</a:t>
            </a:r>
            <a:endParaRPr i="1" spc="-1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337309"/>
            <a:ext cx="8418195" cy="44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endParaRPr sz="2200" dirty="0">
              <a:latin typeface="Tahoma"/>
              <a:cs typeface="Tahoma"/>
            </a:endParaRPr>
          </a:p>
          <a:p>
            <a:pPr marL="469900" marR="5080" indent="-457200" algn="just">
              <a:lnSpc>
                <a:spcPct val="150100"/>
              </a:lnSpc>
              <a:spcBef>
                <a:spcPts val="5"/>
              </a:spcBef>
              <a:buFont typeface="+mj-lt"/>
              <a:buAutoNum type="arabicPeriod" startAt="2"/>
            </a:pP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verifica </a:t>
            </a:r>
            <a:r>
              <a:rPr lang="it-IT" sz="2200" b="1" dirty="0">
                <a:solidFill>
                  <a:srgbClr val="252573"/>
                </a:solidFill>
                <a:latin typeface="Tahoma"/>
                <a:cs typeface="Tahoma"/>
              </a:rPr>
              <a:t>se è </a:t>
            </a:r>
            <a:r>
              <a:rPr lang="it-IT" sz="2200" b="1" dirty="0" smtClean="0">
                <a:solidFill>
                  <a:srgbClr val="252573"/>
                </a:solidFill>
                <a:latin typeface="Tahoma"/>
                <a:cs typeface="Tahoma"/>
              </a:rPr>
              <a:t>disponibile la specifica funzionalità telematica 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per fruire del servizio</a:t>
            </a:r>
            <a:r>
              <a:rPr lang="it-IT" sz="2200" b="1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che ti interessa.</a:t>
            </a:r>
          </a:p>
          <a:p>
            <a:pPr marL="12700" marR="5080" algn="just">
              <a:lnSpc>
                <a:spcPct val="150100"/>
              </a:lnSpc>
              <a:spcBef>
                <a:spcPts val="5"/>
              </a:spcBef>
            </a:pP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 </a:t>
            </a:r>
          </a:p>
          <a:p>
            <a:pPr marL="12700" marR="5080" algn="just">
              <a:lnSpc>
                <a:spcPct val="150100"/>
              </a:lnSpc>
              <a:spcBef>
                <a:spcPts val="5"/>
              </a:spcBef>
            </a:pP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 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     Qualche esempio:</a:t>
            </a:r>
          </a:p>
          <a:p>
            <a:pPr marL="812800" marR="5080" lvl="1" indent="-342900" algn="just">
              <a:lnSpc>
                <a:spcPct val="150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se devi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registrare un contratto di locazione o svolgere gli adempimenti successivi 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usa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RLI; </a:t>
            </a:r>
            <a:endParaRPr lang="it-IT" dirty="0" smtClean="0">
              <a:solidFill>
                <a:srgbClr val="252573"/>
              </a:solidFill>
              <a:latin typeface="Tahoma"/>
              <a:cs typeface="Tahoma"/>
            </a:endParaRPr>
          </a:p>
          <a:p>
            <a:pPr marL="812800" marR="5080" lvl="1" indent="-342900" algn="just">
              <a:lnSpc>
                <a:spcPct val="150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se devi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richiedere assistenza su comunicazioni, avvisi telematici e cartelle di pagamento, 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o la modifica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degli F24 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o fare </a:t>
            </a:r>
            <a:r>
              <a:rPr lang="it-IT" dirty="0">
                <a:solidFill>
                  <a:srgbClr val="252573"/>
                </a:solidFill>
                <a:latin typeface="Tahoma"/>
                <a:cs typeface="Tahoma"/>
              </a:rPr>
              <a:t>istanza di autotutela per le locazioni, </a:t>
            </a:r>
            <a:r>
              <a:rPr lang="it-IT" dirty="0" smtClean="0">
                <a:solidFill>
                  <a:srgbClr val="252573"/>
                </a:solidFill>
                <a:latin typeface="Tahoma"/>
                <a:cs typeface="Tahoma"/>
              </a:rPr>
              <a:t>usa CIVIS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.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7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40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(immobili)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451729" y="937691"/>
            <a:ext cx="9000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7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 </a:t>
            </a:r>
            <a:r>
              <a:rPr lang="it-IT" sz="27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sezioni da compilare più di frequente, vi è quella dedicata ai dati dei terreni e dei fabbricati </a:t>
            </a:r>
            <a:r>
              <a:rPr lang="it-IT" sz="27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posseduti dalla </a:t>
            </a:r>
            <a:r>
              <a:rPr lang="it-IT" sz="27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 deceduta.</a:t>
            </a:r>
          </a:p>
          <a:p>
            <a:pPr algn="just"/>
            <a:r>
              <a:rPr lang="it-IT" sz="27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Selezionando dalla sezione “Immobili” il pulsante </a:t>
            </a:r>
            <a:r>
              <a:rPr lang="it-IT" sz="2700" b="1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“Ricerca immobili da Catasto”, </a:t>
            </a:r>
            <a:r>
              <a:rPr lang="it-IT" sz="27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effettuare </a:t>
            </a:r>
            <a:r>
              <a:rPr lang="it-IT" sz="27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ricerca </a:t>
            </a:r>
            <a:r>
              <a:rPr lang="it-IT" sz="27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 immobili per i quali nella banca dati catastale risulta una quota di diritto reale intestato </a:t>
            </a:r>
            <a:r>
              <a:rPr lang="it-IT" sz="27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persona </a:t>
            </a:r>
            <a:r>
              <a:rPr lang="it-IT" sz="27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deceduta. Per inserire manualmente i dati catastali degli immobili che nella banca dati catastale </a:t>
            </a:r>
            <a:r>
              <a:rPr lang="it-IT" sz="27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risultano </a:t>
            </a:r>
            <a:r>
              <a:rPr lang="it-IT" sz="27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intestati al deceduto, è necessario, dopo aver selezionato il tipo di catasto o sistema tavolare, </a:t>
            </a:r>
            <a:r>
              <a:rPr lang="it-IT" sz="27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cliccare sul </a:t>
            </a:r>
            <a:r>
              <a:rPr lang="it-IT" sz="27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pulsante “Inserisci immobile” e procedere alla </a:t>
            </a:r>
            <a:r>
              <a:rPr lang="it-IT" sz="27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compilazione</a:t>
            </a:r>
          </a:p>
        </p:txBody>
      </p:sp>
    </p:spTree>
    <p:extLst>
      <p:ext uri="{BB962C8B-B14F-4D97-AF65-F5344CB8AC3E}">
        <p14:creationId xmlns:p14="http://schemas.microsoft.com/office/powerpoint/2010/main" val="766349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41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(immobili)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570035" y="1015823"/>
            <a:ext cx="8918329" cy="546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in cui vengano riscontrati dati errati o incongruenti, è possibile cliccare sul pulsante “Assistenza”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accedere alle informazioni di contatto dell’assistenza in materia catastale dell’Agenzia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entrate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Cliccando invece sul pulsante “Consultazione rendite catastali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 possibile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accedere alla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funzione di consultazione delle rendite catastali degli immobili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Cliccando sul pulsante “Ricerca immobili da Catasto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viene visualizzata la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pagina sulla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quale prendere visione e accettare l’informativa sulla privacy relativa ai dati degli immobili.</a:t>
            </a:r>
          </a:p>
        </p:txBody>
      </p:sp>
    </p:spTree>
    <p:extLst>
      <p:ext uri="{BB962C8B-B14F-4D97-AF65-F5344CB8AC3E}">
        <p14:creationId xmlns:p14="http://schemas.microsoft.com/office/powerpoint/2010/main" val="2422112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42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(rendite, crediti e altri beni)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492564" y="1244240"/>
            <a:ext cx="891832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3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Altra </a:t>
            </a:r>
            <a:r>
              <a:rPr lang="it-IT" sz="23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sezione da compilare più di frequente è quella dedicata ai dati delle rendite, dei crediti e degli altri </a:t>
            </a:r>
            <a:r>
              <a:rPr lang="it-IT" sz="23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beni (diversi </a:t>
            </a:r>
            <a:r>
              <a:rPr lang="it-IT" sz="23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quelli previsti nelle altre sezioni) intestati alla persona deceduta.</a:t>
            </a:r>
          </a:p>
          <a:p>
            <a:pPr algn="just"/>
            <a:r>
              <a:rPr lang="it-IT" sz="23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All’interno di questa sezione devono essere indicati i dati relativi ai conti correnti bancari e postali intestati </a:t>
            </a:r>
            <a:r>
              <a:rPr lang="it-IT" sz="23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deceduto</a:t>
            </a:r>
            <a:r>
              <a:rPr lang="it-IT" sz="23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Successivamente alla presentazione della dichiarazione di successione e all’elaborazione </a:t>
            </a:r>
            <a:r>
              <a:rPr lang="it-IT" sz="23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stessa</a:t>
            </a:r>
            <a:r>
              <a:rPr lang="it-IT" sz="23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potrà essere scaricata – se richiesta mediante la barratura dell’apposita casella nella sezione “</a:t>
            </a:r>
            <a:r>
              <a:rPr lang="it-IT" sz="23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 generali</a:t>
            </a:r>
            <a:r>
              <a:rPr lang="it-IT" sz="23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- l’attestazione di avvenuta presentazione della dichiarazione (cosiddetta copia conforme), </a:t>
            </a:r>
            <a:r>
              <a:rPr lang="it-IT" sz="23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fornire </a:t>
            </a:r>
            <a:r>
              <a:rPr lang="it-IT" sz="23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agli istituti bancari per lo svincolo delle somme a favore degli eredi. Tale documento è messo </a:t>
            </a:r>
            <a:r>
              <a:rPr lang="it-IT" sz="23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diposizione </a:t>
            </a:r>
            <a:r>
              <a:rPr lang="it-IT" sz="23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link “Prelevare documenti”, posto nella sotto-area “Ricevute” della procedura </a:t>
            </a:r>
            <a:r>
              <a:rPr lang="it-IT" sz="23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web.</a:t>
            </a:r>
            <a:endParaRPr lang="it-IT" sz="2300" dirty="0">
              <a:solidFill>
                <a:srgbClr val="333399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10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43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</a:t>
            </a:r>
            <a:r>
              <a:rPr lang="it-IT" sz="2800" i="1" dirty="0"/>
              <a:t>Allegazione documenti, certificati e dichiarazioni </a:t>
            </a:r>
            <a:r>
              <a:rPr lang="it-IT" sz="2800" i="1" dirty="0" smtClean="0"/>
              <a:t>sostitutive</a:t>
            </a:r>
            <a:r>
              <a:rPr lang="it-IT" sz="2800" i="1" spc="-10" dirty="0" smtClean="0"/>
              <a:t>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492564" y="1340547"/>
            <a:ext cx="89183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questa sezione il soggetto dichiarante deve allegare i file contenenti i documenti e i certificati necessari e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file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contenenti le dichiarazioni sostitutive non presenti nella sezione “</a:t>
            </a:r>
            <a:r>
              <a:rPr lang="it-IT" sz="2800" i="1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Dichiarazioni sostitutive, </a:t>
            </a:r>
            <a:r>
              <a:rPr lang="it-IT" sz="2800" i="1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agevolazioni e </a:t>
            </a:r>
            <a:r>
              <a:rPr lang="it-IT" sz="2800" i="1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riduzioni”.</a:t>
            </a:r>
          </a:p>
          <a:p>
            <a:pPr algn="just"/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file da allegare devono essere in formato pdf/A, TIF o TIFF. Per effettuare la conversione dei file nel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formato valido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è possibile utilizzare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l’apposita funzione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validazione e conversione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file, </a:t>
            </a:r>
            <a:r>
              <a:rPr lang="it-IT" sz="28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 </a:t>
            </a:r>
            <a:r>
              <a:rPr lang="it-IT" sz="28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area riservata.</a:t>
            </a:r>
          </a:p>
        </p:txBody>
      </p:sp>
    </p:spTree>
    <p:extLst>
      <p:ext uri="{BB962C8B-B14F-4D97-AF65-F5344CB8AC3E}">
        <p14:creationId xmlns:p14="http://schemas.microsoft.com/office/powerpoint/2010/main" val="15709630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44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87331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</a:t>
            </a:r>
            <a:r>
              <a:rPr lang="it-IT" sz="2800" i="1" dirty="0" smtClean="0"/>
              <a:t>Liquidazione </a:t>
            </a:r>
            <a:r>
              <a:rPr lang="it-IT" sz="2800" i="1" dirty="0"/>
              <a:t>delle imposte </a:t>
            </a:r>
            <a:r>
              <a:rPr lang="it-IT" sz="2800" i="1" dirty="0" err="1"/>
              <a:t>ipocatastali</a:t>
            </a:r>
            <a:r>
              <a:rPr lang="it-IT" sz="2800" i="1" dirty="0"/>
              <a:t> e altri </a:t>
            </a:r>
            <a:r>
              <a:rPr lang="it-IT" sz="2800" i="1" dirty="0" smtClean="0"/>
              <a:t>tributi)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492564" y="1340547"/>
            <a:ext cx="891832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questa sezione il dichiarante che presenta la dichiarazione di successione può consultare i dati delle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imposte ipotecarie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catastali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degli altri tributi dovuti, calcolati dalla procedura web in base ai dati indicati nelle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 sezioni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L’ammontare totale dovuto, visualizzato in fondo alla pagina, sarà addebitato sul conto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corrente corrispondente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all’Iban indicato nella sezione “Invio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(intestato al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soggetto dichiarante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intermediario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presenta la dichiarazione per suo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conto), una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volta presentata la dichiarazione di successione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successivamente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rilascio della ricevuta di acquisizione (prima ricevuta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919091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45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</a:t>
            </a:r>
            <a:r>
              <a:rPr lang="it-IT" sz="2800" i="1" dirty="0" smtClean="0"/>
              <a:t>ricevute)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492564" y="1340547"/>
            <a:ext cx="89183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ogni dichiarazione di successione presentata vengono rilasciate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sequenza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seguenti ricevute di elaborazione: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acquisizione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dichiarazione di successione 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controllo formale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 dati; contrassegnata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dalla sigla SUC13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consultabile nell’elenco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ricevute;</a:t>
            </a:r>
            <a:endParaRPr lang="it-IT" sz="2500" dirty="0">
              <a:solidFill>
                <a:srgbClr val="333399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esito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addebito delle imposte e dei tributi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dovuti; contrassegnata dalla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sigla I24A0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consultabile nell’elenco delle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ricevute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liquidazione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dichiarazione di successione,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effettuata dall’Ufficio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dell’Agenzia delle entrate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competente;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consultabile cliccando sul pulsante “Prelevare documenti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 in fondo all’elenco dei file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inviati; </a:t>
            </a:r>
          </a:p>
        </p:txBody>
      </p:sp>
    </p:spTree>
    <p:extLst>
      <p:ext uri="{BB962C8B-B14F-4D97-AF65-F5344CB8AC3E}">
        <p14:creationId xmlns:p14="http://schemas.microsoft.com/office/powerpoint/2010/main" val="1433210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46</a:t>
            </a:fld>
            <a:endParaRPr spc="5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381000" y="243371"/>
            <a:ext cx="9296400" cy="4424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lang="it-IT" sz="2800" spc="-10" dirty="0"/>
              <a:t>Dichiarazione di successione </a:t>
            </a:r>
            <a:r>
              <a:rPr lang="it-IT" sz="2800" spc="-10" dirty="0" smtClean="0"/>
              <a:t>web </a:t>
            </a:r>
            <a:r>
              <a:rPr lang="it-IT" sz="2800" i="1" spc="-10" dirty="0" smtClean="0"/>
              <a:t>(segue </a:t>
            </a:r>
            <a:r>
              <a:rPr lang="it-IT" sz="2800" i="1" dirty="0" smtClean="0"/>
              <a:t>ricevute)</a:t>
            </a:r>
            <a:endParaRPr sz="2800" i="1" spc="-10" dirty="0"/>
          </a:p>
        </p:txBody>
      </p:sp>
      <p:sp>
        <p:nvSpPr>
          <p:cNvPr id="9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Rettangolo 11"/>
          <p:cNvSpPr/>
          <p:nvPr/>
        </p:nvSpPr>
        <p:spPr>
          <a:xfrm>
            <a:off x="492564" y="1340547"/>
            <a:ext cx="89183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/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	attestazione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avvenuta presentazione della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dichiarazione (cosiddetta copia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conforme), se richiesta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mediante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barratura dell’apposita casella nella sezione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“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Dati generali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Se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richiesta, la ricevuta contiene la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copia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semplice della dichiarazione di successione (non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utile per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svincolo delle somme dei conti correnti 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favore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 eredi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consultabile cliccando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 pulsante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“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Prelevare documenti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posto in fondo all’elenco dei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file 	inviati;</a:t>
            </a:r>
          </a:p>
          <a:p>
            <a:pPr algn="just" defTabSz="449263"/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	esito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volture catastali degli immobili indicati nella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dichiarazione di successione;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contrassegnata dalla sigla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SUCC6 e </a:t>
            </a:r>
            <a:r>
              <a:rPr lang="it-IT" sz="2500" dirty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consultabile nell’elenco </a:t>
            </a:r>
            <a:r>
              <a:rPr lang="it-IT" sz="2500" dirty="0" smtClean="0">
                <a:solidFill>
                  <a:srgbClr val="333399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ricevute.</a:t>
            </a:r>
          </a:p>
        </p:txBody>
      </p:sp>
    </p:spTree>
    <p:extLst>
      <p:ext uri="{BB962C8B-B14F-4D97-AF65-F5344CB8AC3E}">
        <p14:creationId xmlns:p14="http://schemas.microsoft.com/office/powerpoint/2010/main" val="21933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57296"/>
            <a:ext cx="9601200" cy="103810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Consegna documenti </a:t>
            </a:r>
            <a:r>
              <a:rPr lang="it-IT" sz="2800" b="1" spc="-5" dirty="0">
                <a:solidFill>
                  <a:srgbClr val="FF9900"/>
                </a:solidFill>
                <a:latin typeface="Tahoma"/>
                <a:cs typeface="Tahoma"/>
              </a:rPr>
              <a:t>e</a:t>
            </a:r>
            <a:r>
              <a:rPr lang="it-IT" sz="2800" b="1" spc="7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istanze - Accesso </a:t>
            </a:r>
            <a:r>
              <a:rPr lang="it-IT" sz="2800" b="1" spc="-5" dirty="0">
                <a:solidFill>
                  <a:srgbClr val="FF9900"/>
                </a:solidFill>
                <a:latin typeface="Tahoma"/>
                <a:cs typeface="Tahoma"/>
              </a:rPr>
              <a:t>al servizio</a:t>
            </a:r>
            <a:endParaRPr lang="it-IT"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52400" y="1143000"/>
            <a:ext cx="952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Dal 13 luglio 2021 è disponibile il nuovo punto di accesso all’area riservata del sito dell’Agenzia delle entrate. Per accedere a Consegna documenti e istanze seleziona la voce «</a:t>
            </a:r>
            <a:r>
              <a:rPr lang="it-IT" sz="2200" b="1" dirty="0" smtClean="0">
                <a:solidFill>
                  <a:srgbClr val="252573"/>
                </a:solidFill>
                <a:latin typeface="Tahoma"/>
                <a:cs typeface="Tahoma"/>
              </a:rPr>
              <a:t>Istanze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» nella sezione «</a:t>
            </a:r>
            <a:r>
              <a:rPr lang="it-IT" sz="2200" b="1" dirty="0" smtClean="0">
                <a:solidFill>
                  <a:srgbClr val="252573"/>
                </a:solidFill>
                <a:latin typeface="Tahoma"/>
                <a:cs typeface="Tahoma"/>
              </a:rPr>
              <a:t>Servizi</a:t>
            </a:r>
            <a:r>
              <a:rPr lang="it-IT" sz="2200" dirty="0" smtClean="0">
                <a:solidFill>
                  <a:srgbClr val="252573"/>
                </a:solidFill>
                <a:latin typeface="Tahoma"/>
                <a:cs typeface="Tahoma"/>
              </a:rPr>
              <a:t>». </a:t>
            </a:r>
            <a:endParaRPr lang="it-IT" sz="2200" dirty="0">
              <a:solidFill>
                <a:srgbClr val="252573"/>
              </a:solidFill>
              <a:latin typeface="Tahoma"/>
              <a:cs typeface="Tahoma"/>
            </a:endParaRPr>
          </a:p>
        </p:txBody>
      </p:sp>
      <p:sp>
        <p:nvSpPr>
          <p:cNvPr id="15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7" y="2212200"/>
            <a:ext cx="750064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  <p:sp>
        <p:nvSpPr>
          <p:cNvPr id="12" name="object 2"/>
          <p:cNvSpPr txBox="1"/>
          <p:nvPr/>
        </p:nvSpPr>
        <p:spPr>
          <a:xfrm>
            <a:off x="457200" y="292539"/>
            <a:ext cx="9144000" cy="976548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Consegna documenti </a:t>
            </a:r>
            <a:r>
              <a:rPr lang="it-IT" sz="2800" b="1" spc="-5" dirty="0">
                <a:solidFill>
                  <a:srgbClr val="FF9900"/>
                </a:solidFill>
                <a:latin typeface="Tahoma"/>
                <a:cs typeface="Tahoma"/>
              </a:rPr>
              <a:t>e</a:t>
            </a:r>
            <a:r>
              <a:rPr lang="it-IT" sz="2800" b="1" spc="7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istanze - Accesso </a:t>
            </a:r>
            <a:r>
              <a:rPr lang="it-IT" sz="2800" b="1" spc="-5" dirty="0">
                <a:solidFill>
                  <a:srgbClr val="FF9900"/>
                </a:solidFill>
                <a:latin typeface="Tahoma"/>
                <a:cs typeface="Tahoma"/>
              </a:rPr>
              <a:t>al </a:t>
            </a:r>
            <a:r>
              <a:rPr lang="it-IT" sz="2800" b="1" spc="-5" dirty="0" smtClean="0">
                <a:solidFill>
                  <a:srgbClr val="FF9900"/>
                </a:solidFill>
                <a:latin typeface="Tahoma"/>
                <a:cs typeface="Tahoma"/>
              </a:rPr>
              <a:t>servizio </a:t>
            </a:r>
            <a:r>
              <a:rPr lang="it-IT" sz="2800" b="1" i="1" spc="-5" dirty="0" smtClean="0">
                <a:solidFill>
                  <a:srgbClr val="FF9900"/>
                </a:solidFill>
                <a:latin typeface="Tahoma"/>
                <a:cs typeface="Tahoma"/>
              </a:rPr>
              <a:t>(segue)</a:t>
            </a:r>
            <a:endParaRPr lang="it-IT" sz="2800" i="1" dirty="0">
              <a:latin typeface="Tahoma"/>
              <a:cs typeface="Tahoma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1840" y="5200416"/>
            <a:ext cx="9096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Per consegnare un documento o un’istanza seleziona la voce  «Nuova consegna»    </a:t>
            </a:r>
          </a:p>
        </p:txBody>
      </p:sp>
      <p:sp>
        <p:nvSpPr>
          <p:cNvPr id="11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5376" t="28087" r="2433" b="4799"/>
          <a:stretch/>
        </p:blipFill>
        <p:spPr>
          <a:xfrm>
            <a:off x="3228022" y="1219200"/>
            <a:ext cx="6296978" cy="3733800"/>
          </a:xfrm>
          <a:prstGeom prst="rect">
            <a:avLst/>
          </a:prstGeom>
        </p:spPr>
      </p:pic>
      <p:sp>
        <p:nvSpPr>
          <p:cNvPr id="15" name="Callout con freccia a destra 14"/>
          <p:cNvSpPr/>
          <p:nvPr/>
        </p:nvSpPr>
        <p:spPr>
          <a:xfrm>
            <a:off x="762000" y="3352800"/>
            <a:ext cx="2362200" cy="1676400"/>
          </a:xfrm>
          <a:prstGeom prst="rightArrowCallout">
            <a:avLst>
              <a:gd name="adj1" fmla="val 23874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rgbClr val="C00000"/>
                </a:solidFill>
                <a:latin typeface="Tahoma"/>
                <a:cs typeface="Tahoma"/>
              </a:rPr>
              <a:t>Possibilità di accesso diretto alle funzionalità CIVIS di consegna documenti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0907" y="216339"/>
            <a:ext cx="9708893" cy="54566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R="111125">
              <a:lnSpc>
                <a:spcPct val="100000"/>
              </a:lnSpc>
              <a:spcBef>
                <a:spcPts val="894"/>
              </a:spcBef>
            </a:pPr>
            <a:r>
              <a:rPr sz="2800" b="1" spc="-10" dirty="0">
                <a:solidFill>
                  <a:srgbClr val="FF9900"/>
                </a:solidFill>
                <a:latin typeface="Tahoma"/>
                <a:cs typeface="Tahoma"/>
              </a:rPr>
              <a:t>Consegna documenti </a:t>
            </a:r>
            <a:r>
              <a:rPr sz="2800" b="1" spc="-5" dirty="0">
                <a:solidFill>
                  <a:srgbClr val="FF9900"/>
                </a:solidFill>
                <a:latin typeface="Tahoma"/>
                <a:cs typeface="Tahoma"/>
              </a:rPr>
              <a:t>e</a:t>
            </a:r>
            <a:r>
              <a:rPr sz="2800" b="1" spc="8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sz="2800" b="1" spc="-10" dirty="0" err="1" smtClean="0">
                <a:solidFill>
                  <a:srgbClr val="FF9900"/>
                </a:solidFill>
                <a:latin typeface="Tahoma"/>
                <a:cs typeface="Tahoma"/>
              </a:rPr>
              <a:t>istanze</a:t>
            </a:r>
            <a:r>
              <a:rPr lang="it-IT" sz="2800" b="1" spc="-10" dirty="0" smtClean="0">
                <a:solidFill>
                  <a:srgbClr val="FF9900"/>
                </a:solidFill>
                <a:latin typeface="Tahoma"/>
                <a:cs typeface="Tahoma"/>
              </a:rPr>
              <a:t> -  </a:t>
            </a:r>
            <a:r>
              <a:rPr sz="2800" b="1" spc="-10" dirty="0" smtClean="0">
                <a:solidFill>
                  <a:srgbClr val="FF9900"/>
                </a:solidFill>
                <a:latin typeface="Tahoma"/>
                <a:cs typeface="Tahoma"/>
              </a:rPr>
              <a:t>le </a:t>
            </a:r>
            <a:r>
              <a:rPr sz="2800" b="1" spc="-10" dirty="0" err="1" smtClean="0">
                <a:solidFill>
                  <a:srgbClr val="FF9900"/>
                </a:solidFill>
                <a:latin typeface="Tahoma"/>
                <a:cs typeface="Tahoma"/>
              </a:rPr>
              <a:t>fasi</a:t>
            </a:r>
            <a:r>
              <a:rPr lang="it-IT" sz="2800" b="1" spc="-10" dirty="0" smtClean="0">
                <a:solidFill>
                  <a:srgbClr val="FF9900"/>
                </a:solidFill>
                <a:latin typeface="Tahoma"/>
                <a:cs typeface="Tahoma"/>
              </a:rPr>
              <a:t>: Informazioni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04801" y="1219200"/>
            <a:ext cx="922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Puoi consegnare documenti per te stesso o per conto di un altro</a:t>
            </a:r>
          </a:p>
        </p:txBody>
      </p:sp>
      <p:sp>
        <p:nvSpPr>
          <p:cNvPr id="15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92000"/>
            <a:ext cx="6244159" cy="288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07" y="4572000"/>
            <a:ext cx="9708893" cy="1368000"/>
          </a:xfrm>
          <a:prstGeom prst="rect">
            <a:avLst/>
          </a:prstGeom>
        </p:spPr>
      </p:pic>
      <p:sp>
        <p:nvSpPr>
          <p:cNvPr id="13" name="Freccia curva 12"/>
          <p:cNvSpPr/>
          <p:nvPr/>
        </p:nvSpPr>
        <p:spPr>
          <a:xfrm rot="16200000" flipH="1">
            <a:off x="2039716" y="4097116"/>
            <a:ext cx="1102167" cy="457200"/>
          </a:xfrm>
          <a:prstGeom prst="bentArrow">
            <a:avLst>
              <a:gd name="adj1" fmla="val 0"/>
              <a:gd name="adj2" fmla="val 24091"/>
              <a:gd name="adj3" fmla="val 50000"/>
              <a:gd name="adj4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400" y="1826628"/>
            <a:ext cx="6120000" cy="4040772"/>
          </a:xfrm>
          <a:prstGeom prst="rect">
            <a:avLst/>
          </a:prstGeom>
        </p:spPr>
      </p:pic>
      <p:sp>
        <p:nvSpPr>
          <p:cNvPr id="6" name="object 7"/>
          <p:cNvSpPr txBox="1"/>
          <p:nvPr/>
        </p:nvSpPr>
        <p:spPr>
          <a:xfrm>
            <a:off x="76200" y="292539"/>
            <a:ext cx="9601199" cy="54566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R="111125">
              <a:lnSpc>
                <a:spcPct val="100000"/>
              </a:lnSpc>
              <a:spcBef>
                <a:spcPts val="894"/>
              </a:spcBef>
            </a:pP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Consegna documenti </a:t>
            </a:r>
            <a:r>
              <a:rPr lang="it-IT" sz="2800" b="1" spc="-5" dirty="0">
                <a:solidFill>
                  <a:srgbClr val="FF9900"/>
                </a:solidFill>
                <a:latin typeface="Tahoma"/>
                <a:cs typeface="Tahoma"/>
              </a:rPr>
              <a:t>e</a:t>
            </a:r>
            <a:r>
              <a:rPr lang="it-IT" sz="2800" b="1" spc="8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istanze -  le fasi: Informazioni</a:t>
            </a:r>
            <a:endParaRPr lang="it-IT" sz="2800" dirty="0">
              <a:latin typeface="Tahoma"/>
              <a:cs typeface="Tahoma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1840" y="1511617"/>
            <a:ext cx="273662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Se accedi per conto del coniuge, di un parente o di un affine compila e firma la dichiarazione sostitutiva, che allegherai insieme alla procura compilata e firmata dal contribuente nella sezione Upload  </a:t>
            </a:r>
          </a:p>
          <a:p>
            <a:pPr algn="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Freccia a destra rientrata 8"/>
          <p:cNvSpPr/>
          <p:nvPr/>
        </p:nvSpPr>
        <p:spPr>
          <a:xfrm>
            <a:off x="3140660" y="5181600"/>
            <a:ext cx="364540" cy="2286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rientrata 9"/>
          <p:cNvSpPr/>
          <p:nvPr/>
        </p:nvSpPr>
        <p:spPr>
          <a:xfrm>
            <a:off x="3140660" y="5562600"/>
            <a:ext cx="364540" cy="2286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2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831079" y="6631557"/>
            <a:ext cx="241300" cy="1816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2717711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/>
          <p:cNvSpPr txBox="1"/>
          <p:nvPr/>
        </p:nvSpPr>
        <p:spPr>
          <a:xfrm>
            <a:off x="76201" y="216339"/>
            <a:ext cx="9753600" cy="976548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R="111125">
              <a:lnSpc>
                <a:spcPct val="100000"/>
              </a:lnSpc>
              <a:spcBef>
                <a:spcPts val="894"/>
              </a:spcBef>
            </a:pP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Consegna documenti </a:t>
            </a:r>
            <a:r>
              <a:rPr lang="it-IT" sz="2800" b="1" spc="-5" dirty="0">
                <a:solidFill>
                  <a:srgbClr val="FF9900"/>
                </a:solidFill>
                <a:latin typeface="Tahoma"/>
                <a:cs typeface="Tahoma"/>
              </a:rPr>
              <a:t>e</a:t>
            </a:r>
            <a:r>
              <a:rPr lang="it-IT" sz="2800" b="1" spc="85" dirty="0">
                <a:solidFill>
                  <a:srgbClr val="FF9900"/>
                </a:solidFill>
                <a:latin typeface="Tahoma"/>
                <a:cs typeface="Tahoma"/>
              </a:rPr>
              <a:t> </a:t>
            </a:r>
            <a:r>
              <a:rPr lang="it-IT" sz="2800" b="1" spc="-10" dirty="0">
                <a:solidFill>
                  <a:srgbClr val="FF9900"/>
                </a:solidFill>
                <a:latin typeface="Tahoma"/>
                <a:cs typeface="Tahoma"/>
              </a:rPr>
              <a:t>istanze -  le fasi: </a:t>
            </a:r>
            <a:r>
              <a:rPr lang="it-IT" sz="2800" b="1" spc="-10" dirty="0" smtClean="0">
                <a:solidFill>
                  <a:srgbClr val="FF9900"/>
                </a:solidFill>
                <a:latin typeface="Tahoma"/>
                <a:cs typeface="Tahoma"/>
              </a:rPr>
              <a:t>Informazioni </a:t>
            </a:r>
            <a:r>
              <a:rPr lang="it-IT" sz="2800" b="1" i="1" spc="-10" dirty="0" smtClean="0">
                <a:solidFill>
                  <a:srgbClr val="FF9900"/>
                </a:solidFill>
                <a:latin typeface="Tahoma"/>
                <a:cs typeface="Tahoma"/>
              </a:rPr>
              <a:t>(segue)</a:t>
            </a:r>
            <a:endParaRPr lang="it-IT" sz="2800" i="1" dirty="0">
              <a:latin typeface="Tahoma"/>
              <a:cs typeface="Tahoma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800" y="1752600"/>
            <a:ext cx="6840000" cy="41522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51840" y="1646634"/>
            <a:ext cx="27366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Se accedi come erede o tutore</a:t>
            </a:r>
          </a:p>
          <a:p>
            <a:r>
              <a:rPr lang="it-IT" sz="2200" dirty="0">
                <a:solidFill>
                  <a:srgbClr val="252573"/>
                </a:solidFill>
                <a:latin typeface="Tahoma"/>
                <a:cs typeface="Tahoma"/>
              </a:rPr>
              <a:t>compila e firma la specifica dichiarazione sostitutiva, che allegherai nella sezione Upload  </a:t>
            </a:r>
          </a:p>
          <a:p>
            <a:pPr algn="r"/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Freccia a destra rientrata 7"/>
          <p:cNvSpPr/>
          <p:nvPr/>
        </p:nvSpPr>
        <p:spPr>
          <a:xfrm>
            <a:off x="2759660" y="5181600"/>
            <a:ext cx="364540" cy="2286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rientrata 8"/>
          <p:cNvSpPr/>
          <p:nvPr/>
        </p:nvSpPr>
        <p:spPr>
          <a:xfrm>
            <a:off x="2743200" y="5562600"/>
            <a:ext cx="364540" cy="228600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bject 8"/>
          <p:cNvSpPr txBox="1">
            <a:spLocks noGrp="1"/>
          </p:cNvSpPr>
          <p:nvPr>
            <p:ph type="dt" sz="half" idx="6"/>
          </p:nvPr>
        </p:nvSpPr>
        <p:spPr>
          <a:xfrm>
            <a:off x="7914513" y="6283344"/>
            <a:ext cx="141033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-5" dirty="0" smtClean="0"/>
              <a:t>Aprile 2</a:t>
            </a:r>
            <a:r>
              <a:rPr dirty="0" smtClean="0"/>
              <a:t>02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1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4831079" y="6631557"/>
            <a:ext cx="241300" cy="1816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</p:spTree>
    <p:extLst>
      <p:ext uri="{BB962C8B-B14F-4D97-AF65-F5344CB8AC3E}">
        <p14:creationId xmlns:p14="http://schemas.microsoft.com/office/powerpoint/2010/main" val="264971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2864</Words>
  <Application>Microsoft Office PowerPoint</Application>
  <PresentationFormat>A4 (21x29,7 cm)</PresentationFormat>
  <Paragraphs>238</Paragraphs>
  <Slides>46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2" baseType="lpstr">
      <vt:lpstr>Arial</vt:lpstr>
      <vt:lpstr>Calibri</vt:lpstr>
      <vt:lpstr>Tahoma</vt:lpstr>
      <vt:lpstr>Verdana</vt:lpstr>
      <vt:lpstr>Wingdings</vt:lpstr>
      <vt:lpstr>Office Theme</vt:lpstr>
      <vt:lpstr>Presentazione standard di PowerPoint</vt:lpstr>
      <vt:lpstr>Consegna documenti e istanze</vt:lpstr>
      <vt:lpstr>Consegna documenti e istanze (segue)</vt:lpstr>
      <vt:lpstr>Consegna documenti e istanze (segue)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Consegna documenti e istanze - le fasi: Anagrafica </vt:lpstr>
      <vt:lpstr>Consegna documenti e istanze - le fasi: Contatti  </vt:lpstr>
      <vt:lpstr>Consegna documenti e istanze - le fasi: Motivazione </vt:lpstr>
      <vt:lpstr>Consegna documenti e istanze - le fasi: Motivazione (segue)</vt:lpstr>
      <vt:lpstr>Consegna documenti e istanze - le fasi: Motivazione (segue)</vt:lpstr>
      <vt:lpstr>Consegna documenti e istanze - le fasi: Motivazione (segue)</vt:lpstr>
      <vt:lpstr>Consegna documenti e istanze - le fasi: Motivazione (segue)</vt:lpstr>
      <vt:lpstr>Consegna documenti e istanze - le fasi: Motivazione (segue)</vt:lpstr>
      <vt:lpstr>Consegna documenti e istanze - le fasi: Upload</vt:lpstr>
      <vt:lpstr>Consegna documenti e istanze - le fasi: Upload (segue)</vt:lpstr>
      <vt:lpstr>Consegna documenti e istanze - le fasi: Riepilogo</vt:lpstr>
      <vt:lpstr>Consegna documenti e istanze - le fasi: Riepilogo (segue)</vt:lpstr>
      <vt:lpstr>Consegna documenti e istanze - le fasi: Riepilogo (segue)</vt:lpstr>
      <vt:lpstr>Consegna documenti e istanze - Elenco consegne </vt:lpstr>
      <vt:lpstr>Consegna documenti e istanze - Elenco consegne (segue)</vt:lpstr>
      <vt:lpstr>Consegna documenti e istanze - Elenco consegne (segue)</vt:lpstr>
      <vt:lpstr>Consegna documenti e istanze</vt:lpstr>
      <vt:lpstr>Presentazione standard di PowerPoint</vt:lpstr>
      <vt:lpstr>Certificati di attribuzione del Codice Fiscale e della Partita IVA</vt:lpstr>
      <vt:lpstr>Certificati di attribuzione del Codice Fiscale e della Partita IVA (segue)</vt:lpstr>
      <vt:lpstr>Certificati di attribuzione del Codice Fiscale e della Partita IVA (segue)</vt:lpstr>
      <vt:lpstr>Presentazione standard di PowerPoint</vt:lpstr>
      <vt:lpstr>Dichiarazione di successione web (segue)</vt:lpstr>
      <vt:lpstr>Dichiarazione di successione web (segue)</vt:lpstr>
      <vt:lpstr>Dichiarazione di successione web (segue)</vt:lpstr>
      <vt:lpstr>Dichiarazione di successione web (segue)</vt:lpstr>
      <vt:lpstr>Dichiarazione di successione web (assistenza)</vt:lpstr>
      <vt:lpstr>Dichiarazione di successione web (recapiti)</vt:lpstr>
      <vt:lpstr>Dichiarazione di successione web (immobili)</vt:lpstr>
      <vt:lpstr>Dichiarazione di successione web (immobili)</vt:lpstr>
      <vt:lpstr>Dichiarazione di successione web (rendite, crediti e altri beni)</vt:lpstr>
      <vt:lpstr>Dichiarazione di successione web (Allegazione documenti, certificati e dichiarazioni sostitutive)</vt:lpstr>
      <vt:lpstr>Dichiarazione di successione web (Liquidazione delle imposte ipocatastali e altri tributi)</vt:lpstr>
      <vt:lpstr>Dichiarazione di successione web (ricevute)</vt:lpstr>
      <vt:lpstr>Dichiarazione di successione web (segue ricevute)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PEZZALI ELENA</dc:creator>
  <cp:lastModifiedBy>MASCI ELISA</cp:lastModifiedBy>
  <cp:revision>136</cp:revision>
  <cp:lastPrinted>2022-04-06T13:27:58Z</cp:lastPrinted>
  <dcterms:created xsi:type="dcterms:W3CDTF">2020-09-18T14:53:05Z</dcterms:created>
  <dcterms:modified xsi:type="dcterms:W3CDTF">2022-04-12T13:51:07Z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2020-09-18T00:00:00Z</vt:filetime>
  </property>
</Properties>
</file>