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02"/>
  </p:notesMasterIdLst>
  <p:handoutMasterIdLst>
    <p:handoutMasterId r:id="rId103"/>
  </p:handoutMasterIdLst>
  <p:sldIdLst>
    <p:sldId id="1941" r:id="rId2"/>
    <p:sldId id="2011" r:id="rId3"/>
    <p:sldId id="1942" r:id="rId4"/>
    <p:sldId id="1943" r:id="rId5"/>
    <p:sldId id="1944" r:id="rId6"/>
    <p:sldId id="2009" r:id="rId7"/>
    <p:sldId id="2010" r:id="rId8"/>
    <p:sldId id="2007" r:id="rId9"/>
    <p:sldId id="2008" r:id="rId10"/>
    <p:sldId id="1949" r:id="rId11"/>
    <p:sldId id="1950" r:id="rId12"/>
    <p:sldId id="1953" r:id="rId13"/>
    <p:sldId id="1954" r:id="rId14"/>
    <p:sldId id="1955" r:id="rId15"/>
    <p:sldId id="1956" r:id="rId16"/>
    <p:sldId id="1957" r:id="rId17"/>
    <p:sldId id="1987" r:id="rId18"/>
    <p:sldId id="1989" r:id="rId19"/>
    <p:sldId id="1992" r:id="rId20"/>
    <p:sldId id="2120" r:id="rId21"/>
    <p:sldId id="2019" r:id="rId22"/>
    <p:sldId id="2121" r:id="rId23"/>
    <p:sldId id="2122" r:id="rId24"/>
    <p:sldId id="2038" r:id="rId25"/>
    <p:sldId id="2045" r:id="rId26"/>
    <p:sldId id="2047" r:id="rId27"/>
    <p:sldId id="2056" r:id="rId28"/>
    <p:sldId id="2057" r:id="rId29"/>
    <p:sldId id="2058" r:id="rId30"/>
    <p:sldId id="2059" r:id="rId31"/>
    <p:sldId id="2060" r:id="rId32"/>
    <p:sldId id="2032" r:id="rId33"/>
    <p:sldId id="2061" r:id="rId34"/>
    <p:sldId id="2062" r:id="rId35"/>
    <p:sldId id="2065" r:id="rId36"/>
    <p:sldId id="2066" r:id="rId37"/>
    <p:sldId id="2064" r:id="rId38"/>
    <p:sldId id="2033" r:id="rId39"/>
    <p:sldId id="2068" r:id="rId40"/>
    <p:sldId id="2069" r:id="rId41"/>
    <p:sldId id="2070" r:id="rId42"/>
    <p:sldId id="2063" r:id="rId43"/>
    <p:sldId id="2071" r:id="rId44"/>
    <p:sldId id="2034" r:id="rId45"/>
    <p:sldId id="2067" r:id="rId46"/>
    <p:sldId id="2072" r:id="rId47"/>
    <p:sldId id="2073" r:id="rId48"/>
    <p:sldId id="2035" r:id="rId49"/>
    <p:sldId id="2074" r:id="rId50"/>
    <p:sldId id="2075" r:id="rId51"/>
    <p:sldId id="2076" r:id="rId52"/>
    <p:sldId id="2036" r:id="rId53"/>
    <p:sldId id="2078" r:id="rId54"/>
    <p:sldId id="2079" r:id="rId55"/>
    <p:sldId id="2077" r:id="rId56"/>
    <p:sldId id="2080" r:id="rId57"/>
    <p:sldId id="2081" r:id="rId58"/>
    <p:sldId id="2082" r:id="rId59"/>
    <p:sldId id="2083" r:id="rId60"/>
    <p:sldId id="2084" r:id="rId61"/>
    <p:sldId id="2085" r:id="rId62"/>
    <p:sldId id="2086" r:id="rId63"/>
    <p:sldId id="2087" r:id="rId64"/>
    <p:sldId id="2088" r:id="rId65"/>
    <p:sldId id="2089" r:id="rId66"/>
    <p:sldId id="2090" r:id="rId67"/>
    <p:sldId id="2091" r:id="rId68"/>
    <p:sldId id="2103" r:id="rId69"/>
    <p:sldId id="2097" r:id="rId70"/>
    <p:sldId id="2098" r:id="rId71"/>
    <p:sldId id="2099" r:id="rId72"/>
    <p:sldId id="2100" r:id="rId73"/>
    <p:sldId id="2101" r:id="rId74"/>
    <p:sldId id="2102" r:id="rId75"/>
    <p:sldId id="2092" r:id="rId76"/>
    <p:sldId id="2093" r:id="rId77"/>
    <p:sldId id="2094" r:id="rId78"/>
    <p:sldId id="2111" r:id="rId79"/>
    <p:sldId id="2112" r:id="rId80"/>
    <p:sldId id="2113" r:id="rId81"/>
    <p:sldId id="2114" r:id="rId82"/>
    <p:sldId id="2115" r:id="rId83"/>
    <p:sldId id="2116" r:id="rId84"/>
    <p:sldId id="2117" r:id="rId85"/>
    <p:sldId id="2104" r:id="rId86"/>
    <p:sldId id="2105" r:id="rId87"/>
    <p:sldId id="2106" r:id="rId88"/>
    <p:sldId id="2107" r:id="rId89"/>
    <p:sldId id="2108" r:id="rId90"/>
    <p:sldId id="2118" r:id="rId91"/>
    <p:sldId id="2110" r:id="rId92"/>
    <p:sldId id="2052" r:id="rId93"/>
    <p:sldId id="2095" r:id="rId94"/>
    <p:sldId id="2053" r:id="rId95"/>
    <p:sldId id="2054" r:id="rId96"/>
    <p:sldId id="2055" r:id="rId97"/>
    <p:sldId id="1995" r:id="rId98"/>
    <p:sldId id="1999" r:id="rId99"/>
    <p:sldId id="2000" r:id="rId100"/>
    <p:sldId id="2119" r:id="rId10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FF0099"/>
    <a:srgbClr val="00CC00"/>
    <a:srgbClr val="CC0000"/>
    <a:srgbClr val="FFFF00"/>
    <a:srgbClr val="00FFFF"/>
    <a:srgbClr val="00FF99"/>
    <a:srgbClr val="FF66FF"/>
    <a:srgbClr val="536006"/>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5" autoAdjust="0"/>
    <p:restoredTop sz="94712" autoAdjust="0"/>
  </p:normalViewPr>
  <p:slideViewPr>
    <p:cSldViewPr>
      <p:cViewPr>
        <p:scale>
          <a:sx n="66" d="100"/>
          <a:sy n="66" d="100"/>
        </p:scale>
        <p:origin x="-960" y="-16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461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6400" cy="496888"/>
          </a:xfrm>
          <a:prstGeom prst="rect">
            <a:avLst/>
          </a:prstGeom>
        </p:spPr>
        <p:txBody>
          <a:bodyPr vert="horz" lIns="91403" tIns="45702" rIns="91403" bIns="45702" rtlCol="0"/>
          <a:lstStyle>
            <a:lvl1pPr algn="l">
              <a:defRPr sz="1200"/>
            </a:lvl1pPr>
          </a:lstStyle>
          <a:p>
            <a:endParaRPr lang="it-IT"/>
          </a:p>
        </p:txBody>
      </p:sp>
      <p:sp>
        <p:nvSpPr>
          <p:cNvPr id="3" name="Segnaposto data 2"/>
          <p:cNvSpPr>
            <a:spLocks noGrp="1"/>
          </p:cNvSpPr>
          <p:nvPr>
            <p:ph type="dt" sz="quarter" idx="1"/>
          </p:nvPr>
        </p:nvSpPr>
        <p:spPr>
          <a:xfrm>
            <a:off x="3849688" y="1"/>
            <a:ext cx="2946400" cy="496888"/>
          </a:xfrm>
          <a:prstGeom prst="rect">
            <a:avLst/>
          </a:prstGeom>
        </p:spPr>
        <p:txBody>
          <a:bodyPr vert="horz" lIns="91403" tIns="45702" rIns="91403" bIns="45702" rtlCol="0"/>
          <a:lstStyle>
            <a:lvl1pPr algn="r">
              <a:defRPr sz="1200"/>
            </a:lvl1pPr>
          </a:lstStyle>
          <a:p>
            <a:fld id="{4AF6E8E7-88BE-4BE3-9B9B-BDB5718B7BEB}" type="datetimeFigureOut">
              <a:rPr lang="it-IT" smtClean="0"/>
              <a:pPr/>
              <a:t>21/12/2020</a:t>
            </a:fld>
            <a:endParaRPr lang="it-IT"/>
          </a:p>
        </p:txBody>
      </p:sp>
      <p:sp>
        <p:nvSpPr>
          <p:cNvPr id="4" name="Segnaposto piè di pagina 3"/>
          <p:cNvSpPr>
            <a:spLocks noGrp="1"/>
          </p:cNvSpPr>
          <p:nvPr>
            <p:ph type="ftr" sz="quarter" idx="2"/>
          </p:nvPr>
        </p:nvSpPr>
        <p:spPr>
          <a:xfrm>
            <a:off x="1" y="9428163"/>
            <a:ext cx="2946400" cy="496888"/>
          </a:xfrm>
          <a:prstGeom prst="rect">
            <a:avLst/>
          </a:prstGeom>
        </p:spPr>
        <p:txBody>
          <a:bodyPr vert="horz" lIns="91403" tIns="45702" rIns="91403" bIns="45702" rtlCol="0" anchor="b"/>
          <a:lstStyle>
            <a:lvl1pPr algn="l">
              <a:defRPr sz="1200"/>
            </a:lvl1pPr>
          </a:lstStyle>
          <a:p>
            <a:r>
              <a:rPr lang="it-IT"/>
              <a:t>ninini</a:t>
            </a:r>
          </a:p>
        </p:txBody>
      </p:sp>
      <p:sp>
        <p:nvSpPr>
          <p:cNvPr id="5" name="Segnaposto numero diapositiva 4"/>
          <p:cNvSpPr>
            <a:spLocks noGrp="1"/>
          </p:cNvSpPr>
          <p:nvPr>
            <p:ph type="sldNum" sz="quarter" idx="3"/>
          </p:nvPr>
        </p:nvSpPr>
        <p:spPr>
          <a:xfrm>
            <a:off x="3849688" y="9428163"/>
            <a:ext cx="2946400" cy="496888"/>
          </a:xfrm>
          <a:prstGeom prst="rect">
            <a:avLst/>
          </a:prstGeom>
        </p:spPr>
        <p:txBody>
          <a:bodyPr vert="horz" lIns="91403" tIns="45702" rIns="91403" bIns="45702" rtlCol="0" anchor="b"/>
          <a:lstStyle>
            <a:lvl1pPr algn="r">
              <a:defRPr sz="1200"/>
            </a:lvl1pPr>
          </a:lstStyle>
          <a:p>
            <a:fld id="{6145D895-CE25-4B71-903B-2881E9FE03B8}" type="slidenum">
              <a:rPr lang="it-IT" smtClean="0"/>
              <a:pPr/>
              <a:t>‹N›</a:t>
            </a:fld>
            <a:endParaRPr lang="it-IT"/>
          </a:p>
        </p:txBody>
      </p:sp>
    </p:spTree>
    <p:extLst>
      <p:ext uri="{BB962C8B-B14F-4D97-AF65-F5344CB8AC3E}">
        <p14:creationId xmlns:p14="http://schemas.microsoft.com/office/powerpoint/2010/main" xmlns="" val="38092672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5" y="2"/>
            <a:ext cx="2945659" cy="496331"/>
          </a:xfrm>
          <a:prstGeom prst="rect">
            <a:avLst/>
          </a:prstGeom>
        </p:spPr>
        <p:txBody>
          <a:bodyPr vert="horz" lIns="91403" tIns="45702" rIns="91403" bIns="45702" rtlCol="0"/>
          <a:lstStyle>
            <a:lvl1pPr algn="l">
              <a:defRPr sz="1200"/>
            </a:lvl1pPr>
          </a:lstStyle>
          <a:p>
            <a:endParaRPr lang="it-IT"/>
          </a:p>
        </p:txBody>
      </p:sp>
      <p:sp>
        <p:nvSpPr>
          <p:cNvPr id="3" name="Segnaposto data 2"/>
          <p:cNvSpPr>
            <a:spLocks noGrp="1"/>
          </p:cNvSpPr>
          <p:nvPr>
            <p:ph type="dt" idx="1"/>
          </p:nvPr>
        </p:nvSpPr>
        <p:spPr>
          <a:xfrm>
            <a:off x="3850447" y="2"/>
            <a:ext cx="2945659" cy="496331"/>
          </a:xfrm>
          <a:prstGeom prst="rect">
            <a:avLst/>
          </a:prstGeom>
        </p:spPr>
        <p:txBody>
          <a:bodyPr vert="horz" lIns="91403" tIns="45702" rIns="91403" bIns="45702" rtlCol="0"/>
          <a:lstStyle>
            <a:lvl1pPr algn="r">
              <a:defRPr sz="1200"/>
            </a:lvl1pPr>
          </a:lstStyle>
          <a:p>
            <a:fld id="{B4137B10-254B-4018-B267-6FC8A7DC74E2}" type="datetimeFigureOut">
              <a:rPr lang="it-IT" smtClean="0"/>
              <a:pPr/>
              <a:t>21/12/2020</a:t>
            </a:fld>
            <a:endParaRPr lang="it-IT"/>
          </a:p>
        </p:txBody>
      </p:sp>
      <p:sp>
        <p:nvSpPr>
          <p:cNvPr id="4" name="Segnaposto immagine diapositiva 3"/>
          <p:cNvSpPr>
            <a:spLocks noGrp="1" noRot="1" noChangeAspect="1"/>
          </p:cNvSpPr>
          <p:nvPr>
            <p:ph type="sldImg" idx="2"/>
          </p:nvPr>
        </p:nvSpPr>
        <p:spPr>
          <a:xfrm>
            <a:off x="915988" y="742950"/>
            <a:ext cx="4965700" cy="3725863"/>
          </a:xfrm>
          <a:prstGeom prst="rect">
            <a:avLst/>
          </a:prstGeom>
          <a:noFill/>
          <a:ln w="12700">
            <a:solidFill>
              <a:prstClr val="black"/>
            </a:solidFill>
          </a:ln>
        </p:spPr>
        <p:txBody>
          <a:bodyPr vert="horz" lIns="91403" tIns="45702" rIns="91403" bIns="45702" rtlCol="0" anchor="ctr"/>
          <a:lstStyle/>
          <a:p>
            <a:endParaRPr lang="it-IT"/>
          </a:p>
        </p:txBody>
      </p:sp>
      <p:sp>
        <p:nvSpPr>
          <p:cNvPr id="5" name="Segnaposto note 4"/>
          <p:cNvSpPr>
            <a:spLocks noGrp="1"/>
          </p:cNvSpPr>
          <p:nvPr>
            <p:ph type="body" sz="quarter" idx="3"/>
          </p:nvPr>
        </p:nvSpPr>
        <p:spPr>
          <a:xfrm>
            <a:off x="679768" y="4715155"/>
            <a:ext cx="5438140" cy="4466988"/>
          </a:xfrm>
          <a:prstGeom prst="rect">
            <a:avLst/>
          </a:prstGeom>
        </p:spPr>
        <p:txBody>
          <a:bodyPr vert="horz" lIns="91403" tIns="45702" rIns="91403" bIns="45702"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5" y="9428586"/>
            <a:ext cx="2945659" cy="496331"/>
          </a:xfrm>
          <a:prstGeom prst="rect">
            <a:avLst/>
          </a:prstGeom>
        </p:spPr>
        <p:txBody>
          <a:bodyPr vert="horz" lIns="91403" tIns="45702" rIns="91403" bIns="45702" rtlCol="0" anchor="b"/>
          <a:lstStyle>
            <a:lvl1pPr algn="l">
              <a:defRPr sz="1200"/>
            </a:lvl1pPr>
          </a:lstStyle>
          <a:p>
            <a:r>
              <a:rPr lang="it-IT"/>
              <a:t>ninini</a:t>
            </a:r>
          </a:p>
        </p:txBody>
      </p:sp>
      <p:sp>
        <p:nvSpPr>
          <p:cNvPr id="7" name="Segnaposto numero diapositiva 6"/>
          <p:cNvSpPr>
            <a:spLocks noGrp="1"/>
          </p:cNvSpPr>
          <p:nvPr>
            <p:ph type="sldNum" sz="quarter" idx="5"/>
          </p:nvPr>
        </p:nvSpPr>
        <p:spPr>
          <a:xfrm>
            <a:off x="3850447" y="9428586"/>
            <a:ext cx="2945659" cy="496331"/>
          </a:xfrm>
          <a:prstGeom prst="rect">
            <a:avLst/>
          </a:prstGeom>
        </p:spPr>
        <p:txBody>
          <a:bodyPr vert="horz" lIns="91403" tIns="45702" rIns="91403" bIns="45702" rtlCol="0" anchor="b"/>
          <a:lstStyle>
            <a:lvl1pPr algn="r">
              <a:defRPr sz="1200"/>
            </a:lvl1pPr>
          </a:lstStyle>
          <a:p>
            <a:fld id="{8AC97B29-101F-41FC-967C-497605B411B7}" type="slidenum">
              <a:rPr lang="it-IT" smtClean="0"/>
              <a:pPr/>
              <a:t>‹N›</a:t>
            </a:fld>
            <a:endParaRPr lang="it-IT"/>
          </a:p>
        </p:txBody>
      </p:sp>
    </p:spTree>
    <p:extLst>
      <p:ext uri="{BB962C8B-B14F-4D97-AF65-F5344CB8AC3E}">
        <p14:creationId xmlns:p14="http://schemas.microsoft.com/office/powerpoint/2010/main" xmlns="" val="18819748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1</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10</a:t>
            </a:fld>
            <a:endParaRPr lang="it-IT"/>
          </a:p>
        </p:txBody>
      </p:sp>
    </p:spTree>
    <p:extLst>
      <p:ext uri="{BB962C8B-B14F-4D97-AF65-F5344CB8AC3E}">
        <p14:creationId xmlns:p14="http://schemas.microsoft.com/office/powerpoint/2010/main" xmlns="" val="3913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11</a:t>
            </a:fld>
            <a:endParaRPr lang="it-IT"/>
          </a:p>
        </p:txBody>
      </p:sp>
    </p:spTree>
    <p:extLst>
      <p:ext uri="{BB962C8B-B14F-4D97-AF65-F5344CB8AC3E}">
        <p14:creationId xmlns:p14="http://schemas.microsoft.com/office/powerpoint/2010/main" xmlns="" val="47172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13</a:t>
            </a:fld>
            <a:endParaRPr lang="it-IT"/>
          </a:p>
        </p:txBody>
      </p:sp>
    </p:spTree>
    <p:extLst>
      <p:ext uri="{BB962C8B-B14F-4D97-AF65-F5344CB8AC3E}">
        <p14:creationId xmlns:p14="http://schemas.microsoft.com/office/powerpoint/2010/main" xmlns="" val="1518582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14</a:t>
            </a:fld>
            <a:endParaRPr lang="it-IT"/>
          </a:p>
        </p:txBody>
      </p:sp>
    </p:spTree>
    <p:extLst>
      <p:ext uri="{BB962C8B-B14F-4D97-AF65-F5344CB8AC3E}">
        <p14:creationId xmlns:p14="http://schemas.microsoft.com/office/powerpoint/2010/main" xmlns="" val="78170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2</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32</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38</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3</a:t>
            </a:fld>
            <a:endParaRPr lang="it-IT"/>
          </a:p>
        </p:txBody>
      </p:sp>
    </p:spTree>
    <p:extLst>
      <p:ext uri="{BB962C8B-B14F-4D97-AF65-F5344CB8AC3E}">
        <p14:creationId xmlns:p14="http://schemas.microsoft.com/office/powerpoint/2010/main" xmlns="" val="102417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39</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40</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42</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44</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45</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46</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48</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4</a:t>
            </a:fld>
            <a:endParaRPr lang="it-IT"/>
          </a:p>
        </p:txBody>
      </p:sp>
    </p:spTree>
    <p:extLst>
      <p:ext uri="{BB962C8B-B14F-4D97-AF65-F5344CB8AC3E}">
        <p14:creationId xmlns:p14="http://schemas.microsoft.com/office/powerpoint/2010/main" xmlns="" val="19340615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49</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50</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52</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53</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54</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55</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56</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57</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58</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a:t>
            </a:fld>
            <a:endParaRPr lang="it-IT"/>
          </a:p>
        </p:txBody>
      </p:sp>
    </p:spTree>
    <p:extLst>
      <p:ext uri="{BB962C8B-B14F-4D97-AF65-F5344CB8AC3E}">
        <p14:creationId xmlns:p14="http://schemas.microsoft.com/office/powerpoint/2010/main" xmlns="" val="3582365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59</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60</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61</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62</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63</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64</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65</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66</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75</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6</a:t>
            </a:fld>
            <a:endParaRPr lang="it-IT"/>
          </a:p>
        </p:txBody>
      </p:sp>
    </p:spTree>
    <p:extLst>
      <p:ext uri="{BB962C8B-B14F-4D97-AF65-F5344CB8AC3E}">
        <p14:creationId xmlns:p14="http://schemas.microsoft.com/office/powerpoint/2010/main" xmlns="" val="7321735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76</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77</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100</a:t>
            </a:fld>
            <a:endParaRPr lang="it-IT"/>
          </a:p>
        </p:txBody>
      </p:sp>
    </p:spTree>
    <p:extLst>
      <p:ext uri="{BB962C8B-B14F-4D97-AF65-F5344CB8AC3E}">
        <p14:creationId xmlns:p14="http://schemas.microsoft.com/office/powerpoint/2010/main" xmlns="" val="8404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AC97B29-101F-41FC-967C-497605B411B7}" type="slidenum">
              <a:rPr lang="it-IT" smtClean="0"/>
              <a:pPr/>
              <a:t>7</a:t>
            </a:fld>
            <a:endParaRPr lang="it-IT"/>
          </a:p>
        </p:txBody>
      </p:sp>
    </p:spTree>
    <p:extLst>
      <p:ext uri="{BB962C8B-B14F-4D97-AF65-F5344CB8AC3E}">
        <p14:creationId xmlns:p14="http://schemas.microsoft.com/office/powerpoint/2010/main" xmlns="" val="358236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extLst>
      <p:ext uri="{BB962C8B-B14F-4D97-AF65-F5344CB8AC3E}">
        <p14:creationId xmlns:p14="http://schemas.microsoft.com/office/powerpoint/2010/main" xmlns="" val="166058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Tree>
    <p:extLst>
      <p:ext uri="{BB962C8B-B14F-4D97-AF65-F5344CB8AC3E}">
        <p14:creationId xmlns:p14="http://schemas.microsoft.com/office/powerpoint/2010/main" xmlns="" val="305403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r>
              <a:rPr lang="it-IT" smtClean="0"/>
              <a:t>14-17 dicembre 2020</a:t>
            </a:r>
            <a:endParaRPr lang="it-IT"/>
          </a:p>
        </p:txBody>
      </p:sp>
      <p:sp>
        <p:nvSpPr>
          <p:cNvPr id="16" name="Segnaposto numero diapositiva 15"/>
          <p:cNvSpPr>
            <a:spLocks noGrp="1"/>
          </p:cNvSpPr>
          <p:nvPr>
            <p:ph type="sldNum" sz="quarter" idx="11"/>
          </p:nvPr>
        </p:nvSpPr>
        <p:spPr/>
        <p:txBody>
          <a:bodyPr/>
          <a:lstStyle/>
          <a:p>
            <a:fld id="{BEEB1740-950B-4F23-B313-82B77DC7030A}" type="slidenum">
              <a:rPr lang="it-IT" smtClean="0"/>
              <a:pPr/>
              <a:t>‹N›</a:t>
            </a:fld>
            <a:endParaRPr lang="it-IT"/>
          </a:p>
        </p:txBody>
      </p:sp>
      <p:sp>
        <p:nvSpPr>
          <p:cNvPr id="17" name="Segnaposto piè di pagina 16"/>
          <p:cNvSpPr>
            <a:spLocks noGrp="1"/>
          </p:cNvSpPr>
          <p:nvPr>
            <p:ph type="ftr" sz="quarter" idx="12"/>
          </p:nvPr>
        </p:nvSpPr>
        <p:spPr/>
        <p:txBody>
          <a:bodyPr/>
          <a:lstStyle/>
          <a:p>
            <a:r>
              <a:rPr lang="it-IT" smtClean="0"/>
              <a:t>PROF. NICOLA CAVALLUZZO</a:t>
            </a:r>
            <a:endParaRPr lang="it-IT"/>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r>
              <a:rPr lang="it-IT" smtClean="0"/>
              <a:t>14-17 dicembre 2020</a:t>
            </a:r>
            <a:endParaRPr lang="it-IT"/>
          </a:p>
        </p:txBody>
      </p:sp>
      <p:sp>
        <p:nvSpPr>
          <p:cNvPr id="5" name="Segnaposto piè di pagina 4"/>
          <p:cNvSpPr>
            <a:spLocks noGrp="1"/>
          </p:cNvSpPr>
          <p:nvPr>
            <p:ph type="ftr" sz="quarter" idx="11"/>
          </p:nvPr>
        </p:nvSpPr>
        <p:spPr/>
        <p:txBody>
          <a:bodyPr/>
          <a:lstStyle/>
          <a:p>
            <a:r>
              <a:rPr lang="it-IT" smtClean="0"/>
              <a:t>PROF. NICOLA CAVALLUZZO</a:t>
            </a:r>
            <a:endParaRPr lang="it-IT"/>
          </a:p>
        </p:txBody>
      </p:sp>
      <p:sp>
        <p:nvSpPr>
          <p:cNvPr id="6" name="Segnaposto numero diapositiva 5"/>
          <p:cNvSpPr>
            <a:spLocks noGrp="1"/>
          </p:cNvSpPr>
          <p:nvPr>
            <p:ph type="sldNum" sz="quarter" idx="12"/>
          </p:nvPr>
        </p:nvSpPr>
        <p:spPr/>
        <p:txBody>
          <a:bodyPr/>
          <a:lstStyle/>
          <a:p>
            <a:fld id="{BEEB1740-950B-4F23-B313-82B77DC7030A}" type="slidenum">
              <a:rPr lang="it-IT" smtClean="0"/>
              <a:pPr/>
              <a:t>‹N›</a:t>
            </a:fld>
            <a:endParaRPr lang="it-IT"/>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r>
              <a:rPr lang="it-IT" smtClean="0"/>
              <a:t>14-17 dicembre 2020</a:t>
            </a:r>
            <a:endParaRPr lang="it-IT"/>
          </a:p>
        </p:txBody>
      </p:sp>
      <p:sp>
        <p:nvSpPr>
          <p:cNvPr id="5" name="Segnaposto piè di pagina 4"/>
          <p:cNvSpPr>
            <a:spLocks noGrp="1"/>
          </p:cNvSpPr>
          <p:nvPr>
            <p:ph type="ftr" sz="quarter" idx="11"/>
          </p:nvPr>
        </p:nvSpPr>
        <p:spPr/>
        <p:txBody>
          <a:bodyPr/>
          <a:lstStyle/>
          <a:p>
            <a:r>
              <a:rPr lang="it-IT" smtClean="0"/>
              <a:t>PROF. NICOLA CAVALLUZZO</a:t>
            </a:r>
            <a:endParaRPr lang="it-IT"/>
          </a:p>
        </p:txBody>
      </p:sp>
      <p:sp>
        <p:nvSpPr>
          <p:cNvPr id="6" name="Segnaposto numero diapositiva 5"/>
          <p:cNvSpPr>
            <a:spLocks noGrp="1"/>
          </p:cNvSpPr>
          <p:nvPr>
            <p:ph type="sldNum" sz="quarter" idx="12"/>
          </p:nvPr>
        </p:nvSpPr>
        <p:spPr/>
        <p:txBody>
          <a:bodyPr/>
          <a:lstStyle/>
          <a:p>
            <a:fld id="{BEEB1740-950B-4F23-B313-82B77DC7030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r>
              <a:rPr lang="it-IT" smtClean="0"/>
              <a:t>14-17 dicembre 2020</a:t>
            </a:r>
            <a:endParaRPr lang="it-IT"/>
          </a:p>
        </p:txBody>
      </p:sp>
      <p:sp>
        <p:nvSpPr>
          <p:cNvPr id="15" name="Segnaposto numero diapositiva 14"/>
          <p:cNvSpPr>
            <a:spLocks noGrp="1"/>
          </p:cNvSpPr>
          <p:nvPr>
            <p:ph type="sldNum" sz="quarter" idx="15"/>
          </p:nvPr>
        </p:nvSpPr>
        <p:spPr/>
        <p:txBody>
          <a:bodyPr/>
          <a:lstStyle>
            <a:lvl1pPr algn="ctr">
              <a:defRPr/>
            </a:lvl1pPr>
          </a:lstStyle>
          <a:p>
            <a:fld id="{BEEB1740-950B-4F23-B313-82B77DC7030A}" type="slidenum">
              <a:rPr lang="it-IT" smtClean="0"/>
              <a:pPr/>
              <a:t>‹N›</a:t>
            </a:fld>
            <a:endParaRPr lang="it-IT"/>
          </a:p>
        </p:txBody>
      </p:sp>
      <p:sp>
        <p:nvSpPr>
          <p:cNvPr id="16" name="Segnaposto piè di pagina 15"/>
          <p:cNvSpPr>
            <a:spLocks noGrp="1"/>
          </p:cNvSpPr>
          <p:nvPr>
            <p:ph type="ftr" sz="quarter" idx="16"/>
          </p:nvPr>
        </p:nvSpPr>
        <p:spPr/>
        <p:txBody>
          <a:bodyPr/>
          <a:lstStyle/>
          <a:p>
            <a:r>
              <a:rPr lang="it-IT" smtClean="0"/>
              <a:t>PROF. NICOLA CAVALLUZZO</a:t>
            </a:r>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14-17 dicembre 2020</a:t>
            </a:r>
            <a:endParaRPr lang="it-IT"/>
          </a:p>
        </p:txBody>
      </p:sp>
      <p:sp>
        <p:nvSpPr>
          <p:cNvPr id="5" name="Segnaposto piè di pagina 4"/>
          <p:cNvSpPr>
            <a:spLocks noGrp="1"/>
          </p:cNvSpPr>
          <p:nvPr>
            <p:ph type="ftr" sz="quarter" idx="11"/>
          </p:nvPr>
        </p:nvSpPr>
        <p:spPr/>
        <p:txBody>
          <a:bodyPr/>
          <a:lstStyle/>
          <a:p>
            <a:r>
              <a:rPr lang="it-IT" smtClean="0"/>
              <a:t>PROF. NICOLA CAVALLUZZO</a:t>
            </a:r>
            <a:endParaRPr lang="it-IT"/>
          </a:p>
        </p:txBody>
      </p:sp>
      <p:sp>
        <p:nvSpPr>
          <p:cNvPr id="6" name="Segnaposto numero diapositiva 5"/>
          <p:cNvSpPr>
            <a:spLocks noGrp="1"/>
          </p:cNvSpPr>
          <p:nvPr>
            <p:ph type="sldNum" sz="quarter" idx="12"/>
          </p:nvPr>
        </p:nvSpPr>
        <p:spPr/>
        <p:txBody>
          <a:bodyPr/>
          <a:lstStyle/>
          <a:p>
            <a:fld id="{BEEB1740-950B-4F23-B313-82B77DC7030A}"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r>
              <a:rPr lang="it-IT" smtClean="0"/>
              <a:t>14-17 dicembre 2020</a:t>
            </a:r>
            <a:endParaRPr lang="it-IT"/>
          </a:p>
        </p:txBody>
      </p:sp>
      <p:sp>
        <p:nvSpPr>
          <p:cNvPr id="6" name="Segnaposto piè di pagina 5"/>
          <p:cNvSpPr>
            <a:spLocks noGrp="1"/>
          </p:cNvSpPr>
          <p:nvPr>
            <p:ph type="ftr" sz="quarter" idx="11"/>
          </p:nvPr>
        </p:nvSpPr>
        <p:spPr/>
        <p:txBody>
          <a:bodyPr/>
          <a:lstStyle/>
          <a:p>
            <a:r>
              <a:rPr lang="it-IT" smtClean="0"/>
              <a:t>PROF. NICOLA CAVALLUZZO</a:t>
            </a:r>
            <a:endParaRPr lang="it-IT"/>
          </a:p>
        </p:txBody>
      </p:sp>
      <p:sp>
        <p:nvSpPr>
          <p:cNvPr id="7" name="Segnaposto numero diapositiva 6"/>
          <p:cNvSpPr>
            <a:spLocks noGrp="1"/>
          </p:cNvSpPr>
          <p:nvPr>
            <p:ph type="sldNum" sz="quarter" idx="12"/>
          </p:nvPr>
        </p:nvSpPr>
        <p:spPr/>
        <p:txBody>
          <a:bodyPr/>
          <a:lstStyle/>
          <a:p>
            <a:fld id="{BEEB1740-950B-4F23-B313-82B77DC7030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BEEB1740-950B-4F23-B313-82B77DC7030A}" type="slidenum">
              <a:rPr lang="it-IT" smtClean="0"/>
              <a:pPr/>
              <a:t>‹N›</a:t>
            </a:fld>
            <a:endParaRPr lang="it-IT"/>
          </a:p>
        </p:txBody>
      </p:sp>
      <p:sp>
        <p:nvSpPr>
          <p:cNvPr id="8" name="Segnaposto piè di pagina 7"/>
          <p:cNvSpPr>
            <a:spLocks noGrp="1"/>
          </p:cNvSpPr>
          <p:nvPr>
            <p:ph type="ftr" sz="quarter" idx="11"/>
          </p:nvPr>
        </p:nvSpPr>
        <p:spPr/>
        <p:txBody>
          <a:bodyPr/>
          <a:lstStyle/>
          <a:p>
            <a:r>
              <a:rPr lang="it-IT" smtClean="0"/>
              <a:t>PROF. NICOLA CAVALLUZZO</a:t>
            </a:r>
            <a:endParaRPr lang="it-IT"/>
          </a:p>
        </p:txBody>
      </p:sp>
      <p:sp>
        <p:nvSpPr>
          <p:cNvPr id="7" name="Segnaposto data 6"/>
          <p:cNvSpPr>
            <a:spLocks noGrp="1"/>
          </p:cNvSpPr>
          <p:nvPr>
            <p:ph type="dt" sz="half" idx="10"/>
          </p:nvPr>
        </p:nvSpPr>
        <p:spPr/>
        <p:txBody>
          <a:bodyPr/>
          <a:lstStyle/>
          <a:p>
            <a:r>
              <a:rPr lang="it-IT" smtClean="0"/>
              <a:t>14-17 dicembre 2020</a:t>
            </a:r>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r>
              <a:rPr lang="it-IT" smtClean="0"/>
              <a:t>14-17 dicembre 2020</a:t>
            </a:r>
            <a:endParaRPr lang="it-IT"/>
          </a:p>
        </p:txBody>
      </p:sp>
      <p:sp>
        <p:nvSpPr>
          <p:cNvPr id="4" name="Segnaposto piè di pagina 3"/>
          <p:cNvSpPr>
            <a:spLocks noGrp="1"/>
          </p:cNvSpPr>
          <p:nvPr>
            <p:ph type="ftr" sz="quarter" idx="11"/>
          </p:nvPr>
        </p:nvSpPr>
        <p:spPr/>
        <p:txBody>
          <a:bodyPr/>
          <a:lstStyle/>
          <a:p>
            <a:r>
              <a:rPr lang="it-IT" smtClean="0"/>
              <a:t>PROF. NICOLA CAVALLUZZO</a:t>
            </a:r>
            <a:endParaRPr lang="it-IT"/>
          </a:p>
        </p:txBody>
      </p:sp>
      <p:sp>
        <p:nvSpPr>
          <p:cNvPr id="5" name="Segnaposto numero diapositiva 4"/>
          <p:cNvSpPr>
            <a:spLocks noGrp="1"/>
          </p:cNvSpPr>
          <p:nvPr>
            <p:ph type="sldNum" sz="quarter" idx="12"/>
          </p:nvPr>
        </p:nvSpPr>
        <p:spPr/>
        <p:txBody>
          <a:bodyPr/>
          <a:lstStyle/>
          <a:p>
            <a:fld id="{BEEB1740-950B-4F23-B313-82B77DC7030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14-17 dicembre 2020</a:t>
            </a:r>
            <a:endParaRPr lang="it-IT"/>
          </a:p>
        </p:txBody>
      </p:sp>
      <p:sp>
        <p:nvSpPr>
          <p:cNvPr id="3" name="Segnaposto piè di pagina 2"/>
          <p:cNvSpPr>
            <a:spLocks noGrp="1"/>
          </p:cNvSpPr>
          <p:nvPr>
            <p:ph type="ftr" sz="quarter" idx="11"/>
          </p:nvPr>
        </p:nvSpPr>
        <p:spPr/>
        <p:txBody>
          <a:bodyPr/>
          <a:lstStyle/>
          <a:p>
            <a:r>
              <a:rPr lang="it-IT" smtClean="0"/>
              <a:t>PROF. NICOLA CAVALLUZZO</a:t>
            </a:r>
            <a:endParaRPr lang="it-IT"/>
          </a:p>
        </p:txBody>
      </p:sp>
      <p:sp>
        <p:nvSpPr>
          <p:cNvPr id="4" name="Segnaposto numero diapositiva 3"/>
          <p:cNvSpPr>
            <a:spLocks noGrp="1"/>
          </p:cNvSpPr>
          <p:nvPr>
            <p:ph type="sldNum" sz="quarter" idx="12"/>
          </p:nvPr>
        </p:nvSpPr>
        <p:spPr/>
        <p:txBody>
          <a:bodyPr/>
          <a:lstStyle/>
          <a:p>
            <a:fld id="{BEEB1740-950B-4F23-B313-82B77DC7030A}" type="slidenum">
              <a:rPr lang="it-IT" smtClean="0"/>
              <a:pPr/>
              <a:t>‹N›</a:t>
            </a:fld>
            <a:endParaRPr lang="it-IT"/>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r>
              <a:rPr lang="it-IT" smtClean="0"/>
              <a:t>14-17 dicembre 2020</a:t>
            </a:r>
            <a:endParaRPr lang="it-IT"/>
          </a:p>
        </p:txBody>
      </p:sp>
      <p:sp>
        <p:nvSpPr>
          <p:cNvPr id="9" name="Segnaposto numero diapositiva 8"/>
          <p:cNvSpPr>
            <a:spLocks noGrp="1"/>
          </p:cNvSpPr>
          <p:nvPr>
            <p:ph type="sldNum" sz="quarter" idx="15"/>
          </p:nvPr>
        </p:nvSpPr>
        <p:spPr/>
        <p:txBody>
          <a:bodyPr/>
          <a:lstStyle/>
          <a:p>
            <a:fld id="{BEEB1740-950B-4F23-B313-82B77DC7030A}" type="slidenum">
              <a:rPr lang="it-IT" smtClean="0"/>
              <a:pPr/>
              <a:t>‹N›</a:t>
            </a:fld>
            <a:endParaRPr lang="it-IT"/>
          </a:p>
        </p:txBody>
      </p:sp>
      <p:sp>
        <p:nvSpPr>
          <p:cNvPr id="10" name="Segnaposto piè di pagina 9"/>
          <p:cNvSpPr>
            <a:spLocks noGrp="1"/>
          </p:cNvSpPr>
          <p:nvPr>
            <p:ph type="ftr" sz="quarter" idx="16"/>
          </p:nvPr>
        </p:nvSpPr>
        <p:spPr/>
        <p:txBody>
          <a:bodyPr/>
          <a:lstStyle/>
          <a:p>
            <a:r>
              <a:rPr lang="it-IT" smtClean="0"/>
              <a:t>PROF. NICOLA CAVALLUZZO</a:t>
            </a:r>
            <a:endParaRPr lang="it-IT"/>
          </a:p>
        </p:txBody>
      </p:sp>
    </p:spTree>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r>
              <a:rPr lang="it-IT" smtClean="0"/>
              <a:t>14-17 dicembre 2020</a:t>
            </a:r>
            <a:endParaRPr lang="it-IT"/>
          </a:p>
        </p:txBody>
      </p:sp>
      <p:sp>
        <p:nvSpPr>
          <p:cNvPr id="9" name="Segnaposto numero diapositiva 8"/>
          <p:cNvSpPr>
            <a:spLocks noGrp="1"/>
          </p:cNvSpPr>
          <p:nvPr>
            <p:ph type="sldNum" sz="quarter" idx="11"/>
          </p:nvPr>
        </p:nvSpPr>
        <p:spPr/>
        <p:txBody>
          <a:bodyPr/>
          <a:lstStyle/>
          <a:p>
            <a:fld id="{BEEB1740-950B-4F23-B313-82B77DC7030A}" type="slidenum">
              <a:rPr lang="it-IT" smtClean="0"/>
              <a:pPr/>
              <a:t>‹N›</a:t>
            </a:fld>
            <a:endParaRPr lang="it-IT"/>
          </a:p>
        </p:txBody>
      </p:sp>
      <p:sp>
        <p:nvSpPr>
          <p:cNvPr id="10" name="Segnaposto piè di pagina 9"/>
          <p:cNvSpPr>
            <a:spLocks noGrp="1"/>
          </p:cNvSpPr>
          <p:nvPr>
            <p:ph type="ftr" sz="quarter" idx="12"/>
          </p:nvPr>
        </p:nvSpPr>
        <p:spPr/>
        <p:txBody>
          <a:bodyPr/>
          <a:lstStyle/>
          <a:p>
            <a:r>
              <a:rPr lang="it-IT" smtClean="0"/>
              <a:t>PROF. NICOLA CAVALLUZZO</a:t>
            </a:r>
            <a:endParaRPr lang="it-IT"/>
          </a:p>
        </p:txBody>
      </p:sp>
    </p:spTree>
  </p:cSld>
  <p:clrMapOvr>
    <a:masterClrMapping/>
  </p:clrMapOvr>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r>
              <a:rPr lang="it-IT" smtClean="0"/>
              <a:t>14-17 dicembre 2020</a:t>
            </a:r>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it-IT" smtClean="0"/>
              <a:t>PROF. NICOLA CAVALLUZZO</a:t>
            </a:r>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EEB1740-950B-4F23-B313-82B77DC7030A}"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ransition spd="med">
    <p:wipe dir="d"/>
  </p:transition>
  <p:timing>
    <p:tnLst>
      <p:par>
        <p:cTn id="1" dur="indefinite" restart="never" nodeType="tmRoot"/>
      </p:par>
    </p:tnLst>
  </p:timing>
  <p:hf hdr="0" ft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liveinvenice.it/toniolo-babbo-natale/"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6A59266F-B84C-4103-8A8B-28BE9B7406DE}"/>
              </a:ext>
            </a:extLst>
          </p:cNvPr>
          <p:cNvSpPr/>
          <p:nvPr/>
        </p:nvSpPr>
        <p:spPr>
          <a:xfrm>
            <a:off x="501016" y="1700808"/>
            <a:ext cx="8141972" cy="230832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7200" b="1" cap="none" spc="0" dirty="0">
                <a:ln w="11430"/>
                <a:solidFill>
                  <a:srgbClr val="EBE600"/>
                </a:solidFill>
                <a:effectLst>
                  <a:outerShdw blurRad="80000" dist="40000" dir="5040000" algn="tl">
                    <a:srgbClr val="000000">
                      <a:alpha val="30000"/>
                    </a:srgbClr>
                  </a:outerShdw>
                </a:effectLst>
              </a:rPr>
              <a:t>LA REVISIONE</a:t>
            </a:r>
          </a:p>
          <a:p>
            <a:pPr algn="ctr"/>
            <a:r>
              <a:rPr lang="it-IT" sz="7200" b="1" cap="none" spc="0" dirty="0">
                <a:ln w="11430"/>
                <a:solidFill>
                  <a:srgbClr val="EBE600"/>
                </a:solidFill>
                <a:effectLst>
                  <a:outerShdw blurRad="80000" dist="40000" dir="5040000" algn="tl">
                    <a:srgbClr val="000000">
                      <a:alpha val="30000"/>
                    </a:srgbClr>
                  </a:outerShdw>
                </a:effectLst>
              </a:rPr>
              <a:t>LEGALE DEI CONTI</a:t>
            </a:r>
          </a:p>
        </p:txBody>
      </p:sp>
      <p:sp>
        <p:nvSpPr>
          <p:cNvPr id="7" name="Titolo 1">
            <a:extLst>
              <a:ext uri="{FF2B5EF4-FFF2-40B4-BE49-F238E27FC236}">
                <a16:creationId xmlns:a16="http://schemas.microsoft.com/office/drawing/2014/main" xmlns="" id="{C932FE71-AB07-4A10-AFF6-3D0AC476496C}"/>
              </a:ext>
            </a:extLst>
          </p:cNvPr>
          <p:cNvSpPr txBox="1">
            <a:spLocks/>
          </p:cNvSpPr>
          <p:nvPr/>
        </p:nvSpPr>
        <p:spPr>
          <a:xfrm>
            <a:off x="827584" y="4293096"/>
            <a:ext cx="7812360" cy="72220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it-IT" sz="4000" b="1" dirty="0">
              <a:solidFill>
                <a:srgbClr val="FFFF00"/>
              </a:solidFill>
              <a:latin typeface="Calibri" pitchFamily="34" charset="0"/>
            </a:endParaRPr>
          </a:p>
          <a:p>
            <a:pPr algn="ctr"/>
            <a:endParaRPr lang="it-IT" sz="4000" b="1" dirty="0">
              <a:solidFill>
                <a:srgbClr val="FFFF00"/>
              </a:solidFill>
              <a:latin typeface="Calibri" pitchFamily="34" charset="0"/>
            </a:endParaRPr>
          </a:p>
          <a:p>
            <a:pPr algn="ctr"/>
            <a:endParaRPr lang="it-IT" sz="4000" b="1" dirty="0">
              <a:solidFill>
                <a:srgbClr val="FFFF00"/>
              </a:solidFill>
              <a:latin typeface="Calibri" pitchFamily="34" charset="0"/>
            </a:endParaRPr>
          </a:p>
          <a:p>
            <a:pPr algn="ctr"/>
            <a:endParaRPr lang="it-IT" sz="4000" b="1" dirty="0">
              <a:solidFill>
                <a:srgbClr val="FFFF00"/>
              </a:solidFill>
              <a:latin typeface="Calibri" pitchFamily="34" charset="0"/>
            </a:endParaRPr>
          </a:p>
          <a:p>
            <a:pPr algn="ctr"/>
            <a:endParaRPr lang="it-IT" sz="4000" b="1" dirty="0">
              <a:solidFill>
                <a:srgbClr val="FFFF00"/>
              </a:solidFill>
              <a:latin typeface="Calibri" pitchFamily="34" charset="0"/>
            </a:endParaRPr>
          </a:p>
          <a:p>
            <a:pPr algn="ctr"/>
            <a:endParaRPr lang="it-IT" sz="4000" b="1" dirty="0">
              <a:solidFill>
                <a:srgbClr val="FFFF00"/>
              </a:solidFill>
              <a:latin typeface="Calibri" pitchFamily="34" charset="0"/>
            </a:endParaRPr>
          </a:p>
          <a:p>
            <a:pPr algn="ctr"/>
            <a:endParaRPr lang="it-IT" sz="4000" b="1" dirty="0">
              <a:solidFill>
                <a:srgbClr val="FFFF00"/>
              </a:solidFill>
              <a:latin typeface="Calibri" pitchFamily="34" charset="0"/>
            </a:endParaRPr>
          </a:p>
          <a:p>
            <a:pPr algn="ctr"/>
            <a:endParaRPr lang="it-IT" sz="4000" b="1" dirty="0">
              <a:solidFill>
                <a:srgbClr val="FFFF00"/>
              </a:solidFill>
              <a:latin typeface="Calibri" pitchFamily="34" charset="0"/>
            </a:endParaRPr>
          </a:p>
          <a:p>
            <a:pPr algn="ctr"/>
            <a:endParaRPr lang="it-IT" sz="4000" b="1" dirty="0">
              <a:solidFill>
                <a:srgbClr val="FFFF00"/>
              </a:solidFill>
              <a:latin typeface="Calibri" pitchFamily="34" charset="0"/>
            </a:endParaRPr>
          </a:p>
          <a:p>
            <a:pPr algn="ctr"/>
            <a:r>
              <a:rPr lang="it-IT" sz="4000" b="1" dirty="0" err="1">
                <a:solidFill>
                  <a:srgbClr val="FF66FF"/>
                </a:solidFill>
                <a:latin typeface="Calibri" pitchFamily="34" charset="0"/>
              </a:rPr>
              <a:t>Webinar</a:t>
            </a:r>
            <a:r>
              <a:rPr lang="it-IT" sz="4000" b="1" dirty="0">
                <a:solidFill>
                  <a:srgbClr val="FF66FF"/>
                </a:solidFill>
                <a:latin typeface="Calibri" pitchFamily="34" charset="0"/>
              </a:rPr>
              <a:t>  14 – 17 dicembre 2020</a:t>
            </a:r>
            <a:endParaRPr lang="it-IT" sz="4000" b="1" dirty="0">
              <a:solidFill>
                <a:srgbClr val="FFFF00"/>
              </a:solidFill>
              <a:latin typeface="Calibri" pitchFamily="34" charset="0"/>
            </a:endParaRPr>
          </a:p>
        </p:txBody>
      </p:sp>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pic>
        <p:nvPicPr>
          <p:cNvPr id="12" name="Immagine 11">
            <a:extLst>
              <a:ext uri="{FF2B5EF4-FFF2-40B4-BE49-F238E27FC236}">
                <a16:creationId xmlns:a16="http://schemas.microsoft.com/office/drawing/2014/main" xmlns="" id="{F6CFD4A5-4590-41D7-9744-ACA1F184DABF}"/>
              </a:ext>
            </a:extLst>
          </p:cNvPr>
          <p:cNvPicPr>
            <a:picLocks noChangeAspect="1"/>
          </p:cNvPicPr>
          <p:nvPr/>
        </p:nvPicPr>
        <p:blipFill>
          <a:blip r:embed="rId3" cstate="print"/>
          <a:stretch>
            <a:fillRect/>
          </a:stretch>
        </p:blipFill>
        <p:spPr>
          <a:xfrm>
            <a:off x="7662958" y="326"/>
            <a:ext cx="1467789" cy="830285"/>
          </a:xfrm>
          <a:prstGeom prst="rect">
            <a:avLst/>
          </a:prstGeom>
        </p:spPr>
      </p:pic>
      <p:sp>
        <p:nvSpPr>
          <p:cNvPr id="13" name="Rettangolo 12">
            <a:extLst>
              <a:ext uri="{FF2B5EF4-FFF2-40B4-BE49-F238E27FC236}">
                <a16:creationId xmlns:a16="http://schemas.microsoft.com/office/drawing/2014/main" xmlns="" id="{D1D1575F-1F85-42F5-B39B-84FB5593077F}"/>
              </a:ext>
            </a:extLst>
          </p:cNvPr>
          <p:cNvSpPr/>
          <p:nvPr/>
        </p:nvSpPr>
        <p:spPr>
          <a:xfrm>
            <a:off x="1149679" y="234"/>
            <a:ext cx="6513279" cy="830997"/>
          </a:xfrm>
          <a:prstGeom prst="rect">
            <a:avLst/>
          </a:prstGeom>
          <a:solidFill>
            <a:schemeClr val="tx1"/>
          </a:solidFill>
        </p:spPr>
        <p:txBody>
          <a:bodyPr wrap="square">
            <a:spAutoFit/>
          </a:bodyPr>
          <a:lstStyle/>
          <a:p>
            <a:r>
              <a:rPr lang="it-IT" sz="2400" b="1" dirty="0">
                <a:solidFill>
                  <a:srgbClr val="0000FF"/>
                </a:solidFill>
                <a:latin typeface="Times New Roman" panose="02020603050405020304" pitchFamily="18" charset="0"/>
              </a:rPr>
              <a:t>Ordine dei Dottori Commercialisti</a:t>
            </a:r>
          </a:p>
          <a:p>
            <a:r>
              <a:rPr lang="it-IT" sz="2400" b="1" dirty="0">
                <a:solidFill>
                  <a:srgbClr val="0000FF"/>
                </a:solidFill>
                <a:latin typeface="Times New Roman" panose="02020603050405020304" pitchFamily="18" charset="0"/>
              </a:rPr>
              <a:t>e degli Esperti Contabili di FERMO</a:t>
            </a:r>
            <a:endParaRPr lang="it-IT" sz="2400" dirty="0"/>
          </a:p>
        </p:txBody>
      </p:sp>
      <p:pic>
        <p:nvPicPr>
          <p:cNvPr id="14" name="Immagine 13">
            <a:extLst>
              <a:ext uri="{FF2B5EF4-FFF2-40B4-BE49-F238E27FC236}">
                <a16:creationId xmlns:a16="http://schemas.microsoft.com/office/drawing/2014/main" xmlns="" id="{E1BDA6E3-8A3C-4674-992F-CC66C0EAF9F0}"/>
              </a:ext>
            </a:extLst>
          </p:cNvPr>
          <p:cNvPicPr>
            <a:picLocks noChangeAspect="1"/>
          </p:cNvPicPr>
          <p:nvPr/>
        </p:nvPicPr>
        <p:blipFill>
          <a:blip r:embed="rId4" cstate="print"/>
          <a:stretch>
            <a:fillRect/>
          </a:stretch>
        </p:blipFill>
        <p:spPr>
          <a:xfrm>
            <a:off x="-16" y="-16554"/>
            <a:ext cx="1149695" cy="847166"/>
          </a:xfrm>
          <a:prstGeom prst="rect">
            <a:avLst/>
          </a:prstGeom>
        </p:spPr>
      </p:pic>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WordArt 11">
            <a:extLst>
              <a:ext uri="{FF2B5EF4-FFF2-40B4-BE49-F238E27FC236}">
                <a16:creationId xmlns:a16="http://schemas.microsoft.com/office/drawing/2014/main" xmlns="" id="{FC8F630B-8C78-4684-A7F7-82C19BF1254F}"/>
              </a:ext>
            </a:extLst>
          </p:cNvPr>
          <p:cNvSpPr>
            <a:spLocks noChangeArrowheads="1" noChangeShapeType="1" noTextEdit="1"/>
          </p:cNvSpPr>
          <p:nvPr/>
        </p:nvSpPr>
        <p:spPr bwMode="auto">
          <a:xfrm>
            <a:off x="2987675" y="1412776"/>
            <a:ext cx="3724275" cy="57606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gradFill rotWithShape="1">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panose="020B0806030902050204" pitchFamily="34" charset="0"/>
              </a:rPr>
              <a:t>Revisione legale dei conti</a:t>
            </a:r>
          </a:p>
        </p:txBody>
      </p:sp>
      <p:sp>
        <p:nvSpPr>
          <p:cNvPr id="7" name="Text Box 12">
            <a:extLst>
              <a:ext uri="{FF2B5EF4-FFF2-40B4-BE49-F238E27FC236}">
                <a16:creationId xmlns:a16="http://schemas.microsoft.com/office/drawing/2014/main" xmlns="" id="{9D4CDDB1-7568-469B-BF02-F8D199058B22}"/>
              </a:ext>
            </a:extLst>
          </p:cNvPr>
          <p:cNvSpPr txBox="1">
            <a:spLocks noChangeArrowheads="1"/>
          </p:cNvSpPr>
          <p:nvPr/>
        </p:nvSpPr>
        <p:spPr bwMode="auto">
          <a:xfrm>
            <a:off x="1331640" y="2276872"/>
            <a:ext cx="6320203" cy="1323439"/>
          </a:xfrm>
          <a:prstGeom prst="rect">
            <a:avLst/>
          </a:prstGeom>
          <a:solidFill>
            <a:srgbClr val="FFFF00"/>
          </a:solidFill>
          <a:ln w="9525">
            <a:noFill/>
            <a:miter lim="800000"/>
            <a:headEnd/>
            <a:tailEnd/>
          </a:ln>
          <a:effectLst/>
        </p:spPr>
        <p:txBody>
          <a:bodyPr wrap="square">
            <a:spAutoFit/>
          </a:bodyPr>
          <a:lstStyle/>
          <a:p>
            <a:pPr algn="ctr"/>
            <a:r>
              <a:rPr lang="it-IT" sz="4000" b="1" i="1" dirty="0">
                <a:solidFill>
                  <a:srgbClr val="CC0066"/>
                </a:solidFill>
              </a:rPr>
              <a:t>Determina 23 dicembre 2014 n. 100736</a:t>
            </a:r>
          </a:p>
        </p:txBody>
      </p:sp>
      <p:sp>
        <p:nvSpPr>
          <p:cNvPr id="9" name="Text Box 12">
            <a:extLst>
              <a:ext uri="{FF2B5EF4-FFF2-40B4-BE49-F238E27FC236}">
                <a16:creationId xmlns:a16="http://schemas.microsoft.com/office/drawing/2014/main" xmlns="" id="{DCD4D353-A85F-4C11-8D21-E74EACFD7893}"/>
              </a:ext>
            </a:extLst>
          </p:cNvPr>
          <p:cNvSpPr txBox="1">
            <a:spLocks noChangeArrowheads="1"/>
          </p:cNvSpPr>
          <p:nvPr/>
        </p:nvSpPr>
        <p:spPr bwMode="auto">
          <a:xfrm>
            <a:off x="1475656" y="4316903"/>
            <a:ext cx="6048672" cy="1200329"/>
          </a:xfrm>
          <a:prstGeom prst="rect">
            <a:avLst/>
          </a:prstGeom>
          <a:solidFill>
            <a:srgbClr val="FFFF00"/>
          </a:solidFill>
          <a:ln w="9525">
            <a:noFill/>
            <a:miter lim="800000"/>
            <a:headEnd/>
            <a:tailEnd/>
          </a:ln>
          <a:effectLst/>
        </p:spPr>
        <p:txBody>
          <a:bodyPr wrap="square">
            <a:spAutoFit/>
          </a:bodyPr>
          <a:lstStyle/>
          <a:p>
            <a:pPr algn="ctr"/>
            <a:r>
              <a:rPr lang="it-IT" sz="2400" b="1" dirty="0">
                <a:solidFill>
                  <a:schemeClr val="bg1">
                    <a:lumMod val="50000"/>
                  </a:schemeClr>
                </a:solidFill>
              </a:rPr>
              <a:t>Obbliga i revisori/società di revisione</a:t>
            </a:r>
          </a:p>
          <a:p>
            <a:pPr algn="ctr"/>
            <a:r>
              <a:rPr lang="it-IT" sz="2400" b="1" dirty="0">
                <a:solidFill>
                  <a:schemeClr val="bg1">
                    <a:lumMod val="50000"/>
                  </a:schemeClr>
                </a:solidFill>
              </a:rPr>
              <a:t>ad adottare </a:t>
            </a:r>
            <a:r>
              <a:rPr lang="it-IT" sz="2400" b="1" u="sng" dirty="0">
                <a:solidFill>
                  <a:schemeClr val="bg1">
                    <a:lumMod val="50000"/>
                  </a:schemeClr>
                </a:solidFill>
              </a:rPr>
              <a:t>ISA </a:t>
            </a:r>
            <a:r>
              <a:rPr lang="it-IT" sz="2400" b="1" i="1" u="sng" dirty="0" err="1">
                <a:solidFill>
                  <a:schemeClr val="bg1">
                    <a:lumMod val="50000"/>
                  </a:schemeClr>
                </a:solidFill>
              </a:rPr>
              <a:t>Clarified</a:t>
            </a:r>
            <a:r>
              <a:rPr lang="it-IT" sz="2400" b="1" i="1" u="sng" dirty="0">
                <a:solidFill>
                  <a:schemeClr val="bg1">
                    <a:lumMod val="50000"/>
                  </a:schemeClr>
                </a:solidFill>
              </a:rPr>
              <a:t> 2009 </a:t>
            </a:r>
            <a:r>
              <a:rPr lang="it-IT" sz="2400" b="1" u="sng" dirty="0">
                <a:solidFill>
                  <a:schemeClr val="bg1">
                    <a:lumMod val="50000"/>
                  </a:schemeClr>
                </a:solidFill>
              </a:rPr>
              <a:t>(ITA)</a:t>
            </a:r>
          </a:p>
          <a:p>
            <a:pPr algn="ctr"/>
            <a:r>
              <a:rPr lang="it-IT" sz="2400" b="1" dirty="0">
                <a:solidFill>
                  <a:schemeClr val="bg1">
                    <a:lumMod val="50000"/>
                  </a:schemeClr>
                </a:solidFill>
              </a:rPr>
              <a:t>+ </a:t>
            </a:r>
            <a:r>
              <a:rPr lang="it-IT" sz="2400" b="1" u="sng" dirty="0">
                <a:solidFill>
                  <a:schemeClr val="bg1">
                    <a:lumMod val="50000"/>
                  </a:schemeClr>
                </a:solidFill>
              </a:rPr>
              <a:t>SA ITA 250B</a:t>
            </a:r>
            <a:r>
              <a:rPr lang="it-IT" sz="2400" b="1" dirty="0">
                <a:solidFill>
                  <a:schemeClr val="bg1">
                    <a:lumMod val="50000"/>
                  </a:schemeClr>
                </a:solidFill>
              </a:rPr>
              <a:t>  </a:t>
            </a:r>
            <a:r>
              <a:rPr lang="it-IT" sz="2400" b="1" u="sng" dirty="0">
                <a:solidFill>
                  <a:schemeClr val="bg1">
                    <a:lumMod val="50000"/>
                  </a:schemeClr>
                </a:solidFill>
              </a:rPr>
              <a:t>SA ITA 720B</a:t>
            </a:r>
            <a:r>
              <a:rPr lang="it-IT" sz="2400" b="1" dirty="0">
                <a:solidFill>
                  <a:schemeClr val="bg1">
                    <a:lumMod val="50000"/>
                  </a:schemeClr>
                </a:solidFill>
              </a:rPr>
              <a:t> e </a:t>
            </a:r>
            <a:r>
              <a:rPr lang="it-IT" sz="2400" b="1" u="sng" dirty="0">
                <a:solidFill>
                  <a:schemeClr val="bg1">
                    <a:lumMod val="50000"/>
                  </a:schemeClr>
                </a:solidFill>
              </a:rPr>
              <a:t>ISQC1(ITA)</a:t>
            </a:r>
          </a:p>
        </p:txBody>
      </p:sp>
      <p:sp>
        <p:nvSpPr>
          <p:cNvPr id="10" name="AutoShape 9">
            <a:extLst>
              <a:ext uri="{FF2B5EF4-FFF2-40B4-BE49-F238E27FC236}">
                <a16:creationId xmlns:a16="http://schemas.microsoft.com/office/drawing/2014/main" xmlns="" id="{F116858C-3451-47CD-BB8F-4E69032CD183}"/>
              </a:ext>
            </a:extLst>
          </p:cNvPr>
          <p:cNvSpPr>
            <a:spLocks noChangeArrowheads="1"/>
          </p:cNvSpPr>
          <p:nvPr/>
        </p:nvSpPr>
        <p:spPr bwMode="auto">
          <a:xfrm>
            <a:off x="4062415" y="3717032"/>
            <a:ext cx="866775" cy="4572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t-IT"/>
          </a:p>
        </p:txBody>
      </p:sp>
      <p:pic>
        <p:nvPicPr>
          <p:cNvPr id="11" name="Immagine 10">
            <a:extLst>
              <a:ext uri="{FF2B5EF4-FFF2-40B4-BE49-F238E27FC236}">
                <a16:creationId xmlns:a16="http://schemas.microsoft.com/office/drawing/2014/main" xmlns="" id="{193D2D4B-85BC-41DB-85EF-A90DA4B69039}"/>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14" name="Rettangolo 13">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13" name="Segnaposto data 4">
            <a:extLst>
              <a:ext uri="{FF2B5EF4-FFF2-40B4-BE49-F238E27FC236}">
                <a16:creationId xmlns:a16="http://schemas.microsoft.com/office/drawing/2014/main" xmlns="" id="{D9861E48-9A83-4D77-B9DF-183F6A192084}"/>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6" name="Segnaposto numero diapositiva 3">
            <a:extLst>
              <a:ext uri="{FF2B5EF4-FFF2-40B4-BE49-F238E27FC236}">
                <a16:creationId xmlns:a16="http://schemas.microsoft.com/office/drawing/2014/main" xmlns="" id="{91965E12-55AB-4C12-B1D2-71D873ED3B3E}"/>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9301864"/>
      </p:ext>
    </p:extLst>
  </p:cSld>
  <p:clrMapOvr>
    <a:masterClrMapping/>
  </p:clrMapOvr>
  <p:transition spd="med">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100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WordArt 11">
            <a:extLst>
              <a:ext uri="{FF2B5EF4-FFF2-40B4-BE49-F238E27FC236}">
                <a16:creationId xmlns:a16="http://schemas.microsoft.com/office/drawing/2014/main" xmlns="" id="{DB25081D-76C9-4792-B948-302DD74FF343}"/>
              </a:ext>
            </a:extLst>
          </p:cNvPr>
          <p:cNvSpPr>
            <a:spLocks noChangeArrowheads="1" noChangeShapeType="1" noTextEdit="1"/>
          </p:cNvSpPr>
          <p:nvPr/>
        </p:nvSpPr>
        <p:spPr bwMode="auto">
          <a:xfrm>
            <a:off x="2987675" y="1296470"/>
            <a:ext cx="3724275" cy="57606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gradFill rotWithShape="1">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panose="020B0806030902050204" pitchFamily="34" charset="0"/>
              </a:rPr>
              <a:t>Revisione legale dei conti</a:t>
            </a:r>
          </a:p>
        </p:txBody>
      </p:sp>
      <p:graphicFrame>
        <p:nvGraphicFramePr>
          <p:cNvPr id="7" name="Group 18">
            <a:extLst>
              <a:ext uri="{FF2B5EF4-FFF2-40B4-BE49-F238E27FC236}">
                <a16:creationId xmlns:a16="http://schemas.microsoft.com/office/drawing/2014/main" xmlns="" id="{C0C648BF-ED92-4851-ABA1-C749E792F6C1}"/>
              </a:ext>
            </a:extLst>
          </p:cNvPr>
          <p:cNvGraphicFramePr>
            <a:graphicFrameLocks noGrp="1"/>
          </p:cNvGraphicFramePr>
          <p:nvPr>
            <p:extLst>
              <p:ext uri="{D42A27DB-BD31-4B8C-83A1-F6EECF244321}">
                <p14:modId xmlns:p14="http://schemas.microsoft.com/office/powerpoint/2010/main" xmlns="" val="2691551781"/>
              </p:ext>
            </p:extLst>
          </p:nvPr>
        </p:nvGraphicFramePr>
        <p:xfrm>
          <a:off x="251520" y="2071995"/>
          <a:ext cx="8712968" cy="3616963"/>
        </p:xfrm>
        <a:graphic>
          <a:graphicData uri="http://schemas.openxmlformats.org/drawingml/2006/table">
            <a:tbl>
              <a:tblPr/>
              <a:tblGrid>
                <a:gridCol w="8712968">
                  <a:extLst>
                    <a:ext uri="{9D8B030D-6E8A-4147-A177-3AD203B41FA5}">
                      <a16:colId xmlns:a16="http://schemas.microsoft.com/office/drawing/2014/main" xmlns="" val="20000"/>
                    </a:ext>
                  </a:extLst>
                </a:gridCol>
              </a:tblGrid>
              <a:tr h="72226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it-IT" sz="2800" b="1" i="0" u="none" strike="noStrike" cap="none" normalizeH="0" baseline="0" dirty="0">
                        <a:ln>
                          <a:noFill/>
                        </a:ln>
                        <a:solidFill>
                          <a:srgbClr val="0033CC"/>
                        </a:solidFill>
                        <a:effectLst>
                          <a:outerShdw blurRad="38100" dist="38100" dir="2700000" algn="tl">
                            <a:srgbClr val="C0C0C0"/>
                          </a:outerShdw>
                        </a:effectLst>
                        <a:latin typeface="Times New Roman" pitchFamily="18" charset="0"/>
                      </a:endParaRPr>
                    </a:p>
                  </a:txBody>
                  <a:tcPr horzOverflow="overflow">
                    <a:lnL w="38100" cap="flat" cmpd="sng" algn="ctr">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38100"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0"/>
                  </a:ext>
                </a:extLst>
              </a:tr>
              <a:tr h="289469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dirty="0">
                        <a:ln>
                          <a:noFill/>
                        </a:ln>
                        <a:solidFill>
                          <a:srgbClr val="0033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dirty="0">
                        <a:ln>
                          <a:noFill/>
                        </a:ln>
                        <a:solidFill>
                          <a:srgbClr val="0033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dirty="0">
                        <a:ln>
                          <a:noFill/>
                        </a:ln>
                        <a:solidFill>
                          <a:srgbClr val="0033CC"/>
                        </a:solidFill>
                        <a:effectLst/>
                        <a:latin typeface="Times New Roman" pitchFamily="18" charset="0"/>
                      </a:endParaRPr>
                    </a:p>
                  </a:txBody>
                  <a:tcPr horzOverflow="overflow">
                    <a:lnL w="38100" cap="flat" cmpd="sng" algn="ctr">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38100" cap="flat" cmpd="sng" algn="ctr">
                      <a:solidFill>
                        <a:schemeClr val="accent2"/>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1"/>
                  </a:ext>
                </a:extLst>
              </a:tr>
            </a:tbl>
          </a:graphicData>
        </a:graphic>
      </p:graphicFrame>
      <p:sp>
        <p:nvSpPr>
          <p:cNvPr id="9" name="WordArt 13">
            <a:extLst>
              <a:ext uri="{FF2B5EF4-FFF2-40B4-BE49-F238E27FC236}">
                <a16:creationId xmlns:a16="http://schemas.microsoft.com/office/drawing/2014/main" xmlns="" id="{81CC0E91-91C4-47BD-8EC4-DA6527CE7744}"/>
              </a:ext>
            </a:extLst>
          </p:cNvPr>
          <p:cNvSpPr>
            <a:spLocks noChangeArrowheads="1" noChangeShapeType="1" noTextEdit="1"/>
          </p:cNvSpPr>
          <p:nvPr/>
        </p:nvSpPr>
        <p:spPr bwMode="auto">
          <a:xfrm>
            <a:off x="2699792" y="2151151"/>
            <a:ext cx="3744416" cy="468759"/>
          </a:xfrm>
          <a:prstGeom prst="rect">
            <a:avLst/>
          </a:prstGeom>
          <a:solidFill>
            <a:srgbClr val="00B0F0"/>
          </a:solidFill>
        </p:spPr>
        <p:txBody>
          <a:bodyPr wrap="none" fromWordArt="1">
            <a:prstTxWarp prst="textPlain">
              <a:avLst>
                <a:gd name="adj" fmla="val 50000"/>
              </a:avLst>
            </a:prstTxWarp>
          </a:bodyPr>
          <a:lstStyle/>
          <a:p>
            <a:pPr algn="ctr"/>
            <a:r>
              <a:rPr lang="it-IT" sz="6000" kern="10" dirty="0">
                <a:ln w="9525" cap="sq">
                  <a:noFill/>
                  <a:round/>
                  <a:headEnd type="none" w="sm" len="sm"/>
                  <a:tailEnd type="none" w="sm" len="sm"/>
                </a:ln>
                <a:solidFill>
                  <a:srgbClr val="FF0000"/>
                </a:solidFill>
                <a:effectLst>
                  <a:outerShdw dist="35921" dir="2700000" algn="ctr" rotWithShape="0">
                    <a:srgbClr val="C0C0C0"/>
                  </a:outerShdw>
                </a:effectLst>
                <a:latin typeface="Impact"/>
              </a:rPr>
              <a:t>Altri “provvedimenti”</a:t>
            </a:r>
          </a:p>
        </p:txBody>
      </p:sp>
      <p:sp>
        <p:nvSpPr>
          <p:cNvPr id="10" name="Segnaposto contenuto 2">
            <a:extLst>
              <a:ext uri="{FF2B5EF4-FFF2-40B4-BE49-F238E27FC236}">
                <a16:creationId xmlns:a16="http://schemas.microsoft.com/office/drawing/2014/main" xmlns="" id="{2F3F18C0-7707-46D1-B712-AAE94799A321}"/>
              </a:ext>
            </a:extLst>
          </p:cNvPr>
          <p:cNvSpPr txBox="1">
            <a:spLocks/>
          </p:cNvSpPr>
          <p:nvPr/>
        </p:nvSpPr>
        <p:spPr bwMode="auto">
          <a:xfrm>
            <a:off x="512666" y="2924056"/>
            <a:ext cx="8235797" cy="2764902"/>
          </a:xfrm>
          <a:prstGeom prst="rect">
            <a:avLst/>
          </a:prstGeom>
          <a:noFill/>
          <a:ln w="9525" cap="sq">
            <a:noFill/>
            <a:miter lim="800000"/>
            <a:headEnd type="none" w="sm" len="sm"/>
            <a:tailEnd type="none" w="sm" len="sm"/>
          </a:ln>
          <a:effectLst/>
        </p:spPr>
        <p:txBody>
          <a:bodyPr vert="horz" wrap="square" lIns="92075" tIns="46038" rIns="92075" bIns="46038" numCol="1" anchor="t" anchorCtr="0" compatLnSpc="1">
            <a:prstTxWarp prst="textNoShape">
              <a:avLst/>
            </a:prstTxWarp>
          </a:bodyPr>
          <a:lstStyle/>
          <a:p>
            <a:pPr marL="457200" marR="0" lvl="0" indent="-457200" defTabSz="914400" rtl="0" eaLnBrk="0" fontAlgn="base" latinLnBrk="0" hangingPunct="0">
              <a:lnSpc>
                <a:spcPts val="2300"/>
              </a:lnSpc>
              <a:spcBef>
                <a:spcPct val="20000"/>
              </a:spcBef>
              <a:spcAft>
                <a:spcPct val="0"/>
              </a:spcAft>
              <a:buClr>
                <a:srgbClr val="FF0000"/>
              </a:buClr>
              <a:buSzPct val="75000"/>
              <a:buFont typeface="+mj-lt"/>
              <a:buAutoNum type="arabicParenR" startAt="3"/>
              <a:tabLst/>
              <a:defRPr/>
            </a:pPr>
            <a:r>
              <a:rPr kumimoji="0" lang="it-IT" sz="2400" u="none" strike="noStrike" kern="0" cap="none" spc="0" normalizeH="0" baseline="0" noProof="0" dirty="0">
                <a:ln>
                  <a:noFill/>
                </a:ln>
                <a:solidFill>
                  <a:srgbClr val="002060"/>
                </a:solidFill>
                <a:uLnTx/>
                <a:uFillTx/>
                <a:latin typeface="+mn-lt"/>
                <a:ea typeface="+mn-ea"/>
                <a:cs typeface="+mn-cs"/>
              </a:rPr>
              <a:t>Determina MEF (Ragioneria dello Stato):</a:t>
            </a:r>
          </a:p>
          <a:p>
            <a:pPr marL="914400" lvl="1" indent="-457200" eaLnBrk="0" hangingPunct="0">
              <a:lnSpc>
                <a:spcPts val="2300"/>
              </a:lnSpc>
              <a:spcBef>
                <a:spcPct val="20000"/>
              </a:spcBef>
              <a:buClr>
                <a:srgbClr val="FF0000"/>
              </a:buClr>
              <a:buSzPct val="75000"/>
              <a:buFont typeface="Wingdings" pitchFamily="2" charset="2"/>
              <a:buChar char="ü"/>
              <a:defRPr/>
            </a:pPr>
            <a:r>
              <a:rPr kumimoji="0" lang="it-IT" sz="2400" u="none" strike="noStrike" kern="0" cap="none" spc="0" normalizeH="0" baseline="0" noProof="0" dirty="0">
                <a:ln>
                  <a:noFill/>
                </a:ln>
                <a:solidFill>
                  <a:srgbClr val="002060"/>
                </a:solidFill>
                <a:uLnTx/>
                <a:uFillTx/>
                <a:latin typeface="+mn-lt"/>
                <a:ea typeface="+mn-ea"/>
                <a:cs typeface="+mn-cs"/>
              </a:rPr>
              <a:t>23/12/2014 (ISA Italia)</a:t>
            </a:r>
          </a:p>
          <a:p>
            <a:pPr marL="914400" lvl="1" indent="-457200" eaLnBrk="0" hangingPunct="0">
              <a:lnSpc>
                <a:spcPts val="2300"/>
              </a:lnSpc>
              <a:spcBef>
                <a:spcPct val="20000"/>
              </a:spcBef>
              <a:buClr>
                <a:srgbClr val="FF0000"/>
              </a:buClr>
              <a:buSzPct val="75000"/>
              <a:buFont typeface="Wingdings" pitchFamily="2" charset="2"/>
              <a:buChar char="ü"/>
              <a:defRPr/>
            </a:pPr>
            <a:r>
              <a:rPr lang="it-IT" sz="2400" kern="0" dirty="0">
                <a:solidFill>
                  <a:srgbClr val="002060"/>
                </a:solidFill>
                <a:latin typeface="+mn-lt"/>
              </a:rPr>
              <a:t>15 giugno 2017 (SA Italia 720B)</a:t>
            </a:r>
          </a:p>
          <a:p>
            <a:pPr marL="914400" lvl="1" indent="-457200" eaLnBrk="0" hangingPunct="0">
              <a:lnSpc>
                <a:spcPts val="2300"/>
              </a:lnSpc>
              <a:spcBef>
                <a:spcPct val="20000"/>
              </a:spcBef>
              <a:buClr>
                <a:srgbClr val="FF0000"/>
              </a:buClr>
              <a:buSzPct val="75000"/>
              <a:buFont typeface="Wingdings" pitchFamily="2" charset="2"/>
              <a:buChar char="ü"/>
              <a:defRPr/>
            </a:pPr>
            <a:r>
              <a:rPr kumimoji="0" lang="it-IT" sz="2400" u="none" strike="noStrike" kern="0" cap="none" spc="0" normalizeH="0" baseline="0" noProof="0" dirty="0">
                <a:ln>
                  <a:noFill/>
                </a:ln>
                <a:solidFill>
                  <a:srgbClr val="002060"/>
                </a:solidFill>
                <a:uLnTx/>
                <a:uFillTx/>
                <a:latin typeface="+mn-lt"/>
                <a:ea typeface="+mn-ea"/>
                <a:cs typeface="+mn-cs"/>
              </a:rPr>
              <a:t>31 luglio 2017 (aggiornamento + ISA Italia 701)</a:t>
            </a:r>
          </a:p>
          <a:p>
            <a:pPr marL="914400" lvl="1" indent="-457200" eaLnBrk="0" hangingPunct="0">
              <a:lnSpc>
                <a:spcPts val="2300"/>
              </a:lnSpc>
              <a:spcBef>
                <a:spcPct val="20000"/>
              </a:spcBef>
              <a:buClr>
                <a:srgbClr val="FF0000"/>
              </a:buClr>
              <a:buSzPct val="75000"/>
              <a:buFont typeface="Wingdings" pitchFamily="2" charset="2"/>
              <a:buChar char="ü"/>
              <a:defRPr/>
            </a:pPr>
            <a:r>
              <a:rPr lang="it-IT" sz="2400" kern="0" dirty="0">
                <a:solidFill>
                  <a:srgbClr val="002060"/>
                </a:solidFill>
                <a:latin typeface="+mn-lt"/>
              </a:rPr>
              <a:t>12 gennaio 2018 (aggiornamento)</a:t>
            </a:r>
          </a:p>
          <a:p>
            <a:pPr marL="914400" lvl="1" indent="-457200" eaLnBrk="0" hangingPunct="0">
              <a:lnSpc>
                <a:spcPts val="2300"/>
              </a:lnSpc>
              <a:spcBef>
                <a:spcPct val="20000"/>
              </a:spcBef>
              <a:buClr>
                <a:srgbClr val="FF0000"/>
              </a:buClr>
              <a:buSzPct val="75000"/>
              <a:buFont typeface="Wingdings" pitchFamily="2" charset="2"/>
              <a:buChar char="ü"/>
              <a:defRPr/>
            </a:pPr>
            <a:r>
              <a:rPr kumimoji="0" lang="it-IT" sz="2400" u="none" strike="noStrike" kern="0" cap="none" spc="0" normalizeH="0" baseline="0" noProof="0" dirty="0">
                <a:ln>
                  <a:noFill/>
                </a:ln>
                <a:solidFill>
                  <a:srgbClr val="002060"/>
                </a:solidFill>
                <a:uLnTx/>
                <a:uFillTx/>
                <a:ea typeface="+mn-ea"/>
                <a:cs typeface="+mn-cs"/>
              </a:rPr>
              <a:t>20 novembre 2018 (codice «deontologia»)</a:t>
            </a:r>
          </a:p>
          <a:p>
            <a:pPr marL="914400" lvl="1" indent="-457200" eaLnBrk="0" hangingPunct="0">
              <a:lnSpc>
                <a:spcPts val="2300"/>
              </a:lnSpc>
              <a:spcBef>
                <a:spcPct val="20000"/>
              </a:spcBef>
              <a:buClr>
                <a:srgbClr val="FF0000"/>
              </a:buClr>
              <a:buSzPct val="75000"/>
              <a:buFont typeface="Wingdings" pitchFamily="2" charset="2"/>
              <a:buChar char="ü"/>
              <a:defRPr/>
            </a:pPr>
            <a:r>
              <a:rPr lang="it-IT" sz="2400" kern="0" dirty="0">
                <a:solidFill>
                  <a:srgbClr val="002060"/>
                </a:solidFill>
                <a:latin typeface="+mn-lt"/>
              </a:rPr>
              <a:t>  3 agosto </a:t>
            </a:r>
            <a:r>
              <a:rPr lang="it-IT" sz="2400" u="sng" kern="0" dirty="0">
                <a:solidFill>
                  <a:srgbClr val="002060"/>
                </a:solidFill>
                <a:latin typeface="+mn-lt"/>
              </a:rPr>
              <a:t>2020</a:t>
            </a:r>
            <a:r>
              <a:rPr lang="it-IT" sz="2400" kern="0" dirty="0">
                <a:solidFill>
                  <a:srgbClr val="002060"/>
                </a:solidFill>
                <a:latin typeface="+mn-lt"/>
              </a:rPr>
              <a:t> (aggiornamento n. 22 ISA ITALIA)</a:t>
            </a:r>
            <a:endParaRPr kumimoji="0" lang="it-IT" sz="2400" u="none" strike="noStrike" kern="0" cap="none" spc="0" normalizeH="0" baseline="0" noProof="0" dirty="0">
              <a:ln>
                <a:noFill/>
              </a:ln>
              <a:solidFill>
                <a:srgbClr val="002060"/>
              </a:solidFill>
              <a:uLnTx/>
              <a:uFillTx/>
              <a:latin typeface="+mn-lt"/>
              <a:ea typeface="+mn-ea"/>
              <a:cs typeface="+mn-cs"/>
            </a:endParaRPr>
          </a:p>
          <a:p>
            <a:pPr marL="914400" lvl="1" indent="-457200" eaLnBrk="0" hangingPunct="0">
              <a:lnSpc>
                <a:spcPts val="2300"/>
              </a:lnSpc>
              <a:spcBef>
                <a:spcPct val="20000"/>
              </a:spcBef>
              <a:buClr>
                <a:srgbClr val="FF0000"/>
              </a:buClr>
              <a:buSzPct val="75000"/>
              <a:buFont typeface="Wingdings" pitchFamily="2" charset="2"/>
              <a:buChar char="ü"/>
              <a:defRPr/>
            </a:pPr>
            <a:endParaRPr kumimoji="0" lang="it-IT" sz="2000" u="none" strike="noStrike" kern="0" cap="none" spc="0" normalizeH="0" baseline="0" noProof="0" dirty="0">
              <a:ln>
                <a:noFill/>
              </a:ln>
              <a:solidFill>
                <a:srgbClr val="002060"/>
              </a:solidFill>
              <a:uLnTx/>
              <a:uFillTx/>
              <a:latin typeface="+mn-lt"/>
              <a:ea typeface="+mn-ea"/>
              <a:cs typeface="+mn-cs"/>
            </a:endParaRPr>
          </a:p>
          <a:p>
            <a:pPr marL="914400" lvl="1" indent="-457200" eaLnBrk="0" hangingPunct="0">
              <a:lnSpc>
                <a:spcPts val="2300"/>
              </a:lnSpc>
              <a:spcBef>
                <a:spcPct val="20000"/>
              </a:spcBef>
              <a:buClr>
                <a:srgbClr val="FF0000"/>
              </a:buClr>
              <a:buSzPct val="75000"/>
              <a:buFont typeface="Wingdings" pitchFamily="2" charset="2"/>
              <a:buChar char="ü"/>
              <a:defRPr/>
            </a:pPr>
            <a:endParaRPr kumimoji="0" lang="it-IT" sz="2000" u="none" strike="noStrike" kern="0" cap="none" spc="0" normalizeH="0" baseline="0" noProof="0" dirty="0">
              <a:ln>
                <a:noFill/>
              </a:ln>
              <a:solidFill>
                <a:srgbClr val="002060"/>
              </a:solidFill>
              <a:uLnTx/>
              <a:uFillTx/>
              <a:latin typeface="+mn-lt"/>
              <a:ea typeface="+mn-ea"/>
              <a:cs typeface="+mn-cs"/>
            </a:endParaRPr>
          </a:p>
        </p:txBody>
      </p:sp>
      <p:pic>
        <p:nvPicPr>
          <p:cNvPr id="11" name="Immagine 10">
            <a:extLst>
              <a:ext uri="{FF2B5EF4-FFF2-40B4-BE49-F238E27FC236}">
                <a16:creationId xmlns:a16="http://schemas.microsoft.com/office/drawing/2014/main" xmlns="" id="{25AF80D1-06ED-432D-9230-A94E991A327C}"/>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14" name="Rettangolo 13">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13" name="Segnaposto data 4">
            <a:extLst>
              <a:ext uri="{FF2B5EF4-FFF2-40B4-BE49-F238E27FC236}">
                <a16:creationId xmlns:a16="http://schemas.microsoft.com/office/drawing/2014/main" xmlns="" id="{2C9BD772-7643-4498-9BC2-FA262CE0369C}"/>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6" name="Segnaposto numero diapositiva 3">
            <a:extLst>
              <a:ext uri="{FF2B5EF4-FFF2-40B4-BE49-F238E27FC236}">
                <a16:creationId xmlns:a16="http://schemas.microsoft.com/office/drawing/2014/main" xmlns="" id="{850D90B5-5BF0-46A2-9028-049F1068D9F2}"/>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331858647"/>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xmlns="" id="{E542F31C-9076-44E0-9A29-6F91DF79A7C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a:extLst>
              <a:ext uri="{FF2B5EF4-FFF2-40B4-BE49-F238E27FC236}">
                <a16:creationId xmlns:a16="http://schemas.microsoft.com/office/drawing/2014/main" xmlns="" id="{6692872D-53FF-44B4-AF94-C43C09D8FBC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 Box 4">
            <a:extLst>
              <a:ext uri="{FF2B5EF4-FFF2-40B4-BE49-F238E27FC236}">
                <a16:creationId xmlns:a16="http://schemas.microsoft.com/office/drawing/2014/main" xmlns="" id="{E216C9EA-DF83-4896-8699-06ABD9859805}"/>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WordArt 2">
            <a:extLst>
              <a:ext uri="{FF2B5EF4-FFF2-40B4-BE49-F238E27FC236}">
                <a16:creationId xmlns:a16="http://schemas.microsoft.com/office/drawing/2014/main" xmlns="" id="{2642FAE2-05AD-412C-ADC9-6B0FCCEF6E48}"/>
              </a:ext>
            </a:extLst>
          </p:cNvPr>
          <p:cNvSpPr>
            <a:spLocks noChangeArrowheads="1" noChangeShapeType="1" noTextEdit="1"/>
          </p:cNvSpPr>
          <p:nvPr/>
        </p:nvSpPr>
        <p:spPr bwMode="auto">
          <a:xfrm>
            <a:off x="1259632" y="1571612"/>
            <a:ext cx="6805634" cy="4295788"/>
          </a:xfrm>
          <a:prstGeom prst="rect">
            <a:avLst/>
          </a:prstGeom>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Revisione:</a:t>
            </a:r>
          </a:p>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i principi (cenni)</a:t>
            </a:r>
          </a:p>
        </p:txBody>
      </p:sp>
      <p:pic>
        <p:nvPicPr>
          <p:cNvPr id="12" name="Immagine 11">
            <a:extLst>
              <a:ext uri="{FF2B5EF4-FFF2-40B4-BE49-F238E27FC236}">
                <a16:creationId xmlns:a16="http://schemas.microsoft.com/office/drawing/2014/main" xmlns="" id="{67DE9B44-C339-4C01-8A4D-2457CBAD29E5}"/>
              </a:ext>
            </a:extLst>
          </p:cNvPr>
          <p:cNvPicPr>
            <a:picLocks noChangeAspect="1"/>
          </p:cNvPicPr>
          <p:nvPr/>
        </p:nvPicPr>
        <p:blipFill>
          <a:blip r:embed="rId2" cstate="print"/>
          <a:stretch>
            <a:fillRect/>
          </a:stretch>
        </p:blipFill>
        <p:spPr>
          <a:xfrm>
            <a:off x="1038225" y="6357938"/>
            <a:ext cx="653455" cy="471288"/>
          </a:xfrm>
          <a:prstGeom prst="rect">
            <a:avLst/>
          </a:prstGeom>
        </p:spPr>
      </p:pic>
      <p:sp>
        <p:nvSpPr>
          <p:cNvPr id="14" name="Rettangolo 13">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40"/>
            <a:ext cx="1610810" cy="1215003"/>
          </a:xfrm>
          <a:prstGeom prst="rect">
            <a:avLst/>
          </a:prstGeom>
        </p:spPr>
      </p:pic>
      <p:sp>
        <p:nvSpPr>
          <p:cNvPr id="11" name="Segnaposto data 4">
            <a:extLst>
              <a:ext uri="{FF2B5EF4-FFF2-40B4-BE49-F238E27FC236}">
                <a16:creationId xmlns:a16="http://schemas.microsoft.com/office/drawing/2014/main" xmlns="" id="{06018403-1D6A-4084-B13C-CC46252886AB}"/>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A64E7C59-731A-40DC-A0AA-41F8745043B4}"/>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41050553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WordArt 11">
            <a:extLst>
              <a:ext uri="{FF2B5EF4-FFF2-40B4-BE49-F238E27FC236}">
                <a16:creationId xmlns:a16="http://schemas.microsoft.com/office/drawing/2014/main" xmlns="" id="{A52481F4-7C14-450D-A04F-5F4542B81F93}"/>
              </a:ext>
            </a:extLst>
          </p:cNvPr>
          <p:cNvSpPr>
            <a:spLocks noChangeArrowheads="1" noChangeShapeType="1" noTextEdit="1"/>
          </p:cNvSpPr>
          <p:nvPr/>
        </p:nvSpPr>
        <p:spPr bwMode="auto">
          <a:xfrm>
            <a:off x="2987675" y="1268760"/>
            <a:ext cx="3724275" cy="57606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gradFill rotWithShape="1">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panose="020B0806030902050204" pitchFamily="34" charset="0"/>
              </a:rPr>
              <a:t>Revisione legale dei conti</a:t>
            </a:r>
          </a:p>
        </p:txBody>
      </p:sp>
      <p:sp>
        <p:nvSpPr>
          <p:cNvPr id="7" name="Text Box 3">
            <a:extLst>
              <a:ext uri="{FF2B5EF4-FFF2-40B4-BE49-F238E27FC236}">
                <a16:creationId xmlns:a16="http://schemas.microsoft.com/office/drawing/2014/main" xmlns="" id="{608B19FF-BB70-4B06-8DE7-FF8B4A8EF9FD}"/>
              </a:ext>
            </a:extLst>
          </p:cNvPr>
          <p:cNvSpPr txBox="1">
            <a:spLocks noChangeArrowheads="1"/>
          </p:cNvSpPr>
          <p:nvPr/>
        </p:nvSpPr>
        <p:spPr bwMode="auto">
          <a:xfrm>
            <a:off x="323528" y="2714620"/>
            <a:ext cx="2246498" cy="769441"/>
          </a:xfrm>
          <a:prstGeom prst="rect">
            <a:avLst/>
          </a:prstGeom>
          <a:noFill/>
          <a:ln w="9525">
            <a:noFill/>
            <a:miter lim="800000"/>
            <a:headEnd/>
            <a:tailEnd/>
          </a:ln>
          <a:effectLst/>
        </p:spPr>
        <p:txBody>
          <a:bodyPr wrap="square">
            <a:spAutoFit/>
          </a:bodyPr>
          <a:lstStyle/>
          <a:p>
            <a:pPr algn="l"/>
            <a:r>
              <a:rPr lang="it-IT" sz="4400" dirty="0">
                <a:solidFill>
                  <a:srgbClr val="FFFF00"/>
                </a:solidFill>
              </a:rPr>
              <a:t>200-265</a:t>
            </a:r>
            <a:endParaRPr lang="it-IT" sz="4400" dirty="0">
              <a:solidFill>
                <a:srgbClr val="FFFF00"/>
              </a:solidFill>
              <a:latin typeface="Times New Roman" pitchFamily="18" charset="0"/>
            </a:endParaRPr>
          </a:p>
        </p:txBody>
      </p:sp>
      <p:sp>
        <p:nvSpPr>
          <p:cNvPr id="9" name="AutoShape 4">
            <a:extLst>
              <a:ext uri="{FF2B5EF4-FFF2-40B4-BE49-F238E27FC236}">
                <a16:creationId xmlns:a16="http://schemas.microsoft.com/office/drawing/2014/main" xmlns="" id="{F4C5B918-339F-4026-A68F-E373FAB0D210}"/>
              </a:ext>
            </a:extLst>
          </p:cNvPr>
          <p:cNvSpPr>
            <a:spLocks noChangeArrowheads="1"/>
          </p:cNvSpPr>
          <p:nvPr/>
        </p:nvSpPr>
        <p:spPr bwMode="auto">
          <a:xfrm>
            <a:off x="2725521" y="2786628"/>
            <a:ext cx="540950" cy="714380"/>
          </a:xfrm>
          <a:prstGeom prst="rightArrow">
            <a:avLst>
              <a:gd name="adj1" fmla="val 50000"/>
              <a:gd name="adj2" fmla="val 60000"/>
            </a:avLst>
          </a:prstGeom>
          <a:gradFill rotWithShape="0">
            <a:gsLst>
              <a:gs pos="0">
                <a:srgbClr val="000082"/>
              </a:gs>
              <a:gs pos="30000">
                <a:srgbClr val="66008F"/>
              </a:gs>
              <a:gs pos="64999">
                <a:srgbClr val="BA0066"/>
              </a:gs>
              <a:gs pos="89999">
                <a:srgbClr val="FF0000"/>
              </a:gs>
              <a:gs pos="100000">
                <a:srgbClr val="FF8200"/>
              </a:gs>
            </a:gsLst>
            <a:lin ang="0" scaled="1"/>
          </a:gradFill>
          <a:ln w="9525">
            <a:noFill/>
            <a:miter lim="800000"/>
            <a:headEnd/>
            <a:tailEnd/>
          </a:ln>
          <a:effectLst/>
        </p:spPr>
        <p:txBody>
          <a:bodyPr wrap="none" anchor="ctr"/>
          <a:lstStyle/>
          <a:p>
            <a:endParaRPr lang="it-IT"/>
          </a:p>
        </p:txBody>
      </p:sp>
      <p:sp>
        <p:nvSpPr>
          <p:cNvPr id="10" name="Text Box 5">
            <a:extLst>
              <a:ext uri="{FF2B5EF4-FFF2-40B4-BE49-F238E27FC236}">
                <a16:creationId xmlns:a16="http://schemas.microsoft.com/office/drawing/2014/main" xmlns="" id="{319E81F0-CFE3-4793-AE35-80808A97C646}"/>
              </a:ext>
            </a:extLst>
          </p:cNvPr>
          <p:cNvSpPr txBox="1">
            <a:spLocks noChangeArrowheads="1"/>
          </p:cNvSpPr>
          <p:nvPr/>
        </p:nvSpPr>
        <p:spPr bwMode="auto">
          <a:xfrm>
            <a:off x="3275856" y="2858636"/>
            <a:ext cx="5230856" cy="523220"/>
          </a:xfrm>
          <a:prstGeom prst="rect">
            <a:avLst/>
          </a:prstGeom>
          <a:noFill/>
          <a:ln w="9525">
            <a:noFill/>
            <a:miter lim="800000"/>
            <a:headEnd/>
            <a:tailEnd/>
          </a:ln>
          <a:effectLst/>
        </p:spPr>
        <p:txBody>
          <a:bodyPr wrap="none">
            <a:spAutoFit/>
          </a:bodyPr>
          <a:lstStyle/>
          <a:p>
            <a:pPr algn="l"/>
            <a:r>
              <a:rPr lang="it-IT" sz="2800" dirty="0">
                <a:latin typeface="Times New Roman" pitchFamily="18" charset="0"/>
              </a:rPr>
              <a:t>Principi generali e responsabilità</a:t>
            </a:r>
          </a:p>
        </p:txBody>
      </p:sp>
      <p:sp>
        <p:nvSpPr>
          <p:cNvPr id="11" name="Text Box 3">
            <a:extLst>
              <a:ext uri="{FF2B5EF4-FFF2-40B4-BE49-F238E27FC236}">
                <a16:creationId xmlns:a16="http://schemas.microsoft.com/office/drawing/2014/main" xmlns="" id="{0E985596-06E5-4B5D-832C-008789004CBE}"/>
              </a:ext>
            </a:extLst>
          </p:cNvPr>
          <p:cNvSpPr txBox="1">
            <a:spLocks noChangeArrowheads="1"/>
          </p:cNvSpPr>
          <p:nvPr/>
        </p:nvSpPr>
        <p:spPr bwMode="auto">
          <a:xfrm>
            <a:off x="278154" y="4376280"/>
            <a:ext cx="2637662" cy="707886"/>
          </a:xfrm>
          <a:prstGeom prst="rect">
            <a:avLst/>
          </a:prstGeom>
          <a:noFill/>
          <a:ln w="9525">
            <a:noFill/>
            <a:miter lim="800000"/>
            <a:headEnd/>
            <a:tailEnd/>
          </a:ln>
          <a:effectLst/>
        </p:spPr>
        <p:txBody>
          <a:bodyPr wrap="square">
            <a:spAutoFit/>
          </a:bodyPr>
          <a:lstStyle/>
          <a:p>
            <a:pPr algn="l"/>
            <a:r>
              <a:rPr lang="it-IT" sz="4000" dirty="0">
                <a:solidFill>
                  <a:srgbClr val="FFFF00"/>
                </a:solidFill>
              </a:rPr>
              <a:t>720-720B</a:t>
            </a:r>
            <a:endParaRPr lang="it-IT" sz="4000" dirty="0">
              <a:solidFill>
                <a:srgbClr val="FFFF00"/>
              </a:solidFill>
              <a:latin typeface="Times New Roman" pitchFamily="18" charset="0"/>
            </a:endParaRPr>
          </a:p>
        </p:txBody>
      </p:sp>
      <p:sp>
        <p:nvSpPr>
          <p:cNvPr id="12" name="AutoShape 4">
            <a:extLst>
              <a:ext uri="{FF2B5EF4-FFF2-40B4-BE49-F238E27FC236}">
                <a16:creationId xmlns:a16="http://schemas.microsoft.com/office/drawing/2014/main" xmlns="" id="{F3CDA328-EDCC-45DC-B8DC-586982531B5E}"/>
              </a:ext>
            </a:extLst>
          </p:cNvPr>
          <p:cNvSpPr>
            <a:spLocks noChangeArrowheads="1"/>
          </p:cNvSpPr>
          <p:nvPr/>
        </p:nvSpPr>
        <p:spPr bwMode="auto">
          <a:xfrm>
            <a:off x="2699792" y="4386142"/>
            <a:ext cx="540950" cy="714380"/>
          </a:xfrm>
          <a:prstGeom prst="rightArrow">
            <a:avLst>
              <a:gd name="adj1" fmla="val 50000"/>
              <a:gd name="adj2" fmla="val 60000"/>
            </a:avLst>
          </a:prstGeom>
          <a:gradFill rotWithShape="0">
            <a:gsLst>
              <a:gs pos="0">
                <a:srgbClr val="000082"/>
              </a:gs>
              <a:gs pos="30000">
                <a:srgbClr val="66008F"/>
              </a:gs>
              <a:gs pos="64999">
                <a:srgbClr val="BA0066"/>
              </a:gs>
              <a:gs pos="89999">
                <a:srgbClr val="FF0000"/>
              </a:gs>
              <a:gs pos="100000">
                <a:srgbClr val="FF8200"/>
              </a:gs>
            </a:gsLst>
            <a:lin ang="0" scaled="1"/>
          </a:gradFill>
          <a:ln w="9525">
            <a:noFill/>
            <a:miter lim="800000"/>
            <a:headEnd/>
            <a:tailEnd/>
          </a:ln>
          <a:effectLst/>
        </p:spPr>
        <p:txBody>
          <a:bodyPr wrap="none" anchor="ctr"/>
          <a:lstStyle/>
          <a:p>
            <a:endParaRPr lang="it-IT"/>
          </a:p>
        </p:txBody>
      </p:sp>
      <p:sp>
        <p:nvSpPr>
          <p:cNvPr id="13" name="Text Box 5">
            <a:extLst>
              <a:ext uri="{FF2B5EF4-FFF2-40B4-BE49-F238E27FC236}">
                <a16:creationId xmlns:a16="http://schemas.microsoft.com/office/drawing/2014/main" xmlns="" id="{6691B3CF-D3F1-49D6-B274-8D055086156C}"/>
              </a:ext>
            </a:extLst>
          </p:cNvPr>
          <p:cNvSpPr txBox="1">
            <a:spLocks noChangeArrowheads="1"/>
          </p:cNvSpPr>
          <p:nvPr/>
        </p:nvSpPr>
        <p:spPr bwMode="auto">
          <a:xfrm>
            <a:off x="3217147" y="4347101"/>
            <a:ext cx="5891357" cy="954107"/>
          </a:xfrm>
          <a:prstGeom prst="rect">
            <a:avLst/>
          </a:prstGeom>
          <a:noFill/>
          <a:ln w="9525">
            <a:noFill/>
            <a:miter lim="800000"/>
            <a:headEnd/>
            <a:tailEnd/>
          </a:ln>
          <a:effectLst/>
        </p:spPr>
        <p:txBody>
          <a:bodyPr wrap="none">
            <a:spAutoFit/>
          </a:bodyPr>
          <a:lstStyle/>
          <a:p>
            <a:pPr algn="ctr"/>
            <a:r>
              <a:rPr lang="it-IT" sz="2800" dirty="0">
                <a:latin typeface="Times New Roman" pitchFamily="18" charset="0"/>
                <a:cs typeface="Times New Roman" pitchFamily="18" charset="0"/>
              </a:rPr>
              <a:t>Responsabilità revisore su informazioni</a:t>
            </a:r>
          </a:p>
          <a:p>
            <a:pPr algn="ctr"/>
            <a:r>
              <a:rPr lang="it-IT" sz="2800" dirty="0">
                <a:latin typeface="Times New Roman" pitchFamily="18" charset="0"/>
                <a:cs typeface="Times New Roman" pitchFamily="18" charset="0"/>
              </a:rPr>
              <a:t>presenti su altri documenti</a:t>
            </a:r>
          </a:p>
        </p:txBody>
      </p:sp>
      <p:sp>
        <p:nvSpPr>
          <p:cNvPr id="21" name="WordArt 11">
            <a:extLst>
              <a:ext uri="{FF2B5EF4-FFF2-40B4-BE49-F238E27FC236}">
                <a16:creationId xmlns:a16="http://schemas.microsoft.com/office/drawing/2014/main" xmlns="" id="{DAF8AC52-5B6E-4972-A5E9-A2DE51D19CD7}"/>
              </a:ext>
            </a:extLst>
          </p:cNvPr>
          <p:cNvSpPr>
            <a:spLocks noChangeArrowheads="1" noChangeShapeType="1" noTextEdit="1"/>
          </p:cNvSpPr>
          <p:nvPr/>
        </p:nvSpPr>
        <p:spPr bwMode="auto">
          <a:xfrm>
            <a:off x="3898199" y="2071339"/>
            <a:ext cx="2257977" cy="42155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solidFill>
                  <a:srgbClr val="00FF00"/>
                </a:solidFill>
                <a:effectLst>
                  <a:outerShdw dist="35921" dir="2700000" algn="ctr" rotWithShape="0">
                    <a:srgbClr val="C0C0C0"/>
                  </a:outerShdw>
                </a:effectLst>
                <a:latin typeface="Impact" panose="020B0806030902050204" pitchFamily="34" charset="0"/>
              </a:rPr>
              <a:t>da …</a:t>
            </a:r>
          </a:p>
        </p:txBody>
      </p:sp>
      <p:sp>
        <p:nvSpPr>
          <p:cNvPr id="22" name="WordArt 11">
            <a:extLst>
              <a:ext uri="{FF2B5EF4-FFF2-40B4-BE49-F238E27FC236}">
                <a16:creationId xmlns:a16="http://schemas.microsoft.com/office/drawing/2014/main" xmlns="" id="{0C725A24-D6FD-4EB5-8841-E8BFEF4EE6FC}"/>
              </a:ext>
            </a:extLst>
          </p:cNvPr>
          <p:cNvSpPr>
            <a:spLocks noChangeArrowheads="1" noChangeShapeType="1" noTextEdit="1"/>
          </p:cNvSpPr>
          <p:nvPr/>
        </p:nvSpPr>
        <p:spPr bwMode="auto">
          <a:xfrm>
            <a:off x="3898199" y="3655515"/>
            <a:ext cx="2257977" cy="42155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solidFill>
                  <a:srgbClr val="00FF00"/>
                </a:solidFill>
                <a:effectLst>
                  <a:outerShdw dist="35921" dir="2700000" algn="ctr" rotWithShape="0">
                    <a:srgbClr val="C0C0C0"/>
                  </a:outerShdw>
                </a:effectLst>
                <a:latin typeface="Impact" panose="020B0806030902050204" pitchFamily="34" charset="0"/>
              </a:rPr>
              <a:t>a …</a:t>
            </a:r>
          </a:p>
        </p:txBody>
      </p:sp>
      <p:pic>
        <p:nvPicPr>
          <p:cNvPr id="14" name="Immagine 13">
            <a:extLst>
              <a:ext uri="{FF2B5EF4-FFF2-40B4-BE49-F238E27FC236}">
                <a16:creationId xmlns:a16="http://schemas.microsoft.com/office/drawing/2014/main" xmlns="" id="{F90FE324-554A-470D-B266-DD50630EF313}"/>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17" name="Rettangolo 16">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8" name="Immagine 17">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19" name="Segnaposto data 4">
            <a:extLst>
              <a:ext uri="{FF2B5EF4-FFF2-40B4-BE49-F238E27FC236}">
                <a16:creationId xmlns:a16="http://schemas.microsoft.com/office/drawing/2014/main" xmlns="" id="{E19B4023-AE77-4DA5-A89A-A99CE369C770}"/>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20" name="Segnaposto numero diapositiva 3">
            <a:extLst>
              <a:ext uri="{FF2B5EF4-FFF2-40B4-BE49-F238E27FC236}">
                <a16:creationId xmlns:a16="http://schemas.microsoft.com/office/drawing/2014/main" xmlns="" id="{14CEC3F5-AE87-4AC1-AEDA-138B024CF2BA}"/>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73061044"/>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WordArt 11">
            <a:extLst>
              <a:ext uri="{FF2B5EF4-FFF2-40B4-BE49-F238E27FC236}">
                <a16:creationId xmlns:a16="http://schemas.microsoft.com/office/drawing/2014/main" xmlns="" id="{A52481F4-7C14-450D-A04F-5F4542B81F93}"/>
              </a:ext>
            </a:extLst>
          </p:cNvPr>
          <p:cNvSpPr>
            <a:spLocks noChangeArrowheads="1" noChangeShapeType="1" noTextEdit="1"/>
          </p:cNvSpPr>
          <p:nvPr/>
        </p:nvSpPr>
        <p:spPr bwMode="auto">
          <a:xfrm>
            <a:off x="2987675" y="1412776"/>
            <a:ext cx="3724275" cy="57606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gradFill rotWithShape="1">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panose="020B0806030902050204" pitchFamily="34" charset="0"/>
              </a:rPr>
              <a:t>Revisione legale dei conti</a:t>
            </a:r>
          </a:p>
        </p:txBody>
      </p:sp>
      <p:sp>
        <p:nvSpPr>
          <p:cNvPr id="14" name="Text Box 3">
            <a:extLst>
              <a:ext uri="{FF2B5EF4-FFF2-40B4-BE49-F238E27FC236}">
                <a16:creationId xmlns:a16="http://schemas.microsoft.com/office/drawing/2014/main" xmlns="" id="{4D08B1D7-54F2-4A82-AEF7-16E68E12C70D}"/>
              </a:ext>
            </a:extLst>
          </p:cNvPr>
          <p:cNvSpPr txBox="1">
            <a:spLocks noChangeArrowheads="1"/>
          </p:cNvSpPr>
          <p:nvPr/>
        </p:nvSpPr>
        <p:spPr bwMode="auto">
          <a:xfrm>
            <a:off x="267053" y="2915424"/>
            <a:ext cx="2880320" cy="707886"/>
          </a:xfrm>
          <a:prstGeom prst="rect">
            <a:avLst/>
          </a:prstGeom>
          <a:noFill/>
          <a:ln w="9525">
            <a:noFill/>
            <a:miter lim="800000"/>
            <a:headEnd/>
            <a:tailEnd/>
          </a:ln>
          <a:effectLst/>
        </p:spPr>
        <p:txBody>
          <a:bodyPr wrap="square">
            <a:spAutoFit/>
          </a:bodyPr>
          <a:lstStyle/>
          <a:p>
            <a:pPr algn="l"/>
            <a:r>
              <a:rPr lang="it-IT" sz="4000" dirty="0">
                <a:solidFill>
                  <a:srgbClr val="FFFF00"/>
                </a:solidFill>
              </a:rPr>
              <a:t>ISQC ITA 1</a:t>
            </a:r>
            <a:endParaRPr lang="it-IT" sz="4000" dirty="0">
              <a:solidFill>
                <a:srgbClr val="FFFF00"/>
              </a:solidFill>
              <a:latin typeface="Times New Roman" pitchFamily="18" charset="0"/>
            </a:endParaRPr>
          </a:p>
        </p:txBody>
      </p:sp>
      <p:sp>
        <p:nvSpPr>
          <p:cNvPr id="15" name="AutoShape 4">
            <a:extLst>
              <a:ext uri="{FF2B5EF4-FFF2-40B4-BE49-F238E27FC236}">
                <a16:creationId xmlns:a16="http://schemas.microsoft.com/office/drawing/2014/main" xmlns="" id="{EEB7E252-297E-4CD7-B067-9F720793EC14}"/>
              </a:ext>
            </a:extLst>
          </p:cNvPr>
          <p:cNvSpPr>
            <a:spLocks noChangeArrowheads="1"/>
          </p:cNvSpPr>
          <p:nvPr/>
        </p:nvSpPr>
        <p:spPr bwMode="auto">
          <a:xfrm>
            <a:off x="3082354" y="2903230"/>
            <a:ext cx="448744" cy="714380"/>
          </a:xfrm>
          <a:prstGeom prst="rightArrow">
            <a:avLst>
              <a:gd name="adj1" fmla="val 50000"/>
              <a:gd name="adj2" fmla="val 60000"/>
            </a:avLst>
          </a:prstGeom>
          <a:gradFill rotWithShape="0">
            <a:gsLst>
              <a:gs pos="0">
                <a:srgbClr val="000082"/>
              </a:gs>
              <a:gs pos="30000">
                <a:srgbClr val="66008F"/>
              </a:gs>
              <a:gs pos="64999">
                <a:srgbClr val="BA0066"/>
              </a:gs>
              <a:gs pos="89999">
                <a:srgbClr val="FF0000"/>
              </a:gs>
              <a:gs pos="100000">
                <a:srgbClr val="FF8200"/>
              </a:gs>
            </a:gsLst>
            <a:lin ang="0" scaled="1"/>
          </a:gradFill>
          <a:ln w="9525">
            <a:noFill/>
            <a:miter lim="800000"/>
            <a:headEnd/>
            <a:tailEnd/>
          </a:ln>
          <a:effectLst/>
        </p:spPr>
        <p:txBody>
          <a:bodyPr wrap="none" anchor="ctr"/>
          <a:lstStyle/>
          <a:p>
            <a:endParaRPr lang="it-IT"/>
          </a:p>
        </p:txBody>
      </p:sp>
      <p:sp>
        <p:nvSpPr>
          <p:cNvPr id="16" name="Text Box 5">
            <a:extLst>
              <a:ext uri="{FF2B5EF4-FFF2-40B4-BE49-F238E27FC236}">
                <a16:creationId xmlns:a16="http://schemas.microsoft.com/office/drawing/2014/main" xmlns="" id="{6A7EAAFA-EC78-4B3C-B15E-D944B767D78F}"/>
              </a:ext>
            </a:extLst>
          </p:cNvPr>
          <p:cNvSpPr txBox="1">
            <a:spLocks noChangeArrowheads="1"/>
          </p:cNvSpPr>
          <p:nvPr/>
        </p:nvSpPr>
        <p:spPr bwMode="auto">
          <a:xfrm>
            <a:off x="3613734" y="2975238"/>
            <a:ext cx="5226046" cy="523220"/>
          </a:xfrm>
          <a:prstGeom prst="rect">
            <a:avLst/>
          </a:prstGeom>
          <a:noFill/>
          <a:ln w="9525">
            <a:noFill/>
            <a:miter lim="800000"/>
            <a:headEnd/>
            <a:tailEnd/>
          </a:ln>
          <a:effectLst/>
        </p:spPr>
        <p:txBody>
          <a:bodyPr wrap="none">
            <a:spAutoFit/>
          </a:bodyPr>
          <a:lstStyle/>
          <a:p>
            <a:pPr algn="l"/>
            <a:r>
              <a:rPr lang="it-IT" sz="2800" dirty="0">
                <a:latin typeface="Times New Roman" pitchFamily="18" charset="0"/>
              </a:rPr>
              <a:t>Sistema di controllo della qualità</a:t>
            </a:r>
          </a:p>
        </p:txBody>
      </p:sp>
      <p:sp>
        <p:nvSpPr>
          <p:cNvPr id="17" name="Text Box 3">
            <a:extLst>
              <a:ext uri="{FF2B5EF4-FFF2-40B4-BE49-F238E27FC236}">
                <a16:creationId xmlns:a16="http://schemas.microsoft.com/office/drawing/2014/main" xmlns="" id="{F3D9BD89-BFC5-46D1-A4B0-2849133F8F5D}"/>
              </a:ext>
            </a:extLst>
          </p:cNvPr>
          <p:cNvSpPr txBox="1">
            <a:spLocks noChangeArrowheads="1"/>
          </p:cNvSpPr>
          <p:nvPr/>
        </p:nvSpPr>
        <p:spPr bwMode="auto">
          <a:xfrm>
            <a:off x="287649" y="4127366"/>
            <a:ext cx="3024336" cy="646331"/>
          </a:xfrm>
          <a:prstGeom prst="rect">
            <a:avLst/>
          </a:prstGeom>
          <a:noFill/>
          <a:ln w="9525">
            <a:noFill/>
            <a:miter lim="800000"/>
            <a:headEnd/>
            <a:tailEnd/>
          </a:ln>
          <a:effectLst/>
        </p:spPr>
        <p:txBody>
          <a:bodyPr wrap="square">
            <a:spAutoFit/>
          </a:bodyPr>
          <a:lstStyle/>
          <a:p>
            <a:pPr algn="l"/>
            <a:r>
              <a:rPr lang="it-IT" sz="3600" dirty="0">
                <a:solidFill>
                  <a:srgbClr val="FFFF00"/>
                </a:solidFill>
              </a:rPr>
              <a:t>SA ITA 250B</a:t>
            </a:r>
            <a:endParaRPr lang="it-IT" sz="3600" dirty="0">
              <a:solidFill>
                <a:srgbClr val="FFFF00"/>
              </a:solidFill>
              <a:latin typeface="Times New Roman" pitchFamily="18" charset="0"/>
            </a:endParaRPr>
          </a:p>
        </p:txBody>
      </p:sp>
      <p:sp>
        <p:nvSpPr>
          <p:cNvPr id="18" name="AutoShape 4">
            <a:extLst>
              <a:ext uri="{FF2B5EF4-FFF2-40B4-BE49-F238E27FC236}">
                <a16:creationId xmlns:a16="http://schemas.microsoft.com/office/drawing/2014/main" xmlns="" id="{A3237D3E-0379-456E-B83A-AAB55EFF8841}"/>
              </a:ext>
            </a:extLst>
          </p:cNvPr>
          <p:cNvSpPr>
            <a:spLocks noChangeArrowheads="1"/>
          </p:cNvSpPr>
          <p:nvPr/>
        </p:nvSpPr>
        <p:spPr bwMode="auto">
          <a:xfrm>
            <a:off x="3079266" y="4154780"/>
            <a:ext cx="448744" cy="714380"/>
          </a:xfrm>
          <a:prstGeom prst="rightArrow">
            <a:avLst>
              <a:gd name="adj1" fmla="val 50000"/>
              <a:gd name="adj2" fmla="val 60000"/>
            </a:avLst>
          </a:prstGeom>
          <a:gradFill rotWithShape="0">
            <a:gsLst>
              <a:gs pos="0">
                <a:srgbClr val="000082"/>
              </a:gs>
              <a:gs pos="30000">
                <a:srgbClr val="66008F"/>
              </a:gs>
              <a:gs pos="64999">
                <a:srgbClr val="BA0066"/>
              </a:gs>
              <a:gs pos="89999">
                <a:srgbClr val="FF0000"/>
              </a:gs>
              <a:gs pos="100000">
                <a:srgbClr val="FF8200"/>
              </a:gs>
            </a:gsLst>
            <a:lin ang="0" scaled="1"/>
          </a:gradFill>
          <a:ln w="9525">
            <a:noFill/>
            <a:miter lim="800000"/>
            <a:headEnd/>
            <a:tailEnd/>
          </a:ln>
          <a:effectLst/>
        </p:spPr>
        <p:txBody>
          <a:bodyPr wrap="none" anchor="ctr"/>
          <a:lstStyle/>
          <a:p>
            <a:endParaRPr lang="it-IT"/>
          </a:p>
        </p:txBody>
      </p:sp>
      <p:sp>
        <p:nvSpPr>
          <p:cNvPr id="19" name="Text Box 5">
            <a:extLst>
              <a:ext uri="{FF2B5EF4-FFF2-40B4-BE49-F238E27FC236}">
                <a16:creationId xmlns:a16="http://schemas.microsoft.com/office/drawing/2014/main" xmlns="" id="{C82730C9-1E56-4560-A486-87D685C02C6B}"/>
              </a:ext>
            </a:extLst>
          </p:cNvPr>
          <p:cNvSpPr txBox="1">
            <a:spLocks noChangeArrowheads="1"/>
          </p:cNvSpPr>
          <p:nvPr/>
        </p:nvSpPr>
        <p:spPr bwMode="auto">
          <a:xfrm>
            <a:off x="3541726" y="4249663"/>
            <a:ext cx="5710794" cy="523220"/>
          </a:xfrm>
          <a:prstGeom prst="rect">
            <a:avLst/>
          </a:prstGeom>
          <a:noFill/>
          <a:ln w="9525">
            <a:noFill/>
            <a:miter lim="800000"/>
            <a:headEnd/>
            <a:tailEnd/>
          </a:ln>
          <a:effectLst/>
        </p:spPr>
        <p:txBody>
          <a:bodyPr wrap="none">
            <a:spAutoFit/>
          </a:bodyPr>
          <a:lstStyle/>
          <a:p>
            <a:pPr algn="l"/>
            <a:r>
              <a:rPr lang="it-IT" sz="2800" dirty="0">
                <a:latin typeface="Times New Roman" pitchFamily="18" charset="0"/>
              </a:rPr>
              <a:t>Verifiche regolare tenuta contabilità</a:t>
            </a:r>
          </a:p>
        </p:txBody>
      </p:sp>
      <p:sp>
        <p:nvSpPr>
          <p:cNvPr id="20" name="Rectangle 2">
            <a:extLst>
              <a:ext uri="{FF2B5EF4-FFF2-40B4-BE49-F238E27FC236}">
                <a16:creationId xmlns:a16="http://schemas.microsoft.com/office/drawing/2014/main" xmlns="" id="{5627E88E-8571-4DA6-B407-91BC6CA52BA4}"/>
              </a:ext>
            </a:extLst>
          </p:cNvPr>
          <p:cNvSpPr txBox="1">
            <a:spLocks noChangeArrowheads="1"/>
          </p:cNvSpPr>
          <p:nvPr/>
        </p:nvSpPr>
        <p:spPr bwMode="auto">
          <a:xfrm>
            <a:off x="2411760" y="4941168"/>
            <a:ext cx="4327252" cy="1080120"/>
          </a:xfrm>
          <a:prstGeom prst="rect">
            <a:avLst/>
          </a:prstGeom>
          <a:solidFill>
            <a:srgbClr val="FF0066"/>
          </a:solid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6000" b="1" i="1" u="sng"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Totale: 37!</a:t>
            </a:r>
          </a:p>
        </p:txBody>
      </p:sp>
      <p:sp>
        <p:nvSpPr>
          <p:cNvPr id="21" name="WordArt 11">
            <a:extLst>
              <a:ext uri="{FF2B5EF4-FFF2-40B4-BE49-F238E27FC236}">
                <a16:creationId xmlns:a16="http://schemas.microsoft.com/office/drawing/2014/main" xmlns="" id="{DAF8AC52-5B6E-4972-A5E9-A2DE51D19CD7}"/>
              </a:ext>
            </a:extLst>
          </p:cNvPr>
          <p:cNvSpPr>
            <a:spLocks noChangeArrowheads="1" noChangeShapeType="1" noTextEdit="1"/>
          </p:cNvSpPr>
          <p:nvPr/>
        </p:nvSpPr>
        <p:spPr bwMode="auto">
          <a:xfrm>
            <a:off x="2065412" y="2215355"/>
            <a:ext cx="5818956" cy="42155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solidFill>
                  <a:srgbClr val="00FF00"/>
                </a:solidFill>
                <a:effectLst>
                  <a:outerShdw dist="35921" dir="2700000" algn="ctr" rotWithShape="0">
                    <a:srgbClr val="C0C0C0"/>
                  </a:outerShdw>
                </a:effectLst>
                <a:latin typeface="Impact" panose="020B0806030902050204" pitchFamily="34" charset="0"/>
              </a:rPr>
              <a:t>cui si aggiungono …</a:t>
            </a:r>
          </a:p>
        </p:txBody>
      </p:sp>
      <p:pic>
        <p:nvPicPr>
          <p:cNvPr id="22" name="Immagine 21">
            <a:extLst>
              <a:ext uri="{FF2B5EF4-FFF2-40B4-BE49-F238E27FC236}">
                <a16:creationId xmlns:a16="http://schemas.microsoft.com/office/drawing/2014/main" xmlns="" id="{1517731D-0A6B-47E7-A025-16740C3A216B}"/>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25" name="Rettangolo 24">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26" name="Immagine 25">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24" name="Segnaposto data 4">
            <a:extLst>
              <a:ext uri="{FF2B5EF4-FFF2-40B4-BE49-F238E27FC236}">
                <a16:creationId xmlns:a16="http://schemas.microsoft.com/office/drawing/2014/main" xmlns="" id="{987CB0BA-F425-413C-B036-A524392CAF98}"/>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27" name="Segnaposto numero diapositiva 3">
            <a:extLst>
              <a:ext uri="{FF2B5EF4-FFF2-40B4-BE49-F238E27FC236}">
                <a16:creationId xmlns:a16="http://schemas.microsoft.com/office/drawing/2014/main" xmlns="" id="{AB17B2DF-904B-496F-A5C7-F926A63CB897}"/>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90497985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ppt_x</p:attrName>
                                        </p:attrNameLst>
                                      </p:cBhvr>
                                      <p:tavLst>
                                        <p:tav tm="0">
                                          <p:val>
                                            <p:fltVal val="0.5"/>
                                          </p:val>
                                        </p:tav>
                                        <p:tav tm="100000">
                                          <p:val>
                                            <p:strVal val="#ppt_x"/>
                                          </p:val>
                                        </p:tav>
                                      </p:tavLst>
                                    </p:anim>
                                    <p:anim calcmode="lin" valueType="num">
                                      <p:cBhvr>
                                        <p:cTn id="10" dur="10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xmlns="" id="{E542F31C-9076-44E0-9A29-6F91DF79A7C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a:extLst>
              <a:ext uri="{FF2B5EF4-FFF2-40B4-BE49-F238E27FC236}">
                <a16:creationId xmlns:a16="http://schemas.microsoft.com/office/drawing/2014/main" xmlns="" id="{6692872D-53FF-44B4-AF94-C43C09D8FBC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 Box 4">
            <a:extLst>
              <a:ext uri="{FF2B5EF4-FFF2-40B4-BE49-F238E27FC236}">
                <a16:creationId xmlns:a16="http://schemas.microsoft.com/office/drawing/2014/main" xmlns="" id="{E216C9EA-DF83-4896-8699-06ABD9859805}"/>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WordArt 2">
            <a:extLst>
              <a:ext uri="{FF2B5EF4-FFF2-40B4-BE49-F238E27FC236}">
                <a16:creationId xmlns:a16="http://schemas.microsoft.com/office/drawing/2014/main" xmlns="" id="{2642FAE2-05AD-412C-ADC9-6B0FCCEF6E48}"/>
              </a:ext>
            </a:extLst>
          </p:cNvPr>
          <p:cNvSpPr>
            <a:spLocks noChangeArrowheads="1" noChangeShapeType="1" noTextEdit="1"/>
          </p:cNvSpPr>
          <p:nvPr/>
        </p:nvSpPr>
        <p:spPr bwMode="auto">
          <a:xfrm>
            <a:off x="1259632" y="1571612"/>
            <a:ext cx="6805634" cy="4295788"/>
          </a:xfrm>
          <a:prstGeom prst="rect">
            <a:avLst/>
          </a:prstGeom>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Revisione:</a:t>
            </a:r>
          </a:p>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società «meno strutturate»</a:t>
            </a:r>
          </a:p>
        </p:txBody>
      </p:sp>
      <p:pic>
        <p:nvPicPr>
          <p:cNvPr id="12" name="Immagine 11">
            <a:extLst>
              <a:ext uri="{FF2B5EF4-FFF2-40B4-BE49-F238E27FC236}">
                <a16:creationId xmlns:a16="http://schemas.microsoft.com/office/drawing/2014/main" xmlns="" id="{89EA0F2F-37AA-4538-BBB2-A6354B4A4C24}"/>
              </a:ext>
            </a:extLst>
          </p:cNvPr>
          <p:cNvPicPr>
            <a:picLocks noChangeAspect="1"/>
          </p:cNvPicPr>
          <p:nvPr/>
        </p:nvPicPr>
        <p:blipFill>
          <a:blip r:embed="rId2" cstate="print"/>
          <a:stretch>
            <a:fillRect/>
          </a:stretch>
        </p:blipFill>
        <p:spPr>
          <a:xfrm>
            <a:off x="1038225" y="6357938"/>
            <a:ext cx="653455" cy="471288"/>
          </a:xfrm>
          <a:prstGeom prst="rect">
            <a:avLst/>
          </a:prstGeom>
        </p:spPr>
      </p:pic>
      <p:sp>
        <p:nvSpPr>
          <p:cNvPr id="14" name="Rettangolo 13">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40"/>
            <a:ext cx="1610810" cy="1215003"/>
          </a:xfrm>
          <a:prstGeom prst="rect">
            <a:avLst/>
          </a:prstGeom>
        </p:spPr>
      </p:pic>
      <p:sp>
        <p:nvSpPr>
          <p:cNvPr id="11" name="Segnaposto data 4">
            <a:extLst>
              <a:ext uri="{FF2B5EF4-FFF2-40B4-BE49-F238E27FC236}">
                <a16:creationId xmlns:a16="http://schemas.microsoft.com/office/drawing/2014/main" xmlns="" id="{21D34504-D4CA-47FD-9C31-ECAB65BE8A5B}"/>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B83E22D8-91D5-4714-9AD5-E5A3EE3B9920}"/>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190346429"/>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534AFE64-F3D8-4885-881E-C4857279F6C3}"/>
              </a:ext>
            </a:extLst>
          </p:cNvPr>
          <p:cNvPicPr>
            <a:picLocks noChangeAspect="1"/>
          </p:cNvPicPr>
          <p:nvPr/>
        </p:nvPicPr>
        <p:blipFill>
          <a:blip r:embed="rId2" cstate="print"/>
          <a:stretch>
            <a:fillRect/>
          </a:stretch>
        </p:blipFill>
        <p:spPr>
          <a:xfrm>
            <a:off x="395536" y="2866790"/>
            <a:ext cx="8352928" cy="1035823"/>
          </a:xfrm>
          <a:prstGeom prst="rect">
            <a:avLst/>
          </a:prstGeom>
        </p:spPr>
      </p:pic>
      <p:sp>
        <p:nvSpPr>
          <p:cNvPr id="9" name="Text Box 4">
            <a:extLst>
              <a:ext uri="{FF2B5EF4-FFF2-40B4-BE49-F238E27FC236}">
                <a16:creationId xmlns:a16="http://schemas.microsoft.com/office/drawing/2014/main" xmlns="" id="{526F599D-BD2B-4AE7-A1FF-EB4BC9942718}"/>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8" name="WordArt 4">
            <a:extLst>
              <a:ext uri="{FF2B5EF4-FFF2-40B4-BE49-F238E27FC236}">
                <a16:creationId xmlns:a16="http://schemas.microsoft.com/office/drawing/2014/main" xmlns="" id="{7ACF862F-CF3A-42B5-AC40-BF0697D2B354}"/>
              </a:ext>
            </a:extLst>
          </p:cNvPr>
          <p:cNvSpPr>
            <a:spLocks noChangeArrowheads="1" noChangeShapeType="1" noTextEdit="1"/>
          </p:cNvSpPr>
          <p:nvPr/>
        </p:nvSpPr>
        <p:spPr bwMode="auto">
          <a:xfrm>
            <a:off x="1503274" y="1310325"/>
            <a:ext cx="6261696" cy="576064"/>
          </a:xfrm>
          <a:prstGeom prst="rect">
            <a:avLst/>
          </a:prstGeom>
          <a:solidFill>
            <a:schemeClr val="accent3">
              <a:lumMod val="60000"/>
              <a:lumOff val="40000"/>
            </a:schemeClr>
          </a:solidFill>
        </p:spPr>
        <p:txBody>
          <a:bodyPr wrap="none" fromWordArt="1">
            <a:prstTxWarp prst="textPlain">
              <a:avLst>
                <a:gd name="adj" fmla="val 50000"/>
              </a:avLst>
            </a:prstTxWarp>
          </a:bodyPr>
          <a:lstStyle/>
          <a:p>
            <a:pPr algn="ctr"/>
            <a:r>
              <a:rPr lang="it-IT" sz="4400" kern="10" dirty="0">
                <a:ln w="12700" cap="sq">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 dal CNDCEC…</a:t>
            </a:r>
          </a:p>
        </p:txBody>
      </p:sp>
      <p:sp>
        <p:nvSpPr>
          <p:cNvPr id="13" name="WordArt 10">
            <a:extLst>
              <a:ext uri="{FF2B5EF4-FFF2-40B4-BE49-F238E27FC236}">
                <a16:creationId xmlns:a16="http://schemas.microsoft.com/office/drawing/2014/main" xmlns="" id="{3BBE38BE-5E90-4473-8905-046F46E63EEA}"/>
              </a:ext>
            </a:extLst>
          </p:cNvPr>
          <p:cNvSpPr>
            <a:spLocks noChangeArrowheads="1" noChangeShapeType="1" noTextEdit="1"/>
          </p:cNvSpPr>
          <p:nvPr/>
        </p:nvSpPr>
        <p:spPr bwMode="auto">
          <a:xfrm>
            <a:off x="4139952" y="2060848"/>
            <a:ext cx="1008112" cy="576064"/>
          </a:xfrm>
          <a:prstGeom prst="rect">
            <a:avLst/>
          </a:prstGeom>
        </p:spPr>
        <p:txBody>
          <a:bodyPr wrap="none" fromWordArt="1">
            <a:prstTxWarp prst="textPlain">
              <a:avLst>
                <a:gd name="adj" fmla="val 50000"/>
              </a:avLst>
            </a:prstTxWarp>
          </a:bodyPr>
          <a:lstStyle/>
          <a:p>
            <a:pPr algn="ctr"/>
            <a:r>
              <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panose="020B0A04020102020204" pitchFamily="34" charset="0"/>
              </a:rPr>
              <a:t>1)</a:t>
            </a:r>
          </a:p>
        </p:txBody>
      </p:sp>
      <p:sp>
        <p:nvSpPr>
          <p:cNvPr id="14" name="WordArt 10">
            <a:extLst>
              <a:ext uri="{FF2B5EF4-FFF2-40B4-BE49-F238E27FC236}">
                <a16:creationId xmlns:a16="http://schemas.microsoft.com/office/drawing/2014/main" xmlns="" id="{F26430CA-AAF7-4511-8439-4927A221CEC8}"/>
              </a:ext>
            </a:extLst>
          </p:cNvPr>
          <p:cNvSpPr>
            <a:spLocks noChangeArrowheads="1" noChangeShapeType="1" noTextEdit="1"/>
          </p:cNvSpPr>
          <p:nvPr/>
        </p:nvSpPr>
        <p:spPr bwMode="auto">
          <a:xfrm>
            <a:off x="4134027" y="4046629"/>
            <a:ext cx="1008112" cy="576064"/>
          </a:xfrm>
          <a:prstGeom prst="rect">
            <a:avLst/>
          </a:prstGeom>
        </p:spPr>
        <p:txBody>
          <a:bodyPr wrap="none" fromWordArt="1">
            <a:prstTxWarp prst="textPlain">
              <a:avLst>
                <a:gd name="adj" fmla="val 50000"/>
              </a:avLst>
            </a:prstTxWarp>
          </a:bodyPr>
          <a:lstStyle/>
          <a:p>
            <a:pPr algn="ctr"/>
            <a:r>
              <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panose="020B0A04020102020204" pitchFamily="34" charset="0"/>
              </a:rPr>
              <a:t>2)</a:t>
            </a:r>
          </a:p>
        </p:txBody>
      </p:sp>
      <p:pic>
        <p:nvPicPr>
          <p:cNvPr id="15" name="Immagine 14">
            <a:extLst>
              <a:ext uri="{FF2B5EF4-FFF2-40B4-BE49-F238E27FC236}">
                <a16:creationId xmlns:a16="http://schemas.microsoft.com/office/drawing/2014/main" xmlns="" id="{3E6C5E60-9949-4906-B0F1-5588FBAB8865}"/>
              </a:ext>
            </a:extLst>
          </p:cNvPr>
          <p:cNvPicPr>
            <a:picLocks noChangeAspect="1"/>
          </p:cNvPicPr>
          <p:nvPr/>
        </p:nvPicPr>
        <p:blipFill>
          <a:blip r:embed="rId3" cstate="print"/>
          <a:stretch>
            <a:fillRect/>
          </a:stretch>
        </p:blipFill>
        <p:spPr>
          <a:xfrm>
            <a:off x="395536" y="4653136"/>
            <a:ext cx="8280920" cy="1610810"/>
          </a:xfrm>
          <a:prstGeom prst="rect">
            <a:avLst/>
          </a:prstGeom>
        </p:spPr>
      </p:pic>
      <p:sp>
        <p:nvSpPr>
          <p:cNvPr id="20" name="Rettangolo 19">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21" name="Immagine 20">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17" name="Segnaposto data 4">
            <a:extLst>
              <a:ext uri="{FF2B5EF4-FFF2-40B4-BE49-F238E27FC236}">
                <a16:creationId xmlns:a16="http://schemas.microsoft.com/office/drawing/2014/main" xmlns="" id="{97DDB841-45EF-4930-8FA4-1B7720DE0F9B}"/>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8" name="Segnaposto numero diapositiva 3">
            <a:extLst>
              <a:ext uri="{FF2B5EF4-FFF2-40B4-BE49-F238E27FC236}">
                <a16:creationId xmlns:a16="http://schemas.microsoft.com/office/drawing/2014/main" xmlns="" id="{3BD6D35E-2DFA-4FF7-9D7B-C2224B7AB431}"/>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4066246271"/>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WordArt 2">
            <a:extLst>
              <a:ext uri="{FF2B5EF4-FFF2-40B4-BE49-F238E27FC236}">
                <a16:creationId xmlns:a16="http://schemas.microsoft.com/office/drawing/2014/main" xmlns="" id="{EE05BE7A-2684-41C0-937F-B0A96C1553C5}"/>
              </a:ext>
            </a:extLst>
          </p:cNvPr>
          <p:cNvSpPr>
            <a:spLocks noChangeArrowheads="1" noChangeShapeType="1" noTextEdit="1"/>
          </p:cNvSpPr>
          <p:nvPr/>
        </p:nvSpPr>
        <p:spPr bwMode="auto">
          <a:xfrm>
            <a:off x="395536" y="1797508"/>
            <a:ext cx="8496944" cy="4295788"/>
          </a:xfrm>
          <a:prstGeom prst="rect">
            <a:avLst/>
          </a:prstGeom>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99FF"/>
                </a:solidFill>
                <a:effectLst>
                  <a:innerShdw blurRad="63500" dist="50800" dir="16200000">
                    <a:prstClr val="black">
                      <a:alpha val="50000"/>
                    </a:prstClr>
                  </a:innerShdw>
                </a:effectLst>
                <a:latin typeface="Impact"/>
              </a:rPr>
              <a:t>Attività preliminare</a:t>
            </a:r>
          </a:p>
          <a:p>
            <a:pPr algn="ctr"/>
            <a:r>
              <a:rPr lang="it-IT" sz="8000" kern="10" dirty="0">
                <a:ln w="9525" cap="sq">
                  <a:noFill/>
                  <a:round/>
                  <a:headEnd type="none" w="sm" len="sm"/>
                  <a:tailEnd type="none" w="sm" len="sm"/>
                </a:ln>
                <a:solidFill>
                  <a:srgbClr val="FF99FF"/>
                </a:solidFill>
                <a:effectLst>
                  <a:innerShdw blurRad="63500" dist="50800" dir="16200000">
                    <a:prstClr val="black">
                      <a:alpha val="50000"/>
                    </a:prstClr>
                  </a:innerShdw>
                </a:effectLst>
                <a:latin typeface="Impact"/>
              </a:rPr>
              <a:t>Valutazione rischi</a:t>
            </a:r>
          </a:p>
        </p:txBody>
      </p:sp>
      <p:pic>
        <p:nvPicPr>
          <p:cNvPr id="9" name="Immagine 8">
            <a:extLst>
              <a:ext uri="{FF2B5EF4-FFF2-40B4-BE49-F238E27FC236}">
                <a16:creationId xmlns:a16="http://schemas.microsoft.com/office/drawing/2014/main" xmlns="" id="{DDE0FD4A-9E95-4426-B0B9-DBA11163B773}"/>
              </a:ext>
            </a:extLst>
          </p:cNvPr>
          <p:cNvPicPr>
            <a:picLocks noChangeAspect="1"/>
          </p:cNvPicPr>
          <p:nvPr/>
        </p:nvPicPr>
        <p:blipFill>
          <a:blip r:embed="rId2" cstate="print"/>
          <a:stretch>
            <a:fillRect/>
          </a:stretch>
        </p:blipFill>
        <p:spPr>
          <a:xfrm>
            <a:off x="1038225" y="6159300"/>
            <a:ext cx="1157511" cy="669926"/>
          </a:xfrm>
          <a:prstGeom prst="rect">
            <a:avLst/>
          </a:prstGeom>
        </p:spPr>
      </p:pic>
      <p:sp>
        <p:nvSpPr>
          <p:cNvPr id="12" name="Rettangolo 11">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3" name="Immagine 12">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40"/>
            <a:ext cx="1610810" cy="1215003"/>
          </a:xfrm>
          <a:prstGeom prst="rect">
            <a:avLst/>
          </a:prstGeom>
        </p:spPr>
      </p:pic>
      <p:sp>
        <p:nvSpPr>
          <p:cNvPr id="14" name="Segnaposto data 4">
            <a:extLst>
              <a:ext uri="{FF2B5EF4-FFF2-40B4-BE49-F238E27FC236}">
                <a16:creationId xmlns:a16="http://schemas.microsoft.com/office/drawing/2014/main" xmlns="" id="{A43CE6D9-578C-450D-8789-FDDFD2A73CA5}"/>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5" name="Segnaposto numero diapositiva 3">
            <a:extLst>
              <a:ext uri="{FF2B5EF4-FFF2-40B4-BE49-F238E27FC236}">
                <a16:creationId xmlns:a16="http://schemas.microsoft.com/office/drawing/2014/main" xmlns="" id="{3857EB76-C4AE-46EE-BE3F-3A47CA28DF7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819634432"/>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WordArt 11">
            <a:extLst>
              <a:ext uri="{FF2B5EF4-FFF2-40B4-BE49-F238E27FC236}">
                <a16:creationId xmlns:a16="http://schemas.microsoft.com/office/drawing/2014/main" xmlns="" id="{4BFEC2A0-F705-4965-A115-D9CBFCC5DD46}"/>
              </a:ext>
            </a:extLst>
          </p:cNvPr>
          <p:cNvSpPr>
            <a:spLocks noChangeArrowheads="1" noChangeShapeType="1" noTextEdit="1"/>
          </p:cNvSpPr>
          <p:nvPr/>
        </p:nvSpPr>
        <p:spPr bwMode="auto">
          <a:xfrm>
            <a:off x="2987675" y="1488552"/>
            <a:ext cx="3724275" cy="57606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gradFill rotWithShape="1">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panose="020B0806030902050204" pitchFamily="34" charset="0"/>
              </a:rPr>
              <a:t>Revisione legale dei conti</a:t>
            </a:r>
          </a:p>
        </p:txBody>
      </p:sp>
      <p:sp>
        <p:nvSpPr>
          <p:cNvPr id="7" name="Text Box 4">
            <a:extLst>
              <a:ext uri="{FF2B5EF4-FFF2-40B4-BE49-F238E27FC236}">
                <a16:creationId xmlns:a16="http://schemas.microsoft.com/office/drawing/2014/main" xmlns="" id="{597652CB-2EC9-4067-A9D4-283AFFD1A4F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AutoShape 9"/>
          <p:cNvSpPr>
            <a:spLocks noChangeArrowheads="1"/>
          </p:cNvSpPr>
          <p:nvPr/>
        </p:nvSpPr>
        <p:spPr bwMode="auto">
          <a:xfrm rot="-5400000">
            <a:off x="3582193" y="2402583"/>
            <a:ext cx="539455" cy="288031"/>
          </a:xfrm>
          <a:prstGeom prst="downArrow">
            <a:avLst>
              <a:gd name="adj1" fmla="val 50000"/>
              <a:gd name="adj2" fmla="val 48016"/>
            </a:avLst>
          </a:prstGeom>
          <a:solidFill>
            <a:schemeClr val="accent2">
              <a:lumMod val="40000"/>
              <a:lumOff val="60000"/>
            </a:schemeClr>
          </a:solidFill>
          <a:ln w="12700" cap="sq">
            <a:solidFill>
              <a:schemeClr val="tx1"/>
            </a:solidFill>
            <a:miter lim="800000"/>
            <a:headEnd type="none" w="sm" len="sm"/>
            <a:tailEnd type="none" w="sm" len="sm"/>
          </a:ln>
          <a:effectLst/>
        </p:spPr>
        <p:txBody>
          <a:bodyPr vert="vert" wrap="none" anchor="ctr"/>
          <a:lstStyle/>
          <a:p>
            <a:r>
              <a:rPr lang="it-IT" dirty="0">
                <a:solidFill>
                  <a:schemeClr val="accent3">
                    <a:lumMod val="50000"/>
                  </a:schemeClr>
                </a:solidFill>
              </a:rPr>
              <a:t>1</a:t>
            </a:r>
          </a:p>
        </p:txBody>
      </p:sp>
      <p:sp>
        <p:nvSpPr>
          <p:cNvPr id="10" name="Rettangolo 9"/>
          <p:cNvSpPr/>
          <p:nvPr/>
        </p:nvSpPr>
        <p:spPr>
          <a:xfrm>
            <a:off x="4274836" y="2107595"/>
            <a:ext cx="3976409" cy="830997"/>
          </a:xfrm>
          <a:prstGeom prst="rect">
            <a:avLst/>
          </a:prstGeom>
          <a:solidFill>
            <a:srgbClr val="FFFF00"/>
          </a:solidFill>
          <a:ln>
            <a:solidFill>
              <a:schemeClr val="accent2">
                <a:lumMod val="75000"/>
              </a:schemeClr>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DEFINIRE IL LIVELLO </a:t>
            </a:r>
            <a:r>
              <a:rPr lang="it-IT" sz="2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it-IT"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RISCHIO ACCETTABILE</a:t>
            </a:r>
            <a:endPar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ttangolo 10"/>
          <p:cNvSpPr/>
          <p:nvPr/>
        </p:nvSpPr>
        <p:spPr>
          <a:xfrm>
            <a:off x="368782" y="2330877"/>
            <a:ext cx="3063659" cy="954107"/>
          </a:xfrm>
          <a:prstGeom prst="rect">
            <a:avLst/>
          </a:prstGeom>
          <a:solidFill>
            <a:schemeClr val="accent1"/>
          </a:solidFill>
        </p:spPr>
        <p:txBody>
          <a:bodyPr wrap="none" lIns="91440" tIns="45720" rIns="91440" bIns="45720">
            <a:spAutoFit/>
          </a:bodyPr>
          <a:lstStyle/>
          <a:p>
            <a:pPr algn="ctr"/>
            <a:r>
              <a:rPr lang="it-IT"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a:t>
            </a:r>
          </a:p>
          <a:p>
            <a:pPr algn="ctr"/>
            <a:r>
              <a:rPr lang="it-IT"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PIANIFICAZIONE</a:t>
            </a:r>
            <a:endParaRPr lang="it-IT" sz="2800" b="1" i="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AutoShape 9">
            <a:extLst>
              <a:ext uri="{FF2B5EF4-FFF2-40B4-BE49-F238E27FC236}">
                <a16:creationId xmlns:a16="http://schemas.microsoft.com/office/drawing/2014/main" xmlns="" id="{815F6071-9449-4804-B2E4-5A8CF2820009}"/>
              </a:ext>
            </a:extLst>
          </p:cNvPr>
          <p:cNvSpPr>
            <a:spLocks noChangeArrowheads="1"/>
          </p:cNvSpPr>
          <p:nvPr/>
        </p:nvSpPr>
        <p:spPr bwMode="auto">
          <a:xfrm rot="-5400000">
            <a:off x="3578130" y="3009166"/>
            <a:ext cx="539455" cy="288031"/>
          </a:xfrm>
          <a:prstGeom prst="downArrow">
            <a:avLst>
              <a:gd name="adj1" fmla="val 50000"/>
              <a:gd name="adj2" fmla="val 48016"/>
            </a:avLst>
          </a:prstGeom>
          <a:solidFill>
            <a:schemeClr val="accent2">
              <a:lumMod val="40000"/>
              <a:lumOff val="60000"/>
            </a:schemeClr>
          </a:solidFill>
          <a:ln w="12700" cap="sq">
            <a:solidFill>
              <a:schemeClr val="tx1"/>
            </a:solidFill>
            <a:miter lim="800000"/>
            <a:headEnd type="none" w="sm" len="sm"/>
            <a:tailEnd type="none" w="sm" len="sm"/>
          </a:ln>
          <a:effectLst/>
        </p:spPr>
        <p:txBody>
          <a:bodyPr vert="vert" wrap="none" anchor="ctr"/>
          <a:lstStyle/>
          <a:p>
            <a:r>
              <a:rPr lang="it-IT" dirty="0">
                <a:solidFill>
                  <a:schemeClr val="accent3">
                    <a:lumMod val="50000"/>
                  </a:schemeClr>
                </a:solidFill>
              </a:rPr>
              <a:t>2</a:t>
            </a:r>
          </a:p>
        </p:txBody>
      </p:sp>
      <p:sp>
        <p:nvSpPr>
          <p:cNvPr id="13" name="Rettangolo 12">
            <a:extLst>
              <a:ext uri="{FF2B5EF4-FFF2-40B4-BE49-F238E27FC236}">
                <a16:creationId xmlns:a16="http://schemas.microsoft.com/office/drawing/2014/main" xmlns="" id="{803720D1-A8A8-4F24-9C23-687F43600409}"/>
              </a:ext>
            </a:extLst>
          </p:cNvPr>
          <p:cNvSpPr/>
          <p:nvPr/>
        </p:nvSpPr>
        <p:spPr>
          <a:xfrm>
            <a:off x="4283968" y="2967335"/>
            <a:ext cx="3736842" cy="461665"/>
          </a:xfrm>
          <a:prstGeom prst="rect">
            <a:avLst/>
          </a:prstGeom>
          <a:solidFill>
            <a:srgbClr val="FFFF00"/>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STIMA DEL RISCHIO …</a:t>
            </a:r>
          </a:p>
        </p:txBody>
      </p:sp>
      <p:sp>
        <p:nvSpPr>
          <p:cNvPr id="14" name="Rettangolo 13">
            <a:extLst>
              <a:ext uri="{FF2B5EF4-FFF2-40B4-BE49-F238E27FC236}">
                <a16:creationId xmlns:a16="http://schemas.microsoft.com/office/drawing/2014/main" xmlns="" id="{C5581A5A-B87E-4C03-8E5D-0F25E473F2A1}"/>
              </a:ext>
            </a:extLst>
          </p:cNvPr>
          <p:cNvSpPr/>
          <p:nvPr/>
        </p:nvSpPr>
        <p:spPr>
          <a:xfrm>
            <a:off x="611560" y="4144630"/>
            <a:ext cx="2160240" cy="461665"/>
          </a:xfrm>
          <a:prstGeom prst="rect">
            <a:avLst/>
          </a:prstGeom>
          <a:solidFill>
            <a:srgbClr val="00FFFF"/>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002060"/>
                </a:solidFill>
                <a:effectLst>
                  <a:outerShdw blurRad="50800" dist="39000" dir="5460000" algn="tl">
                    <a:srgbClr val="000000">
                      <a:alpha val="38000"/>
                    </a:srgbClr>
                  </a:outerShdw>
                </a:effectLst>
              </a:rPr>
              <a:t>INTRINSECO</a:t>
            </a:r>
          </a:p>
        </p:txBody>
      </p:sp>
      <p:sp>
        <p:nvSpPr>
          <p:cNvPr id="15" name="Rettangolo 14">
            <a:extLst>
              <a:ext uri="{FF2B5EF4-FFF2-40B4-BE49-F238E27FC236}">
                <a16:creationId xmlns:a16="http://schemas.microsoft.com/office/drawing/2014/main" xmlns="" id="{29ADA896-634B-47C8-A232-B370F0F450B6}"/>
              </a:ext>
            </a:extLst>
          </p:cNvPr>
          <p:cNvSpPr/>
          <p:nvPr/>
        </p:nvSpPr>
        <p:spPr>
          <a:xfrm>
            <a:off x="3419872" y="3958223"/>
            <a:ext cx="2304256" cy="830997"/>
          </a:xfrm>
          <a:prstGeom prst="rect">
            <a:avLst/>
          </a:prstGeom>
          <a:solidFill>
            <a:srgbClr val="00FFFF"/>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002060"/>
                </a:solidFill>
                <a:effectLst>
                  <a:outerShdw blurRad="50800" dist="39000" dir="5460000" algn="tl">
                    <a:srgbClr val="000000">
                      <a:alpha val="38000"/>
                    </a:srgbClr>
                  </a:outerShdw>
                </a:effectLst>
              </a:rPr>
              <a:t>DI CONTROLLO</a:t>
            </a:r>
          </a:p>
        </p:txBody>
      </p:sp>
      <p:sp>
        <p:nvSpPr>
          <p:cNvPr id="16" name="Rettangolo 15">
            <a:extLst>
              <a:ext uri="{FF2B5EF4-FFF2-40B4-BE49-F238E27FC236}">
                <a16:creationId xmlns:a16="http://schemas.microsoft.com/office/drawing/2014/main" xmlns="" id="{E62D76A1-D789-435F-A3AF-81930D7AFB3F}"/>
              </a:ext>
            </a:extLst>
          </p:cNvPr>
          <p:cNvSpPr/>
          <p:nvPr/>
        </p:nvSpPr>
        <p:spPr>
          <a:xfrm>
            <a:off x="6084168" y="3933056"/>
            <a:ext cx="2880320" cy="830997"/>
          </a:xfrm>
          <a:prstGeom prst="rect">
            <a:avLst/>
          </a:prstGeom>
          <a:solidFill>
            <a:srgbClr val="00FFFF"/>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002060"/>
                </a:solidFill>
                <a:effectLst>
                  <a:outerShdw blurRad="50800" dist="39000" dir="5460000" algn="tl">
                    <a:srgbClr val="000000">
                      <a:alpha val="38000"/>
                    </a:srgbClr>
                  </a:outerShdw>
                </a:effectLst>
              </a:rPr>
              <a:t>DI INDIVIDUAZIONE</a:t>
            </a:r>
          </a:p>
        </p:txBody>
      </p:sp>
      <p:cxnSp>
        <p:nvCxnSpPr>
          <p:cNvPr id="17" name="Connettore a gomito 3">
            <a:extLst>
              <a:ext uri="{FF2B5EF4-FFF2-40B4-BE49-F238E27FC236}">
                <a16:creationId xmlns:a16="http://schemas.microsoft.com/office/drawing/2014/main" xmlns="" id="{A88FCFDF-206D-417D-91BA-3769DD6E771B}"/>
              </a:ext>
            </a:extLst>
          </p:cNvPr>
          <p:cNvCxnSpPr>
            <a:cxnSpLocks/>
          </p:cNvCxnSpPr>
          <p:nvPr/>
        </p:nvCxnSpPr>
        <p:spPr bwMode="auto">
          <a:xfrm rot="5400000">
            <a:off x="3564220" y="1538355"/>
            <a:ext cx="715630" cy="4460709"/>
          </a:xfrm>
          <a:prstGeom prst="bentConnector3">
            <a:avLst>
              <a:gd name="adj1" fmla="val 50000"/>
            </a:avLst>
          </a:prstGeom>
          <a:solidFill>
            <a:schemeClr val="accent1"/>
          </a:solidFill>
          <a:ln w="12700" cap="sq" cmpd="sng" algn="ctr">
            <a:solidFill>
              <a:srgbClr val="00FFFF"/>
            </a:solidFill>
            <a:prstDash val="solid"/>
            <a:round/>
            <a:headEnd type="none" w="sm" len="sm"/>
            <a:tailEnd type="triangle"/>
          </a:ln>
          <a:effectLst/>
        </p:spPr>
      </p:cxnSp>
      <p:cxnSp>
        <p:nvCxnSpPr>
          <p:cNvPr id="18" name="Connettore a gomito 6">
            <a:extLst>
              <a:ext uri="{FF2B5EF4-FFF2-40B4-BE49-F238E27FC236}">
                <a16:creationId xmlns:a16="http://schemas.microsoft.com/office/drawing/2014/main" xmlns="" id="{AE2C757C-EADD-41CC-A877-199A09ABBFB6}"/>
              </a:ext>
            </a:extLst>
          </p:cNvPr>
          <p:cNvCxnSpPr>
            <a:stCxn id="13" idx="2"/>
            <a:endCxn id="15" idx="0"/>
          </p:cNvCxnSpPr>
          <p:nvPr/>
        </p:nvCxnSpPr>
        <p:spPr bwMode="auto">
          <a:xfrm rot="5400000">
            <a:off x="5097584" y="2903417"/>
            <a:ext cx="529223" cy="1580389"/>
          </a:xfrm>
          <a:prstGeom prst="bentConnector3">
            <a:avLst>
              <a:gd name="adj1" fmla="val 65473"/>
            </a:avLst>
          </a:prstGeom>
          <a:solidFill>
            <a:schemeClr val="accent1"/>
          </a:solidFill>
          <a:ln w="12700" cap="sq" cmpd="sng" algn="ctr">
            <a:solidFill>
              <a:srgbClr val="00FFFF"/>
            </a:solidFill>
            <a:prstDash val="solid"/>
            <a:round/>
            <a:headEnd type="none" w="sm" len="sm"/>
            <a:tailEnd type="triangle"/>
          </a:ln>
          <a:effectLst/>
        </p:spPr>
      </p:cxnSp>
      <p:cxnSp>
        <p:nvCxnSpPr>
          <p:cNvPr id="19" name="Connettore a gomito 10">
            <a:extLst>
              <a:ext uri="{FF2B5EF4-FFF2-40B4-BE49-F238E27FC236}">
                <a16:creationId xmlns:a16="http://schemas.microsoft.com/office/drawing/2014/main" xmlns="" id="{B009E67A-D37E-48DF-811B-B1F81C9B67E1}"/>
              </a:ext>
            </a:extLst>
          </p:cNvPr>
          <p:cNvCxnSpPr>
            <a:cxnSpLocks/>
            <a:stCxn id="13" idx="2"/>
            <a:endCxn id="16" idx="0"/>
          </p:cNvCxnSpPr>
          <p:nvPr/>
        </p:nvCxnSpPr>
        <p:spPr bwMode="auto">
          <a:xfrm rot="16200000" flipH="1">
            <a:off x="6586330" y="2995058"/>
            <a:ext cx="504056" cy="1371939"/>
          </a:xfrm>
          <a:prstGeom prst="bentConnector3">
            <a:avLst>
              <a:gd name="adj1" fmla="val 68953"/>
            </a:avLst>
          </a:prstGeom>
          <a:solidFill>
            <a:schemeClr val="accent1"/>
          </a:solidFill>
          <a:ln w="12700" cap="sq" cmpd="sng" algn="ctr">
            <a:solidFill>
              <a:srgbClr val="00FFFF"/>
            </a:solidFill>
            <a:prstDash val="solid"/>
            <a:round/>
            <a:headEnd type="none" w="sm" len="sm"/>
            <a:tailEnd type="triangle"/>
          </a:ln>
          <a:effectLst/>
        </p:spPr>
      </p:cxnSp>
      <p:sp>
        <p:nvSpPr>
          <p:cNvPr id="20" name="AutoShape 9">
            <a:extLst>
              <a:ext uri="{FF2B5EF4-FFF2-40B4-BE49-F238E27FC236}">
                <a16:creationId xmlns:a16="http://schemas.microsoft.com/office/drawing/2014/main" xmlns="" id="{D8B73259-B8CF-4BA4-B04B-234B7309FA13}"/>
              </a:ext>
            </a:extLst>
          </p:cNvPr>
          <p:cNvSpPr>
            <a:spLocks noChangeArrowheads="1"/>
          </p:cNvSpPr>
          <p:nvPr/>
        </p:nvSpPr>
        <p:spPr bwMode="auto">
          <a:xfrm>
            <a:off x="1256953" y="4725144"/>
            <a:ext cx="866775" cy="288032"/>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21" name="Rettangolo 20">
            <a:extLst>
              <a:ext uri="{FF2B5EF4-FFF2-40B4-BE49-F238E27FC236}">
                <a16:creationId xmlns:a16="http://schemas.microsoft.com/office/drawing/2014/main" xmlns="" id="{63E6EFFA-B39D-4543-9D87-6654CF3E15DE}"/>
              </a:ext>
            </a:extLst>
          </p:cNvPr>
          <p:cNvSpPr/>
          <p:nvPr/>
        </p:nvSpPr>
        <p:spPr>
          <a:xfrm>
            <a:off x="467544" y="5127575"/>
            <a:ext cx="2448272" cy="1181745"/>
          </a:xfrm>
          <a:prstGeom prst="rect">
            <a:avLst/>
          </a:prstGeom>
          <a:solidFill>
            <a:srgbClr val="FF0099"/>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400" b="1" cap="none" spc="0" dirty="0">
                <a:ln w="11430"/>
                <a:solidFill>
                  <a:srgbClr val="FFFF00"/>
                </a:solidFill>
              </a:rPr>
              <a:t>Presenza di un errore che potrebbe essere significativo </a:t>
            </a:r>
            <a:r>
              <a:rPr lang="it-IT" sz="1400" b="1" u="sng" cap="none" spc="0" dirty="0">
                <a:ln w="11430"/>
                <a:solidFill>
                  <a:srgbClr val="FFFF00"/>
                </a:solidFill>
              </a:rPr>
              <a:t>indipendentemente </a:t>
            </a:r>
            <a:r>
              <a:rPr lang="it-IT" sz="1400" b="1" cap="none" spc="0" dirty="0">
                <a:ln w="11430"/>
                <a:solidFill>
                  <a:srgbClr val="FFFF00"/>
                </a:solidFill>
              </a:rPr>
              <a:t>da qualunque </a:t>
            </a:r>
            <a:r>
              <a:rPr lang="it-IT" sz="1400" b="1" u="sng" cap="none" spc="0" dirty="0">
                <a:ln w="11430"/>
                <a:solidFill>
                  <a:srgbClr val="FFFF00"/>
                </a:solidFill>
              </a:rPr>
              <a:t>controllo</a:t>
            </a:r>
          </a:p>
        </p:txBody>
      </p:sp>
      <p:sp>
        <p:nvSpPr>
          <p:cNvPr id="22" name="AutoShape 9">
            <a:extLst>
              <a:ext uri="{FF2B5EF4-FFF2-40B4-BE49-F238E27FC236}">
                <a16:creationId xmlns:a16="http://schemas.microsoft.com/office/drawing/2014/main" xmlns="" id="{B8E2353D-6829-427A-ACA4-03007F1A7E55}"/>
              </a:ext>
            </a:extLst>
          </p:cNvPr>
          <p:cNvSpPr>
            <a:spLocks noChangeArrowheads="1"/>
          </p:cNvSpPr>
          <p:nvPr/>
        </p:nvSpPr>
        <p:spPr bwMode="auto">
          <a:xfrm>
            <a:off x="4137273" y="4864711"/>
            <a:ext cx="866775" cy="195306"/>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23" name="Rettangolo 22">
            <a:extLst>
              <a:ext uri="{FF2B5EF4-FFF2-40B4-BE49-F238E27FC236}">
                <a16:creationId xmlns:a16="http://schemas.microsoft.com/office/drawing/2014/main" xmlns="" id="{D60EF907-19C1-4C41-8A4B-3081860FE5E2}"/>
              </a:ext>
            </a:extLst>
          </p:cNvPr>
          <p:cNvSpPr/>
          <p:nvPr/>
        </p:nvSpPr>
        <p:spPr>
          <a:xfrm>
            <a:off x="3237404" y="5127575"/>
            <a:ext cx="2671936" cy="1181745"/>
          </a:xfrm>
          <a:prstGeom prst="rect">
            <a:avLst/>
          </a:prstGeom>
          <a:solidFill>
            <a:srgbClr val="FF0099"/>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400" b="1" cap="none" spc="0" dirty="0">
                <a:ln w="11430"/>
                <a:solidFill>
                  <a:srgbClr val="FFFF00"/>
                </a:solidFill>
              </a:rPr>
              <a:t>Presenza di un errore che potrebbe essere significativo </a:t>
            </a:r>
            <a:r>
              <a:rPr lang="it-IT" sz="1400" b="1" u="sng" cap="none" spc="0" dirty="0">
                <a:ln w="11430"/>
                <a:solidFill>
                  <a:srgbClr val="FFFF00"/>
                </a:solidFill>
              </a:rPr>
              <a:t>non individuato tempestivamente</a:t>
            </a:r>
            <a:r>
              <a:rPr lang="it-IT" sz="1400" b="1" cap="none" spc="0" dirty="0">
                <a:ln w="11430"/>
                <a:solidFill>
                  <a:srgbClr val="FFFF00"/>
                </a:solidFill>
              </a:rPr>
              <a:t> dal controllo interno</a:t>
            </a:r>
          </a:p>
        </p:txBody>
      </p:sp>
      <p:sp>
        <p:nvSpPr>
          <p:cNvPr id="24" name="AutoShape 9">
            <a:extLst>
              <a:ext uri="{FF2B5EF4-FFF2-40B4-BE49-F238E27FC236}">
                <a16:creationId xmlns:a16="http://schemas.microsoft.com/office/drawing/2014/main" xmlns="" id="{C1F98094-E03B-44F3-AA15-F62D5DB1F762}"/>
              </a:ext>
            </a:extLst>
          </p:cNvPr>
          <p:cNvSpPr>
            <a:spLocks noChangeArrowheads="1"/>
          </p:cNvSpPr>
          <p:nvPr/>
        </p:nvSpPr>
        <p:spPr bwMode="auto">
          <a:xfrm>
            <a:off x="7097990" y="4869160"/>
            <a:ext cx="866775" cy="195306"/>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25" name="Rettangolo 24">
            <a:extLst>
              <a:ext uri="{FF2B5EF4-FFF2-40B4-BE49-F238E27FC236}">
                <a16:creationId xmlns:a16="http://schemas.microsoft.com/office/drawing/2014/main" xmlns="" id="{E271ADF2-F023-4717-B811-C9CCF1889BD3}"/>
              </a:ext>
            </a:extLst>
          </p:cNvPr>
          <p:cNvSpPr/>
          <p:nvPr/>
        </p:nvSpPr>
        <p:spPr>
          <a:xfrm>
            <a:off x="6198121" y="5132024"/>
            <a:ext cx="2671936" cy="954107"/>
          </a:xfrm>
          <a:prstGeom prst="rect">
            <a:avLst/>
          </a:prstGeom>
          <a:solidFill>
            <a:srgbClr val="FF0099"/>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400" b="1" cap="none" spc="0" dirty="0">
                <a:ln w="11430"/>
                <a:solidFill>
                  <a:srgbClr val="FFFF00"/>
                </a:solidFill>
              </a:rPr>
              <a:t>Presenza di un errore che potrebbe essere significativo considerato </a:t>
            </a:r>
            <a:r>
              <a:rPr lang="it-IT" sz="1400" b="1" u="sng" cap="none" spc="0" dirty="0">
                <a:ln w="11430"/>
                <a:solidFill>
                  <a:srgbClr val="FFFF00"/>
                </a:solidFill>
              </a:rPr>
              <a:t>singolarmente o insieme</a:t>
            </a:r>
            <a:r>
              <a:rPr lang="it-IT" sz="1400" b="1" cap="none" spc="0" dirty="0">
                <a:ln w="11430"/>
                <a:solidFill>
                  <a:srgbClr val="FFFF00"/>
                </a:solidFill>
              </a:rPr>
              <a:t> ad altri</a:t>
            </a:r>
          </a:p>
        </p:txBody>
      </p:sp>
      <p:pic>
        <p:nvPicPr>
          <p:cNvPr id="26" name="Immagine 25">
            <a:extLst>
              <a:ext uri="{FF2B5EF4-FFF2-40B4-BE49-F238E27FC236}">
                <a16:creationId xmlns:a16="http://schemas.microsoft.com/office/drawing/2014/main" xmlns="" id="{4D6894F5-E735-4185-AD29-96D39AFCBBA7}"/>
              </a:ext>
            </a:extLst>
          </p:cNvPr>
          <p:cNvPicPr>
            <a:picLocks noChangeAspect="1"/>
          </p:cNvPicPr>
          <p:nvPr/>
        </p:nvPicPr>
        <p:blipFill>
          <a:blip r:embed="rId2" cstate="print"/>
          <a:stretch>
            <a:fillRect/>
          </a:stretch>
        </p:blipFill>
        <p:spPr>
          <a:xfrm>
            <a:off x="1038225" y="6357938"/>
            <a:ext cx="653455" cy="471288"/>
          </a:xfrm>
          <a:prstGeom prst="rect">
            <a:avLst/>
          </a:prstGeom>
        </p:spPr>
      </p:pic>
      <p:sp>
        <p:nvSpPr>
          <p:cNvPr id="30" name="Rettangolo 29">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31" name="Immagine 30">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40"/>
            <a:ext cx="1610810" cy="1215003"/>
          </a:xfrm>
          <a:prstGeom prst="rect">
            <a:avLst/>
          </a:prstGeom>
        </p:spPr>
      </p:pic>
      <p:sp>
        <p:nvSpPr>
          <p:cNvPr id="27" name="Segnaposto data 4">
            <a:extLst>
              <a:ext uri="{FF2B5EF4-FFF2-40B4-BE49-F238E27FC236}">
                <a16:creationId xmlns:a16="http://schemas.microsoft.com/office/drawing/2014/main" xmlns="" id="{B3C42A43-8C46-4D29-B8E0-DA38C8F8B7AA}"/>
              </a:ext>
            </a:extLst>
          </p:cNvPr>
          <p:cNvSpPr>
            <a:spLocks noGrp="1"/>
          </p:cNvSpPr>
          <p:nvPr>
            <p:ph type="dt" sz="half" idx="10"/>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29" name="Segnaposto numero diapositiva 3">
            <a:extLst>
              <a:ext uri="{FF2B5EF4-FFF2-40B4-BE49-F238E27FC236}">
                <a16:creationId xmlns:a16="http://schemas.microsoft.com/office/drawing/2014/main" xmlns="" id="{5A6768FE-6F4B-424A-A001-1D88A9EBC966}"/>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699952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xmlns="" id="{E216C9EA-DF83-4896-8699-06ABD9859805}"/>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2" name="WordArt 3"/>
          <p:cNvSpPr>
            <a:spLocks noChangeArrowheads="1" noChangeShapeType="1" noTextEdit="1"/>
          </p:cNvSpPr>
          <p:nvPr/>
        </p:nvSpPr>
        <p:spPr bwMode="auto">
          <a:xfrm>
            <a:off x="1691680" y="1583259"/>
            <a:ext cx="5976938" cy="909637"/>
          </a:xfrm>
          <a:prstGeom prst="rect">
            <a:avLst/>
          </a:prstGeom>
          <a:solidFill>
            <a:srgbClr val="E6E6E6"/>
          </a:solidFill>
        </p:spPr>
        <p:txBody>
          <a:bodyPr wrap="none" fromWordArt="1">
            <a:prstTxWarp prst="textPlain">
              <a:avLst>
                <a:gd name="adj" fmla="val 50000"/>
              </a:avLst>
            </a:prstTxWarp>
          </a:bodyPr>
          <a:lstStyle/>
          <a:p>
            <a:pPr algn="ctr"/>
            <a:r>
              <a:rPr lang="it-IT" sz="3600" kern="10" dirty="0">
                <a:ln w="9525" cap="sq">
                  <a:noFill/>
                  <a:round/>
                  <a:headEnd type="none" w="sm" len="sm"/>
                  <a:tailEnd type="none" w="sm" len="sm"/>
                </a:ln>
                <a:gradFill rotWithShape="0">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a:rPr>
              <a:t>Significatività/materialità si definisce</a:t>
            </a:r>
          </a:p>
          <a:p>
            <a:pPr algn="ctr"/>
            <a:r>
              <a:rPr lang="it-IT" sz="3600" kern="10" dirty="0">
                <a:ln w="9525" cap="sq">
                  <a:noFill/>
                  <a:round/>
                  <a:headEnd type="none" w="sm" len="sm"/>
                  <a:tailEnd type="none" w="sm" len="sm"/>
                </a:ln>
                <a:gradFill rotWithShape="0">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a:rPr>
              <a:t>nella strategia generale di revisione</a:t>
            </a:r>
          </a:p>
        </p:txBody>
      </p:sp>
      <p:graphicFrame>
        <p:nvGraphicFramePr>
          <p:cNvPr id="18" name="Tabella 17"/>
          <p:cNvGraphicFramePr>
            <a:graphicFrameLocks noGrp="1"/>
          </p:cNvGraphicFramePr>
          <p:nvPr/>
        </p:nvGraphicFramePr>
        <p:xfrm>
          <a:off x="1524000" y="3861048"/>
          <a:ext cx="6096000" cy="2225040"/>
        </p:xfrm>
        <a:graphic>
          <a:graphicData uri="http://schemas.openxmlformats.org/drawingml/2006/table">
            <a:tbl>
              <a:tblPr firstRow="1" bandRow="1">
                <a:tableStyleId>{5C22544A-7EE6-4342-B048-85BDC9FD1C3A}</a:tableStyleId>
              </a:tblPr>
              <a:tblGrid>
                <a:gridCol w="2399928">
                  <a:extLst>
                    <a:ext uri="{9D8B030D-6E8A-4147-A177-3AD203B41FA5}">
                      <a16:colId xmlns:a16="http://schemas.microsoft.com/office/drawing/2014/main" xmlns="" val="20000"/>
                    </a:ext>
                  </a:extLst>
                </a:gridCol>
                <a:gridCol w="1664072">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rowSpan="2">
                  <a:txBody>
                    <a:bodyPr/>
                    <a:lstStyle/>
                    <a:p>
                      <a:pPr algn="ctr"/>
                      <a:r>
                        <a:rPr lang="it-IT" dirty="0">
                          <a:solidFill>
                            <a:srgbClr val="FF0000"/>
                          </a:solidFill>
                        </a:rPr>
                        <a:t>Parametri</a:t>
                      </a:r>
                      <a:r>
                        <a:rPr lang="it-IT" baseline="0" dirty="0">
                          <a:solidFill>
                            <a:srgbClr val="FF0000"/>
                          </a:solidFill>
                        </a:rPr>
                        <a:t> di</a:t>
                      </a:r>
                    </a:p>
                    <a:p>
                      <a:pPr algn="ctr"/>
                      <a:r>
                        <a:rPr lang="it-IT" baseline="0" dirty="0">
                          <a:solidFill>
                            <a:srgbClr val="FF0000"/>
                          </a:solidFill>
                        </a:rPr>
                        <a:t>Riferimento</a:t>
                      </a:r>
                      <a:endParaRPr lang="it-IT" dirty="0">
                        <a:solidFill>
                          <a:srgbClr val="FF0000"/>
                        </a:solidFill>
                      </a:endParaRPr>
                    </a:p>
                  </a:txBody>
                  <a:tcPr>
                    <a:solidFill>
                      <a:schemeClr val="bg2">
                        <a:lumMod val="60000"/>
                        <a:lumOff val="40000"/>
                      </a:schemeClr>
                    </a:solidFill>
                  </a:tcPr>
                </a:tc>
                <a:tc gridSpan="2">
                  <a:txBody>
                    <a:bodyPr/>
                    <a:lstStyle/>
                    <a:p>
                      <a:pPr algn="ctr"/>
                      <a:r>
                        <a:rPr lang="it-IT" dirty="0">
                          <a:solidFill>
                            <a:srgbClr val="FF0000"/>
                          </a:solidFill>
                        </a:rPr>
                        <a:t>% applicata</a:t>
                      </a:r>
                    </a:p>
                  </a:txBody>
                  <a:tcPr>
                    <a:solidFill>
                      <a:schemeClr val="bg2">
                        <a:lumMod val="60000"/>
                        <a:lumOff val="40000"/>
                      </a:schemeClr>
                    </a:solidFill>
                  </a:tcPr>
                </a:tc>
                <a:tc hMerge="1">
                  <a:txBody>
                    <a:bodyPr/>
                    <a:lstStyle/>
                    <a:p>
                      <a:endParaRPr lang="it-IT" dirty="0"/>
                    </a:p>
                  </a:txBody>
                  <a:tcPr/>
                </a:tc>
                <a:extLst>
                  <a:ext uri="{0D108BD9-81ED-4DB2-BD59-A6C34878D82A}">
                    <a16:rowId xmlns:a16="http://schemas.microsoft.com/office/drawing/2014/main" xmlns="" val="10000"/>
                  </a:ext>
                </a:extLst>
              </a:tr>
              <a:tr h="370840">
                <a:tc vMerge="1">
                  <a:txBody>
                    <a:bodyPr/>
                    <a:lstStyle/>
                    <a:p>
                      <a:endParaRPr lang="it-IT" dirty="0"/>
                    </a:p>
                  </a:txBody>
                  <a:tcPr/>
                </a:tc>
                <a:tc>
                  <a:txBody>
                    <a:bodyPr/>
                    <a:lstStyle/>
                    <a:p>
                      <a:pPr algn="ctr"/>
                      <a:r>
                        <a:rPr lang="it-IT" dirty="0">
                          <a:solidFill>
                            <a:srgbClr val="FF0000"/>
                          </a:solidFill>
                        </a:rPr>
                        <a:t>Minimo</a:t>
                      </a:r>
                    </a:p>
                  </a:txBody>
                  <a:tcPr>
                    <a:solidFill>
                      <a:schemeClr val="bg2">
                        <a:lumMod val="60000"/>
                        <a:lumOff val="40000"/>
                      </a:schemeClr>
                    </a:solidFill>
                  </a:tcPr>
                </a:tc>
                <a:tc>
                  <a:txBody>
                    <a:bodyPr/>
                    <a:lstStyle/>
                    <a:p>
                      <a:pPr algn="ctr"/>
                      <a:r>
                        <a:rPr lang="it-IT" dirty="0">
                          <a:solidFill>
                            <a:srgbClr val="FF0000"/>
                          </a:solidFill>
                        </a:rPr>
                        <a:t>massimo</a:t>
                      </a:r>
                    </a:p>
                  </a:txBody>
                  <a:tcPr>
                    <a:solidFill>
                      <a:schemeClr val="bg2">
                        <a:lumMod val="60000"/>
                        <a:lumOff val="40000"/>
                      </a:schemeClr>
                    </a:solidFill>
                  </a:tcPr>
                </a:tc>
                <a:extLst>
                  <a:ext uri="{0D108BD9-81ED-4DB2-BD59-A6C34878D82A}">
                    <a16:rowId xmlns:a16="http://schemas.microsoft.com/office/drawing/2014/main" xmlns="" val="10001"/>
                  </a:ext>
                </a:extLst>
              </a:tr>
              <a:tr h="370840">
                <a:tc>
                  <a:txBody>
                    <a:bodyPr/>
                    <a:lstStyle/>
                    <a:p>
                      <a:pPr algn="l"/>
                      <a:r>
                        <a:rPr lang="it-IT" b="1" dirty="0">
                          <a:solidFill>
                            <a:srgbClr val="002060"/>
                          </a:solidFill>
                        </a:rPr>
                        <a:t>Ricavi</a:t>
                      </a:r>
                    </a:p>
                  </a:txBody>
                  <a:tcPr/>
                </a:tc>
                <a:tc>
                  <a:txBody>
                    <a:bodyPr/>
                    <a:lstStyle/>
                    <a:p>
                      <a:pPr algn="ctr"/>
                      <a:r>
                        <a:rPr lang="it-IT" b="1" dirty="0">
                          <a:solidFill>
                            <a:srgbClr val="002060"/>
                          </a:solidFill>
                        </a:rPr>
                        <a:t>1%</a:t>
                      </a:r>
                    </a:p>
                  </a:txBody>
                  <a:tcPr/>
                </a:tc>
                <a:tc>
                  <a:txBody>
                    <a:bodyPr/>
                    <a:lstStyle/>
                    <a:p>
                      <a:pPr algn="ctr"/>
                      <a:r>
                        <a:rPr lang="it-IT" b="1" dirty="0">
                          <a:solidFill>
                            <a:srgbClr val="002060"/>
                          </a:solidFill>
                        </a:rPr>
                        <a:t>3%</a:t>
                      </a:r>
                    </a:p>
                  </a:txBody>
                  <a:tcPr/>
                </a:tc>
                <a:extLst>
                  <a:ext uri="{0D108BD9-81ED-4DB2-BD59-A6C34878D82A}">
                    <a16:rowId xmlns:a16="http://schemas.microsoft.com/office/drawing/2014/main" xmlns="" val="10002"/>
                  </a:ext>
                </a:extLst>
              </a:tr>
              <a:tr h="370840">
                <a:tc>
                  <a:txBody>
                    <a:bodyPr/>
                    <a:lstStyle/>
                    <a:p>
                      <a:pPr algn="l"/>
                      <a:r>
                        <a:rPr lang="it-IT" b="1" dirty="0">
                          <a:solidFill>
                            <a:srgbClr val="002060"/>
                          </a:solidFill>
                        </a:rPr>
                        <a:t>Risultato operativo</a:t>
                      </a:r>
                    </a:p>
                  </a:txBody>
                  <a:tcPr/>
                </a:tc>
                <a:tc>
                  <a:txBody>
                    <a:bodyPr/>
                    <a:lstStyle/>
                    <a:p>
                      <a:pPr algn="ctr"/>
                      <a:r>
                        <a:rPr lang="it-IT" b="1" dirty="0">
                          <a:solidFill>
                            <a:srgbClr val="002060"/>
                          </a:solidFill>
                        </a:rPr>
                        <a:t>3%</a:t>
                      </a:r>
                    </a:p>
                  </a:txBody>
                  <a:tcPr/>
                </a:tc>
                <a:tc>
                  <a:txBody>
                    <a:bodyPr/>
                    <a:lstStyle/>
                    <a:p>
                      <a:pPr algn="ctr"/>
                      <a:r>
                        <a:rPr lang="it-IT" b="1" dirty="0">
                          <a:solidFill>
                            <a:srgbClr val="002060"/>
                          </a:solidFill>
                        </a:rPr>
                        <a:t>7%</a:t>
                      </a:r>
                    </a:p>
                  </a:txBody>
                  <a:tcPr/>
                </a:tc>
                <a:extLst>
                  <a:ext uri="{0D108BD9-81ED-4DB2-BD59-A6C34878D82A}">
                    <a16:rowId xmlns:a16="http://schemas.microsoft.com/office/drawing/2014/main" xmlns="" val="10003"/>
                  </a:ext>
                </a:extLst>
              </a:tr>
              <a:tr h="370840">
                <a:tc>
                  <a:txBody>
                    <a:bodyPr/>
                    <a:lstStyle/>
                    <a:p>
                      <a:pPr algn="l"/>
                      <a:r>
                        <a:rPr lang="it-IT" b="1" dirty="0">
                          <a:solidFill>
                            <a:srgbClr val="002060"/>
                          </a:solidFill>
                        </a:rPr>
                        <a:t>Totale attivo</a:t>
                      </a:r>
                    </a:p>
                  </a:txBody>
                  <a:tcPr/>
                </a:tc>
                <a:tc>
                  <a:txBody>
                    <a:bodyPr/>
                    <a:lstStyle/>
                    <a:p>
                      <a:pPr algn="ctr"/>
                      <a:r>
                        <a:rPr lang="it-IT" b="1" dirty="0">
                          <a:solidFill>
                            <a:srgbClr val="002060"/>
                          </a:solidFill>
                        </a:rPr>
                        <a:t>1%</a:t>
                      </a:r>
                    </a:p>
                  </a:txBody>
                  <a:tcPr/>
                </a:tc>
                <a:tc>
                  <a:txBody>
                    <a:bodyPr/>
                    <a:lstStyle/>
                    <a:p>
                      <a:pPr algn="ctr"/>
                      <a:r>
                        <a:rPr lang="it-IT" b="1" dirty="0">
                          <a:solidFill>
                            <a:srgbClr val="002060"/>
                          </a:solidFill>
                        </a:rPr>
                        <a:t>3%</a:t>
                      </a:r>
                    </a:p>
                  </a:txBody>
                  <a:tcPr/>
                </a:tc>
                <a:extLst>
                  <a:ext uri="{0D108BD9-81ED-4DB2-BD59-A6C34878D82A}">
                    <a16:rowId xmlns:a16="http://schemas.microsoft.com/office/drawing/2014/main" xmlns="" val="10004"/>
                  </a:ext>
                </a:extLst>
              </a:tr>
              <a:tr h="370840">
                <a:tc>
                  <a:txBody>
                    <a:bodyPr/>
                    <a:lstStyle/>
                    <a:p>
                      <a:pPr algn="l"/>
                      <a:r>
                        <a:rPr lang="it-IT" b="1" dirty="0">
                          <a:solidFill>
                            <a:srgbClr val="002060"/>
                          </a:solidFill>
                        </a:rPr>
                        <a:t>Patrimonio netto</a:t>
                      </a:r>
                    </a:p>
                  </a:txBody>
                  <a:tcPr/>
                </a:tc>
                <a:tc>
                  <a:txBody>
                    <a:bodyPr/>
                    <a:lstStyle/>
                    <a:p>
                      <a:pPr algn="ctr"/>
                      <a:r>
                        <a:rPr lang="it-IT" b="1" dirty="0">
                          <a:solidFill>
                            <a:srgbClr val="002060"/>
                          </a:solidFill>
                        </a:rPr>
                        <a:t>3%</a:t>
                      </a:r>
                    </a:p>
                  </a:txBody>
                  <a:tcPr/>
                </a:tc>
                <a:tc>
                  <a:txBody>
                    <a:bodyPr/>
                    <a:lstStyle/>
                    <a:p>
                      <a:pPr algn="ctr"/>
                      <a:r>
                        <a:rPr lang="it-IT" b="1" dirty="0">
                          <a:solidFill>
                            <a:srgbClr val="002060"/>
                          </a:solidFill>
                        </a:rPr>
                        <a:t>5%</a:t>
                      </a:r>
                    </a:p>
                  </a:txBody>
                  <a:tcPr/>
                </a:tc>
                <a:extLst>
                  <a:ext uri="{0D108BD9-81ED-4DB2-BD59-A6C34878D82A}">
                    <a16:rowId xmlns:a16="http://schemas.microsoft.com/office/drawing/2014/main" xmlns="" val="10005"/>
                  </a:ext>
                </a:extLst>
              </a:tr>
            </a:tbl>
          </a:graphicData>
        </a:graphic>
      </p:graphicFrame>
      <p:sp>
        <p:nvSpPr>
          <p:cNvPr id="19" name="WordArt 6">
            <a:extLst>
              <a:ext uri="{FF2B5EF4-FFF2-40B4-BE49-F238E27FC236}">
                <a16:creationId xmlns:a16="http://schemas.microsoft.com/office/drawing/2014/main" xmlns="" id="{F1379B4E-7EF1-45EA-BA9A-B900C58F114E}"/>
              </a:ext>
            </a:extLst>
          </p:cNvPr>
          <p:cNvSpPr>
            <a:spLocks noChangeArrowheads="1" noChangeShapeType="1" noTextEdit="1"/>
          </p:cNvSpPr>
          <p:nvPr/>
        </p:nvSpPr>
        <p:spPr bwMode="auto">
          <a:xfrm>
            <a:off x="1547664" y="2780928"/>
            <a:ext cx="6481763" cy="721172"/>
          </a:xfrm>
          <a:prstGeom prst="rect">
            <a:avLst/>
          </a:prstGeom>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Significatività “Bilancio”</a:t>
            </a:r>
          </a:p>
        </p:txBody>
      </p:sp>
      <p:sp>
        <p:nvSpPr>
          <p:cNvPr id="11" name="Rettangolo 10">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3" name="Immagine 12">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14" name="Segnaposto data 4">
            <a:extLst>
              <a:ext uri="{FF2B5EF4-FFF2-40B4-BE49-F238E27FC236}">
                <a16:creationId xmlns:a16="http://schemas.microsoft.com/office/drawing/2014/main" xmlns="" id="{7F41975E-3F71-4694-ADC8-3A72FB6FA20C}"/>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5" name="Segnaposto numero diapositiva 3">
            <a:extLst>
              <a:ext uri="{FF2B5EF4-FFF2-40B4-BE49-F238E27FC236}">
                <a16:creationId xmlns:a16="http://schemas.microsoft.com/office/drawing/2014/main" xmlns="" id="{E543F716-E03F-4A04-BC36-639E4530EBBB}"/>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437924441"/>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6A59266F-B84C-4103-8A8B-28BE9B7406DE}"/>
              </a:ext>
            </a:extLst>
          </p:cNvPr>
          <p:cNvSpPr/>
          <p:nvPr/>
        </p:nvSpPr>
        <p:spPr>
          <a:xfrm>
            <a:off x="846468" y="1845979"/>
            <a:ext cx="7400424" cy="424731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AutoNum type="arabicParenR"/>
            </a:pPr>
            <a:r>
              <a:rPr lang="it-IT" sz="5400" b="1" cap="none" spc="0" dirty="0">
                <a:ln w="11430"/>
                <a:solidFill>
                  <a:srgbClr val="EBE600"/>
                </a:solidFill>
                <a:effectLst>
                  <a:outerShdw blurRad="80000" dist="40000" dir="5040000" algn="tl">
                    <a:srgbClr val="000000">
                      <a:alpha val="30000"/>
                    </a:srgbClr>
                  </a:outerShdw>
                </a:effectLst>
              </a:rPr>
              <a:t>Pianificazione</a:t>
            </a:r>
          </a:p>
          <a:p>
            <a:pPr marL="1143000" indent="-1143000">
              <a:buAutoNum type="arabicParenR"/>
            </a:pPr>
            <a:r>
              <a:rPr lang="it-IT" sz="5400" b="1" dirty="0">
                <a:ln w="11430"/>
                <a:solidFill>
                  <a:srgbClr val="EBE600"/>
                </a:solidFill>
                <a:effectLst>
                  <a:outerShdw blurRad="80000" dist="40000" dir="5040000" algn="tl">
                    <a:srgbClr val="000000">
                      <a:alpha val="30000"/>
                    </a:srgbClr>
                  </a:outerShdw>
                </a:effectLst>
              </a:rPr>
              <a:t>Verifica continuità</a:t>
            </a:r>
          </a:p>
          <a:p>
            <a:pPr marL="1143000" indent="-1143000">
              <a:buAutoNum type="arabicParenR"/>
            </a:pPr>
            <a:r>
              <a:rPr lang="it-IT" sz="5400" b="1" cap="none" spc="0" dirty="0">
                <a:ln w="11430"/>
                <a:solidFill>
                  <a:srgbClr val="EBE600"/>
                </a:solidFill>
                <a:effectLst>
                  <a:outerShdw blurRad="80000" dist="40000" dir="5040000" algn="tl">
                    <a:srgbClr val="000000">
                      <a:alpha val="30000"/>
                    </a:srgbClr>
                  </a:outerShdw>
                </a:effectLst>
              </a:rPr>
              <a:t>Valutazione </a:t>
            </a:r>
            <a:r>
              <a:rPr lang="it-IT" sz="5400" b="1" cap="none" spc="0" dirty="0" err="1">
                <a:ln w="11430"/>
                <a:solidFill>
                  <a:srgbClr val="EBE600"/>
                </a:solidFill>
                <a:effectLst>
                  <a:outerShdw blurRad="80000" dist="40000" dir="5040000" algn="tl">
                    <a:srgbClr val="000000">
                      <a:alpha val="30000"/>
                    </a:srgbClr>
                  </a:outerShdw>
                </a:effectLst>
              </a:rPr>
              <a:t>asset</a:t>
            </a:r>
            <a:endParaRPr lang="it-IT" sz="5400" b="1" cap="none" spc="0" dirty="0">
              <a:ln w="11430"/>
              <a:solidFill>
                <a:srgbClr val="EBE600"/>
              </a:solidFill>
              <a:effectLst>
                <a:outerShdw blurRad="80000" dist="40000" dir="5040000" algn="tl">
                  <a:srgbClr val="000000">
                    <a:alpha val="30000"/>
                  </a:srgbClr>
                </a:outerShdw>
              </a:effectLst>
            </a:endParaRPr>
          </a:p>
          <a:p>
            <a:pPr marL="1143000" indent="-1143000">
              <a:buAutoNum type="arabicParenR"/>
            </a:pPr>
            <a:r>
              <a:rPr lang="it-IT" sz="5400" b="1" dirty="0">
                <a:ln w="11430"/>
                <a:solidFill>
                  <a:srgbClr val="EBE600"/>
                </a:solidFill>
                <a:effectLst>
                  <a:outerShdw blurRad="80000" dist="40000" dir="5040000" algn="tl">
                    <a:srgbClr val="000000">
                      <a:alpha val="30000"/>
                    </a:srgbClr>
                  </a:outerShdw>
                </a:effectLst>
              </a:rPr>
              <a:t>Perdita </a:t>
            </a:r>
            <a:r>
              <a:rPr lang="it-IT" sz="5400" b="1" dirty="0" smtClean="0">
                <a:ln w="11430"/>
                <a:solidFill>
                  <a:srgbClr val="EBE600"/>
                </a:solidFill>
                <a:effectLst>
                  <a:outerShdw blurRad="80000" dist="40000" dir="5040000" algn="tl">
                    <a:srgbClr val="000000">
                      <a:alpha val="30000"/>
                    </a:srgbClr>
                  </a:outerShdw>
                </a:effectLst>
              </a:rPr>
              <a:t>capitale</a:t>
            </a:r>
          </a:p>
          <a:p>
            <a:pPr marL="1143000" indent="-1143000">
              <a:buAutoNum type="arabicParenR"/>
            </a:pPr>
            <a:r>
              <a:rPr lang="it-IT" sz="5400" b="1" cap="none" spc="0" dirty="0" smtClean="0">
                <a:ln w="11430"/>
                <a:solidFill>
                  <a:srgbClr val="FF0000"/>
                </a:solidFill>
                <a:effectLst>
                  <a:outerShdw blurRad="80000" dist="40000" dir="5040000" algn="tl">
                    <a:srgbClr val="000000">
                      <a:alpha val="30000"/>
                    </a:srgbClr>
                  </a:outerShdw>
                </a:effectLst>
              </a:rPr>
              <a:t>Valutazione </a:t>
            </a:r>
            <a:r>
              <a:rPr lang="it-IT" sz="5400" b="1" cap="none" spc="0" dirty="0" err="1" smtClean="0">
                <a:ln w="11430"/>
                <a:solidFill>
                  <a:srgbClr val="FF0000"/>
                </a:solidFill>
                <a:effectLst>
                  <a:outerShdw blurRad="80000" dist="40000" dir="5040000" algn="tl">
                    <a:srgbClr val="000000">
                      <a:alpha val="30000"/>
                    </a:srgbClr>
                  </a:outerShdw>
                </a:effectLst>
              </a:rPr>
              <a:t>assets</a:t>
            </a:r>
            <a:endParaRPr lang="it-IT" sz="5400" b="1" cap="none" spc="0" dirty="0">
              <a:ln w="11430"/>
              <a:solidFill>
                <a:srgbClr val="FF0000"/>
              </a:solidFill>
              <a:effectLst>
                <a:outerShdw blurRad="80000" dist="40000" dir="5040000" algn="tl">
                  <a:srgbClr val="000000">
                    <a:alpha val="30000"/>
                  </a:srgbClr>
                </a:outerShdw>
              </a:effectLst>
            </a:endParaRPr>
          </a:p>
        </p:txBody>
      </p:sp>
      <p:sp>
        <p:nvSpPr>
          <p:cNvPr id="7" name="Titolo 1">
            <a:extLst>
              <a:ext uri="{FF2B5EF4-FFF2-40B4-BE49-F238E27FC236}">
                <a16:creationId xmlns:a16="http://schemas.microsoft.com/office/drawing/2014/main" xmlns="" id="{C932FE71-AB07-4A10-AFF6-3D0AC476496C}"/>
              </a:ext>
            </a:extLst>
          </p:cNvPr>
          <p:cNvSpPr txBox="1">
            <a:spLocks/>
          </p:cNvSpPr>
          <p:nvPr/>
        </p:nvSpPr>
        <p:spPr>
          <a:xfrm>
            <a:off x="827584" y="1124744"/>
            <a:ext cx="7812360" cy="72220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7200" b="1" dirty="0">
                <a:solidFill>
                  <a:srgbClr val="FF0099"/>
                </a:solidFill>
                <a:latin typeface="Calibri" pitchFamily="34" charset="0"/>
              </a:rPr>
              <a:t>agenda</a:t>
            </a:r>
          </a:p>
        </p:txBody>
      </p:sp>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pic>
        <p:nvPicPr>
          <p:cNvPr id="12" name="Immagine 11">
            <a:extLst>
              <a:ext uri="{FF2B5EF4-FFF2-40B4-BE49-F238E27FC236}">
                <a16:creationId xmlns:a16="http://schemas.microsoft.com/office/drawing/2014/main" xmlns="" id="{F6CFD4A5-4590-41D7-9744-ACA1F184DABF}"/>
              </a:ext>
            </a:extLst>
          </p:cNvPr>
          <p:cNvPicPr>
            <a:picLocks noChangeAspect="1"/>
          </p:cNvPicPr>
          <p:nvPr/>
        </p:nvPicPr>
        <p:blipFill>
          <a:blip r:embed="rId3" cstate="print"/>
          <a:stretch>
            <a:fillRect/>
          </a:stretch>
        </p:blipFill>
        <p:spPr>
          <a:xfrm>
            <a:off x="7662958" y="326"/>
            <a:ext cx="1467789" cy="830285"/>
          </a:xfrm>
          <a:prstGeom prst="rect">
            <a:avLst/>
          </a:prstGeom>
        </p:spPr>
      </p:pic>
      <p:sp>
        <p:nvSpPr>
          <p:cNvPr id="13" name="Rettangolo 12">
            <a:extLst>
              <a:ext uri="{FF2B5EF4-FFF2-40B4-BE49-F238E27FC236}">
                <a16:creationId xmlns:a16="http://schemas.microsoft.com/office/drawing/2014/main" xmlns="" id="{D1D1575F-1F85-42F5-B39B-84FB5593077F}"/>
              </a:ext>
            </a:extLst>
          </p:cNvPr>
          <p:cNvSpPr/>
          <p:nvPr/>
        </p:nvSpPr>
        <p:spPr>
          <a:xfrm>
            <a:off x="1149679" y="234"/>
            <a:ext cx="6513279" cy="830997"/>
          </a:xfrm>
          <a:prstGeom prst="rect">
            <a:avLst/>
          </a:prstGeom>
          <a:solidFill>
            <a:schemeClr val="tx1"/>
          </a:solidFill>
        </p:spPr>
        <p:txBody>
          <a:bodyPr wrap="square">
            <a:spAutoFit/>
          </a:bodyPr>
          <a:lstStyle/>
          <a:p>
            <a:r>
              <a:rPr lang="it-IT" sz="2400" b="1" dirty="0">
                <a:solidFill>
                  <a:srgbClr val="0000FF"/>
                </a:solidFill>
                <a:latin typeface="Times New Roman" panose="02020603050405020304" pitchFamily="18" charset="0"/>
              </a:rPr>
              <a:t>Ordine dei Dottori Commercialisti</a:t>
            </a:r>
          </a:p>
          <a:p>
            <a:r>
              <a:rPr lang="it-IT" sz="2400" b="1" dirty="0">
                <a:solidFill>
                  <a:srgbClr val="0000FF"/>
                </a:solidFill>
                <a:latin typeface="Times New Roman" panose="02020603050405020304" pitchFamily="18" charset="0"/>
              </a:rPr>
              <a:t>e degli Esperti Contabili di FERMO</a:t>
            </a:r>
            <a:endParaRPr lang="it-IT" sz="2400" dirty="0"/>
          </a:p>
        </p:txBody>
      </p:sp>
      <p:pic>
        <p:nvPicPr>
          <p:cNvPr id="14" name="Immagine 13">
            <a:extLst>
              <a:ext uri="{FF2B5EF4-FFF2-40B4-BE49-F238E27FC236}">
                <a16:creationId xmlns:a16="http://schemas.microsoft.com/office/drawing/2014/main" xmlns="" id="{E1BDA6E3-8A3C-4674-992F-CC66C0EAF9F0}"/>
              </a:ext>
            </a:extLst>
          </p:cNvPr>
          <p:cNvPicPr>
            <a:picLocks noChangeAspect="1"/>
          </p:cNvPicPr>
          <p:nvPr/>
        </p:nvPicPr>
        <p:blipFill>
          <a:blip r:embed="rId4" cstate="print"/>
          <a:stretch>
            <a:fillRect/>
          </a:stretch>
        </p:blipFill>
        <p:spPr>
          <a:xfrm>
            <a:off x="-16" y="-16554"/>
            <a:ext cx="1149695" cy="847166"/>
          </a:xfrm>
          <a:prstGeom prst="rect">
            <a:avLst/>
          </a:prstGeom>
        </p:spPr>
      </p:pic>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pic>
        <p:nvPicPr>
          <p:cNvPr id="11" name="Immagine 10">
            <a:extLst>
              <a:ext uri="{FF2B5EF4-FFF2-40B4-BE49-F238E27FC236}">
                <a16:creationId xmlns:a16="http://schemas.microsoft.com/office/drawing/2014/main" xmlns="" id="{1AEF2055-6185-44EF-BAC2-6D53DC702F9F}"/>
              </a:ext>
            </a:extLst>
          </p:cNvPr>
          <p:cNvPicPr>
            <a:picLocks noChangeAspect="1"/>
          </p:cNvPicPr>
          <p:nvPr/>
        </p:nvPicPr>
        <p:blipFill>
          <a:blip r:embed="rId3" cstate="print"/>
          <a:stretch>
            <a:fillRect/>
          </a:stretch>
        </p:blipFill>
        <p:spPr>
          <a:xfrm>
            <a:off x="1038225" y="6357938"/>
            <a:ext cx="653455" cy="471288"/>
          </a:xfrm>
          <a:prstGeom prst="rect">
            <a:avLst/>
          </a:prstGeom>
        </p:spPr>
      </p:pic>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xmlns="" id="{E216C9EA-DF83-4896-8699-06ABD9859805}"/>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2" name="Segnaposto numero diapositiva 1">
            <a:extLst>
              <a:ext uri="{FF2B5EF4-FFF2-40B4-BE49-F238E27FC236}">
                <a16:creationId xmlns:a16="http://schemas.microsoft.com/office/drawing/2014/main" xmlns="" id="{3418E36A-7F58-4E62-8B61-31C94D8815C3}"/>
              </a:ext>
            </a:extLst>
          </p:cNvPr>
          <p:cNvSpPr>
            <a:spLocks noGrp="1"/>
          </p:cNvSpPr>
          <p:nvPr>
            <p:ph type="sldNum" sz="quarter" idx="4294967295"/>
          </p:nvPr>
        </p:nvSpPr>
        <p:spPr>
          <a:xfrm>
            <a:off x="8035573" y="5999435"/>
            <a:ext cx="856907" cy="669925"/>
          </a:xfrm>
          <a:prstGeom prst="rect">
            <a:avLst/>
          </a:prstGeom>
        </p:spPr>
        <p:txBody>
          <a:bodyPr/>
          <a:lstStyle/>
          <a:p>
            <a:fld id="{BEEB1740-950B-4F23-B313-82B77DC7030A}" type="slidenum">
              <a:rPr lang="it-IT" smtClean="0"/>
              <a:pPr/>
              <a:t>20</a:t>
            </a:fld>
            <a:endParaRPr lang="it-IT" dirty="0"/>
          </a:p>
        </p:txBody>
      </p:sp>
      <p:sp>
        <p:nvSpPr>
          <p:cNvPr id="12" name="WordArt 3"/>
          <p:cNvSpPr>
            <a:spLocks noChangeArrowheads="1" noChangeShapeType="1" noTextEdit="1"/>
          </p:cNvSpPr>
          <p:nvPr/>
        </p:nvSpPr>
        <p:spPr bwMode="auto">
          <a:xfrm>
            <a:off x="1691680" y="1583259"/>
            <a:ext cx="5976938" cy="909637"/>
          </a:xfrm>
          <a:prstGeom prst="rect">
            <a:avLst/>
          </a:prstGeom>
          <a:solidFill>
            <a:srgbClr val="00B0F0"/>
          </a:solidFill>
        </p:spPr>
        <p:txBody>
          <a:bodyPr wrap="none" fromWordArt="1">
            <a:prstTxWarp prst="textPlain">
              <a:avLst>
                <a:gd name="adj" fmla="val 50000"/>
              </a:avLst>
            </a:prstTxWarp>
          </a:bodyPr>
          <a:lstStyle/>
          <a:p>
            <a:pPr algn="ctr"/>
            <a:r>
              <a:rPr lang="it-IT" sz="3600" kern="10" dirty="0">
                <a:ln w="9525" cap="sq">
                  <a:noFill/>
                  <a:round/>
                  <a:headEnd type="none" w="sm" len="sm"/>
                  <a:tailEnd type="none" w="sm" len="sm"/>
                </a:ln>
                <a:gradFill rotWithShape="0">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a:rPr>
              <a:t>Significatività/materialità si definisce</a:t>
            </a:r>
          </a:p>
          <a:p>
            <a:pPr algn="ctr"/>
            <a:r>
              <a:rPr lang="it-IT" sz="3600" kern="10" dirty="0">
                <a:ln w="9525" cap="sq">
                  <a:noFill/>
                  <a:round/>
                  <a:headEnd type="none" w="sm" len="sm"/>
                  <a:tailEnd type="none" w="sm" len="sm"/>
                </a:ln>
                <a:gradFill rotWithShape="0">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a:rPr>
              <a:t>nella strategia generale di revisione</a:t>
            </a:r>
          </a:p>
        </p:txBody>
      </p:sp>
      <p:graphicFrame>
        <p:nvGraphicFramePr>
          <p:cNvPr id="18" name="Tabella 17"/>
          <p:cNvGraphicFramePr>
            <a:graphicFrameLocks noGrp="1"/>
          </p:cNvGraphicFramePr>
          <p:nvPr/>
        </p:nvGraphicFramePr>
        <p:xfrm>
          <a:off x="395536" y="3847049"/>
          <a:ext cx="2952328" cy="196088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tblGrid>
              <a:tr h="370840">
                <a:tc rowSpan="2">
                  <a:txBody>
                    <a:bodyPr/>
                    <a:lstStyle/>
                    <a:p>
                      <a:pPr algn="ctr"/>
                      <a:r>
                        <a:rPr lang="it-IT" sz="1400" dirty="0">
                          <a:solidFill>
                            <a:srgbClr val="FF0000"/>
                          </a:solidFill>
                        </a:rPr>
                        <a:t>Parametri</a:t>
                      </a:r>
                      <a:r>
                        <a:rPr lang="it-IT" sz="1400" baseline="0" dirty="0">
                          <a:solidFill>
                            <a:srgbClr val="FF0000"/>
                          </a:solidFill>
                        </a:rPr>
                        <a:t> di</a:t>
                      </a:r>
                    </a:p>
                    <a:p>
                      <a:pPr algn="ctr"/>
                      <a:r>
                        <a:rPr lang="it-IT" sz="1400" baseline="0" dirty="0">
                          <a:solidFill>
                            <a:srgbClr val="FF0000"/>
                          </a:solidFill>
                        </a:rPr>
                        <a:t>Riferimento</a:t>
                      </a:r>
                      <a:endParaRPr lang="it-IT" sz="1400" dirty="0">
                        <a:solidFill>
                          <a:srgbClr val="FF0000"/>
                        </a:solidFill>
                      </a:endParaRPr>
                    </a:p>
                  </a:txBody>
                  <a:tcPr>
                    <a:solidFill>
                      <a:schemeClr val="bg2">
                        <a:lumMod val="60000"/>
                        <a:lumOff val="40000"/>
                      </a:schemeClr>
                    </a:solidFill>
                  </a:tcPr>
                </a:tc>
                <a:tc gridSpan="2">
                  <a:txBody>
                    <a:bodyPr/>
                    <a:lstStyle/>
                    <a:p>
                      <a:pPr algn="ctr"/>
                      <a:r>
                        <a:rPr lang="it-IT" sz="1400" dirty="0">
                          <a:solidFill>
                            <a:srgbClr val="FF0000"/>
                          </a:solidFill>
                        </a:rPr>
                        <a:t>% applicata</a:t>
                      </a:r>
                    </a:p>
                  </a:txBody>
                  <a:tcPr>
                    <a:solidFill>
                      <a:schemeClr val="bg2">
                        <a:lumMod val="60000"/>
                        <a:lumOff val="40000"/>
                      </a:schemeClr>
                    </a:solidFill>
                  </a:tcPr>
                </a:tc>
                <a:tc hMerge="1">
                  <a:txBody>
                    <a:bodyPr/>
                    <a:lstStyle/>
                    <a:p>
                      <a:endParaRPr lang="it-IT" dirty="0"/>
                    </a:p>
                  </a:txBody>
                  <a:tcPr/>
                </a:tc>
                <a:extLst>
                  <a:ext uri="{0D108BD9-81ED-4DB2-BD59-A6C34878D82A}">
                    <a16:rowId xmlns:a16="http://schemas.microsoft.com/office/drawing/2014/main" xmlns="" val="10000"/>
                  </a:ext>
                </a:extLst>
              </a:tr>
              <a:tr h="219223">
                <a:tc vMerge="1">
                  <a:txBody>
                    <a:bodyPr/>
                    <a:lstStyle/>
                    <a:p>
                      <a:endParaRPr lang="it-IT" dirty="0"/>
                    </a:p>
                  </a:txBody>
                  <a:tcPr/>
                </a:tc>
                <a:tc>
                  <a:txBody>
                    <a:bodyPr/>
                    <a:lstStyle/>
                    <a:p>
                      <a:pPr algn="ctr"/>
                      <a:r>
                        <a:rPr lang="it-IT" sz="1400" dirty="0" err="1">
                          <a:solidFill>
                            <a:srgbClr val="FF0000"/>
                          </a:solidFill>
                        </a:rPr>
                        <a:t>Min</a:t>
                      </a:r>
                      <a:endParaRPr lang="it-IT" sz="1400" dirty="0">
                        <a:solidFill>
                          <a:srgbClr val="FF0000"/>
                        </a:solidFill>
                      </a:endParaRPr>
                    </a:p>
                  </a:txBody>
                  <a:tcPr>
                    <a:solidFill>
                      <a:schemeClr val="bg2">
                        <a:lumMod val="60000"/>
                        <a:lumOff val="40000"/>
                      </a:schemeClr>
                    </a:solidFill>
                  </a:tcPr>
                </a:tc>
                <a:tc>
                  <a:txBody>
                    <a:bodyPr/>
                    <a:lstStyle/>
                    <a:p>
                      <a:pPr algn="ctr"/>
                      <a:r>
                        <a:rPr lang="it-IT" sz="1400" dirty="0" err="1">
                          <a:solidFill>
                            <a:srgbClr val="FF0000"/>
                          </a:solidFill>
                        </a:rPr>
                        <a:t>max</a:t>
                      </a:r>
                      <a:endParaRPr lang="it-IT" sz="1400" dirty="0">
                        <a:solidFill>
                          <a:srgbClr val="FF0000"/>
                        </a:solidFill>
                      </a:endParaRPr>
                    </a:p>
                  </a:txBody>
                  <a:tcPr>
                    <a:solidFill>
                      <a:schemeClr val="bg2">
                        <a:lumMod val="60000"/>
                        <a:lumOff val="40000"/>
                      </a:schemeClr>
                    </a:solidFill>
                  </a:tcPr>
                </a:tc>
                <a:extLst>
                  <a:ext uri="{0D108BD9-81ED-4DB2-BD59-A6C34878D82A}">
                    <a16:rowId xmlns:a16="http://schemas.microsoft.com/office/drawing/2014/main" xmlns="" val="10001"/>
                  </a:ext>
                </a:extLst>
              </a:tr>
              <a:tr h="259224">
                <a:tc>
                  <a:txBody>
                    <a:bodyPr/>
                    <a:lstStyle/>
                    <a:p>
                      <a:pPr algn="l"/>
                      <a:r>
                        <a:rPr lang="it-IT" sz="1400" b="1" dirty="0">
                          <a:solidFill>
                            <a:srgbClr val="002060"/>
                          </a:solidFill>
                        </a:rPr>
                        <a:t>Ricavi</a:t>
                      </a:r>
                    </a:p>
                  </a:txBody>
                  <a:tcPr/>
                </a:tc>
                <a:tc>
                  <a:txBody>
                    <a:bodyPr/>
                    <a:lstStyle/>
                    <a:p>
                      <a:pPr algn="ctr"/>
                      <a:r>
                        <a:rPr lang="it-IT" sz="1400" b="1" dirty="0">
                          <a:solidFill>
                            <a:srgbClr val="002060"/>
                          </a:solidFill>
                        </a:rPr>
                        <a:t>1%</a:t>
                      </a:r>
                    </a:p>
                  </a:txBody>
                  <a:tcPr/>
                </a:tc>
                <a:tc>
                  <a:txBody>
                    <a:bodyPr/>
                    <a:lstStyle/>
                    <a:p>
                      <a:pPr algn="ctr"/>
                      <a:r>
                        <a:rPr lang="it-IT" sz="1400" b="1" dirty="0">
                          <a:solidFill>
                            <a:srgbClr val="002060"/>
                          </a:solidFill>
                        </a:rPr>
                        <a:t>3%</a:t>
                      </a:r>
                    </a:p>
                  </a:txBody>
                  <a:tcPr/>
                </a:tc>
                <a:extLst>
                  <a:ext uri="{0D108BD9-81ED-4DB2-BD59-A6C34878D82A}">
                    <a16:rowId xmlns:a16="http://schemas.microsoft.com/office/drawing/2014/main" xmlns="" val="10002"/>
                  </a:ext>
                </a:extLst>
              </a:tr>
              <a:tr h="370840">
                <a:tc>
                  <a:txBody>
                    <a:bodyPr/>
                    <a:lstStyle/>
                    <a:p>
                      <a:pPr algn="l"/>
                      <a:r>
                        <a:rPr lang="it-IT" sz="1400" b="1" dirty="0">
                          <a:solidFill>
                            <a:srgbClr val="002060"/>
                          </a:solidFill>
                        </a:rPr>
                        <a:t>Risultato </a:t>
                      </a:r>
                      <a:r>
                        <a:rPr lang="it-IT" sz="1400" b="1" dirty="0" err="1">
                          <a:solidFill>
                            <a:srgbClr val="002060"/>
                          </a:solidFill>
                        </a:rPr>
                        <a:t>operat</a:t>
                      </a:r>
                      <a:endParaRPr lang="it-IT" sz="1400" b="1" dirty="0">
                        <a:solidFill>
                          <a:srgbClr val="002060"/>
                        </a:solidFill>
                      </a:endParaRPr>
                    </a:p>
                  </a:txBody>
                  <a:tcPr/>
                </a:tc>
                <a:tc>
                  <a:txBody>
                    <a:bodyPr/>
                    <a:lstStyle/>
                    <a:p>
                      <a:pPr algn="ctr"/>
                      <a:r>
                        <a:rPr lang="it-IT" sz="1400" b="1" dirty="0">
                          <a:solidFill>
                            <a:srgbClr val="002060"/>
                          </a:solidFill>
                        </a:rPr>
                        <a:t>3%</a:t>
                      </a:r>
                    </a:p>
                  </a:txBody>
                  <a:tcPr/>
                </a:tc>
                <a:tc>
                  <a:txBody>
                    <a:bodyPr/>
                    <a:lstStyle/>
                    <a:p>
                      <a:pPr algn="ctr"/>
                      <a:r>
                        <a:rPr lang="it-IT" sz="1400" b="1" dirty="0">
                          <a:solidFill>
                            <a:srgbClr val="002060"/>
                          </a:solidFill>
                        </a:rPr>
                        <a:t>7%</a:t>
                      </a:r>
                    </a:p>
                  </a:txBody>
                  <a:tcPr/>
                </a:tc>
                <a:extLst>
                  <a:ext uri="{0D108BD9-81ED-4DB2-BD59-A6C34878D82A}">
                    <a16:rowId xmlns:a16="http://schemas.microsoft.com/office/drawing/2014/main" xmlns="" val="10003"/>
                  </a:ext>
                </a:extLst>
              </a:tr>
              <a:tr h="228352">
                <a:tc>
                  <a:txBody>
                    <a:bodyPr/>
                    <a:lstStyle/>
                    <a:p>
                      <a:pPr algn="l"/>
                      <a:r>
                        <a:rPr lang="it-IT" sz="1400" b="1" dirty="0">
                          <a:solidFill>
                            <a:srgbClr val="002060"/>
                          </a:solidFill>
                        </a:rPr>
                        <a:t>Totale attivo</a:t>
                      </a:r>
                    </a:p>
                  </a:txBody>
                  <a:tcPr/>
                </a:tc>
                <a:tc>
                  <a:txBody>
                    <a:bodyPr/>
                    <a:lstStyle/>
                    <a:p>
                      <a:pPr algn="ctr"/>
                      <a:r>
                        <a:rPr lang="it-IT" sz="1400" b="1" dirty="0">
                          <a:solidFill>
                            <a:srgbClr val="002060"/>
                          </a:solidFill>
                        </a:rPr>
                        <a:t>1%</a:t>
                      </a:r>
                    </a:p>
                  </a:txBody>
                  <a:tcPr/>
                </a:tc>
                <a:tc>
                  <a:txBody>
                    <a:bodyPr/>
                    <a:lstStyle/>
                    <a:p>
                      <a:pPr algn="ctr"/>
                      <a:r>
                        <a:rPr lang="it-IT" sz="1400" b="1" dirty="0">
                          <a:solidFill>
                            <a:srgbClr val="002060"/>
                          </a:solidFill>
                        </a:rPr>
                        <a:t>3%</a:t>
                      </a:r>
                    </a:p>
                  </a:txBody>
                  <a:tcPr/>
                </a:tc>
                <a:extLst>
                  <a:ext uri="{0D108BD9-81ED-4DB2-BD59-A6C34878D82A}">
                    <a16:rowId xmlns:a16="http://schemas.microsoft.com/office/drawing/2014/main" xmlns="" val="10004"/>
                  </a:ext>
                </a:extLst>
              </a:tr>
              <a:tr h="283592">
                <a:tc>
                  <a:txBody>
                    <a:bodyPr/>
                    <a:lstStyle/>
                    <a:p>
                      <a:pPr algn="l"/>
                      <a:r>
                        <a:rPr lang="it-IT" sz="1400" b="1" dirty="0">
                          <a:solidFill>
                            <a:srgbClr val="002060"/>
                          </a:solidFill>
                        </a:rPr>
                        <a:t>Patrimonio netto</a:t>
                      </a:r>
                    </a:p>
                  </a:txBody>
                  <a:tcPr/>
                </a:tc>
                <a:tc>
                  <a:txBody>
                    <a:bodyPr/>
                    <a:lstStyle/>
                    <a:p>
                      <a:pPr algn="ctr"/>
                      <a:r>
                        <a:rPr lang="it-IT" sz="1400" b="1" dirty="0">
                          <a:solidFill>
                            <a:srgbClr val="002060"/>
                          </a:solidFill>
                        </a:rPr>
                        <a:t>3%</a:t>
                      </a:r>
                    </a:p>
                  </a:txBody>
                  <a:tcPr/>
                </a:tc>
                <a:tc>
                  <a:txBody>
                    <a:bodyPr/>
                    <a:lstStyle/>
                    <a:p>
                      <a:pPr algn="ctr"/>
                      <a:r>
                        <a:rPr lang="it-IT" sz="1400" b="1" dirty="0">
                          <a:solidFill>
                            <a:srgbClr val="002060"/>
                          </a:solidFill>
                        </a:rPr>
                        <a:t>5%</a:t>
                      </a:r>
                    </a:p>
                  </a:txBody>
                  <a:tcPr/>
                </a:tc>
                <a:extLst>
                  <a:ext uri="{0D108BD9-81ED-4DB2-BD59-A6C34878D82A}">
                    <a16:rowId xmlns:a16="http://schemas.microsoft.com/office/drawing/2014/main" xmlns="" val="10005"/>
                  </a:ext>
                </a:extLst>
              </a:tr>
            </a:tbl>
          </a:graphicData>
        </a:graphic>
      </p:graphicFrame>
      <p:sp>
        <p:nvSpPr>
          <p:cNvPr id="19" name="WordArt 6">
            <a:extLst>
              <a:ext uri="{FF2B5EF4-FFF2-40B4-BE49-F238E27FC236}">
                <a16:creationId xmlns:a16="http://schemas.microsoft.com/office/drawing/2014/main" xmlns="" id="{F1379B4E-7EF1-45EA-BA9A-B900C58F114E}"/>
              </a:ext>
            </a:extLst>
          </p:cNvPr>
          <p:cNvSpPr>
            <a:spLocks noChangeArrowheads="1" noChangeShapeType="1" noTextEdit="1"/>
          </p:cNvSpPr>
          <p:nvPr/>
        </p:nvSpPr>
        <p:spPr bwMode="auto">
          <a:xfrm>
            <a:off x="755577" y="2996952"/>
            <a:ext cx="2520279" cy="584364"/>
          </a:xfrm>
          <a:prstGeom prst="rect">
            <a:avLst/>
          </a:prstGeom>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Significatività “Bilancio”</a:t>
            </a:r>
          </a:p>
        </p:txBody>
      </p:sp>
      <p:sp>
        <p:nvSpPr>
          <p:cNvPr id="8" name="WordArt 6">
            <a:extLst>
              <a:ext uri="{FF2B5EF4-FFF2-40B4-BE49-F238E27FC236}">
                <a16:creationId xmlns:a16="http://schemas.microsoft.com/office/drawing/2014/main" xmlns="" id="{F1379B4E-7EF1-45EA-BA9A-B900C58F114E}"/>
              </a:ext>
            </a:extLst>
          </p:cNvPr>
          <p:cNvSpPr>
            <a:spLocks noChangeArrowheads="1" noChangeShapeType="1" noTextEdit="1"/>
          </p:cNvSpPr>
          <p:nvPr/>
        </p:nvSpPr>
        <p:spPr bwMode="auto">
          <a:xfrm>
            <a:off x="4211961" y="2708920"/>
            <a:ext cx="4752528" cy="1080120"/>
          </a:xfrm>
          <a:prstGeom prst="rect">
            <a:avLst/>
          </a:prstGeom>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Significatività “Operativa”</a:t>
            </a:r>
          </a:p>
        </p:txBody>
      </p:sp>
      <p:graphicFrame>
        <p:nvGraphicFramePr>
          <p:cNvPr id="9" name="Tabella 8"/>
          <p:cNvGraphicFramePr>
            <a:graphicFrameLocks noGrp="1"/>
          </p:cNvGraphicFramePr>
          <p:nvPr/>
        </p:nvGraphicFramePr>
        <p:xfrm>
          <a:off x="4788024" y="4005064"/>
          <a:ext cx="3600400" cy="182880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tblGrid>
              <a:tr h="432048">
                <a:tc>
                  <a:txBody>
                    <a:bodyPr/>
                    <a:lstStyle/>
                    <a:p>
                      <a:pPr algn="ctr"/>
                      <a:r>
                        <a:rPr lang="it-IT" dirty="0">
                          <a:solidFill>
                            <a:srgbClr val="FF0000"/>
                          </a:solidFill>
                        </a:rPr>
                        <a:t>Rischio</a:t>
                      </a:r>
                    </a:p>
                  </a:txBody>
                  <a:tcPr>
                    <a:solidFill>
                      <a:schemeClr val="bg2">
                        <a:lumMod val="60000"/>
                        <a:lumOff val="40000"/>
                      </a:schemeClr>
                    </a:solidFill>
                  </a:tcPr>
                </a:tc>
                <a:tc>
                  <a:txBody>
                    <a:bodyPr/>
                    <a:lstStyle/>
                    <a:p>
                      <a:pPr algn="ctr"/>
                      <a:r>
                        <a:rPr lang="it-IT" dirty="0">
                          <a:solidFill>
                            <a:srgbClr val="FF0000"/>
                          </a:solidFill>
                        </a:rPr>
                        <a:t>% significatività</a:t>
                      </a:r>
                    </a:p>
                  </a:txBody>
                  <a:tcPr>
                    <a:solidFill>
                      <a:schemeClr val="bg2">
                        <a:lumMod val="60000"/>
                        <a:lumOff val="40000"/>
                      </a:schemeClr>
                    </a:solidFill>
                  </a:tcPr>
                </a:tc>
                <a:extLst>
                  <a:ext uri="{0D108BD9-81ED-4DB2-BD59-A6C34878D82A}">
                    <a16:rowId xmlns:a16="http://schemas.microsoft.com/office/drawing/2014/main" xmlns="" val="10000"/>
                  </a:ext>
                </a:extLst>
              </a:tr>
              <a:tr h="370840">
                <a:tc>
                  <a:txBody>
                    <a:bodyPr/>
                    <a:lstStyle/>
                    <a:p>
                      <a:pPr algn="l"/>
                      <a:r>
                        <a:rPr lang="it-IT" sz="2000" b="1" dirty="0">
                          <a:solidFill>
                            <a:srgbClr val="002060"/>
                          </a:solidFill>
                        </a:rPr>
                        <a:t>Alto</a:t>
                      </a:r>
                    </a:p>
                  </a:txBody>
                  <a:tcPr/>
                </a:tc>
                <a:tc>
                  <a:txBody>
                    <a:bodyPr/>
                    <a:lstStyle/>
                    <a:p>
                      <a:pPr algn="ctr"/>
                      <a:r>
                        <a:rPr lang="it-IT" sz="2000" b="1" dirty="0">
                          <a:solidFill>
                            <a:srgbClr val="002060"/>
                          </a:solidFill>
                        </a:rPr>
                        <a:t>60%</a:t>
                      </a:r>
                    </a:p>
                  </a:txBody>
                  <a:tcPr/>
                </a:tc>
                <a:extLst>
                  <a:ext uri="{0D108BD9-81ED-4DB2-BD59-A6C34878D82A}">
                    <a16:rowId xmlns:a16="http://schemas.microsoft.com/office/drawing/2014/main" xmlns="" val="10001"/>
                  </a:ext>
                </a:extLst>
              </a:tr>
              <a:tr h="370840">
                <a:tc>
                  <a:txBody>
                    <a:bodyPr/>
                    <a:lstStyle/>
                    <a:p>
                      <a:pPr algn="l"/>
                      <a:r>
                        <a:rPr lang="it-IT" sz="2000" b="1" dirty="0">
                          <a:solidFill>
                            <a:srgbClr val="002060"/>
                          </a:solidFill>
                        </a:rPr>
                        <a:t>Moderato </a:t>
                      </a:r>
                    </a:p>
                  </a:txBody>
                  <a:tcPr/>
                </a:tc>
                <a:tc>
                  <a:txBody>
                    <a:bodyPr/>
                    <a:lstStyle/>
                    <a:p>
                      <a:pPr algn="ctr"/>
                      <a:r>
                        <a:rPr lang="it-IT" sz="2000" b="1" dirty="0">
                          <a:solidFill>
                            <a:srgbClr val="002060"/>
                          </a:solidFill>
                        </a:rPr>
                        <a:t>75%</a:t>
                      </a:r>
                    </a:p>
                  </a:txBody>
                  <a:tcPr/>
                </a:tc>
                <a:extLst>
                  <a:ext uri="{0D108BD9-81ED-4DB2-BD59-A6C34878D82A}">
                    <a16:rowId xmlns:a16="http://schemas.microsoft.com/office/drawing/2014/main" xmlns="" val="10002"/>
                  </a:ext>
                </a:extLst>
              </a:tr>
              <a:tr h="370840">
                <a:tc>
                  <a:txBody>
                    <a:bodyPr/>
                    <a:lstStyle/>
                    <a:p>
                      <a:pPr algn="l"/>
                      <a:r>
                        <a:rPr lang="it-IT" sz="2000" b="1" dirty="0">
                          <a:solidFill>
                            <a:srgbClr val="002060"/>
                          </a:solidFill>
                        </a:rPr>
                        <a:t>Basso</a:t>
                      </a:r>
                    </a:p>
                  </a:txBody>
                  <a:tcPr/>
                </a:tc>
                <a:tc>
                  <a:txBody>
                    <a:bodyPr/>
                    <a:lstStyle/>
                    <a:p>
                      <a:pPr algn="ctr"/>
                      <a:r>
                        <a:rPr lang="it-IT" sz="2000" b="1" dirty="0">
                          <a:solidFill>
                            <a:srgbClr val="002060"/>
                          </a:solidFill>
                        </a:rPr>
                        <a:t>85%</a:t>
                      </a:r>
                    </a:p>
                  </a:txBody>
                  <a:tcPr/>
                </a:tc>
                <a:extLst>
                  <a:ext uri="{0D108BD9-81ED-4DB2-BD59-A6C34878D82A}">
                    <a16:rowId xmlns:a16="http://schemas.microsoft.com/office/drawing/2014/main" xmlns="" val="10003"/>
                  </a:ext>
                </a:extLst>
              </a:tr>
            </a:tbl>
          </a:graphicData>
        </a:graphic>
      </p:graphicFrame>
      <p:sp>
        <p:nvSpPr>
          <p:cNvPr id="16" name="Rettangolo 15">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7" name="Immagine 16">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Tree>
    <p:extLst>
      <p:ext uri="{BB962C8B-B14F-4D97-AF65-F5344CB8AC3E}">
        <p14:creationId xmlns:p14="http://schemas.microsoft.com/office/powerpoint/2010/main" xmlns="" val="1097529882"/>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86107" y="1628800"/>
            <a:ext cx="7971798" cy="2308324"/>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t-IT" sz="7200" b="1" cap="all" dirty="0">
                <a:ln w="0"/>
                <a:solidFill>
                  <a:srgbClr val="FF0000"/>
                </a:solidFill>
                <a:effectLst>
                  <a:reflection blurRad="12700" stA="50000" endPos="50000" dist="5000" dir="5400000" sy="-100000" rotWithShape="0"/>
                </a:effectLst>
              </a:rPr>
              <a:t>La valutazione</a:t>
            </a:r>
          </a:p>
          <a:p>
            <a:pPr algn="ctr">
              <a:defRPr/>
            </a:pPr>
            <a:r>
              <a:rPr lang="it-IT" sz="7200" b="1" cap="all" dirty="0" smtClean="0">
                <a:ln w="0"/>
                <a:solidFill>
                  <a:srgbClr val="FF0000"/>
                </a:solidFill>
                <a:effectLst>
                  <a:reflection blurRad="12700" stA="50000" endPos="50000" dist="5000" dir="5400000" sy="-100000" rotWithShape="0"/>
                </a:effectLst>
              </a:rPr>
              <a:t>Degli </a:t>
            </a:r>
            <a:r>
              <a:rPr lang="it-IT" sz="7200" b="1" cap="all" dirty="0" err="1" smtClean="0">
                <a:ln w="0"/>
                <a:solidFill>
                  <a:srgbClr val="FF0000"/>
                </a:solidFill>
                <a:effectLst>
                  <a:reflection blurRad="12700" stA="50000" endPos="50000" dist="5000" dir="5400000" sy="-100000" rotWithShape="0"/>
                </a:effectLst>
              </a:rPr>
              <a:t>assets</a:t>
            </a:r>
            <a:endParaRPr lang="it-IT" sz="7200" b="1" cap="all" dirty="0">
              <a:ln w="0"/>
              <a:solidFill>
                <a:srgbClr val="FF0000"/>
              </a:solidFill>
              <a:effectLst>
                <a:reflection blurRad="12700" stA="50000" endPos="50000" dist="5000" dir="5400000" sy="-100000" rotWithShape="0"/>
              </a:effectLst>
            </a:endParaRPr>
          </a:p>
        </p:txBody>
      </p:sp>
      <p:sp>
        <p:nvSpPr>
          <p:cNvPr id="8" name="Rettangolo 7"/>
          <p:cNvSpPr/>
          <p:nvPr/>
        </p:nvSpPr>
        <p:spPr>
          <a:xfrm>
            <a:off x="760890" y="4221088"/>
            <a:ext cx="7919155" cy="1938992"/>
          </a:xfrm>
          <a:prstGeom prst="rect">
            <a:avLst/>
          </a:prstGeom>
          <a:solidFill>
            <a:srgbClr val="FFFF0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000" b="1" cap="none" spc="50" dirty="0" smtClean="0">
                <a:ln w="11430"/>
                <a:solidFill>
                  <a:srgbClr val="CC0000"/>
                </a:solidFill>
                <a:effectLst>
                  <a:outerShdw blurRad="76200" dist="50800" dir="5400000" algn="tl" rotWithShape="0">
                    <a:srgbClr val="000000">
                      <a:alpha val="65000"/>
                    </a:srgbClr>
                  </a:outerShdw>
                </a:effectLst>
              </a:rPr>
              <a:t>Revisione delle</a:t>
            </a:r>
          </a:p>
          <a:p>
            <a:pPr algn="ctr"/>
            <a:r>
              <a:rPr lang="it-IT" sz="6000" b="1" cap="none" spc="50" dirty="0" smtClean="0">
                <a:ln w="11430"/>
                <a:solidFill>
                  <a:srgbClr val="CC0000"/>
                </a:solidFill>
                <a:effectLst>
                  <a:outerShdw blurRad="76200" dist="50800" dir="5400000" algn="tl" rotWithShape="0">
                    <a:srgbClr val="000000">
                      <a:alpha val="65000"/>
                    </a:srgbClr>
                  </a:outerShdw>
                </a:effectLst>
              </a:rPr>
              <a:t>IMMOBILIZZAZIONI</a:t>
            </a:r>
            <a:endParaRPr lang="it-IT" sz="6000" b="1" cap="none" spc="50" dirty="0">
              <a:ln w="11430"/>
              <a:solidFill>
                <a:srgbClr val="CC0000"/>
              </a:solidFill>
              <a:effectLst>
                <a:outerShdw blurRad="76200" dist="50800" dir="5400000" algn="tl" rotWithShape="0">
                  <a:srgbClr val="000000">
                    <a:alpha val="65000"/>
                  </a:srgbClr>
                </a:outerShdw>
              </a:effectLst>
            </a:endParaRPr>
          </a:p>
        </p:txBody>
      </p:sp>
      <p:sp>
        <p:nvSpPr>
          <p:cNvPr id="14"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5"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Segnaposto data 4">
            <a:extLst>
              <a:ext uri="{FF2B5EF4-FFF2-40B4-BE49-F238E27FC236}">
                <a16:creationId xmlns:a16="http://schemas.microsoft.com/office/drawing/2014/main" xmlns="" id="{0CA1E987-3ABA-405F-8DEF-3DFBAE77342A}"/>
              </a:ext>
            </a:extLst>
          </p:cNvPr>
          <p:cNvSpPr>
            <a:spLocks noGrp="1"/>
          </p:cNvSpPr>
          <p:nvPr>
            <p:ph type="dt" sz="half" idx="4294967295"/>
          </p:nvPr>
        </p:nvSpPr>
        <p:spPr>
          <a:xfrm>
            <a:off x="6588224" y="6477043"/>
            <a:ext cx="1794734" cy="365125"/>
          </a:xfrm>
          <a:prstGeom prst="rect">
            <a:avLst/>
          </a:prstGeo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21" name="Rettangolo 2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22" name="Immagine 21">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39"/>
            <a:ext cx="2186874" cy="995168"/>
          </a:xfrm>
          <a:prstGeom prst="rect">
            <a:avLst/>
          </a:prstGeom>
        </p:spPr>
      </p:pic>
      <p:sp>
        <p:nvSpPr>
          <p:cNvPr id="23"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5"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6"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7"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8"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graphicFrame>
        <p:nvGraphicFramePr>
          <p:cNvPr id="8" name="Tabella 7"/>
          <p:cNvGraphicFramePr>
            <a:graphicFrameLocks noGrp="1"/>
          </p:cNvGraphicFramePr>
          <p:nvPr>
            <p:extLst>
              <p:ext uri="{D42A27DB-BD31-4B8C-83A1-F6EECF244321}">
                <p14:modId xmlns:p14="http://schemas.microsoft.com/office/powerpoint/2010/main" xmlns="" val="3973622639"/>
              </p:ext>
            </p:extLst>
          </p:nvPr>
        </p:nvGraphicFramePr>
        <p:xfrm>
          <a:off x="1500336" y="3133824"/>
          <a:ext cx="6312024" cy="2336800"/>
        </p:xfrm>
        <a:graphic>
          <a:graphicData uri="http://schemas.openxmlformats.org/drawingml/2006/table">
            <a:tbl>
              <a:tblPr firstRow="1" bandRow="1">
                <a:tableStyleId>{5C22544A-7EE6-4342-B048-85BDC9FD1C3A}</a:tableStyleId>
              </a:tblPr>
              <a:tblGrid>
                <a:gridCol w="3013620">
                  <a:extLst>
                    <a:ext uri="{9D8B030D-6E8A-4147-A177-3AD203B41FA5}">
                      <a16:colId xmlns:a16="http://schemas.microsoft.com/office/drawing/2014/main" xmlns="" val="20000"/>
                    </a:ext>
                  </a:extLst>
                </a:gridCol>
                <a:gridCol w="3298404">
                  <a:extLst>
                    <a:ext uri="{9D8B030D-6E8A-4147-A177-3AD203B41FA5}">
                      <a16:colId xmlns:a16="http://schemas.microsoft.com/office/drawing/2014/main" xmlns="" val="20001"/>
                    </a:ext>
                  </a:extLst>
                </a:gridCol>
              </a:tblGrid>
              <a:tr h="370840">
                <a:tc>
                  <a:txBody>
                    <a:bodyPr/>
                    <a:lstStyle/>
                    <a:p>
                      <a:pPr algn="ctr"/>
                      <a:r>
                        <a:rPr lang="it-IT" sz="2400" dirty="0">
                          <a:solidFill>
                            <a:srgbClr val="FF0000"/>
                          </a:solidFill>
                        </a:rPr>
                        <a:t>ATTIVO</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it-IT" sz="2400" dirty="0">
                          <a:solidFill>
                            <a:srgbClr val="FF0000"/>
                          </a:solidFill>
                        </a:rPr>
                        <a:t>PASSIVO</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0"/>
                  </a:ext>
                </a:extLst>
              </a:tr>
              <a:tr h="370840">
                <a:tc>
                  <a:txBody>
                    <a:bodyPr/>
                    <a:lstStyle/>
                    <a:p>
                      <a:pPr algn="l"/>
                      <a:r>
                        <a:rPr lang="it-IT" b="1" dirty="0">
                          <a:solidFill>
                            <a:schemeClr val="bg1"/>
                          </a:solidFill>
                        </a:rPr>
                        <a:t>A)</a:t>
                      </a:r>
                      <a:r>
                        <a:rPr lang="it-IT" b="1" baseline="0" dirty="0">
                          <a:solidFill>
                            <a:schemeClr val="bg1"/>
                          </a:solidFill>
                        </a:rPr>
                        <a:t> Crediti verso Soci</a:t>
                      </a:r>
                      <a:endParaRPr lang="it-IT" b="1" dirty="0">
                        <a:solidFill>
                          <a:schemeClr val="bg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l"/>
                      <a:r>
                        <a:rPr lang="it-IT" b="1" dirty="0">
                          <a:solidFill>
                            <a:schemeClr val="bg1"/>
                          </a:solidFill>
                        </a:rPr>
                        <a:t>A) Patrimonio netto</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1"/>
                  </a:ext>
                </a:extLst>
              </a:tr>
              <a:tr h="370840">
                <a:tc>
                  <a:txBody>
                    <a:bodyPr/>
                    <a:lstStyle/>
                    <a:p>
                      <a:pPr algn="l"/>
                      <a:r>
                        <a:rPr lang="it-IT" sz="2000" b="1" dirty="0">
                          <a:solidFill>
                            <a:srgbClr val="CC0000"/>
                          </a:solidFill>
                        </a:rPr>
                        <a:t>B) Immobilizzazioni</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l"/>
                      <a:r>
                        <a:rPr lang="it-IT" b="1" dirty="0">
                          <a:solidFill>
                            <a:schemeClr val="bg1"/>
                          </a:solidFill>
                        </a:rPr>
                        <a:t>B) Fondi </a:t>
                      </a:r>
                      <a:r>
                        <a:rPr lang="it-IT" b="1" dirty="0" smtClean="0">
                          <a:solidFill>
                            <a:schemeClr val="bg1"/>
                          </a:solidFill>
                        </a:rPr>
                        <a:t>per </a:t>
                      </a:r>
                      <a:r>
                        <a:rPr lang="it-IT" b="1" dirty="0">
                          <a:solidFill>
                            <a:schemeClr val="bg1"/>
                          </a:solidFill>
                        </a:rPr>
                        <a:t>rischi e oneri</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2"/>
                  </a:ext>
                </a:extLst>
              </a:tr>
              <a:tr h="370840">
                <a:tc>
                  <a:txBody>
                    <a:bodyPr/>
                    <a:lstStyle/>
                    <a:p>
                      <a:pPr algn="l"/>
                      <a:r>
                        <a:rPr lang="it-IT" b="1" dirty="0">
                          <a:solidFill>
                            <a:schemeClr val="bg1"/>
                          </a:solidFill>
                        </a:rPr>
                        <a:t>C) Attivo circolante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l"/>
                      <a:r>
                        <a:rPr lang="it-IT" b="1" dirty="0">
                          <a:solidFill>
                            <a:schemeClr val="bg1"/>
                          </a:solidFill>
                        </a:rPr>
                        <a:t>C) Trattamento F. R. lavoro</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3"/>
                  </a:ext>
                </a:extLst>
              </a:tr>
              <a:tr h="370840">
                <a:tc>
                  <a:txBody>
                    <a:bodyPr/>
                    <a:lstStyle/>
                    <a:p>
                      <a:pPr algn="l"/>
                      <a:r>
                        <a:rPr lang="it-IT" b="1" dirty="0">
                          <a:solidFill>
                            <a:schemeClr val="bg1"/>
                          </a:solidFill>
                        </a:rPr>
                        <a:t>D) Ratei</a:t>
                      </a:r>
                      <a:r>
                        <a:rPr lang="it-IT" b="1" baseline="0" dirty="0">
                          <a:solidFill>
                            <a:schemeClr val="bg1"/>
                          </a:solidFill>
                        </a:rPr>
                        <a:t> e risconti</a:t>
                      </a:r>
                      <a:endParaRPr lang="it-IT" b="1" dirty="0">
                        <a:solidFill>
                          <a:schemeClr val="bg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l"/>
                      <a:r>
                        <a:rPr lang="it-IT" b="1" dirty="0">
                          <a:solidFill>
                            <a:schemeClr val="bg1"/>
                          </a:solidFill>
                        </a:rPr>
                        <a:t>D) Debiti</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4"/>
                  </a:ext>
                </a:extLst>
              </a:tr>
              <a:tr h="370840">
                <a:tc>
                  <a:txBody>
                    <a:bodyPr/>
                    <a:lstStyle/>
                    <a:p>
                      <a:pPr algn="l"/>
                      <a:endParaRPr lang="it-IT" b="1" dirty="0">
                        <a:solidFill>
                          <a:schemeClr val="bg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a:solidFill>
                            <a:schemeClr val="bg1"/>
                          </a:solidFill>
                        </a:rPr>
                        <a:t>D) Ratei</a:t>
                      </a:r>
                      <a:r>
                        <a:rPr lang="it-IT" b="1" baseline="0" dirty="0">
                          <a:solidFill>
                            <a:schemeClr val="bg1"/>
                          </a:solidFill>
                        </a:rPr>
                        <a:t> e risconti</a:t>
                      </a:r>
                      <a:endParaRPr lang="it-IT" b="1" dirty="0">
                        <a:solidFill>
                          <a:schemeClr val="bg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5"/>
                  </a:ext>
                </a:extLst>
              </a:tr>
            </a:tbl>
          </a:graphicData>
        </a:graphic>
      </p:graphicFrame>
      <p:sp>
        <p:nvSpPr>
          <p:cNvPr id="9" name="WordArt 4"/>
          <p:cNvSpPr>
            <a:spLocks noChangeArrowheads="1" noChangeShapeType="1" noTextEdit="1"/>
          </p:cNvSpPr>
          <p:nvPr/>
        </p:nvSpPr>
        <p:spPr bwMode="auto">
          <a:xfrm>
            <a:off x="1643042" y="1340768"/>
            <a:ext cx="5688632" cy="1080120"/>
          </a:xfrm>
          <a:prstGeom prst="rect">
            <a:avLst/>
          </a:prstGeom>
        </p:spPr>
        <p:txBody>
          <a:bodyPr wrap="none" fromWordArt="1">
            <a:prstTxWarp prst="textPlain">
              <a:avLst>
                <a:gd name="adj" fmla="val 50000"/>
              </a:avLst>
            </a:prstTxWarp>
          </a:bodyPr>
          <a:lstStyle/>
          <a:p>
            <a:pPr algn="ctr"/>
            <a:r>
              <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SCHEMA </a:t>
            </a:r>
            <a:r>
              <a:rPr lang="it-IT" sz="3600" kern="10" dirty="0" err="1">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DI</a:t>
            </a:r>
            <a:r>
              <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 SINTESI</a:t>
            </a:r>
          </a:p>
          <a:p>
            <a:pPr algn="ctr"/>
            <a:r>
              <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(ART. 2424 COD. CIV.)</a:t>
            </a: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4355976" y="1247943"/>
            <a:ext cx="2664296"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smtClean="0">
                <a:solidFill>
                  <a:srgbClr val="000099"/>
                </a:solidFill>
              </a:rPr>
              <a:t>TOTALE</a:t>
            </a:r>
          </a:p>
          <a:p>
            <a:pPr algn="ctr"/>
            <a:r>
              <a:rPr lang="it-IT" sz="2000" b="1" dirty="0" smtClean="0">
                <a:solidFill>
                  <a:srgbClr val="000099"/>
                </a:solidFill>
              </a:rPr>
              <a:t>IMMOBILIZZAZIONI</a:t>
            </a:r>
            <a:endParaRPr lang="it-IT" b="1" dirty="0">
              <a:solidFill>
                <a:srgbClr val="000099"/>
              </a:solidFill>
            </a:endParaRPr>
          </a:p>
        </p:txBody>
      </p:sp>
      <p:sp>
        <p:nvSpPr>
          <p:cNvPr id="9" name="Rectangle 3"/>
          <p:cNvSpPr>
            <a:spLocks noChangeArrowheads="1"/>
          </p:cNvSpPr>
          <p:nvPr/>
        </p:nvSpPr>
        <p:spPr bwMode="auto">
          <a:xfrm>
            <a:off x="4787999" y="2420888"/>
            <a:ext cx="1800225" cy="720725"/>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a:solidFill>
                  <a:srgbClr val="000099"/>
                </a:solidFill>
              </a:rPr>
              <a:t>Codice civile</a:t>
            </a:r>
          </a:p>
          <a:p>
            <a:pPr algn="ctr"/>
            <a:r>
              <a:rPr lang="it-IT" b="1" dirty="0">
                <a:solidFill>
                  <a:srgbClr val="000099"/>
                </a:solidFill>
              </a:rPr>
              <a:t>suddivide in:</a:t>
            </a:r>
          </a:p>
        </p:txBody>
      </p:sp>
      <p:sp>
        <p:nvSpPr>
          <p:cNvPr id="15" name="Rectangle 4"/>
          <p:cNvSpPr>
            <a:spLocks noChangeArrowheads="1"/>
          </p:cNvSpPr>
          <p:nvPr/>
        </p:nvSpPr>
        <p:spPr bwMode="auto">
          <a:xfrm>
            <a:off x="930942" y="2293460"/>
            <a:ext cx="2952779" cy="936846"/>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err="1" smtClean="0">
                <a:solidFill>
                  <a:srgbClr val="CC0066"/>
                </a:solidFill>
              </a:rPr>
              <a:t>B.I</a:t>
            </a:r>
            <a:endParaRPr lang="it-IT" b="1" dirty="0">
              <a:solidFill>
                <a:srgbClr val="000099"/>
              </a:solidFill>
            </a:endParaRPr>
          </a:p>
          <a:p>
            <a:pPr algn="ctr"/>
            <a:r>
              <a:rPr lang="it-IT" b="1" dirty="0" smtClean="0">
                <a:solidFill>
                  <a:srgbClr val="000099"/>
                </a:solidFill>
              </a:rPr>
              <a:t>Immobilizzazioni</a:t>
            </a:r>
          </a:p>
          <a:p>
            <a:pPr algn="ctr"/>
            <a:r>
              <a:rPr lang="it-IT" b="1" dirty="0" smtClean="0">
                <a:solidFill>
                  <a:srgbClr val="000099"/>
                </a:solidFill>
              </a:rPr>
              <a:t>immateriali</a:t>
            </a:r>
            <a:endParaRPr lang="it-IT" dirty="0">
              <a:solidFill>
                <a:srgbClr val="000099"/>
              </a:solidFill>
            </a:endParaRPr>
          </a:p>
        </p:txBody>
      </p:sp>
      <p:sp>
        <p:nvSpPr>
          <p:cNvPr id="17" name="AutoShape 7"/>
          <p:cNvSpPr>
            <a:spLocks noChangeArrowheads="1"/>
          </p:cNvSpPr>
          <p:nvPr/>
        </p:nvSpPr>
        <p:spPr bwMode="auto">
          <a:xfrm rot="10800000">
            <a:off x="4069457" y="2471688"/>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899591" y="3717032"/>
            <a:ext cx="3024337"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err="1" smtClean="0">
                <a:solidFill>
                  <a:srgbClr val="CC0066"/>
                </a:solidFill>
              </a:rPr>
              <a:t>B.II</a:t>
            </a:r>
            <a:endParaRPr lang="it-IT" b="1" dirty="0">
              <a:solidFill>
                <a:srgbClr val="000099"/>
              </a:solidFill>
            </a:endParaRPr>
          </a:p>
          <a:p>
            <a:pPr algn="ctr"/>
            <a:r>
              <a:rPr lang="it-IT" b="1" dirty="0" smtClean="0">
                <a:solidFill>
                  <a:srgbClr val="000099"/>
                </a:solidFill>
              </a:rPr>
              <a:t>Immobilizzazioni</a:t>
            </a:r>
          </a:p>
          <a:p>
            <a:pPr algn="ctr"/>
            <a:r>
              <a:rPr lang="it-IT" b="1" dirty="0" smtClean="0">
                <a:solidFill>
                  <a:srgbClr val="000099"/>
                </a:solidFill>
              </a:rPr>
              <a:t>materiali</a:t>
            </a:r>
            <a:endParaRPr lang="it-IT" dirty="0">
              <a:solidFill>
                <a:srgbClr val="000099"/>
              </a:solidFill>
            </a:endParaRPr>
          </a:p>
        </p:txBody>
      </p:sp>
      <p:sp>
        <p:nvSpPr>
          <p:cNvPr id="19" name="AutoShape 9"/>
          <p:cNvSpPr>
            <a:spLocks noChangeArrowheads="1"/>
          </p:cNvSpPr>
          <p:nvPr/>
        </p:nvSpPr>
        <p:spPr bwMode="auto">
          <a:xfrm>
            <a:off x="2109157" y="3292891"/>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858441" y="5157192"/>
            <a:ext cx="3096344"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err="1" smtClean="0">
                <a:solidFill>
                  <a:srgbClr val="CC0066"/>
                </a:solidFill>
              </a:rPr>
              <a:t>B.III</a:t>
            </a:r>
            <a:endParaRPr lang="it-IT" b="1" dirty="0">
              <a:solidFill>
                <a:srgbClr val="000099"/>
              </a:solidFill>
            </a:endParaRPr>
          </a:p>
          <a:p>
            <a:pPr algn="ctr"/>
            <a:r>
              <a:rPr lang="it-IT" b="1" dirty="0" smtClean="0">
                <a:solidFill>
                  <a:srgbClr val="000099"/>
                </a:solidFill>
              </a:rPr>
              <a:t>Immobilizzazioni</a:t>
            </a:r>
          </a:p>
          <a:p>
            <a:pPr algn="ctr"/>
            <a:r>
              <a:rPr lang="it-IT" b="1" dirty="0" smtClean="0">
                <a:solidFill>
                  <a:srgbClr val="000099"/>
                </a:solidFill>
              </a:rPr>
              <a:t>finanziarie</a:t>
            </a:r>
            <a:endParaRPr lang="it-IT" dirty="0">
              <a:solidFill>
                <a:srgbClr val="000099"/>
              </a:solidFill>
            </a:endParaRPr>
          </a:p>
          <a:p>
            <a:pPr algn="ctr"/>
            <a:endParaRPr lang="it-IT" dirty="0">
              <a:solidFill>
                <a:srgbClr val="FF0000"/>
              </a:solidFill>
            </a:endParaRPr>
          </a:p>
        </p:txBody>
      </p:sp>
      <p:sp>
        <p:nvSpPr>
          <p:cNvPr id="21" name="AutoShape 9"/>
          <p:cNvSpPr>
            <a:spLocks noChangeArrowheads="1"/>
          </p:cNvSpPr>
          <p:nvPr/>
        </p:nvSpPr>
        <p:spPr bwMode="auto">
          <a:xfrm>
            <a:off x="2123728" y="4742253"/>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5688112" y="1988840"/>
            <a:ext cx="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utoShape 7"/>
          <p:cNvSpPr>
            <a:spLocks noChangeArrowheads="1"/>
          </p:cNvSpPr>
          <p:nvPr/>
        </p:nvSpPr>
        <p:spPr bwMode="auto">
          <a:xfrm rot="10800000">
            <a:off x="4067945" y="386084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4" name="AutoShape 7"/>
          <p:cNvSpPr>
            <a:spLocks noChangeArrowheads="1"/>
          </p:cNvSpPr>
          <p:nvPr/>
        </p:nvSpPr>
        <p:spPr bwMode="auto">
          <a:xfrm rot="10800000">
            <a:off x="4098801" y="530100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5" name="Ovale 24">
            <a:extLst>
              <a:ext uri="{FF2B5EF4-FFF2-40B4-BE49-F238E27FC236}">
                <a16:creationId xmlns:a16="http://schemas.microsoft.com/office/drawing/2014/main" xmlns="" id="{732943AF-4DF5-45C2-A6C4-C4E339E1052E}"/>
              </a:ext>
            </a:extLst>
          </p:cNvPr>
          <p:cNvSpPr/>
          <p:nvPr/>
        </p:nvSpPr>
        <p:spPr>
          <a:xfrm>
            <a:off x="539552" y="2437476"/>
            <a:ext cx="3744416" cy="2232248"/>
          </a:xfrm>
          <a:prstGeom prst="ellipse">
            <a:avLst/>
          </a:prstGeom>
          <a:noFill/>
          <a:ln w="889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1">
                    <a:lumMod val="75000"/>
                  </a:schemeClr>
                </a:solidFill>
              </a:ln>
              <a:noFill/>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ppt_w/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ppt_h/2"/>
                                          </p:val>
                                        </p:tav>
                                        <p:tav tm="100000">
                                          <p:val>
                                            <p:strVal val="#ppt_y"/>
                                          </p:val>
                                        </p:tav>
                                      </p:tavLst>
                                    </p:anim>
                                    <p:anim calcmode="lin" valueType="num">
                                      <p:cBhvr>
                                        <p:cTn id="37" dur="1000" fill="hold"/>
                                        <p:tgtEl>
                                          <p:spTgt spid="19"/>
                                        </p:tgtEl>
                                        <p:attrNameLst>
                                          <p:attrName>ppt_w</p:attrName>
                                        </p:attrNameLst>
                                      </p:cBhvr>
                                      <p:tavLst>
                                        <p:tav tm="0">
                                          <p:val>
                                            <p:strVal val="#ppt_w"/>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ppt_x</p:attrName>
                                        </p:attrNameLst>
                                      </p:cBhvr>
                                      <p:tavLst>
                                        <p:tav tm="0">
                                          <p:val>
                                            <p:strVal val="#ppt_x+#ppt_w/2"/>
                                          </p:val>
                                        </p:tav>
                                        <p:tav tm="100000">
                                          <p:val>
                                            <p:strVal val="#ppt_x"/>
                                          </p:val>
                                        </p:tav>
                                      </p:tavLst>
                                    </p:anim>
                                    <p:anim calcmode="lin" valueType="num">
                                      <p:cBhvr>
                                        <p:cTn id="44" dur="1000" fill="hold"/>
                                        <p:tgtEl>
                                          <p:spTgt spid="23"/>
                                        </p:tgtEl>
                                        <p:attrNameLst>
                                          <p:attrName>ppt_y</p:attrName>
                                        </p:attrNameLst>
                                      </p:cBhvr>
                                      <p:tavLst>
                                        <p:tav tm="0">
                                          <p:val>
                                            <p:strVal val="#ppt_y"/>
                                          </p:val>
                                        </p:tav>
                                        <p:tav tm="100000">
                                          <p:val>
                                            <p:strVal val="#ppt_y"/>
                                          </p:val>
                                        </p:tav>
                                      </p:tavLst>
                                    </p:anim>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ppt_h/2"/>
                                          </p:val>
                                        </p:tav>
                                        <p:tav tm="100000">
                                          <p:val>
                                            <p:strVal val="#ppt_y"/>
                                          </p:val>
                                        </p:tav>
                                      </p:tavLst>
                                    </p:anim>
                                    <p:anim calcmode="lin" valueType="num">
                                      <p:cBhvr>
                                        <p:cTn id="57" dur="1000" fill="hold"/>
                                        <p:tgtEl>
                                          <p:spTgt spid="21"/>
                                        </p:tgtEl>
                                        <p:attrNameLst>
                                          <p:attrName>ppt_w</p:attrName>
                                        </p:attrNameLst>
                                      </p:cBhvr>
                                      <p:tavLst>
                                        <p:tav tm="0">
                                          <p:val>
                                            <p:strVal val="#ppt_w"/>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2"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ppt_x</p:attrName>
                                        </p:attrNameLst>
                                      </p:cBhvr>
                                      <p:tavLst>
                                        <p:tav tm="0">
                                          <p:val>
                                            <p:strVal val="#ppt_x+#ppt_w/2"/>
                                          </p:val>
                                        </p:tav>
                                        <p:tav tm="100000">
                                          <p:val>
                                            <p:strVal val="#ppt_x"/>
                                          </p:val>
                                        </p:tav>
                                      </p:tavLst>
                                    </p:anim>
                                    <p:anim calcmode="lin" valueType="num">
                                      <p:cBhvr>
                                        <p:cTn id="64" dur="1000" fill="hold"/>
                                        <p:tgtEl>
                                          <p:spTgt spid="24"/>
                                        </p:tgtEl>
                                        <p:attrNameLst>
                                          <p:attrName>ppt_y</p:attrName>
                                        </p:attrNameLst>
                                      </p:cBhvr>
                                      <p:tavLst>
                                        <p:tav tm="0">
                                          <p:val>
                                            <p:strVal val="#ppt_y"/>
                                          </p:val>
                                        </p:tav>
                                        <p:tav tm="100000">
                                          <p:val>
                                            <p:strVal val="#ppt_y"/>
                                          </p:val>
                                        </p:tav>
                                      </p:tavLst>
                                    </p:anim>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strips(downLeft)">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autoUpdateAnimBg="0"/>
      <p:bldP spid="17" grpId="0" animBg="1"/>
      <p:bldP spid="18" grpId="0" animBg="1" autoUpdateAnimBg="0"/>
      <p:bldP spid="19" grpId="0" animBg="1"/>
      <p:bldP spid="20" grpId="0" animBg="1" autoUpdateAnimBg="0"/>
      <p:bldP spid="21"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196752"/>
            <a:ext cx="8496944" cy="4896544"/>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Immobilizzazioni</a:t>
            </a:r>
          </a:p>
          <a:p>
            <a:pPr algn="ctr"/>
            <a:r>
              <a:rPr lang="it-IT" sz="8000" kern="10" dirty="0" smtClean="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IMMATERIALI</a:t>
            </a:r>
            <a:endParaRPr lang="it-IT" sz="8000" kern="10" dirty="0">
              <a:ln w="9525" cap="sq">
                <a:noFill/>
                <a:round/>
                <a:headEnd type="none" w="sm" len="sm"/>
                <a:tailEnd type="none" w="sm" len="sm"/>
              </a:ln>
              <a:solidFill>
                <a:srgbClr val="FFFF00"/>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4211960" y="1247943"/>
            <a:ext cx="3096344"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a:t>
            </a:r>
            <a:r>
              <a:rPr lang="it-IT" sz="2000" b="1" dirty="0" smtClean="0">
                <a:solidFill>
                  <a:srgbClr val="000099"/>
                </a:solidFill>
              </a:rPr>
              <a:t>) IMMOBILIZZAZIONI</a:t>
            </a:r>
          </a:p>
          <a:p>
            <a:pPr algn="ctr"/>
            <a:r>
              <a:rPr lang="it-IT" sz="2000" b="1" dirty="0" smtClean="0">
                <a:solidFill>
                  <a:srgbClr val="000099"/>
                </a:solidFill>
              </a:rPr>
              <a:t>immateriali</a:t>
            </a:r>
            <a:endParaRPr lang="it-IT" b="1" dirty="0">
              <a:solidFill>
                <a:srgbClr val="000099"/>
              </a:solidFill>
            </a:endParaRPr>
          </a:p>
        </p:txBody>
      </p:sp>
      <p:sp>
        <p:nvSpPr>
          <p:cNvPr id="9" name="Rectangle 3"/>
          <p:cNvSpPr>
            <a:spLocks noChangeArrowheads="1"/>
          </p:cNvSpPr>
          <p:nvPr/>
        </p:nvSpPr>
        <p:spPr bwMode="auto">
          <a:xfrm>
            <a:off x="4860007" y="2420888"/>
            <a:ext cx="1800225" cy="720725"/>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a:solidFill>
                  <a:srgbClr val="000099"/>
                </a:solidFill>
              </a:rPr>
              <a:t>Codice civile</a:t>
            </a:r>
          </a:p>
          <a:p>
            <a:pPr algn="ctr"/>
            <a:r>
              <a:rPr lang="it-IT" b="1" dirty="0">
                <a:solidFill>
                  <a:srgbClr val="000099"/>
                </a:solidFill>
              </a:rPr>
              <a:t>suddivide in:</a:t>
            </a:r>
          </a:p>
        </p:txBody>
      </p:sp>
      <p:sp>
        <p:nvSpPr>
          <p:cNvPr id="15" name="Rectangle 4"/>
          <p:cNvSpPr>
            <a:spLocks noChangeArrowheads="1"/>
          </p:cNvSpPr>
          <p:nvPr/>
        </p:nvSpPr>
        <p:spPr bwMode="auto">
          <a:xfrm>
            <a:off x="930942" y="2293460"/>
            <a:ext cx="2952779" cy="936846"/>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1)</a:t>
            </a:r>
            <a:endParaRPr lang="it-IT" b="1" dirty="0">
              <a:solidFill>
                <a:srgbClr val="000099"/>
              </a:solidFill>
            </a:endParaRPr>
          </a:p>
          <a:p>
            <a:pPr algn="ctr"/>
            <a:r>
              <a:rPr lang="it-IT" b="1" dirty="0" smtClean="0">
                <a:solidFill>
                  <a:srgbClr val="000099"/>
                </a:solidFill>
              </a:rPr>
              <a:t>Costi di impianto e</a:t>
            </a:r>
          </a:p>
          <a:p>
            <a:pPr algn="ctr"/>
            <a:r>
              <a:rPr lang="it-IT" b="1" dirty="0" smtClean="0">
                <a:solidFill>
                  <a:srgbClr val="000099"/>
                </a:solidFill>
              </a:rPr>
              <a:t>ampliamento</a:t>
            </a:r>
            <a:endParaRPr lang="it-IT" dirty="0">
              <a:solidFill>
                <a:srgbClr val="000099"/>
              </a:solidFill>
            </a:endParaRPr>
          </a:p>
        </p:txBody>
      </p:sp>
      <p:sp>
        <p:nvSpPr>
          <p:cNvPr id="17" name="AutoShape 7"/>
          <p:cNvSpPr>
            <a:spLocks noChangeArrowheads="1"/>
          </p:cNvSpPr>
          <p:nvPr/>
        </p:nvSpPr>
        <p:spPr bwMode="auto">
          <a:xfrm rot="10800000">
            <a:off x="4069457" y="2471688"/>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899591" y="3717032"/>
            <a:ext cx="3024337"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400" b="1" dirty="0" smtClean="0">
                <a:solidFill>
                  <a:srgbClr val="CC0066"/>
                </a:solidFill>
              </a:rPr>
              <a:t>2)</a:t>
            </a:r>
            <a:endParaRPr lang="it-IT" sz="2400" b="1" dirty="0">
              <a:solidFill>
                <a:srgbClr val="000099"/>
              </a:solidFill>
            </a:endParaRPr>
          </a:p>
          <a:p>
            <a:pPr algn="ctr"/>
            <a:r>
              <a:rPr lang="it-IT" sz="2400" b="1" dirty="0" smtClean="0">
                <a:solidFill>
                  <a:srgbClr val="000099"/>
                </a:solidFill>
              </a:rPr>
              <a:t>Costi </a:t>
            </a:r>
            <a:r>
              <a:rPr lang="it-IT" sz="2400" b="1" dirty="0" smtClean="0">
                <a:solidFill>
                  <a:srgbClr val="000099"/>
                </a:solidFill>
              </a:rPr>
              <a:t>di sviluppo</a:t>
            </a:r>
            <a:endParaRPr lang="it-IT" sz="2400" dirty="0">
              <a:solidFill>
                <a:srgbClr val="000099"/>
              </a:solidFill>
            </a:endParaRPr>
          </a:p>
        </p:txBody>
      </p:sp>
      <p:sp>
        <p:nvSpPr>
          <p:cNvPr id="19" name="AutoShape 9"/>
          <p:cNvSpPr>
            <a:spLocks noChangeArrowheads="1"/>
          </p:cNvSpPr>
          <p:nvPr/>
        </p:nvSpPr>
        <p:spPr bwMode="auto">
          <a:xfrm>
            <a:off x="2109157" y="3292891"/>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858441" y="5157192"/>
            <a:ext cx="3096344"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smtClean="0">
                <a:solidFill>
                  <a:srgbClr val="CC0066"/>
                </a:solidFill>
              </a:rPr>
              <a:t>3)</a:t>
            </a:r>
            <a:endParaRPr lang="it-IT" b="1" dirty="0">
              <a:solidFill>
                <a:srgbClr val="000099"/>
              </a:solidFill>
            </a:endParaRPr>
          </a:p>
          <a:p>
            <a:pPr algn="ctr"/>
            <a:r>
              <a:rPr lang="it-IT" b="1" dirty="0" smtClean="0">
                <a:solidFill>
                  <a:srgbClr val="000099"/>
                </a:solidFill>
              </a:rPr>
              <a:t>Diritti di brevetto e di</a:t>
            </a:r>
          </a:p>
          <a:p>
            <a:pPr algn="ctr"/>
            <a:r>
              <a:rPr lang="it-IT" b="1" dirty="0" smtClean="0">
                <a:solidFill>
                  <a:srgbClr val="000099"/>
                </a:solidFill>
              </a:rPr>
              <a:t>utilizzazione opere </a:t>
            </a:r>
            <a:r>
              <a:rPr lang="it-IT" b="1" dirty="0" err="1" smtClean="0">
                <a:solidFill>
                  <a:srgbClr val="000099"/>
                </a:solidFill>
              </a:rPr>
              <a:t>ingeg</a:t>
            </a:r>
            <a:endParaRPr lang="it-IT" dirty="0">
              <a:solidFill>
                <a:srgbClr val="000099"/>
              </a:solidFill>
            </a:endParaRPr>
          </a:p>
          <a:p>
            <a:pPr algn="ctr"/>
            <a:endParaRPr lang="it-IT" dirty="0">
              <a:solidFill>
                <a:srgbClr val="FF0000"/>
              </a:solidFill>
            </a:endParaRPr>
          </a:p>
        </p:txBody>
      </p:sp>
      <p:sp>
        <p:nvSpPr>
          <p:cNvPr id="21" name="AutoShape 9"/>
          <p:cNvSpPr>
            <a:spLocks noChangeArrowheads="1"/>
          </p:cNvSpPr>
          <p:nvPr/>
        </p:nvSpPr>
        <p:spPr bwMode="auto">
          <a:xfrm>
            <a:off x="2123728" y="4742253"/>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5760120" y="1988840"/>
            <a:ext cx="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utoShape 7"/>
          <p:cNvSpPr>
            <a:spLocks noChangeArrowheads="1"/>
          </p:cNvSpPr>
          <p:nvPr/>
        </p:nvSpPr>
        <p:spPr bwMode="auto">
          <a:xfrm rot="10800000">
            <a:off x="4067945" y="386084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4" name="AutoShape 7"/>
          <p:cNvSpPr>
            <a:spLocks noChangeArrowheads="1"/>
          </p:cNvSpPr>
          <p:nvPr/>
        </p:nvSpPr>
        <p:spPr bwMode="auto">
          <a:xfrm rot="10800000">
            <a:off x="4098801" y="530100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ppt_w/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ppt_h/2"/>
                                          </p:val>
                                        </p:tav>
                                        <p:tav tm="100000">
                                          <p:val>
                                            <p:strVal val="#ppt_y"/>
                                          </p:val>
                                        </p:tav>
                                      </p:tavLst>
                                    </p:anim>
                                    <p:anim calcmode="lin" valueType="num">
                                      <p:cBhvr>
                                        <p:cTn id="37" dur="1000" fill="hold"/>
                                        <p:tgtEl>
                                          <p:spTgt spid="19"/>
                                        </p:tgtEl>
                                        <p:attrNameLst>
                                          <p:attrName>ppt_w</p:attrName>
                                        </p:attrNameLst>
                                      </p:cBhvr>
                                      <p:tavLst>
                                        <p:tav tm="0">
                                          <p:val>
                                            <p:strVal val="#ppt_w"/>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ppt_x</p:attrName>
                                        </p:attrNameLst>
                                      </p:cBhvr>
                                      <p:tavLst>
                                        <p:tav tm="0">
                                          <p:val>
                                            <p:strVal val="#ppt_x+#ppt_w/2"/>
                                          </p:val>
                                        </p:tav>
                                        <p:tav tm="100000">
                                          <p:val>
                                            <p:strVal val="#ppt_x"/>
                                          </p:val>
                                        </p:tav>
                                      </p:tavLst>
                                    </p:anim>
                                    <p:anim calcmode="lin" valueType="num">
                                      <p:cBhvr>
                                        <p:cTn id="44" dur="1000" fill="hold"/>
                                        <p:tgtEl>
                                          <p:spTgt spid="23"/>
                                        </p:tgtEl>
                                        <p:attrNameLst>
                                          <p:attrName>ppt_y</p:attrName>
                                        </p:attrNameLst>
                                      </p:cBhvr>
                                      <p:tavLst>
                                        <p:tav tm="0">
                                          <p:val>
                                            <p:strVal val="#ppt_y"/>
                                          </p:val>
                                        </p:tav>
                                        <p:tav tm="100000">
                                          <p:val>
                                            <p:strVal val="#ppt_y"/>
                                          </p:val>
                                        </p:tav>
                                      </p:tavLst>
                                    </p:anim>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ppt_h/2"/>
                                          </p:val>
                                        </p:tav>
                                        <p:tav tm="100000">
                                          <p:val>
                                            <p:strVal val="#ppt_y"/>
                                          </p:val>
                                        </p:tav>
                                      </p:tavLst>
                                    </p:anim>
                                    <p:anim calcmode="lin" valueType="num">
                                      <p:cBhvr>
                                        <p:cTn id="57" dur="1000" fill="hold"/>
                                        <p:tgtEl>
                                          <p:spTgt spid="21"/>
                                        </p:tgtEl>
                                        <p:attrNameLst>
                                          <p:attrName>ppt_w</p:attrName>
                                        </p:attrNameLst>
                                      </p:cBhvr>
                                      <p:tavLst>
                                        <p:tav tm="0">
                                          <p:val>
                                            <p:strVal val="#ppt_w"/>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2"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ppt_x</p:attrName>
                                        </p:attrNameLst>
                                      </p:cBhvr>
                                      <p:tavLst>
                                        <p:tav tm="0">
                                          <p:val>
                                            <p:strVal val="#ppt_x+#ppt_w/2"/>
                                          </p:val>
                                        </p:tav>
                                        <p:tav tm="100000">
                                          <p:val>
                                            <p:strVal val="#ppt_x"/>
                                          </p:val>
                                        </p:tav>
                                      </p:tavLst>
                                    </p:anim>
                                    <p:anim calcmode="lin" valueType="num">
                                      <p:cBhvr>
                                        <p:cTn id="64" dur="1000" fill="hold"/>
                                        <p:tgtEl>
                                          <p:spTgt spid="24"/>
                                        </p:tgtEl>
                                        <p:attrNameLst>
                                          <p:attrName>ppt_y</p:attrName>
                                        </p:attrNameLst>
                                      </p:cBhvr>
                                      <p:tavLst>
                                        <p:tav tm="0">
                                          <p:val>
                                            <p:strVal val="#ppt_y"/>
                                          </p:val>
                                        </p:tav>
                                        <p:tav tm="100000">
                                          <p:val>
                                            <p:strVal val="#ppt_y"/>
                                          </p:val>
                                        </p:tav>
                                      </p:tavLst>
                                    </p:anim>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autoUpdateAnimBg="0"/>
      <p:bldP spid="17" grpId="0" animBg="1"/>
      <p:bldP spid="18" grpId="0" animBg="1" autoUpdateAnimBg="0"/>
      <p:bldP spid="19" grpId="0" animBg="1"/>
      <p:bldP spid="20" grpId="0" animBg="1" autoUpdateAnimBg="0"/>
      <p:bldP spid="21"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4211960" y="1247943"/>
            <a:ext cx="3096344"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a:t>
            </a:r>
            <a:r>
              <a:rPr lang="it-IT" sz="2000" b="1" dirty="0" smtClean="0">
                <a:solidFill>
                  <a:srgbClr val="000099"/>
                </a:solidFill>
              </a:rPr>
              <a:t>) IMMOBILIZZAZIONI</a:t>
            </a:r>
          </a:p>
          <a:p>
            <a:pPr algn="ctr"/>
            <a:r>
              <a:rPr lang="it-IT" sz="2000" b="1" dirty="0" smtClean="0">
                <a:solidFill>
                  <a:srgbClr val="000099"/>
                </a:solidFill>
              </a:rPr>
              <a:t>immateriali</a:t>
            </a:r>
            <a:endParaRPr lang="it-IT" b="1" dirty="0">
              <a:solidFill>
                <a:srgbClr val="000099"/>
              </a:solidFill>
            </a:endParaRPr>
          </a:p>
        </p:txBody>
      </p:sp>
      <p:sp>
        <p:nvSpPr>
          <p:cNvPr id="9" name="Rectangle 3"/>
          <p:cNvSpPr>
            <a:spLocks noChangeArrowheads="1"/>
          </p:cNvSpPr>
          <p:nvPr/>
        </p:nvSpPr>
        <p:spPr bwMode="auto">
          <a:xfrm>
            <a:off x="4860007" y="2420888"/>
            <a:ext cx="1800225" cy="720725"/>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a:solidFill>
                  <a:srgbClr val="000099"/>
                </a:solidFill>
              </a:rPr>
              <a:t>Codice civile</a:t>
            </a:r>
          </a:p>
          <a:p>
            <a:pPr algn="ctr"/>
            <a:r>
              <a:rPr lang="it-IT" b="1" dirty="0">
                <a:solidFill>
                  <a:srgbClr val="000099"/>
                </a:solidFill>
              </a:rPr>
              <a:t>suddivide in:</a:t>
            </a:r>
          </a:p>
        </p:txBody>
      </p:sp>
      <p:sp>
        <p:nvSpPr>
          <p:cNvPr id="15" name="Rectangle 4"/>
          <p:cNvSpPr>
            <a:spLocks noChangeArrowheads="1"/>
          </p:cNvSpPr>
          <p:nvPr/>
        </p:nvSpPr>
        <p:spPr bwMode="auto">
          <a:xfrm>
            <a:off x="930942" y="2293460"/>
            <a:ext cx="2952779" cy="936846"/>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4)</a:t>
            </a:r>
            <a:endParaRPr lang="it-IT" b="1" dirty="0">
              <a:solidFill>
                <a:srgbClr val="000099"/>
              </a:solidFill>
            </a:endParaRPr>
          </a:p>
          <a:p>
            <a:pPr algn="ctr"/>
            <a:r>
              <a:rPr lang="it-IT" b="1" dirty="0" smtClean="0">
                <a:solidFill>
                  <a:srgbClr val="000099"/>
                </a:solidFill>
              </a:rPr>
              <a:t>Concessioni, licenze,</a:t>
            </a:r>
          </a:p>
          <a:p>
            <a:pPr algn="ctr"/>
            <a:r>
              <a:rPr lang="it-IT" b="1" dirty="0" smtClean="0">
                <a:solidFill>
                  <a:srgbClr val="000099"/>
                </a:solidFill>
              </a:rPr>
              <a:t>marchi e diritti simili</a:t>
            </a:r>
            <a:endParaRPr lang="it-IT" dirty="0">
              <a:solidFill>
                <a:srgbClr val="000099"/>
              </a:solidFill>
            </a:endParaRPr>
          </a:p>
        </p:txBody>
      </p:sp>
      <p:sp>
        <p:nvSpPr>
          <p:cNvPr id="17" name="AutoShape 7"/>
          <p:cNvSpPr>
            <a:spLocks noChangeArrowheads="1"/>
          </p:cNvSpPr>
          <p:nvPr/>
        </p:nvSpPr>
        <p:spPr bwMode="auto">
          <a:xfrm rot="10800000">
            <a:off x="4069457" y="2471688"/>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899591" y="3717032"/>
            <a:ext cx="3024337"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5)</a:t>
            </a:r>
            <a:endParaRPr lang="it-IT" b="1" dirty="0">
              <a:solidFill>
                <a:srgbClr val="000099"/>
              </a:solidFill>
            </a:endParaRPr>
          </a:p>
          <a:p>
            <a:pPr algn="ctr"/>
            <a:r>
              <a:rPr lang="it-IT" b="1" dirty="0" smtClean="0">
                <a:solidFill>
                  <a:srgbClr val="000099"/>
                </a:solidFill>
              </a:rPr>
              <a:t>AVVIAMENTO</a:t>
            </a:r>
            <a:endParaRPr lang="it-IT" dirty="0">
              <a:solidFill>
                <a:srgbClr val="000099"/>
              </a:solidFill>
            </a:endParaRPr>
          </a:p>
        </p:txBody>
      </p:sp>
      <p:sp>
        <p:nvSpPr>
          <p:cNvPr id="19" name="AutoShape 9"/>
          <p:cNvSpPr>
            <a:spLocks noChangeArrowheads="1"/>
          </p:cNvSpPr>
          <p:nvPr/>
        </p:nvSpPr>
        <p:spPr bwMode="auto">
          <a:xfrm>
            <a:off x="2109157" y="3292891"/>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858441" y="5157192"/>
            <a:ext cx="3096344"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smtClean="0">
                <a:solidFill>
                  <a:srgbClr val="CC0066"/>
                </a:solidFill>
              </a:rPr>
              <a:t>6)</a:t>
            </a:r>
            <a:endParaRPr lang="it-IT" b="1" dirty="0">
              <a:solidFill>
                <a:srgbClr val="000099"/>
              </a:solidFill>
            </a:endParaRPr>
          </a:p>
          <a:p>
            <a:pPr algn="ctr"/>
            <a:r>
              <a:rPr lang="it-IT" b="1" dirty="0" smtClean="0">
                <a:solidFill>
                  <a:srgbClr val="000099"/>
                </a:solidFill>
              </a:rPr>
              <a:t>Immobilizzazioni in corso</a:t>
            </a:r>
          </a:p>
          <a:p>
            <a:pPr algn="ctr"/>
            <a:r>
              <a:rPr lang="it-IT" b="1" dirty="0" smtClean="0">
                <a:solidFill>
                  <a:srgbClr val="000099"/>
                </a:solidFill>
              </a:rPr>
              <a:t>e acconti</a:t>
            </a:r>
            <a:endParaRPr lang="it-IT" dirty="0">
              <a:solidFill>
                <a:srgbClr val="000099"/>
              </a:solidFill>
            </a:endParaRPr>
          </a:p>
          <a:p>
            <a:pPr algn="ctr"/>
            <a:endParaRPr lang="it-IT" dirty="0">
              <a:solidFill>
                <a:srgbClr val="FF0000"/>
              </a:solidFill>
            </a:endParaRPr>
          </a:p>
        </p:txBody>
      </p:sp>
      <p:sp>
        <p:nvSpPr>
          <p:cNvPr id="21" name="AutoShape 9"/>
          <p:cNvSpPr>
            <a:spLocks noChangeArrowheads="1"/>
          </p:cNvSpPr>
          <p:nvPr/>
        </p:nvSpPr>
        <p:spPr bwMode="auto">
          <a:xfrm>
            <a:off x="2123728" y="4742253"/>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5760120" y="1988840"/>
            <a:ext cx="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utoShape 7"/>
          <p:cNvSpPr>
            <a:spLocks noChangeArrowheads="1"/>
          </p:cNvSpPr>
          <p:nvPr/>
        </p:nvSpPr>
        <p:spPr bwMode="auto">
          <a:xfrm rot="10800000">
            <a:off x="4067945" y="386084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4" name="AutoShape 7"/>
          <p:cNvSpPr>
            <a:spLocks noChangeArrowheads="1"/>
          </p:cNvSpPr>
          <p:nvPr/>
        </p:nvSpPr>
        <p:spPr bwMode="auto">
          <a:xfrm rot="10800000">
            <a:off x="4098801" y="530100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ppt_w/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 calcmode="lin" valueType="num">
                                      <p:cBhvr>
                                        <p:cTn id="9" dur="1000" fill="hold"/>
                                        <p:tgtEl>
                                          <p:spTgt spid="17"/>
                                        </p:tgtEl>
                                        <p:attrNameLst>
                                          <p:attrName>ppt_w</p:attrName>
                                        </p:attrNameLst>
                                      </p:cBhvr>
                                      <p:tavLst>
                                        <p:tav tm="0">
                                          <p:val>
                                            <p:fltVal val="0"/>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ppt_h/2"/>
                                          </p:val>
                                        </p:tav>
                                        <p:tav tm="100000">
                                          <p:val>
                                            <p:strVal val="#ppt_y"/>
                                          </p:val>
                                        </p:tav>
                                      </p:tavLst>
                                    </p:anim>
                                    <p:anim calcmode="lin" valueType="num">
                                      <p:cBhvr>
                                        <p:cTn id="21" dur="1000" fill="hold"/>
                                        <p:tgtEl>
                                          <p:spTgt spid="19"/>
                                        </p:tgtEl>
                                        <p:attrNameLst>
                                          <p:attrName>ppt_w</p:attrName>
                                        </p:attrNameLst>
                                      </p:cBhvr>
                                      <p:tavLst>
                                        <p:tav tm="0">
                                          <p:val>
                                            <p:strVal val="#ppt_w"/>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ppt_x</p:attrName>
                                        </p:attrNameLst>
                                      </p:cBhvr>
                                      <p:tavLst>
                                        <p:tav tm="0">
                                          <p:val>
                                            <p:strVal val="#ppt_x+#ppt_w/2"/>
                                          </p:val>
                                        </p:tav>
                                        <p:tav tm="100000">
                                          <p:val>
                                            <p:strVal val="#ppt_x"/>
                                          </p:val>
                                        </p:tav>
                                      </p:tavLst>
                                    </p:anim>
                                    <p:anim calcmode="lin" valueType="num">
                                      <p:cBhvr>
                                        <p:cTn id="28" dur="1000" fill="hold"/>
                                        <p:tgtEl>
                                          <p:spTgt spid="23"/>
                                        </p:tgtEl>
                                        <p:attrNameLst>
                                          <p:attrName>ppt_y</p:attrName>
                                        </p:attrNameLst>
                                      </p:cBhvr>
                                      <p:tavLst>
                                        <p:tav tm="0">
                                          <p:val>
                                            <p:strVal val="#ppt_y"/>
                                          </p:val>
                                        </p:tav>
                                        <p:tav tm="100000">
                                          <p:val>
                                            <p:strVal val="#ppt_y"/>
                                          </p:val>
                                        </p:tav>
                                      </p:tavLst>
                                    </p:anim>
                                    <p:anim calcmode="lin" valueType="num">
                                      <p:cBhvr>
                                        <p:cTn id="29" dur="1000" fill="hold"/>
                                        <p:tgtEl>
                                          <p:spTgt spid="23"/>
                                        </p:tgtEl>
                                        <p:attrNameLst>
                                          <p:attrName>ppt_w</p:attrName>
                                        </p:attrNameLst>
                                      </p:cBhvr>
                                      <p:tavLst>
                                        <p:tav tm="0">
                                          <p:val>
                                            <p:fltVal val="0"/>
                                          </p:val>
                                        </p:tav>
                                        <p:tav tm="100000">
                                          <p:val>
                                            <p:strVal val="#ppt_w"/>
                                          </p:val>
                                        </p:tav>
                                      </p:tavLst>
                                    </p:anim>
                                    <p:anim calcmode="lin" valueType="num">
                                      <p:cBhvr>
                                        <p:cTn id="30"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ppt_h/2"/>
                                          </p:val>
                                        </p:tav>
                                        <p:tav tm="100000">
                                          <p:val>
                                            <p:strVal val="#ppt_y"/>
                                          </p:val>
                                        </p:tav>
                                      </p:tavLst>
                                    </p:anim>
                                    <p:anim calcmode="lin" valueType="num">
                                      <p:cBhvr>
                                        <p:cTn id="41" dur="1000" fill="hold"/>
                                        <p:tgtEl>
                                          <p:spTgt spid="21"/>
                                        </p:tgtEl>
                                        <p:attrNameLst>
                                          <p:attrName>ppt_w</p:attrName>
                                        </p:attrNameLst>
                                      </p:cBhvr>
                                      <p:tavLst>
                                        <p:tav tm="0">
                                          <p:val>
                                            <p:strVal val="#ppt_w"/>
                                          </p:val>
                                        </p:tav>
                                        <p:tav tm="100000">
                                          <p:val>
                                            <p:strVal val="#ppt_w"/>
                                          </p:val>
                                        </p:tav>
                                      </p:tavLst>
                                    </p:anim>
                                    <p:anim calcmode="lin" valueType="num">
                                      <p:cBhvr>
                                        <p:cTn id="42"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ppt_x</p:attrName>
                                        </p:attrNameLst>
                                      </p:cBhvr>
                                      <p:tavLst>
                                        <p:tav tm="0">
                                          <p:val>
                                            <p:strVal val="#ppt_x+#ppt_w/2"/>
                                          </p:val>
                                        </p:tav>
                                        <p:tav tm="100000">
                                          <p:val>
                                            <p:strVal val="#ppt_x"/>
                                          </p:val>
                                        </p:tav>
                                      </p:tavLst>
                                    </p:anim>
                                    <p:anim calcmode="lin" valueType="num">
                                      <p:cBhvr>
                                        <p:cTn id="48" dur="1000" fill="hold"/>
                                        <p:tgtEl>
                                          <p:spTgt spid="24"/>
                                        </p:tgtEl>
                                        <p:attrNameLst>
                                          <p:attrName>ppt_y</p:attrName>
                                        </p:attrNameLst>
                                      </p:cBhvr>
                                      <p:tavLst>
                                        <p:tav tm="0">
                                          <p:val>
                                            <p:strVal val="#ppt_y"/>
                                          </p:val>
                                        </p:tav>
                                        <p:tav tm="100000">
                                          <p:val>
                                            <p:strVal val="#ppt_y"/>
                                          </p:val>
                                        </p:tav>
                                      </p:tavLst>
                                    </p:anim>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7" grpId="0" animBg="1"/>
      <p:bldP spid="18" grpId="0" animBg="1" autoUpdateAnimBg="0"/>
      <p:bldP spid="19" grpId="0" animBg="1"/>
      <p:bldP spid="20" grpId="0" animBg="1" autoUpdateAnimBg="0"/>
      <p:bldP spid="21"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4211960" y="1247943"/>
            <a:ext cx="3096344"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a:t>
            </a:r>
            <a:r>
              <a:rPr lang="it-IT" sz="2000" b="1" dirty="0" smtClean="0">
                <a:solidFill>
                  <a:srgbClr val="000099"/>
                </a:solidFill>
              </a:rPr>
              <a:t>) IMMOBILIZZAZIONI</a:t>
            </a:r>
          </a:p>
          <a:p>
            <a:pPr algn="ctr"/>
            <a:r>
              <a:rPr lang="it-IT" sz="2000" b="1" dirty="0" smtClean="0">
                <a:solidFill>
                  <a:srgbClr val="000099"/>
                </a:solidFill>
              </a:rPr>
              <a:t>immateriali</a:t>
            </a:r>
            <a:endParaRPr lang="it-IT" b="1" dirty="0">
              <a:solidFill>
                <a:srgbClr val="000099"/>
              </a:solidFill>
            </a:endParaRPr>
          </a:p>
        </p:txBody>
      </p:sp>
      <p:sp>
        <p:nvSpPr>
          <p:cNvPr id="9" name="Rectangle 3"/>
          <p:cNvSpPr>
            <a:spLocks noChangeArrowheads="1"/>
          </p:cNvSpPr>
          <p:nvPr/>
        </p:nvSpPr>
        <p:spPr bwMode="auto">
          <a:xfrm>
            <a:off x="4860007" y="2420888"/>
            <a:ext cx="1800225" cy="720725"/>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000099"/>
                </a:solidFill>
              </a:rPr>
              <a:t>RILEVAZIONE</a:t>
            </a:r>
            <a:endParaRPr lang="it-IT" b="1" dirty="0">
              <a:solidFill>
                <a:srgbClr val="000099"/>
              </a:solidFill>
            </a:endParaRPr>
          </a:p>
        </p:txBody>
      </p:sp>
      <p:sp>
        <p:nvSpPr>
          <p:cNvPr id="15" name="Rectangle 4"/>
          <p:cNvSpPr>
            <a:spLocks noChangeArrowheads="1"/>
          </p:cNvSpPr>
          <p:nvPr/>
        </p:nvSpPr>
        <p:spPr bwMode="auto">
          <a:xfrm>
            <a:off x="930942" y="2293460"/>
            <a:ext cx="2952779" cy="936846"/>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1)</a:t>
            </a:r>
            <a:endParaRPr lang="it-IT" b="1" dirty="0">
              <a:solidFill>
                <a:srgbClr val="000099"/>
              </a:solidFill>
            </a:endParaRPr>
          </a:p>
          <a:p>
            <a:pPr algn="ctr"/>
            <a:r>
              <a:rPr lang="it-IT" b="1" dirty="0" smtClean="0">
                <a:solidFill>
                  <a:srgbClr val="000099"/>
                </a:solidFill>
              </a:rPr>
              <a:t>Soddisfa “concetto”</a:t>
            </a:r>
          </a:p>
          <a:p>
            <a:pPr algn="ctr"/>
            <a:r>
              <a:rPr lang="it-IT" b="1" dirty="0" smtClean="0">
                <a:solidFill>
                  <a:srgbClr val="000099"/>
                </a:solidFill>
              </a:rPr>
              <a:t>Bene immateriale</a:t>
            </a:r>
            <a:endParaRPr lang="it-IT" dirty="0">
              <a:solidFill>
                <a:srgbClr val="000099"/>
              </a:solidFill>
            </a:endParaRPr>
          </a:p>
        </p:txBody>
      </p:sp>
      <p:sp>
        <p:nvSpPr>
          <p:cNvPr id="17" name="AutoShape 7"/>
          <p:cNvSpPr>
            <a:spLocks noChangeArrowheads="1"/>
          </p:cNvSpPr>
          <p:nvPr/>
        </p:nvSpPr>
        <p:spPr bwMode="auto">
          <a:xfrm rot="10800000">
            <a:off x="4069457" y="2471688"/>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899591" y="3717032"/>
            <a:ext cx="3024337"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2)</a:t>
            </a:r>
            <a:endParaRPr lang="it-IT" b="1" dirty="0">
              <a:solidFill>
                <a:srgbClr val="000099"/>
              </a:solidFill>
            </a:endParaRPr>
          </a:p>
          <a:p>
            <a:pPr algn="ctr"/>
            <a:r>
              <a:rPr lang="it-IT" b="1" dirty="0" smtClean="0">
                <a:solidFill>
                  <a:srgbClr val="000099"/>
                </a:solidFill>
              </a:rPr>
              <a:t>Benefici economici  soc. e</a:t>
            </a:r>
          </a:p>
          <a:p>
            <a:pPr algn="ctr"/>
            <a:r>
              <a:rPr lang="it-IT" b="1" dirty="0" smtClean="0">
                <a:solidFill>
                  <a:srgbClr val="000099"/>
                </a:solidFill>
              </a:rPr>
              <a:t>limitazione a terzi</a:t>
            </a:r>
            <a:endParaRPr lang="it-IT" dirty="0">
              <a:solidFill>
                <a:srgbClr val="000099"/>
              </a:solidFill>
            </a:endParaRPr>
          </a:p>
        </p:txBody>
      </p:sp>
      <p:sp>
        <p:nvSpPr>
          <p:cNvPr id="19" name="AutoShape 9"/>
          <p:cNvSpPr>
            <a:spLocks noChangeArrowheads="1"/>
          </p:cNvSpPr>
          <p:nvPr/>
        </p:nvSpPr>
        <p:spPr bwMode="auto">
          <a:xfrm>
            <a:off x="2109157" y="3292891"/>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858441" y="5157192"/>
            <a:ext cx="3096344"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smtClean="0">
                <a:solidFill>
                  <a:srgbClr val="CC0066"/>
                </a:solidFill>
              </a:rPr>
              <a:t>3)</a:t>
            </a:r>
            <a:endParaRPr lang="it-IT" b="1" dirty="0">
              <a:solidFill>
                <a:srgbClr val="000099"/>
              </a:solidFill>
            </a:endParaRPr>
          </a:p>
          <a:p>
            <a:pPr algn="ctr"/>
            <a:r>
              <a:rPr lang="it-IT" b="1" dirty="0" smtClean="0">
                <a:solidFill>
                  <a:srgbClr val="000099"/>
                </a:solidFill>
              </a:rPr>
              <a:t>Costo stimabile</a:t>
            </a:r>
          </a:p>
          <a:p>
            <a:pPr algn="ctr"/>
            <a:r>
              <a:rPr lang="it-IT" b="1" dirty="0" smtClean="0">
                <a:solidFill>
                  <a:srgbClr val="000099"/>
                </a:solidFill>
              </a:rPr>
              <a:t>sufficiente attendibilità</a:t>
            </a:r>
            <a:endParaRPr lang="it-IT" dirty="0">
              <a:solidFill>
                <a:srgbClr val="000099"/>
              </a:solidFill>
            </a:endParaRPr>
          </a:p>
          <a:p>
            <a:pPr algn="ctr"/>
            <a:endParaRPr lang="it-IT" dirty="0">
              <a:solidFill>
                <a:srgbClr val="FF0000"/>
              </a:solidFill>
            </a:endParaRPr>
          </a:p>
        </p:txBody>
      </p:sp>
      <p:sp>
        <p:nvSpPr>
          <p:cNvPr id="21" name="AutoShape 9"/>
          <p:cNvSpPr>
            <a:spLocks noChangeArrowheads="1"/>
          </p:cNvSpPr>
          <p:nvPr/>
        </p:nvSpPr>
        <p:spPr bwMode="auto">
          <a:xfrm>
            <a:off x="2123728" y="4742253"/>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5760120" y="1988840"/>
            <a:ext cx="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utoShape 7"/>
          <p:cNvSpPr>
            <a:spLocks noChangeArrowheads="1"/>
          </p:cNvSpPr>
          <p:nvPr/>
        </p:nvSpPr>
        <p:spPr bwMode="auto">
          <a:xfrm rot="10800000">
            <a:off x="4067945" y="386084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4" name="AutoShape 7"/>
          <p:cNvSpPr>
            <a:spLocks noChangeArrowheads="1"/>
          </p:cNvSpPr>
          <p:nvPr/>
        </p:nvSpPr>
        <p:spPr bwMode="auto">
          <a:xfrm rot="10800000">
            <a:off x="4098801" y="530100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ppt_w/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 calcmode="lin" valueType="num">
                                      <p:cBhvr>
                                        <p:cTn id="9" dur="1000" fill="hold"/>
                                        <p:tgtEl>
                                          <p:spTgt spid="17"/>
                                        </p:tgtEl>
                                        <p:attrNameLst>
                                          <p:attrName>ppt_w</p:attrName>
                                        </p:attrNameLst>
                                      </p:cBhvr>
                                      <p:tavLst>
                                        <p:tav tm="0">
                                          <p:val>
                                            <p:fltVal val="0"/>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ppt_h/2"/>
                                          </p:val>
                                        </p:tav>
                                        <p:tav tm="100000">
                                          <p:val>
                                            <p:strVal val="#ppt_y"/>
                                          </p:val>
                                        </p:tav>
                                      </p:tavLst>
                                    </p:anim>
                                    <p:anim calcmode="lin" valueType="num">
                                      <p:cBhvr>
                                        <p:cTn id="21" dur="1000" fill="hold"/>
                                        <p:tgtEl>
                                          <p:spTgt spid="19"/>
                                        </p:tgtEl>
                                        <p:attrNameLst>
                                          <p:attrName>ppt_w</p:attrName>
                                        </p:attrNameLst>
                                      </p:cBhvr>
                                      <p:tavLst>
                                        <p:tav tm="0">
                                          <p:val>
                                            <p:strVal val="#ppt_w"/>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ppt_x</p:attrName>
                                        </p:attrNameLst>
                                      </p:cBhvr>
                                      <p:tavLst>
                                        <p:tav tm="0">
                                          <p:val>
                                            <p:strVal val="#ppt_x+#ppt_w/2"/>
                                          </p:val>
                                        </p:tav>
                                        <p:tav tm="100000">
                                          <p:val>
                                            <p:strVal val="#ppt_x"/>
                                          </p:val>
                                        </p:tav>
                                      </p:tavLst>
                                    </p:anim>
                                    <p:anim calcmode="lin" valueType="num">
                                      <p:cBhvr>
                                        <p:cTn id="28" dur="1000" fill="hold"/>
                                        <p:tgtEl>
                                          <p:spTgt spid="23"/>
                                        </p:tgtEl>
                                        <p:attrNameLst>
                                          <p:attrName>ppt_y</p:attrName>
                                        </p:attrNameLst>
                                      </p:cBhvr>
                                      <p:tavLst>
                                        <p:tav tm="0">
                                          <p:val>
                                            <p:strVal val="#ppt_y"/>
                                          </p:val>
                                        </p:tav>
                                        <p:tav tm="100000">
                                          <p:val>
                                            <p:strVal val="#ppt_y"/>
                                          </p:val>
                                        </p:tav>
                                      </p:tavLst>
                                    </p:anim>
                                    <p:anim calcmode="lin" valueType="num">
                                      <p:cBhvr>
                                        <p:cTn id="29" dur="1000" fill="hold"/>
                                        <p:tgtEl>
                                          <p:spTgt spid="23"/>
                                        </p:tgtEl>
                                        <p:attrNameLst>
                                          <p:attrName>ppt_w</p:attrName>
                                        </p:attrNameLst>
                                      </p:cBhvr>
                                      <p:tavLst>
                                        <p:tav tm="0">
                                          <p:val>
                                            <p:fltVal val="0"/>
                                          </p:val>
                                        </p:tav>
                                        <p:tav tm="100000">
                                          <p:val>
                                            <p:strVal val="#ppt_w"/>
                                          </p:val>
                                        </p:tav>
                                      </p:tavLst>
                                    </p:anim>
                                    <p:anim calcmode="lin" valueType="num">
                                      <p:cBhvr>
                                        <p:cTn id="30"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ppt_h/2"/>
                                          </p:val>
                                        </p:tav>
                                        <p:tav tm="100000">
                                          <p:val>
                                            <p:strVal val="#ppt_y"/>
                                          </p:val>
                                        </p:tav>
                                      </p:tavLst>
                                    </p:anim>
                                    <p:anim calcmode="lin" valueType="num">
                                      <p:cBhvr>
                                        <p:cTn id="41" dur="1000" fill="hold"/>
                                        <p:tgtEl>
                                          <p:spTgt spid="21"/>
                                        </p:tgtEl>
                                        <p:attrNameLst>
                                          <p:attrName>ppt_w</p:attrName>
                                        </p:attrNameLst>
                                      </p:cBhvr>
                                      <p:tavLst>
                                        <p:tav tm="0">
                                          <p:val>
                                            <p:strVal val="#ppt_w"/>
                                          </p:val>
                                        </p:tav>
                                        <p:tav tm="100000">
                                          <p:val>
                                            <p:strVal val="#ppt_w"/>
                                          </p:val>
                                        </p:tav>
                                      </p:tavLst>
                                    </p:anim>
                                    <p:anim calcmode="lin" valueType="num">
                                      <p:cBhvr>
                                        <p:cTn id="42"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ppt_x</p:attrName>
                                        </p:attrNameLst>
                                      </p:cBhvr>
                                      <p:tavLst>
                                        <p:tav tm="0">
                                          <p:val>
                                            <p:strVal val="#ppt_x+#ppt_w/2"/>
                                          </p:val>
                                        </p:tav>
                                        <p:tav tm="100000">
                                          <p:val>
                                            <p:strVal val="#ppt_x"/>
                                          </p:val>
                                        </p:tav>
                                      </p:tavLst>
                                    </p:anim>
                                    <p:anim calcmode="lin" valueType="num">
                                      <p:cBhvr>
                                        <p:cTn id="48" dur="1000" fill="hold"/>
                                        <p:tgtEl>
                                          <p:spTgt spid="24"/>
                                        </p:tgtEl>
                                        <p:attrNameLst>
                                          <p:attrName>ppt_y</p:attrName>
                                        </p:attrNameLst>
                                      </p:cBhvr>
                                      <p:tavLst>
                                        <p:tav tm="0">
                                          <p:val>
                                            <p:strVal val="#ppt_y"/>
                                          </p:val>
                                        </p:tav>
                                        <p:tav tm="100000">
                                          <p:val>
                                            <p:strVal val="#ppt_y"/>
                                          </p:val>
                                        </p:tav>
                                      </p:tavLst>
                                    </p:anim>
                                    <p:anim calcmode="lin" valueType="num">
                                      <p:cBhvr>
                                        <p:cTn id="49" dur="1000" fill="hold"/>
                                        <p:tgtEl>
                                          <p:spTgt spid="24"/>
                                        </p:tgtEl>
                                        <p:attrNameLst>
                                          <p:attrName>ppt_w</p:attrName>
                                        </p:attrNameLst>
                                      </p:cBhvr>
                                      <p:tavLst>
                                        <p:tav tm="0">
                                          <p:val>
                                            <p:fltVal val="0"/>
                                          </p:val>
                                        </p:tav>
                                        <p:tav tm="100000">
                                          <p:val>
                                            <p:strVal val="#ppt_w"/>
                                          </p:val>
                                        </p:tav>
                                      </p:tavLst>
                                    </p:anim>
                                    <p:anim calcmode="lin" valueType="num">
                                      <p:cBhvr>
                                        <p:cTn id="50"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7" grpId="0" animBg="1"/>
      <p:bldP spid="18" grpId="0" animBg="1" autoUpdateAnimBg="0"/>
      <p:bldP spid="19" grpId="0" animBg="1"/>
      <p:bldP spid="20" grpId="0" animBg="1" autoUpdateAnimBg="0"/>
      <p:bldP spid="21"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2986312" y="1268760"/>
            <a:ext cx="3096344"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a:t>
            </a:r>
            <a:r>
              <a:rPr lang="it-IT" sz="2000" b="1" dirty="0" smtClean="0">
                <a:solidFill>
                  <a:srgbClr val="000099"/>
                </a:solidFill>
              </a:rPr>
              <a:t>) IMMOBILIZZAZIONI</a:t>
            </a:r>
          </a:p>
          <a:p>
            <a:pPr algn="ctr"/>
            <a:r>
              <a:rPr lang="it-IT" sz="2000" b="1" dirty="0" smtClean="0">
                <a:solidFill>
                  <a:srgbClr val="000099"/>
                </a:solidFill>
              </a:rPr>
              <a:t>immateriali</a:t>
            </a:r>
            <a:endParaRPr lang="it-IT" b="1" dirty="0">
              <a:solidFill>
                <a:srgbClr val="000099"/>
              </a:solidFill>
            </a:endParaRPr>
          </a:p>
        </p:txBody>
      </p:sp>
      <p:sp>
        <p:nvSpPr>
          <p:cNvPr id="9" name="Rectangle 3"/>
          <p:cNvSpPr>
            <a:spLocks noChangeArrowheads="1"/>
          </p:cNvSpPr>
          <p:nvPr/>
        </p:nvSpPr>
        <p:spPr bwMode="auto">
          <a:xfrm>
            <a:off x="3634359" y="2585721"/>
            <a:ext cx="1800225" cy="720725"/>
          </a:xfrm>
          <a:prstGeom prst="rect">
            <a:avLst/>
          </a:prstGeom>
          <a:solidFill>
            <a:srgbClr val="92D050"/>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u="sng" dirty="0" smtClean="0">
                <a:solidFill>
                  <a:srgbClr val="CC0000"/>
                </a:solidFill>
              </a:rPr>
              <a:t>PRIMA</a:t>
            </a:r>
            <a:r>
              <a:rPr lang="it-IT" b="1" dirty="0" smtClean="0">
                <a:solidFill>
                  <a:srgbClr val="CC0000"/>
                </a:solidFill>
              </a:rPr>
              <a:t/>
            </a:r>
            <a:br>
              <a:rPr lang="it-IT" b="1" dirty="0" smtClean="0">
                <a:solidFill>
                  <a:srgbClr val="CC0000"/>
                </a:solidFill>
              </a:rPr>
            </a:br>
            <a:r>
              <a:rPr lang="it-IT" b="1" dirty="0" smtClean="0">
                <a:solidFill>
                  <a:srgbClr val="CC0000"/>
                </a:solidFill>
              </a:rPr>
              <a:t>ISCRIZIONE</a:t>
            </a:r>
            <a:endParaRPr lang="it-IT" b="1" dirty="0">
              <a:solidFill>
                <a:srgbClr val="CC0000"/>
              </a:solidFill>
            </a:endParaRPr>
          </a:p>
        </p:txBody>
      </p:sp>
      <p:sp>
        <p:nvSpPr>
          <p:cNvPr id="15" name="Rectangle 4"/>
          <p:cNvSpPr>
            <a:spLocks noChangeArrowheads="1"/>
          </p:cNvSpPr>
          <p:nvPr/>
        </p:nvSpPr>
        <p:spPr bwMode="auto">
          <a:xfrm>
            <a:off x="755576" y="2581492"/>
            <a:ext cx="2056881" cy="703492"/>
          </a:xfrm>
          <a:prstGeom prst="rect">
            <a:avLst/>
          </a:prstGeom>
          <a:solidFill>
            <a:schemeClr val="tx2">
              <a:lumMod val="75000"/>
            </a:schemeClr>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000099"/>
                </a:solidFill>
              </a:rPr>
              <a:t>Costo di acquisto</a:t>
            </a:r>
            <a:endParaRPr lang="it-IT" dirty="0">
              <a:solidFill>
                <a:srgbClr val="000099"/>
              </a:solidFill>
            </a:endParaRPr>
          </a:p>
        </p:txBody>
      </p:sp>
      <p:sp>
        <p:nvSpPr>
          <p:cNvPr id="17" name="AutoShape 7"/>
          <p:cNvSpPr>
            <a:spLocks noChangeArrowheads="1"/>
          </p:cNvSpPr>
          <p:nvPr/>
        </p:nvSpPr>
        <p:spPr bwMode="auto">
          <a:xfrm rot="10800000">
            <a:off x="3090689" y="2636521"/>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467544" y="3861048"/>
            <a:ext cx="3024337" cy="720080"/>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000099"/>
                </a:solidFill>
              </a:rPr>
              <a:t>Prezzo + oneri accessori</a:t>
            </a:r>
            <a:endParaRPr lang="it-IT" dirty="0">
              <a:solidFill>
                <a:srgbClr val="000099"/>
              </a:solidFill>
            </a:endParaRPr>
          </a:p>
        </p:txBody>
      </p:sp>
      <p:sp>
        <p:nvSpPr>
          <p:cNvPr id="19" name="AutoShape 9"/>
          <p:cNvSpPr>
            <a:spLocks noChangeArrowheads="1"/>
          </p:cNvSpPr>
          <p:nvPr/>
        </p:nvSpPr>
        <p:spPr bwMode="auto">
          <a:xfrm>
            <a:off x="1475656" y="3429000"/>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5580112" y="3861048"/>
            <a:ext cx="3096344" cy="720080"/>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smtClean="0">
                <a:solidFill>
                  <a:srgbClr val="000099"/>
                </a:solidFill>
              </a:rPr>
              <a:t>Costi diretti +</a:t>
            </a:r>
          </a:p>
          <a:p>
            <a:pPr algn="ctr"/>
            <a:r>
              <a:rPr lang="it-IT" b="1" dirty="0" smtClean="0">
                <a:solidFill>
                  <a:srgbClr val="000099"/>
                </a:solidFill>
              </a:rPr>
              <a:t>indiretti ragion. </a:t>
            </a:r>
            <a:r>
              <a:rPr lang="it-IT" b="1" dirty="0" err="1" smtClean="0">
                <a:solidFill>
                  <a:srgbClr val="000099"/>
                </a:solidFill>
              </a:rPr>
              <a:t>imputab</a:t>
            </a:r>
            <a:r>
              <a:rPr lang="it-IT" b="1" dirty="0" smtClean="0">
                <a:solidFill>
                  <a:srgbClr val="000099"/>
                </a:solidFill>
              </a:rPr>
              <a:t>.</a:t>
            </a:r>
            <a:endParaRPr lang="it-IT" dirty="0">
              <a:solidFill>
                <a:srgbClr val="000099"/>
              </a:solidFill>
            </a:endParaRPr>
          </a:p>
          <a:p>
            <a:pPr algn="ctr"/>
            <a:endParaRPr lang="it-IT" dirty="0">
              <a:solidFill>
                <a:srgbClr val="FF0000"/>
              </a:solidFill>
            </a:endParaRPr>
          </a:p>
        </p:txBody>
      </p:sp>
      <p:sp>
        <p:nvSpPr>
          <p:cNvPr id="21" name="AutoShape 9"/>
          <p:cNvSpPr>
            <a:spLocks noChangeArrowheads="1"/>
          </p:cNvSpPr>
          <p:nvPr/>
        </p:nvSpPr>
        <p:spPr bwMode="auto">
          <a:xfrm>
            <a:off x="6876628" y="3429000"/>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4534472" y="2009657"/>
            <a:ext cx="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4"/>
          <p:cNvSpPr>
            <a:spLocks noChangeArrowheads="1"/>
          </p:cNvSpPr>
          <p:nvPr/>
        </p:nvSpPr>
        <p:spPr bwMode="auto">
          <a:xfrm>
            <a:off x="6084168" y="2609202"/>
            <a:ext cx="2345408" cy="703492"/>
          </a:xfrm>
          <a:prstGeom prst="rect">
            <a:avLst/>
          </a:prstGeom>
          <a:solidFill>
            <a:schemeClr val="tx2">
              <a:lumMod val="75000"/>
            </a:schemeClr>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000099"/>
                </a:solidFill>
              </a:rPr>
              <a:t>Costo di produzione</a:t>
            </a:r>
            <a:endParaRPr lang="it-IT" dirty="0">
              <a:solidFill>
                <a:srgbClr val="000099"/>
              </a:solidFill>
            </a:endParaRPr>
          </a:p>
        </p:txBody>
      </p:sp>
      <p:sp>
        <p:nvSpPr>
          <p:cNvPr id="26" name="AutoShape 7"/>
          <p:cNvSpPr>
            <a:spLocks noChangeArrowheads="1"/>
          </p:cNvSpPr>
          <p:nvPr/>
        </p:nvSpPr>
        <p:spPr bwMode="auto">
          <a:xfrm rot="21600000">
            <a:off x="5652120" y="2664231"/>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9" name="Titolo 1">
            <a:extLst>
              <a:ext uri="{FF2B5EF4-FFF2-40B4-BE49-F238E27FC236}">
                <a16:creationId xmlns:a16="http://schemas.microsoft.com/office/drawing/2014/main" xmlns="" id="{C932FE71-AB07-4A10-AFF6-3D0AC476496C}"/>
              </a:ext>
            </a:extLst>
          </p:cNvPr>
          <p:cNvSpPr txBox="1">
            <a:spLocks/>
          </p:cNvSpPr>
          <p:nvPr/>
        </p:nvSpPr>
        <p:spPr>
          <a:xfrm>
            <a:off x="539552" y="5083059"/>
            <a:ext cx="8100392" cy="722205"/>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dirty="0" smtClean="0">
                <a:solidFill>
                  <a:srgbClr val="FF0099"/>
                </a:solidFill>
                <a:latin typeface="Calibri" pitchFamily="34" charset="0"/>
              </a:rPr>
              <a:t>NON &gt; valore RECUPERABILE</a:t>
            </a:r>
            <a:endParaRPr lang="it-IT" sz="4800" b="1" dirty="0">
              <a:solidFill>
                <a:srgbClr val="FF0099"/>
              </a:solidFill>
              <a:latin typeface="Calibri" pitchFamily="34" charset="0"/>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ppt_w/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ppt_h/2"/>
                                          </p:val>
                                        </p:tav>
                                        <p:tav tm="100000">
                                          <p:val>
                                            <p:strVal val="#ppt_y"/>
                                          </p:val>
                                        </p:tav>
                                      </p:tavLst>
                                    </p:anim>
                                    <p:anim calcmode="lin" valueType="num">
                                      <p:cBhvr>
                                        <p:cTn id="37" dur="1000" fill="hold"/>
                                        <p:tgtEl>
                                          <p:spTgt spid="19"/>
                                        </p:tgtEl>
                                        <p:attrNameLst>
                                          <p:attrName>ppt_w</p:attrName>
                                        </p:attrNameLst>
                                      </p:cBhvr>
                                      <p:tavLst>
                                        <p:tav tm="0">
                                          <p:val>
                                            <p:strVal val="#ppt_w"/>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ppt_h/2"/>
                                          </p:val>
                                        </p:tav>
                                        <p:tav tm="100000">
                                          <p:val>
                                            <p:strVal val="#ppt_y"/>
                                          </p:val>
                                        </p:tav>
                                      </p:tavLst>
                                    </p:anim>
                                    <p:anim calcmode="lin" valueType="num">
                                      <p:cBhvr>
                                        <p:cTn id="49" dur="1000" fill="hold"/>
                                        <p:tgtEl>
                                          <p:spTgt spid="21"/>
                                        </p:tgtEl>
                                        <p:attrNameLst>
                                          <p:attrName>ppt_w</p:attrName>
                                        </p:attrNameLst>
                                      </p:cBhvr>
                                      <p:tavLst>
                                        <p:tav tm="0">
                                          <p:val>
                                            <p:strVal val="#ppt_w"/>
                                          </p:val>
                                        </p:tav>
                                        <p:tav tm="100000">
                                          <p:val>
                                            <p:strVal val="#ppt_w"/>
                                          </p:val>
                                        </p:tav>
                                      </p:tavLst>
                                    </p:anim>
                                    <p:anim calcmode="lin" valueType="num">
                                      <p:cBhvr>
                                        <p:cTn id="50"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7" presetClass="entr" presetSubtype="2"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1000" fill="hold"/>
                                        <p:tgtEl>
                                          <p:spTgt spid="26"/>
                                        </p:tgtEl>
                                        <p:attrNameLst>
                                          <p:attrName>ppt_x</p:attrName>
                                        </p:attrNameLst>
                                      </p:cBhvr>
                                      <p:tavLst>
                                        <p:tav tm="0">
                                          <p:val>
                                            <p:strVal val="#ppt_x+#ppt_w/2"/>
                                          </p:val>
                                        </p:tav>
                                        <p:tav tm="100000">
                                          <p:val>
                                            <p:strVal val="#ppt_x"/>
                                          </p:val>
                                        </p:tav>
                                      </p:tavLst>
                                    </p:anim>
                                    <p:anim calcmode="lin" valueType="num">
                                      <p:cBhvr>
                                        <p:cTn id="60" dur="1000" fill="hold"/>
                                        <p:tgtEl>
                                          <p:spTgt spid="26"/>
                                        </p:tgtEl>
                                        <p:attrNameLst>
                                          <p:attrName>ppt_y</p:attrName>
                                        </p:attrNameLst>
                                      </p:cBhvr>
                                      <p:tavLst>
                                        <p:tav tm="0">
                                          <p:val>
                                            <p:strVal val="#ppt_y"/>
                                          </p:val>
                                        </p:tav>
                                        <p:tav tm="100000">
                                          <p:val>
                                            <p:strVal val="#ppt_y"/>
                                          </p:val>
                                        </p:tav>
                                      </p:tavLst>
                                    </p:anim>
                                    <p:anim calcmode="lin" valueType="num">
                                      <p:cBhvr>
                                        <p:cTn id="61" dur="1000" fill="hold"/>
                                        <p:tgtEl>
                                          <p:spTgt spid="26"/>
                                        </p:tgtEl>
                                        <p:attrNameLst>
                                          <p:attrName>ppt_w</p:attrName>
                                        </p:attrNameLst>
                                      </p:cBhvr>
                                      <p:tavLst>
                                        <p:tav tm="0">
                                          <p:val>
                                            <p:fltVal val="0"/>
                                          </p:val>
                                        </p:tav>
                                        <p:tav tm="100000">
                                          <p:val>
                                            <p:strVal val="#ppt_w"/>
                                          </p:val>
                                        </p:tav>
                                      </p:tavLst>
                                    </p:anim>
                                    <p:anim calcmode="lin" valueType="num">
                                      <p:cBhvr>
                                        <p:cTn id="62" dur="1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autoUpdateAnimBg="0"/>
      <p:bldP spid="17" grpId="0" animBg="1"/>
      <p:bldP spid="18" grpId="0" animBg="1" autoUpdateAnimBg="0"/>
      <p:bldP spid="19" grpId="0" animBg="1"/>
      <p:bldP spid="20" grpId="0" animBg="1" autoUpdateAnimBg="0"/>
      <p:bldP spid="21" grpId="0" animBg="1"/>
      <p:bldP spid="25" grpId="0" animBg="1" autoUpdateAnimBg="0"/>
      <p:bldP spid="26"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2986312" y="1268760"/>
            <a:ext cx="3096344"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a:t>
            </a:r>
            <a:r>
              <a:rPr lang="it-IT" sz="2000" b="1" dirty="0" smtClean="0">
                <a:solidFill>
                  <a:srgbClr val="000099"/>
                </a:solidFill>
              </a:rPr>
              <a:t>) IMMOBILIZZAZIONI</a:t>
            </a:r>
          </a:p>
          <a:p>
            <a:pPr algn="ctr"/>
            <a:r>
              <a:rPr lang="it-IT" sz="2000" b="1" dirty="0" smtClean="0">
                <a:solidFill>
                  <a:srgbClr val="000099"/>
                </a:solidFill>
              </a:rPr>
              <a:t>immateriali</a:t>
            </a:r>
            <a:endParaRPr lang="it-IT" b="1" dirty="0">
              <a:solidFill>
                <a:srgbClr val="000099"/>
              </a:solidFill>
            </a:endParaRPr>
          </a:p>
        </p:txBody>
      </p:sp>
      <p:sp>
        <p:nvSpPr>
          <p:cNvPr id="9" name="Rectangle 3"/>
          <p:cNvSpPr>
            <a:spLocks noChangeArrowheads="1"/>
          </p:cNvSpPr>
          <p:nvPr/>
        </p:nvSpPr>
        <p:spPr bwMode="auto">
          <a:xfrm>
            <a:off x="3634359" y="2585721"/>
            <a:ext cx="1800225" cy="720725"/>
          </a:xfrm>
          <a:prstGeom prst="rect">
            <a:avLst/>
          </a:prstGeom>
          <a:solidFill>
            <a:srgbClr val="92D050"/>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u="sng" dirty="0" smtClean="0">
                <a:solidFill>
                  <a:srgbClr val="CC0000"/>
                </a:solidFill>
              </a:rPr>
              <a:t>PRIMA</a:t>
            </a:r>
            <a:r>
              <a:rPr lang="it-IT" b="1" dirty="0" smtClean="0">
                <a:solidFill>
                  <a:srgbClr val="CC0000"/>
                </a:solidFill>
              </a:rPr>
              <a:t/>
            </a:r>
            <a:br>
              <a:rPr lang="it-IT" b="1" dirty="0" smtClean="0">
                <a:solidFill>
                  <a:srgbClr val="CC0000"/>
                </a:solidFill>
              </a:rPr>
            </a:br>
            <a:r>
              <a:rPr lang="it-IT" b="1" dirty="0" smtClean="0">
                <a:solidFill>
                  <a:srgbClr val="CC0000"/>
                </a:solidFill>
              </a:rPr>
              <a:t>ISCRIZIONE</a:t>
            </a:r>
            <a:endParaRPr lang="it-IT" b="1" dirty="0">
              <a:solidFill>
                <a:srgbClr val="CC0000"/>
              </a:solidFill>
            </a:endParaRPr>
          </a:p>
        </p:txBody>
      </p:sp>
      <p:sp>
        <p:nvSpPr>
          <p:cNvPr id="15" name="Rectangle 4"/>
          <p:cNvSpPr>
            <a:spLocks noChangeArrowheads="1"/>
          </p:cNvSpPr>
          <p:nvPr/>
        </p:nvSpPr>
        <p:spPr bwMode="auto">
          <a:xfrm>
            <a:off x="755576" y="2581492"/>
            <a:ext cx="2056881" cy="703492"/>
          </a:xfrm>
          <a:prstGeom prst="rect">
            <a:avLst/>
          </a:prstGeom>
          <a:solidFill>
            <a:schemeClr val="tx2">
              <a:lumMod val="75000"/>
            </a:schemeClr>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000099"/>
                </a:solidFill>
              </a:rPr>
              <a:t>Costo di acquisto</a:t>
            </a:r>
            <a:endParaRPr lang="it-IT" dirty="0">
              <a:solidFill>
                <a:srgbClr val="000099"/>
              </a:solidFill>
            </a:endParaRPr>
          </a:p>
        </p:txBody>
      </p:sp>
      <p:sp>
        <p:nvSpPr>
          <p:cNvPr id="17" name="AutoShape 7"/>
          <p:cNvSpPr>
            <a:spLocks noChangeArrowheads="1"/>
          </p:cNvSpPr>
          <p:nvPr/>
        </p:nvSpPr>
        <p:spPr bwMode="auto">
          <a:xfrm rot="10800000">
            <a:off x="3090689" y="2636521"/>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467544" y="5445224"/>
            <a:ext cx="3024337" cy="720080"/>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000099"/>
                </a:solidFill>
              </a:rPr>
              <a:t>Presumibile valore</a:t>
            </a:r>
          </a:p>
          <a:p>
            <a:pPr algn="ctr"/>
            <a:r>
              <a:rPr lang="it-IT" b="1" dirty="0" smtClean="0">
                <a:solidFill>
                  <a:srgbClr val="000099"/>
                </a:solidFill>
              </a:rPr>
              <a:t>REALIZZO</a:t>
            </a:r>
            <a:endParaRPr lang="it-IT" dirty="0">
              <a:solidFill>
                <a:srgbClr val="000099"/>
              </a:solidFill>
            </a:endParaRPr>
          </a:p>
        </p:txBody>
      </p:sp>
      <p:sp>
        <p:nvSpPr>
          <p:cNvPr id="19" name="AutoShape 9"/>
          <p:cNvSpPr>
            <a:spLocks noChangeArrowheads="1"/>
          </p:cNvSpPr>
          <p:nvPr/>
        </p:nvSpPr>
        <p:spPr bwMode="auto">
          <a:xfrm>
            <a:off x="1475656" y="5013176"/>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5580112" y="5445224"/>
            <a:ext cx="3096344" cy="720080"/>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sz="2400" b="1" dirty="0">
              <a:solidFill>
                <a:srgbClr val="CC0066"/>
              </a:solidFill>
            </a:endParaRPr>
          </a:p>
          <a:p>
            <a:pPr algn="ctr"/>
            <a:r>
              <a:rPr lang="it-IT" sz="2400" b="1" dirty="0" smtClean="0">
                <a:solidFill>
                  <a:srgbClr val="000099"/>
                </a:solidFill>
              </a:rPr>
              <a:t>Valore IN USO</a:t>
            </a:r>
            <a:endParaRPr lang="it-IT" b="1" dirty="0" smtClean="0">
              <a:solidFill>
                <a:srgbClr val="000099"/>
              </a:solidFill>
            </a:endParaRPr>
          </a:p>
          <a:p>
            <a:pPr algn="ctr"/>
            <a:r>
              <a:rPr lang="it-IT" b="1" dirty="0" smtClean="0">
                <a:solidFill>
                  <a:srgbClr val="000099"/>
                </a:solidFill>
              </a:rPr>
              <a:t>(</a:t>
            </a:r>
            <a:r>
              <a:rPr lang="it-IT" b="1" dirty="0" err="1" smtClean="0">
                <a:solidFill>
                  <a:srgbClr val="000099"/>
                </a:solidFill>
              </a:rPr>
              <a:t>expected</a:t>
            </a:r>
            <a:r>
              <a:rPr lang="it-IT" b="1" dirty="0" smtClean="0">
                <a:solidFill>
                  <a:srgbClr val="000099"/>
                </a:solidFill>
              </a:rPr>
              <a:t> </a:t>
            </a:r>
            <a:r>
              <a:rPr lang="it-IT" b="1" dirty="0" err="1" smtClean="0">
                <a:solidFill>
                  <a:srgbClr val="000099"/>
                </a:solidFill>
              </a:rPr>
              <a:t>cash</a:t>
            </a:r>
            <a:r>
              <a:rPr lang="it-IT" b="1" dirty="0" smtClean="0">
                <a:solidFill>
                  <a:srgbClr val="000099"/>
                </a:solidFill>
              </a:rPr>
              <a:t> </a:t>
            </a:r>
            <a:r>
              <a:rPr lang="it-IT" b="1" dirty="0" err="1" smtClean="0">
                <a:solidFill>
                  <a:srgbClr val="000099"/>
                </a:solidFill>
              </a:rPr>
              <a:t>flows</a:t>
            </a:r>
            <a:r>
              <a:rPr lang="it-IT" b="1" dirty="0" smtClean="0">
                <a:solidFill>
                  <a:srgbClr val="000099"/>
                </a:solidFill>
              </a:rPr>
              <a:t>)</a:t>
            </a:r>
            <a:endParaRPr lang="it-IT" dirty="0">
              <a:solidFill>
                <a:srgbClr val="000099"/>
              </a:solidFill>
            </a:endParaRPr>
          </a:p>
          <a:p>
            <a:pPr algn="ctr"/>
            <a:endParaRPr lang="it-IT" sz="2400" dirty="0">
              <a:solidFill>
                <a:srgbClr val="FF0000"/>
              </a:solidFill>
            </a:endParaRPr>
          </a:p>
        </p:txBody>
      </p:sp>
      <p:sp>
        <p:nvSpPr>
          <p:cNvPr id="21" name="AutoShape 9"/>
          <p:cNvSpPr>
            <a:spLocks noChangeArrowheads="1"/>
          </p:cNvSpPr>
          <p:nvPr/>
        </p:nvSpPr>
        <p:spPr bwMode="auto">
          <a:xfrm>
            <a:off x="6876628" y="5013176"/>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4534472" y="2009657"/>
            <a:ext cx="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4"/>
          <p:cNvSpPr>
            <a:spLocks noChangeArrowheads="1"/>
          </p:cNvSpPr>
          <p:nvPr/>
        </p:nvSpPr>
        <p:spPr bwMode="auto">
          <a:xfrm>
            <a:off x="6084168" y="2609202"/>
            <a:ext cx="2345408" cy="703492"/>
          </a:xfrm>
          <a:prstGeom prst="rect">
            <a:avLst/>
          </a:prstGeom>
          <a:solidFill>
            <a:schemeClr val="tx2">
              <a:lumMod val="75000"/>
            </a:schemeClr>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000099"/>
                </a:solidFill>
              </a:rPr>
              <a:t>Costo di produzione</a:t>
            </a:r>
            <a:endParaRPr lang="it-IT" dirty="0">
              <a:solidFill>
                <a:srgbClr val="000099"/>
              </a:solidFill>
            </a:endParaRPr>
          </a:p>
        </p:txBody>
      </p:sp>
      <p:sp>
        <p:nvSpPr>
          <p:cNvPr id="26" name="AutoShape 7"/>
          <p:cNvSpPr>
            <a:spLocks noChangeArrowheads="1"/>
          </p:cNvSpPr>
          <p:nvPr/>
        </p:nvSpPr>
        <p:spPr bwMode="auto">
          <a:xfrm rot="21600000">
            <a:off x="5652120" y="2664231"/>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9" name="Titolo 1">
            <a:extLst>
              <a:ext uri="{FF2B5EF4-FFF2-40B4-BE49-F238E27FC236}">
                <a16:creationId xmlns:a16="http://schemas.microsoft.com/office/drawing/2014/main" xmlns="" id="{C932FE71-AB07-4A10-AFF6-3D0AC476496C}"/>
              </a:ext>
            </a:extLst>
          </p:cNvPr>
          <p:cNvSpPr txBox="1">
            <a:spLocks/>
          </p:cNvSpPr>
          <p:nvPr/>
        </p:nvSpPr>
        <p:spPr>
          <a:xfrm>
            <a:off x="539552" y="3498883"/>
            <a:ext cx="8100392" cy="722205"/>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dirty="0" smtClean="0">
                <a:solidFill>
                  <a:srgbClr val="FF0099"/>
                </a:solidFill>
                <a:latin typeface="Calibri" pitchFamily="34" charset="0"/>
              </a:rPr>
              <a:t>NON &gt; valore RECUPERABILE</a:t>
            </a:r>
            <a:endParaRPr lang="it-IT" sz="4800" b="1" dirty="0">
              <a:solidFill>
                <a:srgbClr val="FF0099"/>
              </a:solidFill>
              <a:latin typeface="Calibri" pitchFamily="34" charset="0"/>
            </a:endParaRPr>
          </a:p>
        </p:txBody>
      </p:sp>
      <p:sp>
        <p:nvSpPr>
          <p:cNvPr id="23" name="Titolo 1">
            <a:extLst>
              <a:ext uri="{FF2B5EF4-FFF2-40B4-BE49-F238E27FC236}">
                <a16:creationId xmlns:a16="http://schemas.microsoft.com/office/drawing/2014/main" xmlns="" id="{C932FE71-AB07-4A10-AFF6-3D0AC476496C}"/>
              </a:ext>
            </a:extLst>
          </p:cNvPr>
          <p:cNvSpPr txBox="1">
            <a:spLocks/>
          </p:cNvSpPr>
          <p:nvPr/>
        </p:nvSpPr>
        <p:spPr>
          <a:xfrm>
            <a:off x="539552" y="4187899"/>
            <a:ext cx="8100392" cy="722205"/>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dirty="0" smtClean="0">
                <a:solidFill>
                  <a:srgbClr val="FF0099"/>
                </a:solidFill>
                <a:latin typeface="Calibri" pitchFamily="34" charset="0"/>
              </a:rPr>
              <a:t>maggiore Tra …</a:t>
            </a:r>
            <a:endParaRPr lang="it-IT" sz="4800" b="1" dirty="0">
              <a:solidFill>
                <a:srgbClr val="FF0099"/>
              </a:solidFill>
              <a:latin typeface="Calibri" pitchFamily="34" charset="0"/>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ppt_h/2"/>
                                          </p:val>
                                        </p:tav>
                                        <p:tav tm="100000">
                                          <p:val>
                                            <p:strVal val="#ppt_y"/>
                                          </p:val>
                                        </p:tav>
                                      </p:tavLst>
                                    </p:anim>
                                    <p:anim calcmode="lin" valueType="num">
                                      <p:cBhvr>
                                        <p:cTn id="21" dur="1000" fill="hold"/>
                                        <p:tgtEl>
                                          <p:spTgt spid="19"/>
                                        </p:tgtEl>
                                        <p:attrNameLst>
                                          <p:attrName>ppt_w</p:attrName>
                                        </p:attrNameLst>
                                      </p:cBhvr>
                                      <p:tavLst>
                                        <p:tav tm="0">
                                          <p:val>
                                            <p:strVal val="#ppt_w"/>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ppt_h/2"/>
                                          </p:val>
                                        </p:tav>
                                        <p:tav tm="100000">
                                          <p:val>
                                            <p:strVal val="#ppt_y"/>
                                          </p:val>
                                        </p:tav>
                                      </p:tavLst>
                                    </p:anim>
                                    <p:anim calcmode="lin" valueType="num">
                                      <p:cBhvr>
                                        <p:cTn id="33" dur="1000" fill="hold"/>
                                        <p:tgtEl>
                                          <p:spTgt spid="21"/>
                                        </p:tgtEl>
                                        <p:attrNameLst>
                                          <p:attrName>ppt_w</p:attrName>
                                        </p:attrNameLst>
                                      </p:cBhvr>
                                      <p:tavLst>
                                        <p:tav tm="0">
                                          <p:val>
                                            <p:strVal val="#ppt_w"/>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p:bldP spid="20" grpId="0" animBg="1" autoUpdateAnimBg="0"/>
      <p:bldP spid="21" grpId="0" animBg="1"/>
      <p:bldP spid="29"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9" name="WordArt 2">
            <a:extLst>
              <a:ext uri="{FF2B5EF4-FFF2-40B4-BE49-F238E27FC236}">
                <a16:creationId xmlns:a16="http://schemas.microsoft.com/office/drawing/2014/main" xmlns="" id="{4318A8BC-357F-4F2E-869C-F49D0858BACF}"/>
              </a:ext>
            </a:extLst>
          </p:cNvPr>
          <p:cNvSpPr>
            <a:spLocks noChangeArrowheads="1" noChangeShapeType="1" noTextEdit="1"/>
          </p:cNvSpPr>
          <p:nvPr/>
        </p:nvSpPr>
        <p:spPr bwMode="auto">
          <a:xfrm>
            <a:off x="1259632" y="1571612"/>
            <a:ext cx="6805634" cy="4295788"/>
          </a:xfrm>
          <a:prstGeom prst="rect">
            <a:avLst/>
          </a:prstGeom>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Revisione:</a:t>
            </a:r>
          </a:p>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la disciplina</a:t>
            </a:r>
          </a:p>
        </p:txBody>
      </p:sp>
      <p:pic>
        <p:nvPicPr>
          <p:cNvPr id="6" name="Immagine 5">
            <a:extLst>
              <a:ext uri="{FF2B5EF4-FFF2-40B4-BE49-F238E27FC236}">
                <a16:creationId xmlns:a16="http://schemas.microsoft.com/office/drawing/2014/main" xmlns="" id="{69CB649C-A250-40F9-B792-2924413C6280}"/>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11" name="Rettangolo 10">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2" name="Immagine 11">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10"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29728343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2986312" y="1268760"/>
            <a:ext cx="3096344"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a:t>
            </a:r>
            <a:r>
              <a:rPr lang="it-IT" sz="2000" b="1" dirty="0" smtClean="0">
                <a:solidFill>
                  <a:srgbClr val="000099"/>
                </a:solidFill>
              </a:rPr>
              <a:t>) IMMOBILIZZAZIONI</a:t>
            </a:r>
          </a:p>
          <a:p>
            <a:pPr algn="ctr"/>
            <a:r>
              <a:rPr lang="it-IT" sz="2000" b="1" dirty="0" smtClean="0">
                <a:solidFill>
                  <a:srgbClr val="000099"/>
                </a:solidFill>
              </a:rPr>
              <a:t>immateriali</a:t>
            </a:r>
            <a:endParaRPr lang="it-IT" b="1" dirty="0">
              <a:solidFill>
                <a:srgbClr val="000099"/>
              </a:solidFill>
            </a:endParaRPr>
          </a:p>
        </p:txBody>
      </p:sp>
      <p:sp>
        <p:nvSpPr>
          <p:cNvPr id="9" name="Rectangle 3"/>
          <p:cNvSpPr>
            <a:spLocks noChangeArrowheads="1"/>
          </p:cNvSpPr>
          <p:nvPr/>
        </p:nvSpPr>
        <p:spPr bwMode="auto">
          <a:xfrm>
            <a:off x="3634359" y="2585721"/>
            <a:ext cx="1800225" cy="720725"/>
          </a:xfrm>
          <a:prstGeom prst="rect">
            <a:avLst/>
          </a:prstGeom>
          <a:solidFill>
            <a:srgbClr val="92D050"/>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00"/>
                </a:solidFill>
              </a:rPr>
              <a:t>Valutazioni</a:t>
            </a:r>
          </a:p>
          <a:p>
            <a:pPr algn="ctr"/>
            <a:r>
              <a:rPr lang="it-IT" b="1" u="sng" dirty="0" smtClean="0">
                <a:solidFill>
                  <a:srgbClr val="CC0000"/>
                </a:solidFill>
              </a:rPr>
              <a:t>SUCCESSIVE</a:t>
            </a:r>
            <a:endParaRPr lang="it-IT" b="1" u="sng" dirty="0">
              <a:solidFill>
                <a:srgbClr val="CC0000"/>
              </a:solidFill>
            </a:endParaRPr>
          </a:p>
        </p:txBody>
      </p:sp>
      <p:sp>
        <p:nvSpPr>
          <p:cNvPr id="20" name="Rectangle 8"/>
          <p:cNvSpPr>
            <a:spLocks noChangeArrowheads="1"/>
          </p:cNvSpPr>
          <p:nvPr/>
        </p:nvSpPr>
        <p:spPr bwMode="auto">
          <a:xfrm>
            <a:off x="5580112" y="5445224"/>
            <a:ext cx="3096344" cy="720080"/>
          </a:xfrm>
          <a:prstGeom prst="rect">
            <a:avLst/>
          </a:prstGeom>
          <a:solidFill>
            <a:srgbClr val="00B0F0"/>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sz="2800" b="1" dirty="0">
              <a:solidFill>
                <a:srgbClr val="000066"/>
              </a:solidFill>
            </a:endParaRPr>
          </a:p>
          <a:p>
            <a:pPr algn="ctr"/>
            <a:r>
              <a:rPr lang="it-IT" sz="2800" b="1" dirty="0" smtClean="0">
                <a:solidFill>
                  <a:srgbClr val="000066"/>
                </a:solidFill>
              </a:rPr>
              <a:t>SVALUTAZIONE</a:t>
            </a:r>
            <a:endParaRPr lang="it-IT" sz="2800" dirty="0">
              <a:solidFill>
                <a:srgbClr val="000066"/>
              </a:solidFill>
            </a:endParaRPr>
          </a:p>
          <a:p>
            <a:pPr algn="ctr"/>
            <a:endParaRPr lang="it-IT" sz="2800" dirty="0">
              <a:solidFill>
                <a:srgbClr val="000066"/>
              </a:solidFill>
            </a:endParaRPr>
          </a:p>
        </p:txBody>
      </p:sp>
      <p:cxnSp>
        <p:nvCxnSpPr>
          <p:cNvPr id="22" name="Connettore 2 21"/>
          <p:cNvCxnSpPr>
            <a:stCxn id="8" idx="2"/>
            <a:endCxn id="9" idx="0"/>
          </p:cNvCxnSpPr>
          <p:nvPr/>
        </p:nvCxnSpPr>
        <p:spPr>
          <a:xfrm flipH="1">
            <a:off x="4534472" y="2009657"/>
            <a:ext cx="12" cy="57606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9" name="Titolo 1">
            <a:extLst>
              <a:ext uri="{FF2B5EF4-FFF2-40B4-BE49-F238E27FC236}">
                <a16:creationId xmlns:a16="http://schemas.microsoft.com/office/drawing/2014/main" xmlns="" id="{C932FE71-AB07-4A10-AFF6-3D0AC476496C}"/>
              </a:ext>
            </a:extLst>
          </p:cNvPr>
          <p:cNvSpPr txBox="1">
            <a:spLocks/>
          </p:cNvSpPr>
          <p:nvPr/>
        </p:nvSpPr>
        <p:spPr>
          <a:xfrm>
            <a:off x="539552" y="3498883"/>
            <a:ext cx="8100392" cy="722205"/>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000" b="1" dirty="0" smtClean="0">
                <a:solidFill>
                  <a:srgbClr val="FF0099"/>
                </a:solidFill>
                <a:latin typeface="Calibri" pitchFamily="34" charset="0"/>
              </a:rPr>
              <a:t>Costo AL NETTO AMMORTAMENTO</a:t>
            </a:r>
            <a:endParaRPr lang="it-IT" sz="4000" b="1" dirty="0">
              <a:solidFill>
                <a:srgbClr val="FF0099"/>
              </a:solidFill>
              <a:latin typeface="Calibri" pitchFamily="34" charset="0"/>
            </a:endParaRPr>
          </a:p>
        </p:txBody>
      </p:sp>
      <p:sp>
        <p:nvSpPr>
          <p:cNvPr id="23" name="Titolo 1">
            <a:extLst>
              <a:ext uri="{FF2B5EF4-FFF2-40B4-BE49-F238E27FC236}">
                <a16:creationId xmlns:a16="http://schemas.microsoft.com/office/drawing/2014/main" xmlns="" id="{C932FE71-AB07-4A10-AFF6-3D0AC476496C}"/>
              </a:ext>
            </a:extLst>
          </p:cNvPr>
          <p:cNvSpPr txBox="1">
            <a:spLocks/>
          </p:cNvSpPr>
          <p:nvPr/>
        </p:nvSpPr>
        <p:spPr>
          <a:xfrm>
            <a:off x="539552" y="4187899"/>
            <a:ext cx="8100392" cy="722205"/>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cap="none" dirty="0" smtClean="0">
                <a:solidFill>
                  <a:srgbClr val="FF0099"/>
                </a:solidFill>
                <a:latin typeface="Calibri" pitchFamily="34" charset="0"/>
              </a:rPr>
              <a:t>e</a:t>
            </a:r>
            <a:r>
              <a:rPr lang="it-IT" sz="4800" b="1" dirty="0" smtClean="0">
                <a:solidFill>
                  <a:srgbClr val="FF0099"/>
                </a:solidFill>
                <a:latin typeface="Calibri" pitchFamily="34" charset="0"/>
              </a:rPr>
              <a:t> NETTO </a:t>
            </a:r>
            <a:r>
              <a:rPr lang="it-IT" sz="4800" b="1" u="sng" dirty="0" smtClean="0">
                <a:solidFill>
                  <a:srgbClr val="FF0099"/>
                </a:solidFill>
                <a:latin typeface="Calibri" pitchFamily="34" charset="0"/>
              </a:rPr>
              <a:t>PERDITE DUREVOLI</a:t>
            </a:r>
            <a:endParaRPr lang="it-IT" sz="4800" b="1" u="sng" dirty="0">
              <a:solidFill>
                <a:srgbClr val="FF0099"/>
              </a:solidFill>
              <a:latin typeface="Calibri" pitchFamily="34" charset="0"/>
            </a:endParaRPr>
          </a:p>
        </p:txBody>
      </p:sp>
      <p:sp>
        <p:nvSpPr>
          <p:cNvPr id="24" name="Ovale 23">
            <a:extLst>
              <a:ext uri="{FF2B5EF4-FFF2-40B4-BE49-F238E27FC236}">
                <a16:creationId xmlns:a16="http://schemas.microsoft.com/office/drawing/2014/main" xmlns="" id="{732943AF-4DF5-45C2-A6C4-C4E339E1052E}"/>
              </a:ext>
            </a:extLst>
          </p:cNvPr>
          <p:cNvSpPr/>
          <p:nvPr/>
        </p:nvSpPr>
        <p:spPr>
          <a:xfrm>
            <a:off x="3203848" y="4005064"/>
            <a:ext cx="5040560" cy="1080120"/>
          </a:xfrm>
          <a:prstGeom prst="ellipse">
            <a:avLst/>
          </a:prstGeom>
          <a:noFill/>
          <a:ln w="889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1">
                    <a:lumMod val="75000"/>
                  </a:schemeClr>
                </a:solidFill>
              </a:ln>
              <a:noFill/>
            </a:endParaRPr>
          </a:p>
        </p:txBody>
      </p:sp>
      <p:cxnSp>
        <p:nvCxnSpPr>
          <p:cNvPr id="28" name="Forma 27"/>
          <p:cNvCxnSpPr>
            <a:stCxn id="24" idx="3"/>
            <a:endCxn id="20" idx="1"/>
          </p:cNvCxnSpPr>
          <p:nvPr/>
        </p:nvCxnSpPr>
        <p:spPr>
          <a:xfrm rot="16200000" flipH="1">
            <a:off x="4321936" y="4547088"/>
            <a:ext cx="878260" cy="1638091"/>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85" decel="100000"/>
                                        <p:tgtEl>
                                          <p:spTgt spid="9"/>
                                        </p:tgtEl>
                                      </p:cBhvr>
                                    </p:animEffect>
                                    <p:animScale>
                                      <p:cBhvr>
                                        <p:cTn id="13" dur="385" decel="100000"/>
                                        <p:tgtEl>
                                          <p:spTgt spid="9"/>
                                        </p:tgtEl>
                                      </p:cBhvr>
                                      <p:from x="10000" y="10000"/>
                                      <p:to x="200000" y="450000"/>
                                    </p:animScale>
                                    <p:animScale>
                                      <p:cBhvr>
                                        <p:cTn id="14" dur="615" accel="100000" fill="hold">
                                          <p:stCondLst>
                                            <p:cond delay="385"/>
                                          </p:stCondLst>
                                        </p:cTn>
                                        <p:tgtEl>
                                          <p:spTgt spid="9"/>
                                        </p:tgtEl>
                                      </p:cBhvr>
                                      <p:from x="200000" y="450000"/>
                                      <p:to x="100000" y="100000"/>
                                    </p:animScale>
                                    <p:set>
                                      <p:cBhvr>
                                        <p:cTn id="15" dur="385" fill="hold"/>
                                        <p:tgtEl>
                                          <p:spTgt spid="9"/>
                                        </p:tgtEl>
                                        <p:attrNameLst>
                                          <p:attrName>ppt_x</p:attrName>
                                        </p:attrNameLst>
                                      </p:cBhvr>
                                      <p:to>
                                        <p:strVal val="(0.5)"/>
                                      </p:to>
                                    </p:set>
                                    <p:anim from="(0.5)" to="(#ppt_x)" calcmode="lin" valueType="num">
                                      <p:cBhvr>
                                        <p:cTn id="16" dur="615" accel="100000" fill="hold">
                                          <p:stCondLst>
                                            <p:cond delay="385"/>
                                          </p:stCondLst>
                                        </p:cTn>
                                        <p:tgtEl>
                                          <p:spTgt spid="9"/>
                                        </p:tgtEl>
                                        <p:attrNameLst>
                                          <p:attrName>ppt_x</p:attrName>
                                        </p:attrNameLst>
                                      </p:cBhvr>
                                    </p:anim>
                                    <p:set>
                                      <p:cBhvr>
                                        <p:cTn id="17" dur="385" fill="hold"/>
                                        <p:tgtEl>
                                          <p:spTgt spid="9"/>
                                        </p:tgtEl>
                                        <p:attrNameLst>
                                          <p:attrName>ppt_y</p:attrName>
                                        </p:attrNameLst>
                                      </p:cBhvr>
                                      <p:to>
                                        <p:strVal val="(#ppt_y+0.4)"/>
                                      </p:to>
                                    </p:set>
                                    <p:anim from="(#ppt_y+0.4)" to="(#ppt_y)" calcmode="lin" valueType="num">
                                      <p:cBhvr>
                                        <p:cTn id="18" dur="615" accel="100000" fill="hold">
                                          <p:stCondLst>
                                            <p:cond delay="385"/>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trips(down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strips(downRigh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autoUpdateAnimBg="0"/>
      <p:bldP spid="29"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196752"/>
            <a:ext cx="8496944" cy="4896544"/>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6A59266F-B84C-4103-8A8B-28BE9B7406DE}"/>
              </a:ext>
            </a:extLst>
          </p:cNvPr>
          <p:cNvSpPr/>
          <p:nvPr/>
        </p:nvSpPr>
        <p:spPr>
          <a:xfrm>
            <a:off x="539552" y="2276872"/>
            <a:ext cx="8351004" cy="36625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AutoNum type="arabicParenR"/>
            </a:pPr>
            <a:r>
              <a:rPr lang="it-IT" sz="4800" b="1" cap="none" spc="0" dirty="0" smtClean="0">
                <a:ln w="11430"/>
                <a:solidFill>
                  <a:srgbClr val="EBE600"/>
                </a:solidFill>
                <a:effectLst>
                  <a:outerShdw blurRad="80000" dist="40000" dir="5040000" algn="tl">
                    <a:srgbClr val="000000">
                      <a:alpha val="30000"/>
                    </a:srgbClr>
                  </a:outerShdw>
                </a:effectLst>
              </a:rPr>
              <a:t>Pianificazione revisione</a:t>
            </a:r>
            <a:endParaRPr lang="it-IT" sz="4800" b="1" cap="none" spc="0" dirty="0">
              <a:ln w="11430"/>
              <a:solidFill>
                <a:srgbClr val="EBE600"/>
              </a:solidFill>
              <a:effectLst>
                <a:outerShdw blurRad="80000" dist="40000" dir="5040000" algn="tl">
                  <a:srgbClr val="000000">
                    <a:alpha val="30000"/>
                  </a:srgbClr>
                </a:outerShdw>
              </a:effectLst>
            </a:endParaRPr>
          </a:p>
          <a:p>
            <a:pPr marL="1143000" indent="-1143000">
              <a:buAutoNum type="arabicParenR"/>
            </a:pPr>
            <a:r>
              <a:rPr lang="it-IT" sz="4800" b="1" dirty="0" smtClean="0">
                <a:ln w="11430"/>
                <a:solidFill>
                  <a:srgbClr val="EBE600"/>
                </a:solidFill>
                <a:effectLst>
                  <a:outerShdw blurRad="80000" dist="40000" dir="5040000" algn="tl">
                    <a:srgbClr val="000000">
                      <a:alpha val="30000"/>
                    </a:srgbClr>
                  </a:outerShdw>
                </a:effectLst>
              </a:rPr>
              <a:t>Ciclo di vita</a:t>
            </a:r>
            <a:endParaRPr lang="it-IT" sz="4800" b="1" dirty="0">
              <a:ln w="11430"/>
              <a:solidFill>
                <a:srgbClr val="EBE600"/>
              </a:solidFill>
              <a:effectLst>
                <a:outerShdw blurRad="80000" dist="40000" dir="5040000" algn="tl">
                  <a:srgbClr val="000000">
                    <a:alpha val="30000"/>
                  </a:srgbClr>
                </a:outerShdw>
              </a:effectLst>
            </a:endParaRPr>
          </a:p>
          <a:p>
            <a:pPr marL="1143000" indent="-1143000">
              <a:buAutoNum type="arabicParenR"/>
            </a:pPr>
            <a:r>
              <a:rPr lang="it-IT" sz="2800" b="1" cap="none" spc="0" dirty="0">
                <a:ln w="11430"/>
                <a:solidFill>
                  <a:srgbClr val="EBE600"/>
                </a:solidFill>
                <a:effectLst>
                  <a:outerShdw blurRad="80000" dist="40000" dir="5040000" algn="tl">
                    <a:srgbClr val="000000">
                      <a:alpha val="30000"/>
                    </a:srgbClr>
                  </a:outerShdw>
                </a:effectLst>
              </a:rPr>
              <a:t>Valutazione </a:t>
            </a:r>
            <a:r>
              <a:rPr lang="it-IT" sz="2800" b="1" cap="none" spc="0" dirty="0" smtClean="0">
                <a:ln w="11430"/>
                <a:solidFill>
                  <a:srgbClr val="EBE600"/>
                </a:solidFill>
                <a:effectLst>
                  <a:outerShdw blurRad="80000" dist="40000" dir="5040000" algn="tl">
                    <a:srgbClr val="000000">
                      <a:alpha val="30000"/>
                    </a:srgbClr>
                  </a:outerShdw>
                </a:effectLst>
              </a:rPr>
              <a:t>sistema controllo interno</a:t>
            </a:r>
            <a:endParaRPr lang="it-IT" sz="2800" b="1" cap="none" spc="0" dirty="0">
              <a:ln w="11430"/>
              <a:solidFill>
                <a:srgbClr val="EBE600"/>
              </a:solidFill>
              <a:effectLst>
                <a:outerShdw blurRad="80000" dist="40000" dir="5040000" algn="tl">
                  <a:srgbClr val="000000">
                    <a:alpha val="30000"/>
                  </a:srgbClr>
                </a:outerShdw>
              </a:effectLst>
            </a:endParaRPr>
          </a:p>
          <a:p>
            <a:pPr marL="1143000" indent="-1143000">
              <a:buAutoNum type="arabicParenR"/>
            </a:pPr>
            <a:r>
              <a:rPr lang="it-IT" sz="5400" b="1" dirty="0" smtClean="0">
                <a:ln w="11430"/>
                <a:solidFill>
                  <a:srgbClr val="EBE600"/>
                </a:solidFill>
                <a:effectLst>
                  <a:outerShdw blurRad="80000" dist="40000" dir="5040000" algn="tl">
                    <a:srgbClr val="000000">
                      <a:alpha val="30000"/>
                    </a:srgbClr>
                  </a:outerShdw>
                </a:effectLst>
              </a:rPr>
              <a:t>Analisi comparative</a:t>
            </a:r>
          </a:p>
          <a:p>
            <a:pPr marL="1143000" indent="-1143000">
              <a:buAutoNum type="arabicParenR"/>
            </a:pPr>
            <a:r>
              <a:rPr lang="it-IT" sz="5400" b="1" cap="none" spc="0" dirty="0" smtClean="0">
                <a:ln w="11430"/>
                <a:solidFill>
                  <a:srgbClr val="EBE600"/>
                </a:solidFill>
                <a:effectLst>
                  <a:outerShdw blurRad="80000" dist="40000" dir="5040000" algn="tl">
                    <a:srgbClr val="000000">
                      <a:alpha val="30000"/>
                    </a:srgbClr>
                  </a:outerShdw>
                </a:effectLst>
              </a:rPr>
              <a:t>Verifiche di dettaglio</a:t>
            </a:r>
            <a:endParaRPr lang="it-IT" sz="5400" b="1" cap="none" spc="0" dirty="0">
              <a:ln w="11430"/>
              <a:solidFill>
                <a:srgbClr val="EBE600"/>
              </a:solidFill>
              <a:effectLst>
                <a:outerShdw blurRad="80000" dist="40000" dir="5040000" algn="tl">
                  <a:srgbClr val="000000">
                    <a:alpha val="30000"/>
                  </a:srgbClr>
                </a:outerShdw>
              </a:effectLst>
            </a:endParaRPr>
          </a:p>
        </p:txBody>
      </p:sp>
      <p:sp>
        <p:nvSpPr>
          <p:cNvPr id="7" name="Titolo 1">
            <a:extLst>
              <a:ext uri="{FF2B5EF4-FFF2-40B4-BE49-F238E27FC236}">
                <a16:creationId xmlns:a16="http://schemas.microsoft.com/office/drawing/2014/main" xmlns="" id="{C932FE71-AB07-4A10-AFF6-3D0AC476496C}"/>
              </a:ext>
            </a:extLst>
          </p:cNvPr>
          <p:cNvSpPr txBox="1">
            <a:spLocks/>
          </p:cNvSpPr>
          <p:nvPr/>
        </p:nvSpPr>
        <p:spPr>
          <a:xfrm>
            <a:off x="827584" y="1554667"/>
            <a:ext cx="7812360" cy="72220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7200" b="1" dirty="0">
                <a:solidFill>
                  <a:srgbClr val="FF0099"/>
                </a:solidFill>
                <a:latin typeface="Calibri" pitchFamily="34" charset="0"/>
              </a:rPr>
              <a:t>agenda</a:t>
            </a:r>
          </a:p>
        </p:txBody>
      </p:sp>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5" name="Rettangolo 14">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7"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268760"/>
            <a:ext cx="8496944" cy="2808312"/>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ttangolo 7">
            <a:extLst>
              <a:ext uri="{FF2B5EF4-FFF2-40B4-BE49-F238E27FC236}">
                <a16:creationId xmlns:a16="http://schemas.microsoft.com/office/drawing/2014/main" xmlns="" id="{6A59266F-B84C-4103-8A8B-28BE9B7406DE}"/>
              </a:ext>
            </a:extLst>
          </p:cNvPr>
          <p:cNvSpPr/>
          <p:nvPr/>
        </p:nvSpPr>
        <p:spPr>
          <a:xfrm>
            <a:off x="467544" y="4470211"/>
            <a:ext cx="8351004" cy="830997"/>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AutoNum type="arabicParenR"/>
            </a:pPr>
            <a:r>
              <a:rPr lang="it-IT" sz="4800" b="1" cap="none" spc="0" dirty="0" smtClean="0">
                <a:ln w="11430"/>
                <a:solidFill>
                  <a:srgbClr val="EBE600"/>
                </a:solidFill>
                <a:effectLst>
                  <a:outerShdw blurRad="80000" dist="40000" dir="5040000" algn="tl">
                    <a:srgbClr val="000000">
                      <a:alpha val="30000"/>
                    </a:srgbClr>
                  </a:outerShdw>
                </a:effectLst>
              </a:rPr>
              <a:t>Pianificazione revisione</a:t>
            </a:r>
            <a:endParaRPr lang="it-IT" sz="4800" b="1" cap="none" spc="0" dirty="0">
              <a:ln w="11430"/>
              <a:solidFill>
                <a:srgbClr val="EBE6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980728"/>
            <a:ext cx="8496944" cy="936104"/>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ttangolo 7">
            <a:extLst>
              <a:ext uri="{FF2B5EF4-FFF2-40B4-BE49-F238E27FC236}">
                <a16:creationId xmlns:a16="http://schemas.microsoft.com/office/drawing/2014/main" xmlns="" id="{6A59266F-B84C-4103-8A8B-28BE9B7406DE}"/>
              </a:ext>
            </a:extLst>
          </p:cNvPr>
          <p:cNvSpPr/>
          <p:nvPr/>
        </p:nvSpPr>
        <p:spPr>
          <a:xfrm>
            <a:off x="467544" y="1988840"/>
            <a:ext cx="8351004" cy="830997"/>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AutoNum type="arabicParenR"/>
            </a:pPr>
            <a:r>
              <a:rPr lang="it-IT" sz="4800" b="1" cap="none" spc="0" dirty="0" smtClean="0">
                <a:ln w="11430"/>
                <a:solidFill>
                  <a:srgbClr val="EBE600"/>
                </a:solidFill>
                <a:effectLst>
                  <a:outerShdw blurRad="80000" dist="40000" dir="5040000" algn="tl">
                    <a:srgbClr val="000000">
                      <a:alpha val="30000"/>
                    </a:srgbClr>
                  </a:outerShdw>
                </a:effectLst>
              </a:rPr>
              <a:t>Pianificazione revisione</a:t>
            </a:r>
            <a:endParaRPr lang="it-IT" sz="4800" b="1" cap="none" spc="0" dirty="0">
              <a:ln w="11430"/>
              <a:solidFill>
                <a:srgbClr val="EBE600"/>
              </a:solidFill>
              <a:effectLst>
                <a:outerShdw blurRad="80000" dist="40000" dir="5040000" algn="tl">
                  <a:srgbClr val="000000">
                    <a:alpha val="30000"/>
                  </a:srgbClr>
                </a:outerShdw>
              </a:effectLst>
            </a:endParaRPr>
          </a:p>
        </p:txBody>
      </p:sp>
      <p:sp>
        <p:nvSpPr>
          <p:cNvPr id="9" name="Titolo 1">
            <a:extLst>
              <a:ext uri="{FF2B5EF4-FFF2-40B4-BE49-F238E27FC236}">
                <a16:creationId xmlns:a16="http://schemas.microsoft.com/office/drawing/2014/main" xmlns="" id="{C932FE71-AB07-4A10-AFF6-3D0AC476496C}"/>
              </a:ext>
            </a:extLst>
          </p:cNvPr>
          <p:cNvSpPr txBox="1">
            <a:spLocks/>
          </p:cNvSpPr>
          <p:nvPr/>
        </p:nvSpPr>
        <p:spPr>
          <a:xfrm>
            <a:off x="539552" y="3068960"/>
            <a:ext cx="8100392" cy="1368152"/>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cap="none" dirty="0" smtClean="0">
                <a:solidFill>
                  <a:srgbClr val="FF0099"/>
                </a:solidFill>
                <a:latin typeface="Calibri" pitchFamily="34" charset="0"/>
              </a:rPr>
              <a:t>revisore valuta </a:t>
            </a:r>
          </a:p>
          <a:p>
            <a:pPr algn="ctr"/>
            <a:r>
              <a:rPr lang="it-IT" sz="4800" b="1" dirty="0" smtClean="0">
                <a:solidFill>
                  <a:srgbClr val="FF0099"/>
                </a:solidFill>
                <a:latin typeface="Calibri" pitchFamily="34" charset="0"/>
              </a:rPr>
              <a:t>Rischi errori significativi</a:t>
            </a:r>
          </a:p>
        </p:txBody>
      </p:sp>
      <p:sp>
        <p:nvSpPr>
          <p:cNvPr id="15" name="Titolo 1">
            <a:extLst>
              <a:ext uri="{FF2B5EF4-FFF2-40B4-BE49-F238E27FC236}">
                <a16:creationId xmlns:a16="http://schemas.microsoft.com/office/drawing/2014/main" xmlns="" id="{C932FE71-AB07-4A10-AFF6-3D0AC476496C}"/>
              </a:ext>
            </a:extLst>
          </p:cNvPr>
          <p:cNvSpPr txBox="1">
            <a:spLocks/>
          </p:cNvSpPr>
          <p:nvPr/>
        </p:nvSpPr>
        <p:spPr>
          <a:xfrm>
            <a:off x="539552" y="4725144"/>
            <a:ext cx="3456384" cy="1368152"/>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b="1" cap="none" dirty="0" smtClean="0">
                <a:solidFill>
                  <a:srgbClr val="000066"/>
                </a:solidFill>
                <a:latin typeface="Calibri" pitchFamily="34" charset="0"/>
              </a:rPr>
              <a:t>nel BILANCIO</a:t>
            </a:r>
          </a:p>
          <a:p>
            <a:pPr algn="ctr"/>
            <a:r>
              <a:rPr lang="it-IT" b="1" cap="none" dirty="0" smtClean="0">
                <a:solidFill>
                  <a:srgbClr val="000066"/>
                </a:solidFill>
                <a:latin typeface="Calibri" pitchFamily="34" charset="0"/>
              </a:rPr>
              <a:t>complessivo</a:t>
            </a:r>
          </a:p>
        </p:txBody>
      </p:sp>
      <p:sp>
        <p:nvSpPr>
          <p:cNvPr id="17" name="Titolo 1">
            <a:extLst>
              <a:ext uri="{FF2B5EF4-FFF2-40B4-BE49-F238E27FC236}">
                <a16:creationId xmlns:a16="http://schemas.microsoft.com/office/drawing/2014/main" xmlns="" id="{C932FE71-AB07-4A10-AFF6-3D0AC476496C}"/>
              </a:ext>
            </a:extLst>
          </p:cNvPr>
          <p:cNvSpPr txBox="1">
            <a:spLocks/>
          </p:cNvSpPr>
          <p:nvPr/>
        </p:nvSpPr>
        <p:spPr>
          <a:xfrm>
            <a:off x="5161712" y="4725144"/>
            <a:ext cx="3456384" cy="1368152"/>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b="1" cap="none" dirty="0" smtClean="0">
                <a:solidFill>
                  <a:srgbClr val="000066"/>
                </a:solidFill>
                <a:latin typeface="Calibri" pitchFamily="34" charset="0"/>
              </a:rPr>
              <a:t>singola</a:t>
            </a:r>
          </a:p>
          <a:p>
            <a:pPr algn="ctr"/>
            <a:r>
              <a:rPr lang="it-IT" b="1" cap="none" dirty="0" smtClean="0">
                <a:solidFill>
                  <a:srgbClr val="000066"/>
                </a:solidFill>
                <a:latin typeface="Calibri" pitchFamily="34" charset="0"/>
              </a:rPr>
              <a:t>ASSERZIONE</a:t>
            </a:r>
          </a:p>
        </p:txBody>
      </p:sp>
      <p:cxnSp>
        <p:nvCxnSpPr>
          <p:cNvPr id="19" name="Forma 18"/>
          <p:cNvCxnSpPr>
            <a:stCxn id="9" idx="2"/>
            <a:endCxn id="15" idx="3"/>
          </p:cNvCxnSpPr>
          <p:nvPr/>
        </p:nvCxnSpPr>
        <p:spPr>
          <a:xfrm rot="5400000">
            <a:off x="3806788" y="4626260"/>
            <a:ext cx="972108" cy="593812"/>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Forma 20"/>
          <p:cNvCxnSpPr>
            <a:stCxn id="9" idx="2"/>
            <a:endCxn id="17" idx="1"/>
          </p:cNvCxnSpPr>
          <p:nvPr/>
        </p:nvCxnSpPr>
        <p:spPr>
          <a:xfrm rot="16200000" flipH="1">
            <a:off x="4389676" y="4637184"/>
            <a:ext cx="972108" cy="57196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xmlns="" id="{732943AF-4DF5-45C2-A6C4-C4E339E1052E}"/>
              </a:ext>
            </a:extLst>
          </p:cNvPr>
          <p:cNvSpPr/>
          <p:nvPr/>
        </p:nvSpPr>
        <p:spPr>
          <a:xfrm>
            <a:off x="467544" y="4581128"/>
            <a:ext cx="3528392" cy="1584176"/>
          </a:xfrm>
          <a:prstGeom prst="ellipse">
            <a:avLst/>
          </a:prstGeom>
          <a:noFill/>
          <a:ln w="88900">
            <a:solidFill>
              <a:srgbClr val="FF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1">
                    <a:lumMod val="75000"/>
                  </a:schemeClr>
                </a:solidFill>
              </a:ln>
              <a:noFill/>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trips(down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strips(downRight)">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strips(down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animBg="1"/>
      <p:bldP spid="15" grpId="0" animBg="1"/>
      <p:bldP spid="17"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WordArt 11">
            <a:extLst>
              <a:ext uri="{FF2B5EF4-FFF2-40B4-BE49-F238E27FC236}">
                <a16:creationId xmlns:a16="http://schemas.microsoft.com/office/drawing/2014/main" xmlns="" id="{4BFEC2A0-F705-4965-A115-D9CBFCC5DD46}"/>
              </a:ext>
            </a:extLst>
          </p:cNvPr>
          <p:cNvSpPr>
            <a:spLocks noChangeArrowheads="1" noChangeShapeType="1" noTextEdit="1"/>
          </p:cNvSpPr>
          <p:nvPr/>
        </p:nvSpPr>
        <p:spPr bwMode="auto">
          <a:xfrm>
            <a:off x="2987675" y="1340768"/>
            <a:ext cx="3724275" cy="57606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gradFill rotWithShape="1">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panose="020B0806030902050204" pitchFamily="34" charset="0"/>
              </a:rPr>
              <a:t>Revisione legale dei conti</a:t>
            </a:r>
          </a:p>
        </p:txBody>
      </p:sp>
      <p:sp>
        <p:nvSpPr>
          <p:cNvPr id="7" name="Text Box 4">
            <a:extLst>
              <a:ext uri="{FF2B5EF4-FFF2-40B4-BE49-F238E27FC236}">
                <a16:creationId xmlns:a16="http://schemas.microsoft.com/office/drawing/2014/main" xmlns="" id="{597652CB-2EC9-4067-A9D4-283AFFD1A4F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AutoShape 9"/>
          <p:cNvSpPr>
            <a:spLocks noChangeArrowheads="1"/>
          </p:cNvSpPr>
          <p:nvPr/>
        </p:nvSpPr>
        <p:spPr bwMode="auto">
          <a:xfrm rot="-5400000">
            <a:off x="3582193" y="2402583"/>
            <a:ext cx="539455" cy="288031"/>
          </a:xfrm>
          <a:prstGeom prst="downArrow">
            <a:avLst>
              <a:gd name="adj1" fmla="val 50000"/>
              <a:gd name="adj2" fmla="val 48016"/>
            </a:avLst>
          </a:prstGeom>
          <a:solidFill>
            <a:schemeClr val="accent2">
              <a:lumMod val="40000"/>
              <a:lumOff val="60000"/>
            </a:schemeClr>
          </a:solidFill>
          <a:ln w="12700" cap="sq">
            <a:solidFill>
              <a:schemeClr val="tx1"/>
            </a:solidFill>
            <a:miter lim="800000"/>
            <a:headEnd type="none" w="sm" len="sm"/>
            <a:tailEnd type="none" w="sm" len="sm"/>
          </a:ln>
          <a:effectLst/>
        </p:spPr>
        <p:txBody>
          <a:bodyPr vert="vert" wrap="none" anchor="ctr"/>
          <a:lstStyle/>
          <a:p>
            <a:r>
              <a:rPr lang="it-IT" dirty="0">
                <a:solidFill>
                  <a:schemeClr val="accent3">
                    <a:lumMod val="50000"/>
                  </a:schemeClr>
                </a:solidFill>
              </a:rPr>
              <a:t>1</a:t>
            </a:r>
          </a:p>
        </p:txBody>
      </p:sp>
      <p:sp>
        <p:nvSpPr>
          <p:cNvPr id="10" name="Rettangolo 9"/>
          <p:cNvSpPr/>
          <p:nvPr/>
        </p:nvSpPr>
        <p:spPr>
          <a:xfrm>
            <a:off x="4274836" y="2107595"/>
            <a:ext cx="3976409" cy="830997"/>
          </a:xfrm>
          <a:prstGeom prst="rect">
            <a:avLst/>
          </a:prstGeom>
          <a:solidFill>
            <a:srgbClr val="FFFF00"/>
          </a:solidFill>
          <a:ln>
            <a:solidFill>
              <a:schemeClr val="accent2">
                <a:lumMod val="75000"/>
              </a:schemeClr>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CC0000"/>
                </a:solidFill>
                <a:effectLst>
                  <a:outerShdw blurRad="50800" dist="39000" dir="5460000" algn="tl">
                    <a:srgbClr val="000000">
                      <a:alpha val="38000"/>
                    </a:srgbClr>
                  </a:outerShdw>
                </a:effectLst>
              </a:rPr>
              <a:t>DEFINIRE IL LIVELLO </a:t>
            </a:r>
            <a:r>
              <a:rPr lang="it-IT" sz="2400" b="1" cap="none" spc="0" dirty="0" err="1">
                <a:ln w="11430"/>
                <a:solidFill>
                  <a:srgbClr val="CC0000"/>
                </a:solidFill>
                <a:effectLst>
                  <a:outerShdw blurRad="50800" dist="39000" dir="5460000" algn="tl">
                    <a:srgbClr val="000000">
                      <a:alpha val="38000"/>
                    </a:srgbClr>
                  </a:outerShdw>
                </a:effectLst>
              </a:rPr>
              <a:t>DI</a:t>
            </a:r>
            <a:endParaRPr lang="it-IT" sz="2400" b="1" cap="none" spc="0" dirty="0">
              <a:ln w="11430"/>
              <a:solidFill>
                <a:srgbClr val="CC0000"/>
              </a:solidFill>
              <a:effectLst>
                <a:outerShdw blurRad="50800" dist="39000" dir="5460000" algn="tl">
                  <a:srgbClr val="000000">
                    <a:alpha val="38000"/>
                  </a:srgbClr>
                </a:outerShdw>
              </a:effectLst>
            </a:endParaRPr>
          </a:p>
          <a:p>
            <a:pPr algn="ctr"/>
            <a:r>
              <a:rPr lang="it-IT" sz="2400" dirty="0">
                <a:ln w="11430"/>
                <a:solidFill>
                  <a:srgbClr val="CC0000"/>
                </a:solidFill>
                <a:effectLst>
                  <a:outerShdw blurRad="50800" dist="39000" dir="5460000" algn="tl">
                    <a:srgbClr val="000000">
                      <a:alpha val="38000"/>
                    </a:srgbClr>
                  </a:outerShdw>
                </a:effectLst>
              </a:rPr>
              <a:t>RISCHIO ACCETTABILE</a:t>
            </a:r>
            <a:endParaRPr lang="it-IT" sz="2400" b="1" cap="none" spc="0" dirty="0">
              <a:ln w="11430"/>
              <a:solidFill>
                <a:srgbClr val="CC0000"/>
              </a:solidFill>
              <a:effectLst>
                <a:outerShdw blurRad="50800" dist="39000" dir="5460000" algn="tl">
                  <a:srgbClr val="000000">
                    <a:alpha val="38000"/>
                  </a:srgbClr>
                </a:outerShdw>
              </a:effectLst>
            </a:endParaRPr>
          </a:p>
        </p:txBody>
      </p:sp>
      <p:sp>
        <p:nvSpPr>
          <p:cNvPr id="11" name="Rettangolo 10"/>
          <p:cNvSpPr/>
          <p:nvPr/>
        </p:nvSpPr>
        <p:spPr>
          <a:xfrm>
            <a:off x="299051" y="2330877"/>
            <a:ext cx="3203121" cy="954107"/>
          </a:xfrm>
          <a:prstGeom prst="rect">
            <a:avLst/>
          </a:prstGeom>
          <a:solidFill>
            <a:schemeClr val="tx2"/>
          </a:solidFill>
        </p:spPr>
        <p:txBody>
          <a:bodyPr wrap="none" lIns="91440" tIns="45720" rIns="91440" bIns="45720">
            <a:spAutoFit/>
          </a:bodyPr>
          <a:lstStyle/>
          <a:p>
            <a:pPr algn="ctr"/>
            <a:r>
              <a:rPr lang="it-IT" sz="2800" b="1" i="1" spc="50" dirty="0">
                <a:ln w="12700" cmpd="sng">
                  <a:solidFill>
                    <a:schemeClr val="accent6">
                      <a:satMod val="120000"/>
                      <a:shade val="80000"/>
                    </a:schemeClr>
                  </a:solidFill>
                  <a:prstDash val="solid"/>
                </a:ln>
                <a:solidFill>
                  <a:srgbClr val="00CC00"/>
                </a:solidFill>
                <a:effectLst>
                  <a:glow rad="53100">
                    <a:schemeClr val="accent6">
                      <a:satMod val="180000"/>
                      <a:alpha val="30000"/>
                    </a:schemeClr>
                  </a:glow>
                </a:effectLst>
              </a:rPr>
              <a:t>La</a:t>
            </a:r>
          </a:p>
          <a:p>
            <a:pPr algn="ctr"/>
            <a:r>
              <a:rPr lang="it-IT" sz="2800" b="1" i="1" spc="50" dirty="0">
                <a:ln w="12700" cmpd="sng">
                  <a:solidFill>
                    <a:schemeClr val="accent6">
                      <a:satMod val="120000"/>
                      <a:shade val="80000"/>
                    </a:schemeClr>
                  </a:solidFill>
                  <a:prstDash val="solid"/>
                </a:ln>
                <a:solidFill>
                  <a:srgbClr val="00CC00"/>
                </a:solidFill>
                <a:effectLst>
                  <a:glow rad="53100">
                    <a:schemeClr val="accent6">
                      <a:satMod val="180000"/>
                      <a:alpha val="30000"/>
                    </a:schemeClr>
                  </a:glow>
                </a:effectLst>
              </a:rPr>
              <a:t>PIANIFICAZIONE</a:t>
            </a:r>
            <a:endParaRPr lang="it-IT" sz="2800" b="1" i="1" cap="none" spc="50" dirty="0">
              <a:ln w="12700" cmpd="sng">
                <a:solidFill>
                  <a:schemeClr val="accent6">
                    <a:satMod val="120000"/>
                    <a:shade val="80000"/>
                  </a:schemeClr>
                </a:solidFill>
                <a:prstDash val="solid"/>
              </a:ln>
              <a:solidFill>
                <a:srgbClr val="00CC00"/>
              </a:solidFill>
              <a:effectLst>
                <a:glow rad="53100">
                  <a:schemeClr val="accent6">
                    <a:satMod val="180000"/>
                    <a:alpha val="30000"/>
                  </a:schemeClr>
                </a:glow>
              </a:effectLst>
            </a:endParaRPr>
          </a:p>
        </p:txBody>
      </p:sp>
      <p:sp>
        <p:nvSpPr>
          <p:cNvPr id="12" name="AutoShape 9">
            <a:extLst>
              <a:ext uri="{FF2B5EF4-FFF2-40B4-BE49-F238E27FC236}">
                <a16:creationId xmlns:a16="http://schemas.microsoft.com/office/drawing/2014/main" xmlns="" id="{815F6071-9449-4804-B2E4-5A8CF2820009}"/>
              </a:ext>
            </a:extLst>
          </p:cNvPr>
          <p:cNvSpPr>
            <a:spLocks noChangeArrowheads="1"/>
          </p:cNvSpPr>
          <p:nvPr/>
        </p:nvSpPr>
        <p:spPr bwMode="auto">
          <a:xfrm rot="-5400000">
            <a:off x="3578130" y="3009166"/>
            <a:ext cx="539455" cy="288031"/>
          </a:xfrm>
          <a:prstGeom prst="downArrow">
            <a:avLst>
              <a:gd name="adj1" fmla="val 50000"/>
              <a:gd name="adj2" fmla="val 48016"/>
            </a:avLst>
          </a:prstGeom>
          <a:solidFill>
            <a:schemeClr val="accent2">
              <a:lumMod val="40000"/>
              <a:lumOff val="60000"/>
            </a:schemeClr>
          </a:solidFill>
          <a:ln w="12700" cap="sq">
            <a:solidFill>
              <a:schemeClr val="tx1"/>
            </a:solidFill>
            <a:miter lim="800000"/>
            <a:headEnd type="none" w="sm" len="sm"/>
            <a:tailEnd type="none" w="sm" len="sm"/>
          </a:ln>
          <a:effectLst/>
        </p:spPr>
        <p:txBody>
          <a:bodyPr vert="vert" wrap="none" anchor="ctr"/>
          <a:lstStyle/>
          <a:p>
            <a:r>
              <a:rPr lang="it-IT" dirty="0">
                <a:solidFill>
                  <a:schemeClr val="accent3">
                    <a:lumMod val="50000"/>
                  </a:schemeClr>
                </a:solidFill>
              </a:rPr>
              <a:t>2</a:t>
            </a:r>
          </a:p>
        </p:txBody>
      </p:sp>
      <p:sp>
        <p:nvSpPr>
          <p:cNvPr id="13" name="Rettangolo 12">
            <a:extLst>
              <a:ext uri="{FF2B5EF4-FFF2-40B4-BE49-F238E27FC236}">
                <a16:creationId xmlns:a16="http://schemas.microsoft.com/office/drawing/2014/main" xmlns="" id="{803720D1-A8A8-4F24-9C23-687F43600409}"/>
              </a:ext>
            </a:extLst>
          </p:cNvPr>
          <p:cNvSpPr/>
          <p:nvPr/>
        </p:nvSpPr>
        <p:spPr>
          <a:xfrm>
            <a:off x="4283968" y="2967335"/>
            <a:ext cx="3736842" cy="461665"/>
          </a:xfrm>
          <a:prstGeom prst="rect">
            <a:avLst/>
          </a:prstGeom>
          <a:solidFill>
            <a:srgbClr val="FFFF00"/>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CC0000"/>
                </a:solidFill>
                <a:effectLst>
                  <a:outerShdw blurRad="50800" dist="39000" dir="5460000" algn="tl">
                    <a:srgbClr val="000000">
                      <a:alpha val="38000"/>
                    </a:srgbClr>
                  </a:outerShdw>
                </a:effectLst>
              </a:rPr>
              <a:t>STIMA DEL RISCHIO …</a:t>
            </a:r>
          </a:p>
        </p:txBody>
      </p:sp>
      <p:sp>
        <p:nvSpPr>
          <p:cNvPr id="14" name="Rettangolo 13">
            <a:extLst>
              <a:ext uri="{FF2B5EF4-FFF2-40B4-BE49-F238E27FC236}">
                <a16:creationId xmlns:a16="http://schemas.microsoft.com/office/drawing/2014/main" xmlns="" id="{C5581A5A-B87E-4C03-8E5D-0F25E473F2A1}"/>
              </a:ext>
            </a:extLst>
          </p:cNvPr>
          <p:cNvSpPr/>
          <p:nvPr/>
        </p:nvSpPr>
        <p:spPr>
          <a:xfrm>
            <a:off x="611560" y="4090728"/>
            <a:ext cx="2160240" cy="461665"/>
          </a:xfrm>
          <a:prstGeom prst="rect">
            <a:avLst/>
          </a:prstGeom>
          <a:solidFill>
            <a:srgbClr val="00FFFF"/>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002060"/>
                </a:solidFill>
                <a:effectLst>
                  <a:outerShdw blurRad="50800" dist="39000" dir="5460000" algn="tl">
                    <a:srgbClr val="000000">
                      <a:alpha val="38000"/>
                    </a:srgbClr>
                  </a:outerShdw>
                </a:effectLst>
              </a:rPr>
              <a:t>INTRINSECO</a:t>
            </a:r>
          </a:p>
        </p:txBody>
      </p:sp>
      <p:sp>
        <p:nvSpPr>
          <p:cNvPr id="15" name="Rettangolo 14">
            <a:extLst>
              <a:ext uri="{FF2B5EF4-FFF2-40B4-BE49-F238E27FC236}">
                <a16:creationId xmlns:a16="http://schemas.microsoft.com/office/drawing/2014/main" xmlns="" id="{29ADA896-634B-47C8-A232-B370F0F450B6}"/>
              </a:ext>
            </a:extLst>
          </p:cNvPr>
          <p:cNvSpPr/>
          <p:nvPr/>
        </p:nvSpPr>
        <p:spPr>
          <a:xfrm>
            <a:off x="3419872" y="3904321"/>
            <a:ext cx="2304256" cy="830997"/>
          </a:xfrm>
          <a:prstGeom prst="rect">
            <a:avLst/>
          </a:prstGeom>
          <a:solidFill>
            <a:srgbClr val="00FFFF"/>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002060"/>
                </a:solidFill>
                <a:effectLst>
                  <a:outerShdw blurRad="50800" dist="39000" dir="5460000" algn="tl">
                    <a:srgbClr val="000000">
                      <a:alpha val="38000"/>
                    </a:srgbClr>
                  </a:outerShdw>
                </a:effectLst>
              </a:rPr>
              <a:t>DI CONTROLLO</a:t>
            </a:r>
          </a:p>
        </p:txBody>
      </p:sp>
      <p:sp>
        <p:nvSpPr>
          <p:cNvPr id="16" name="Rettangolo 15">
            <a:extLst>
              <a:ext uri="{FF2B5EF4-FFF2-40B4-BE49-F238E27FC236}">
                <a16:creationId xmlns:a16="http://schemas.microsoft.com/office/drawing/2014/main" xmlns="" id="{E62D76A1-D789-435F-A3AF-81930D7AFB3F}"/>
              </a:ext>
            </a:extLst>
          </p:cNvPr>
          <p:cNvSpPr/>
          <p:nvPr/>
        </p:nvSpPr>
        <p:spPr>
          <a:xfrm>
            <a:off x="5940152" y="3879154"/>
            <a:ext cx="2880320" cy="830997"/>
          </a:xfrm>
          <a:prstGeom prst="rect">
            <a:avLst/>
          </a:prstGeom>
          <a:solidFill>
            <a:srgbClr val="00FFFF"/>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002060"/>
                </a:solidFill>
                <a:effectLst>
                  <a:outerShdw blurRad="50800" dist="39000" dir="5460000" algn="tl">
                    <a:srgbClr val="000000">
                      <a:alpha val="38000"/>
                    </a:srgbClr>
                  </a:outerShdw>
                </a:effectLst>
              </a:rPr>
              <a:t>DI INDIVIDUAZIONE</a:t>
            </a:r>
          </a:p>
        </p:txBody>
      </p:sp>
      <p:cxnSp>
        <p:nvCxnSpPr>
          <p:cNvPr id="17" name="Connettore a gomito 3">
            <a:extLst>
              <a:ext uri="{FF2B5EF4-FFF2-40B4-BE49-F238E27FC236}">
                <a16:creationId xmlns:a16="http://schemas.microsoft.com/office/drawing/2014/main" xmlns="" id="{A88FCFDF-206D-417D-91BA-3769DD6E771B}"/>
              </a:ext>
            </a:extLst>
          </p:cNvPr>
          <p:cNvCxnSpPr>
            <a:cxnSpLocks/>
            <a:stCxn id="13" idx="2"/>
            <a:endCxn id="14" idx="0"/>
          </p:cNvCxnSpPr>
          <p:nvPr/>
        </p:nvCxnSpPr>
        <p:spPr bwMode="auto">
          <a:xfrm rot="5400000">
            <a:off x="3591171" y="1529510"/>
            <a:ext cx="661728" cy="4460709"/>
          </a:xfrm>
          <a:prstGeom prst="bentConnector3">
            <a:avLst>
              <a:gd name="adj1" fmla="val 35563"/>
            </a:avLst>
          </a:prstGeom>
          <a:solidFill>
            <a:schemeClr val="accent1"/>
          </a:solidFill>
          <a:ln w="12700" cap="sq" cmpd="sng" algn="ctr">
            <a:solidFill>
              <a:srgbClr val="00FFFF"/>
            </a:solidFill>
            <a:prstDash val="solid"/>
            <a:round/>
            <a:headEnd type="none" w="sm" len="sm"/>
            <a:tailEnd type="triangle"/>
          </a:ln>
          <a:effectLst/>
        </p:spPr>
      </p:cxnSp>
      <p:cxnSp>
        <p:nvCxnSpPr>
          <p:cNvPr id="18" name="Connettore a gomito 6">
            <a:extLst>
              <a:ext uri="{FF2B5EF4-FFF2-40B4-BE49-F238E27FC236}">
                <a16:creationId xmlns:a16="http://schemas.microsoft.com/office/drawing/2014/main" xmlns="" id="{AE2C757C-EADD-41CC-A877-199A09ABBFB6}"/>
              </a:ext>
            </a:extLst>
          </p:cNvPr>
          <p:cNvCxnSpPr>
            <a:stCxn id="13" idx="2"/>
            <a:endCxn id="15" idx="0"/>
          </p:cNvCxnSpPr>
          <p:nvPr/>
        </p:nvCxnSpPr>
        <p:spPr bwMode="auto">
          <a:xfrm rot="5400000">
            <a:off x="5124535" y="2876466"/>
            <a:ext cx="475321" cy="1580389"/>
          </a:xfrm>
          <a:prstGeom prst="bentConnector3">
            <a:avLst>
              <a:gd name="adj1" fmla="val 50000"/>
            </a:avLst>
          </a:prstGeom>
          <a:solidFill>
            <a:schemeClr val="accent1"/>
          </a:solidFill>
          <a:ln w="12700" cap="sq" cmpd="sng" algn="ctr">
            <a:solidFill>
              <a:srgbClr val="00FFFF"/>
            </a:solidFill>
            <a:prstDash val="solid"/>
            <a:round/>
            <a:headEnd type="none" w="sm" len="sm"/>
            <a:tailEnd type="triangle"/>
          </a:ln>
          <a:effectLst/>
        </p:spPr>
      </p:cxnSp>
      <p:cxnSp>
        <p:nvCxnSpPr>
          <p:cNvPr id="19" name="Connettore a gomito 10">
            <a:extLst>
              <a:ext uri="{FF2B5EF4-FFF2-40B4-BE49-F238E27FC236}">
                <a16:creationId xmlns:a16="http://schemas.microsoft.com/office/drawing/2014/main" xmlns="" id="{B009E67A-D37E-48DF-811B-B1F81C9B67E1}"/>
              </a:ext>
            </a:extLst>
          </p:cNvPr>
          <p:cNvCxnSpPr>
            <a:cxnSpLocks/>
            <a:stCxn id="13" idx="2"/>
            <a:endCxn id="16" idx="0"/>
          </p:cNvCxnSpPr>
          <p:nvPr/>
        </p:nvCxnSpPr>
        <p:spPr bwMode="auto">
          <a:xfrm rot="16200000" flipH="1">
            <a:off x="6541273" y="3040115"/>
            <a:ext cx="450154" cy="1227923"/>
          </a:xfrm>
          <a:prstGeom prst="bentConnector3">
            <a:avLst>
              <a:gd name="adj1" fmla="val 50000"/>
            </a:avLst>
          </a:prstGeom>
          <a:solidFill>
            <a:schemeClr val="accent1"/>
          </a:solidFill>
          <a:ln w="12700" cap="sq" cmpd="sng" algn="ctr">
            <a:solidFill>
              <a:srgbClr val="00FFFF"/>
            </a:solidFill>
            <a:prstDash val="solid"/>
            <a:round/>
            <a:headEnd type="none" w="sm" len="sm"/>
            <a:tailEnd type="triangle"/>
          </a:ln>
          <a:effectLst/>
        </p:spPr>
      </p:cxnSp>
      <p:sp>
        <p:nvSpPr>
          <p:cNvPr id="20" name="AutoShape 9">
            <a:extLst>
              <a:ext uri="{FF2B5EF4-FFF2-40B4-BE49-F238E27FC236}">
                <a16:creationId xmlns:a16="http://schemas.microsoft.com/office/drawing/2014/main" xmlns="" id="{D8B73259-B8CF-4BA4-B04B-234B7309FA13}"/>
              </a:ext>
            </a:extLst>
          </p:cNvPr>
          <p:cNvSpPr>
            <a:spLocks noChangeArrowheads="1"/>
          </p:cNvSpPr>
          <p:nvPr/>
        </p:nvSpPr>
        <p:spPr bwMode="auto">
          <a:xfrm>
            <a:off x="1256953" y="4671242"/>
            <a:ext cx="866775" cy="288032"/>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21" name="Rettangolo 20">
            <a:extLst>
              <a:ext uri="{FF2B5EF4-FFF2-40B4-BE49-F238E27FC236}">
                <a16:creationId xmlns:a16="http://schemas.microsoft.com/office/drawing/2014/main" xmlns="" id="{63E6EFFA-B39D-4543-9D87-6654CF3E15DE}"/>
              </a:ext>
            </a:extLst>
          </p:cNvPr>
          <p:cNvSpPr/>
          <p:nvPr/>
        </p:nvSpPr>
        <p:spPr>
          <a:xfrm>
            <a:off x="467544" y="5073673"/>
            <a:ext cx="2448272" cy="1181745"/>
          </a:xfrm>
          <a:prstGeom prst="rect">
            <a:avLst/>
          </a:prstGeom>
          <a:solidFill>
            <a:srgbClr val="FF0099"/>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400" b="1" cap="none" spc="0" dirty="0">
                <a:ln w="11430"/>
                <a:solidFill>
                  <a:srgbClr val="FFFF00"/>
                </a:solidFill>
              </a:rPr>
              <a:t>Presenza di un errore che potrebbe essere significativo </a:t>
            </a:r>
            <a:r>
              <a:rPr lang="it-IT" sz="1400" b="1" u="sng" cap="none" spc="0" dirty="0">
                <a:ln w="11430"/>
                <a:solidFill>
                  <a:srgbClr val="FFFF00"/>
                </a:solidFill>
              </a:rPr>
              <a:t>indipendentemente </a:t>
            </a:r>
            <a:r>
              <a:rPr lang="it-IT" sz="1400" b="1" cap="none" spc="0" dirty="0">
                <a:ln w="11430"/>
                <a:solidFill>
                  <a:srgbClr val="FFFF00"/>
                </a:solidFill>
              </a:rPr>
              <a:t>da qualunque </a:t>
            </a:r>
            <a:r>
              <a:rPr lang="it-IT" sz="1400" b="1" u="sng" cap="none" spc="0" dirty="0">
                <a:ln w="11430"/>
                <a:solidFill>
                  <a:srgbClr val="FFFF00"/>
                </a:solidFill>
              </a:rPr>
              <a:t>controllo</a:t>
            </a:r>
          </a:p>
        </p:txBody>
      </p:sp>
      <p:sp>
        <p:nvSpPr>
          <p:cNvPr id="22" name="AutoShape 9">
            <a:extLst>
              <a:ext uri="{FF2B5EF4-FFF2-40B4-BE49-F238E27FC236}">
                <a16:creationId xmlns:a16="http://schemas.microsoft.com/office/drawing/2014/main" xmlns="" id="{B8E2353D-6829-427A-ACA4-03007F1A7E55}"/>
              </a:ext>
            </a:extLst>
          </p:cNvPr>
          <p:cNvSpPr>
            <a:spLocks noChangeArrowheads="1"/>
          </p:cNvSpPr>
          <p:nvPr/>
        </p:nvSpPr>
        <p:spPr bwMode="auto">
          <a:xfrm>
            <a:off x="4137273" y="4810809"/>
            <a:ext cx="866775" cy="195306"/>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23" name="Rettangolo 22">
            <a:extLst>
              <a:ext uri="{FF2B5EF4-FFF2-40B4-BE49-F238E27FC236}">
                <a16:creationId xmlns:a16="http://schemas.microsoft.com/office/drawing/2014/main" xmlns="" id="{D60EF907-19C1-4C41-8A4B-3081860FE5E2}"/>
              </a:ext>
            </a:extLst>
          </p:cNvPr>
          <p:cNvSpPr/>
          <p:nvPr/>
        </p:nvSpPr>
        <p:spPr>
          <a:xfrm>
            <a:off x="3237404" y="5073673"/>
            <a:ext cx="2671936" cy="1181745"/>
          </a:xfrm>
          <a:prstGeom prst="rect">
            <a:avLst/>
          </a:prstGeom>
          <a:solidFill>
            <a:srgbClr val="FF0099"/>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400" b="1" cap="none" spc="0" dirty="0">
                <a:ln w="11430"/>
                <a:solidFill>
                  <a:srgbClr val="FFFF00"/>
                </a:solidFill>
              </a:rPr>
              <a:t>Presenza di un errore che potrebbe essere significativo </a:t>
            </a:r>
            <a:r>
              <a:rPr lang="it-IT" sz="1400" b="1" u="sng" cap="none" spc="0" dirty="0">
                <a:ln w="11430"/>
                <a:solidFill>
                  <a:srgbClr val="FFFF00"/>
                </a:solidFill>
              </a:rPr>
              <a:t>non individuato tempestivamente</a:t>
            </a:r>
            <a:r>
              <a:rPr lang="it-IT" sz="1400" b="1" cap="none" spc="0" dirty="0">
                <a:ln w="11430"/>
                <a:solidFill>
                  <a:srgbClr val="FFFF00"/>
                </a:solidFill>
              </a:rPr>
              <a:t> dal controllo interno</a:t>
            </a:r>
          </a:p>
        </p:txBody>
      </p:sp>
      <p:sp>
        <p:nvSpPr>
          <p:cNvPr id="24" name="AutoShape 9">
            <a:extLst>
              <a:ext uri="{FF2B5EF4-FFF2-40B4-BE49-F238E27FC236}">
                <a16:creationId xmlns:a16="http://schemas.microsoft.com/office/drawing/2014/main" xmlns="" id="{C1F98094-E03B-44F3-AA15-F62D5DB1F762}"/>
              </a:ext>
            </a:extLst>
          </p:cNvPr>
          <p:cNvSpPr>
            <a:spLocks noChangeArrowheads="1"/>
          </p:cNvSpPr>
          <p:nvPr/>
        </p:nvSpPr>
        <p:spPr bwMode="auto">
          <a:xfrm>
            <a:off x="7097990" y="4815258"/>
            <a:ext cx="866775" cy="195306"/>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25" name="Rettangolo 24">
            <a:extLst>
              <a:ext uri="{FF2B5EF4-FFF2-40B4-BE49-F238E27FC236}">
                <a16:creationId xmlns:a16="http://schemas.microsoft.com/office/drawing/2014/main" xmlns="" id="{E271ADF2-F023-4717-B811-C9CCF1889BD3}"/>
              </a:ext>
            </a:extLst>
          </p:cNvPr>
          <p:cNvSpPr/>
          <p:nvPr/>
        </p:nvSpPr>
        <p:spPr>
          <a:xfrm>
            <a:off x="6198121" y="5078122"/>
            <a:ext cx="2671936" cy="954107"/>
          </a:xfrm>
          <a:prstGeom prst="rect">
            <a:avLst/>
          </a:prstGeom>
          <a:solidFill>
            <a:srgbClr val="FF0099"/>
          </a:solidFill>
          <a:ln>
            <a:solidFill>
              <a:schemeClr val="accent2">
                <a:lumMod val="75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1400" b="1" cap="none" spc="0" dirty="0">
                <a:ln w="11430"/>
                <a:solidFill>
                  <a:srgbClr val="FFFF00"/>
                </a:solidFill>
              </a:rPr>
              <a:t>Presenza di un errore che potrebbe essere significativo considerato </a:t>
            </a:r>
            <a:r>
              <a:rPr lang="it-IT" sz="1400" b="1" u="sng" cap="none" spc="0" dirty="0">
                <a:ln w="11430"/>
                <a:solidFill>
                  <a:srgbClr val="FFFF00"/>
                </a:solidFill>
              </a:rPr>
              <a:t>singolarmente o insieme</a:t>
            </a:r>
            <a:r>
              <a:rPr lang="it-IT" sz="1400" b="1" cap="none" spc="0" dirty="0">
                <a:ln w="11430"/>
                <a:solidFill>
                  <a:srgbClr val="FFFF00"/>
                </a:solidFill>
              </a:rPr>
              <a:t> ad altri</a:t>
            </a:r>
          </a:p>
        </p:txBody>
      </p:sp>
      <p:sp>
        <p:nvSpPr>
          <p:cNvPr id="30" name="Rettangolo 29">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31" name="Immagine 30">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27" name="Segnaposto data 4">
            <a:extLst>
              <a:ext uri="{FF2B5EF4-FFF2-40B4-BE49-F238E27FC236}">
                <a16:creationId xmlns:a16="http://schemas.microsoft.com/office/drawing/2014/main" xmlns="" id="{B3C42A43-8C46-4D29-B8E0-DA38C8F8B7AA}"/>
              </a:ext>
            </a:extLst>
          </p:cNvPr>
          <p:cNvSpPr>
            <a:spLocks noGrp="1"/>
          </p:cNvSpPr>
          <p:nvPr>
            <p:ph type="dt" sz="half" idx="10"/>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29" name="Segnaposto numero diapositiva 3">
            <a:extLst>
              <a:ext uri="{FF2B5EF4-FFF2-40B4-BE49-F238E27FC236}">
                <a16:creationId xmlns:a16="http://schemas.microsoft.com/office/drawing/2014/main" xmlns="" id="{5A6768FE-6F4B-424A-A001-1D88A9EBC966}"/>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6" name="Ovale 35">
            <a:extLst>
              <a:ext uri="{FF2B5EF4-FFF2-40B4-BE49-F238E27FC236}">
                <a16:creationId xmlns:a16="http://schemas.microsoft.com/office/drawing/2014/main" xmlns="" id="{732943AF-4DF5-45C2-A6C4-C4E339E1052E}"/>
              </a:ext>
            </a:extLst>
          </p:cNvPr>
          <p:cNvSpPr/>
          <p:nvPr/>
        </p:nvSpPr>
        <p:spPr>
          <a:xfrm>
            <a:off x="3419872" y="3901992"/>
            <a:ext cx="5472608" cy="936104"/>
          </a:xfrm>
          <a:prstGeom prst="ellipse">
            <a:avLst/>
          </a:prstGeom>
          <a:noFill/>
          <a:ln w="88900">
            <a:solidFill>
              <a:srgbClr val="FF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1">
                    <a:lumMod val="75000"/>
                  </a:schemeClr>
                </a:solidFill>
              </a:ln>
              <a:noFill/>
            </a:endParaRPr>
          </a:p>
        </p:txBody>
      </p:sp>
    </p:spTree>
    <p:extLst>
      <p:ext uri="{BB962C8B-B14F-4D97-AF65-F5344CB8AC3E}">
        <p14:creationId xmlns:p14="http://schemas.microsoft.com/office/powerpoint/2010/main" xmlns="" val="36999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ppt_y-#ppt_h/2"/>
                                          </p:val>
                                        </p:tav>
                                        <p:tav tm="100000">
                                          <p:val>
                                            <p:strVal val="#ppt_y"/>
                                          </p:val>
                                        </p:tav>
                                      </p:tavLst>
                                    </p:anim>
                                    <p:anim calcmode="lin" valueType="num">
                                      <p:cBhvr>
                                        <p:cTn id="9" dur="500" fill="hold"/>
                                        <p:tgtEl>
                                          <p:spTgt spid="22"/>
                                        </p:tgtEl>
                                        <p:attrNameLst>
                                          <p:attrName>ppt_w</p:attrName>
                                        </p:attrNameLst>
                                      </p:cBhvr>
                                      <p:tavLst>
                                        <p:tav tm="0">
                                          <p:val>
                                            <p:strVal val="#ppt_w"/>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385" decel="100000"/>
                                        <p:tgtEl>
                                          <p:spTgt spid="23"/>
                                        </p:tgtEl>
                                      </p:cBhvr>
                                    </p:animEffect>
                                    <p:animScale>
                                      <p:cBhvr>
                                        <p:cTn id="16" dur="385" decel="100000"/>
                                        <p:tgtEl>
                                          <p:spTgt spid="23"/>
                                        </p:tgtEl>
                                      </p:cBhvr>
                                      <p:from x="10000" y="10000"/>
                                      <p:to x="200000" y="450000"/>
                                    </p:animScale>
                                    <p:animScale>
                                      <p:cBhvr>
                                        <p:cTn id="17" dur="615" accel="100000" fill="hold">
                                          <p:stCondLst>
                                            <p:cond delay="385"/>
                                          </p:stCondLst>
                                        </p:cTn>
                                        <p:tgtEl>
                                          <p:spTgt spid="23"/>
                                        </p:tgtEl>
                                      </p:cBhvr>
                                      <p:from x="200000" y="450000"/>
                                      <p:to x="100000" y="100000"/>
                                    </p:animScale>
                                    <p:set>
                                      <p:cBhvr>
                                        <p:cTn id="18" dur="385" fill="hold"/>
                                        <p:tgtEl>
                                          <p:spTgt spid="23"/>
                                        </p:tgtEl>
                                        <p:attrNameLst>
                                          <p:attrName>ppt_x</p:attrName>
                                        </p:attrNameLst>
                                      </p:cBhvr>
                                      <p:to>
                                        <p:strVal val="(0.5)"/>
                                      </p:to>
                                    </p:set>
                                    <p:anim from="(0.5)" to="(#ppt_x)" calcmode="lin" valueType="num">
                                      <p:cBhvr>
                                        <p:cTn id="19" dur="615" accel="100000" fill="hold">
                                          <p:stCondLst>
                                            <p:cond delay="385"/>
                                          </p:stCondLst>
                                        </p:cTn>
                                        <p:tgtEl>
                                          <p:spTgt spid="23"/>
                                        </p:tgtEl>
                                        <p:attrNameLst>
                                          <p:attrName>ppt_x</p:attrName>
                                        </p:attrNameLst>
                                      </p:cBhvr>
                                    </p:anim>
                                    <p:set>
                                      <p:cBhvr>
                                        <p:cTn id="20" dur="385" fill="hold"/>
                                        <p:tgtEl>
                                          <p:spTgt spid="23"/>
                                        </p:tgtEl>
                                        <p:attrNameLst>
                                          <p:attrName>ppt_y</p:attrName>
                                        </p:attrNameLst>
                                      </p:cBhvr>
                                      <p:to>
                                        <p:strVal val="(#ppt_y+0.4)"/>
                                      </p:to>
                                    </p:set>
                                    <p:anim from="(#ppt_y+0.4)" to="(#ppt_y)" calcmode="lin" valueType="num">
                                      <p:cBhvr>
                                        <p:cTn id="21" dur="615" accel="100000" fill="hold">
                                          <p:stCondLst>
                                            <p:cond delay="385"/>
                                          </p:stCondLst>
                                        </p:cTn>
                                        <p:tgtEl>
                                          <p:spTgt spid="23"/>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ppt_h/2"/>
                                          </p:val>
                                        </p:tav>
                                        <p:tav tm="100000">
                                          <p:val>
                                            <p:strVal val="#ppt_y"/>
                                          </p:val>
                                        </p:tav>
                                      </p:tavLst>
                                    </p:anim>
                                    <p:anim calcmode="lin" valueType="num">
                                      <p:cBhvr>
                                        <p:cTn id="28" dur="500" fill="hold"/>
                                        <p:tgtEl>
                                          <p:spTgt spid="24"/>
                                        </p:tgtEl>
                                        <p:attrNameLst>
                                          <p:attrName>ppt_w</p:attrName>
                                        </p:attrNameLst>
                                      </p:cBhvr>
                                      <p:tavLst>
                                        <p:tav tm="0">
                                          <p:val>
                                            <p:strVal val="#ppt_w"/>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385" decel="100000"/>
                                        <p:tgtEl>
                                          <p:spTgt spid="25"/>
                                        </p:tgtEl>
                                      </p:cBhvr>
                                    </p:animEffect>
                                    <p:animScale>
                                      <p:cBhvr>
                                        <p:cTn id="35" dur="385" decel="100000"/>
                                        <p:tgtEl>
                                          <p:spTgt spid="25"/>
                                        </p:tgtEl>
                                      </p:cBhvr>
                                      <p:from x="10000" y="10000"/>
                                      <p:to x="200000" y="450000"/>
                                    </p:animScale>
                                    <p:animScale>
                                      <p:cBhvr>
                                        <p:cTn id="36" dur="615" accel="100000" fill="hold">
                                          <p:stCondLst>
                                            <p:cond delay="385"/>
                                          </p:stCondLst>
                                        </p:cTn>
                                        <p:tgtEl>
                                          <p:spTgt spid="25"/>
                                        </p:tgtEl>
                                      </p:cBhvr>
                                      <p:from x="200000" y="450000"/>
                                      <p:to x="100000" y="100000"/>
                                    </p:animScale>
                                    <p:set>
                                      <p:cBhvr>
                                        <p:cTn id="37" dur="385" fill="hold"/>
                                        <p:tgtEl>
                                          <p:spTgt spid="25"/>
                                        </p:tgtEl>
                                        <p:attrNameLst>
                                          <p:attrName>ppt_x</p:attrName>
                                        </p:attrNameLst>
                                      </p:cBhvr>
                                      <p:to>
                                        <p:strVal val="(0.5)"/>
                                      </p:to>
                                    </p:set>
                                    <p:anim from="(0.5)" to="(#ppt_x)" calcmode="lin" valueType="num">
                                      <p:cBhvr>
                                        <p:cTn id="38" dur="615" accel="100000" fill="hold">
                                          <p:stCondLst>
                                            <p:cond delay="385"/>
                                          </p:stCondLst>
                                        </p:cTn>
                                        <p:tgtEl>
                                          <p:spTgt spid="25"/>
                                        </p:tgtEl>
                                        <p:attrNameLst>
                                          <p:attrName>ppt_x</p:attrName>
                                        </p:attrNameLst>
                                      </p:cBhvr>
                                    </p:anim>
                                    <p:set>
                                      <p:cBhvr>
                                        <p:cTn id="39" dur="385" fill="hold"/>
                                        <p:tgtEl>
                                          <p:spTgt spid="25"/>
                                        </p:tgtEl>
                                        <p:attrNameLst>
                                          <p:attrName>ppt_y</p:attrName>
                                        </p:attrNameLst>
                                      </p:cBhvr>
                                      <p:to>
                                        <p:strVal val="(#ppt_y+0.4)"/>
                                      </p:to>
                                    </p:set>
                                    <p:anim from="(#ppt_y+0.4)" to="(#ppt_y)" calcmode="lin" valueType="num">
                                      <p:cBhvr>
                                        <p:cTn id="40" dur="615" accel="100000" fill="hold">
                                          <p:stCondLst>
                                            <p:cond delay="385"/>
                                          </p:stCondLst>
                                        </p:cTn>
                                        <p:tgtEl>
                                          <p:spTgt spid="25"/>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strips(downLeft)">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980728"/>
            <a:ext cx="8496944" cy="936104"/>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ttangolo 7">
            <a:extLst>
              <a:ext uri="{FF2B5EF4-FFF2-40B4-BE49-F238E27FC236}">
                <a16:creationId xmlns:a16="http://schemas.microsoft.com/office/drawing/2014/main" xmlns="" id="{6A59266F-B84C-4103-8A8B-28BE9B7406DE}"/>
              </a:ext>
            </a:extLst>
          </p:cNvPr>
          <p:cNvSpPr/>
          <p:nvPr/>
        </p:nvSpPr>
        <p:spPr>
          <a:xfrm>
            <a:off x="467544" y="1988840"/>
            <a:ext cx="8351004" cy="830997"/>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AutoNum type="arabicParenR"/>
            </a:pPr>
            <a:r>
              <a:rPr lang="it-IT" sz="4800" b="1" cap="none" spc="0" dirty="0" smtClean="0">
                <a:ln w="11430"/>
                <a:solidFill>
                  <a:srgbClr val="EBE600"/>
                </a:solidFill>
                <a:effectLst>
                  <a:outerShdw blurRad="80000" dist="40000" dir="5040000" algn="tl">
                    <a:srgbClr val="000000">
                      <a:alpha val="30000"/>
                    </a:srgbClr>
                  </a:outerShdw>
                </a:effectLst>
              </a:rPr>
              <a:t>Pianificazione revisione</a:t>
            </a:r>
            <a:endParaRPr lang="it-IT" sz="4800" b="1" cap="none" spc="0" dirty="0">
              <a:ln w="11430"/>
              <a:solidFill>
                <a:srgbClr val="EBE600"/>
              </a:solidFill>
              <a:effectLst>
                <a:outerShdw blurRad="80000" dist="40000" dir="5040000" algn="tl">
                  <a:srgbClr val="000000">
                    <a:alpha val="30000"/>
                  </a:srgbClr>
                </a:outerShdw>
              </a:effectLst>
            </a:endParaRPr>
          </a:p>
        </p:txBody>
      </p:sp>
      <p:sp>
        <p:nvSpPr>
          <p:cNvPr id="9" name="Titolo 1">
            <a:extLst>
              <a:ext uri="{FF2B5EF4-FFF2-40B4-BE49-F238E27FC236}">
                <a16:creationId xmlns:a16="http://schemas.microsoft.com/office/drawing/2014/main" xmlns="" id="{C932FE71-AB07-4A10-AFF6-3D0AC476496C}"/>
              </a:ext>
            </a:extLst>
          </p:cNvPr>
          <p:cNvSpPr txBox="1">
            <a:spLocks/>
          </p:cNvSpPr>
          <p:nvPr/>
        </p:nvSpPr>
        <p:spPr>
          <a:xfrm>
            <a:off x="539552" y="3068960"/>
            <a:ext cx="8100392" cy="1368152"/>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800" b="1" cap="none" dirty="0" smtClean="0">
                <a:solidFill>
                  <a:srgbClr val="FF0099"/>
                </a:solidFill>
                <a:latin typeface="Calibri" pitchFamily="34" charset="0"/>
              </a:rPr>
              <a:t>revisore valuta </a:t>
            </a:r>
          </a:p>
          <a:p>
            <a:pPr algn="ctr"/>
            <a:r>
              <a:rPr lang="it-IT" sz="4800" b="1" dirty="0" smtClean="0">
                <a:solidFill>
                  <a:srgbClr val="FF0099"/>
                </a:solidFill>
                <a:latin typeface="Calibri" pitchFamily="34" charset="0"/>
              </a:rPr>
              <a:t>Rischi errori significativi</a:t>
            </a:r>
          </a:p>
        </p:txBody>
      </p:sp>
      <p:sp>
        <p:nvSpPr>
          <p:cNvPr id="15" name="Titolo 1">
            <a:extLst>
              <a:ext uri="{FF2B5EF4-FFF2-40B4-BE49-F238E27FC236}">
                <a16:creationId xmlns:a16="http://schemas.microsoft.com/office/drawing/2014/main" xmlns="" id="{C932FE71-AB07-4A10-AFF6-3D0AC476496C}"/>
              </a:ext>
            </a:extLst>
          </p:cNvPr>
          <p:cNvSpPr txBox="1">
            <a:spLocks/>
          </p:cNvSpPr>
          <p:nvPr/>
        </p:nvSpPr>
        <p:spPr>
          <a:xfrm>
            <a:off x="539552" y="4725144"/>
            <a:ext cx="3456384" cy="1368152"/>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b="1" cap="none" dirty="0" smtClean="0">
                <a:solidFill>
                  <a:srgbClr val="000066"/>
                </a:solidFill>
                <a:latin typeface="Calibri" pitchFamily="34" charset="0"/>
              </a:rPr>
              <a:t>nel BILANCIO</a:t>
            </a:r>
          </a:p>
          <a:p>
            <a:pPr algn="ctr"/>
            <a:r>
              <a:rPr lang="it-IT" b="1" cap="none" dirty="0" smtClean="0">
                <a:solidFill>
                  <a:srgbClr val="000066"/>
                </a:solidFill>
                <a:latin typeface="Calibri" pitchFamily="34" charset="0"/>
              </a:rPr>
              <a:t>complessivo</a:t>
            </a:r>
          </a:p>
        </p:txBody>
      </p:sp>
      <p:sp>
        <p:nvSpPr>
          <p:cNvPr id="17" name="Titolo 1">
            <a:extLst>
              <a:ext uri="{FF2B5EF4-FFF2-40B4-BE49-F238E27FC236}">
                <a16:creationId xmlns:a16="http://schemas.microsoft.com/office/drawing/2014/main" xmlns="" id="{C932FE71-AB07-4A10-AFF6-3D0AC476496C}"/>
              </a:ext>
            </a:extLst>
          </p:cNvPr>
          <p:cNvSpPr txBox="1">
            <a:spLocks/>
          </p:cNvSpPr>
          <p:nvPr/>
        </p:nvSpPr>
        <p:spPr>
          <a:xfrm>
            <a:off x="5161712" y="4725144"/>
            <a:ext cx="3456384" cy="1368152"/>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b="1" cap="none" dirty="0" smtClean="0">
                <a:solidFill>
                  <a:srgbClr val="000066"/>
                </a:solidFill>
                <a:latin typeface="Calibri" pitchFamily="34" charset="0"/>
              </a:rPr>
              <a:t>singola</a:t>
            </a:r>
          </a:p>
          <a:p>
            <a:pPr algn="ctr"/>
            <a:r>
              <a:rPr lang="it-IT" b="1" cap="none" dirty="0" smtClean="0">
                <a:solidFill>
                  <a:srgbClr val="000066"/>
                </a:solidFill>
                <a:latin typeface="Calibri" pitchFamily="34" charset="0"/>
              </a:rPr>
              <a:t>ASSERZIONE</a:t>
            </a:r>
          </a:p>
        </p:txBody>
      </p:sp>
      <p:cxnSp>
        <p:nvCxnSpPr>
          <p:cNvPr id="19" name="Forma 18"/>
          <p:cNvCxnSpPr>
            <a:stCxn id="9" idx="2"/>
            <a:endCxn id="15" idx="3"/>
          </p:cNvCxnSpPr>
          <p:nvPr/>
        </p:nvCxnSpPr>
        <p:spPr>
          <a:xfrm rot="5400000">
            <a:off x="3806788" y="4626260"/>
            <a:ext cx="972108" cy="593812"/>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Forma 20"/>
          <p:cNvCxnSpPr>
            <a:stCxn id="9" idx="2"/>
            <a:endCxn id="17" idx="1"/>
          </p:cNvCxnSpPr>
          <p:nvPr/>
        </p:nvCxnSpPr>
        <p:spPr>
          <a:xfrm rot="16200000" flipH="1">
            <a:off x="4389676" y="4637184"/>
            <a:ext cx="972108" cy="57196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xmlns="" id="{732943AF-4DF5-45C2-A6C4-C4E339E1052E}"/>
              </a:ext>
            </a:extLst>
          </p:cNvPr>
          <p:cNvSpPr/>
          <p:nvPr/>
        </p:nvSpPr>
        <p:spPr>
          <a:xfrm>
            <a:off x="5076056" y="5229200"/>
            <a:ext cx="3528392" cy="936104"/>
          </a:xfrm>
          <a:prstGeom prst="ellipse">
            <a:avLst/>
          </a:prstGeom>
          <a:noFill/>
          <a:ln w="88900">
            <a:solidFill>
              <a:srgbClr val="FF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1">
                    <a:lumMod val="75000"/>
                  </a:schemeClr>
                </a:solidFill>
              </a:ln>
              <a:noFill/>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980728"/>
            <a:ext cx="8496944" cy="936104"/>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ttangolo 7">
            <a:extLst>
              <a:ext uri="{FF2B5EF4-FFF2-40B4-BE49-F238E27FC236}">
                <a16:creationId xmlns:a16="http://schemas.microsoft.com/office/drawing/2014/main" xmlns="" id="{6A59266F-B84C-4103-8A8B-28BE9B7406DE}"/>
              </a:ext>
            </a:extLst>
          </p:cNvPr>
          <p:cNvSpPr/>
          <p:nvPr/>
        </p:nvSpPr>
        <p:spPr>
          <a:xfrm>
            <a:off x="894128" y="1988840"/>
            <a:ext cx="7422288" cy="1200329"/>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800" b="1" cap="none" spc="0" dirty="0" smtClean="0">
                <a:ln w="11430"/>
                <a:solidFill>
                  <a:srgbClr val="EBE600"/>
                </a:solidFill>
                <a:effectLst>
                  <a:outerShdw blurRad="80000" dist="40000" dir="5040000" algn="tl">
                    <a:srgbClr val="000000">
                      <a:alpha val="30000"/>
                    </a:srgbClr>
                  </a:outerShdw>
                </a:effectLst>
              </a:rPr>
              <a:t>Le asserzioni (ISA </a:t>
            </a:r>
            <a:r>
              <a:rPr lang="it-IT" sz="4800" b="1" cap="none" spc="0" dirty="0" err="1" smtClean="0">
                <a:ln w="11430"/>
                <a:solidFill>
                  <a:srgbClr val="EBE600"/>
                </a:solidFill>
                <a:effectLst>
                  <a:outerShdw blurRad="80000" dist="40000" dir="5040000" algn="tl">
                    <a:srgbClr val="000000">
                      <a:alpha val="30000"/>
                    </a:srgbClr>
                  </a:outerShdw>
                </a:effectLst>
              </a:rPr>
              <a:t>Ita</a:t>
            </a:r>
            <a:r>
              <a:rPr lang="it-IT" sz="4800" b="1" cap="none" spc="0" dirty="0" smtClean="0">
                <a:ln w="11430"/>
                <a:solidFill>
                  <a:srgbClr val="EBE600"/>
                </a:solidFill>
                <a:effectLst>
                  <a:outerShdw blurRad="80000" dist="40000" dir="5040000" algn="tl">
                    <a:srgbClr val="000000">
                      <a:alpha val="30000"/>
                    </a:srgbClr>
                  </a:outerShdw>
                </a:effectLst>
              </a:rPr>
              <a:t> 315)</a:t>
            </a:r>
            <a:endParaRPr lang="it-IT" sz="2400" b="1" cap="none" spc="0" dirty="0" smtClean="0">
              <a:ln w="11430"/>
              <a:solidFill>
                <a:srgbClr val="EBE600"/>
              </a:solidFill>
              <a:effectLst>
                <a:outerShdw blurRad="80000" dist="40000" dir="5040000" algn="tl">
                  <a:srgbClr val="000000">
                    <a:alpha val="30000"/>
                  </a:srgbClr>
                </a:outerShdw>
              </a:effectLst>
            </a:endParaRPr>
          </a:p>
          <a:p>
            <a:pPr marL="1143000" indent="-1143000" algn="ctr"/>
            <a:r>
              <a:rPr lang="it-IT" sz="2400" b="1" dirty="0" smtClean="0">
                <a:ln w="11430"/>
                <a:solidFill>
                  <a:srgbClr val="EBE600"/>
                </a:solidFill>
                <a:effectLst>
                  <a:outerShdw blurRad="80000" dist="40000" dir="5040000" algn="tl">
                    <a:srgbClr val="000000">
                      <a:alpha val="30000"/>
                    </a:srgbClr>
                  </a:outerShdw>
                </a:effectLst>
              </a:rPr>
              <a:t>versione SEMPLIFICATA CNDCEC</a:t>
            </a:r>
            <a:endParaRPr lang="it-IT" sz="4800" b="1" cap="none" spc="0" dirty="0">
              <a:ln w="11430"/>
              <a:solidFill>
                <a:srgbClr val="EBE600"/>
              </a:solidFill>
              <a:effectLst>
                <a:outerShdw blurRad="80000" dist="40000" dir="5040000" algn="tl">
                  <a:srgbClr val="000000">
                    <a:alpha val="30000"/>
                  </a:srgbClr>
                </a:outerShdw>
              </a:effectLst>
            </a:endParaRPr>
          </a:p>
        </p:txBody>
      </p:sp>
      <p:graphicFrame>
        <p:nvGraphicFramePr>
          <p:cNvPr id="18" name="Tabella 17"/>
          <p:cNvGraphicFramePr>
            <a:graphicFrameLocks noGrp="1"/>
          </p:cNvGraphicFramePr>
          <p:nvPr/>
        </p:nvGraphicFramePr>
        <p:xfrm>
          <a:off x="1524000" y="3327964"/>
          <a:ext cx="6096000" cy="2931160"/>
        </p:xfrm>
        <a:graphic>
          <a:graphicData uri="http://schemas.openxmlformats.org/drawingml/2006/table">
            <a:tbl>
              <a:tblPr firstRow="1" bandRow="1">
                <a:tableStyleId>{5C22544A-7EE6-4342-B048-85BDC9FD1C3A}</a:tableStyleId>
              </a:tblPr>
              <a:tblGrid>
                <a:gridCol w="1823864"/>
                <a:gridCol w="4272136"/>
              </a:tblGrid>
              <a:tr h="370840">
                <a:tc>
                  <a:txBody>
                    <a:bodyPr/>
                    <a:lstStyle/>
                    <a:p>
                      <a:pPr algn="ctr"/>
                      <a:r>
                        <a:rPr lang="it-IT" dirty="0" smtClean="0">
                          <a:solidFill>
                            <a:srgbClr val="000066"/>
                          </a:solidFill>
                        </a:rPr>
                        <a:t>Asserzioni </a:t>
                      </a:r>
                      <a:endParaRPr lang="it-IT" dirty="0">
                        <a:solidFill>
                          <a:srgbClr val="000066"/>
                        </a:solidFill>
                      </a:endParaRPr>
                    </a:p>
                  </a:txBody>
                  <a:tcPr/>
                </a:tc>
                <a:tc>
                  <a:txBody>
                    <a:bodyPr/>
                    <a:lstStyle/>
                    <a:p>
                      <a:pPr algn="ctr"/>
                      <a:r>
                        <a:rPr lang="it-IT" dirty="0" smtClean="0">
                          <a:solidFill>
                            <a:srgbClr val="000066"/>
                          </a:solidFill>
                        </a:rPr>
                        <a:t>Descrizione</a:t>
                      </a:r>
                      <a:endParaRPr lang="it-IT" dirty="0">
                        <a:solidFill>
                          <a:srgbClr val="000066"/>
                        </a:solidFill>
                      </a:endParaRPr>
                    </a:p>
                  </a:txBody>
                  <a:tcPr/>
                </a:tc>
              </a:tr>
              <a:tr h="370840">
                <a:tc>
                  <a:txBody>
                    <a:bodyPr/>
                    <a:lstStyle/>
                    <a:p>
                      <a:r>
                        <a:rPr lang="it-IT" dirty="0" smtClean="0"/>
                        <a:t>Esistenza</a:t>
                      </a:r>
                      <a:endParaRPr lang="it-IT"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200" kern="1200" dirty="0" smtClean="0">
                          <a:solidFill>
                            <a:srgbClr val="FF0000"/>
                          </a:solidFill>
                          <a:latin typeface="+mn-lt"/>
                          <a:ea typeface="+mn-ea"/>
                          <a:cs typeface="+mn-cs"/>
                        </a:rPr>
                        <a:t>Le immobilizzazioni registrate </a:t>
                      </a:r>
                      <a:r>
                        <a:rPr kumimoji="0" lang="it-IT" sz="1200" b="1" u="sng" kern="1200" dirty="0" smtClean="0">
                          <a:solidFill>
                            <a:srgbClr val="FF0000"/>
                          </a:solidFill>
                          <a:latin typeface="+mn-lt"/>
                          <a:ea typeface="+mn-ea"/>
                          <a:cs typeface="+mn-cs"/>
                        </a:rPr>
                        <a:t>esistono</a:t>
                      </a:r>
                      <a:r>
                        <a:rPr kumimoji="0" lang="it-IT" sz="1200" kern="1200" dirty="0" smtClean="0">
                          <a:solidFill>
                            <a:srgbClr val="FF0000"/>
                          </a:solidFill>
                          <a:latin typeface="+mn-lt"/>
                          <a:ea typeface="+mn-ea"/>
                          <a:cs typeface="+mn-cs"/>
                        </a:rPr>
                        <a:t>, oneri e benefici sono di competenza della società, sono possedute per essere utilizzate nell’attività aziendale.</a:t>
                      </a:r>
                    </a:p>
                  </a:txBody>
                  <a:tcPr/>
                </a:tc>
              </a:tr>
              <a:tr h="370840">
                <a:tc>
                  <a:txBody>
                    <a:bodyPr/>
                    <a:lstStyle/>
                    <a:p>
                      <a:r>
                        <a:rPr lang="it-IT" dirty="0" smtClean="0"/>
                        <a:t>Competenza</a:t>
                      </a:r>
                      <a:endParaRPr lang="it-IT"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200" kern="1200" dirty="0" smtClean="0">
                          <a:solidFill>
                            <a:srgbClr val="FF0000"/>
                          </a:solidFill>
                          <a:latin typeface="+mn-lt"/>
                          <a:ea typeface="+mn-ea"/>
                          <a:cs typeface="+mn-cs"/>
                        </a:rPr>
                        <a:t>Le immobilizzazioni  sono </a:t>
                      </a:r>
                      <a:r>
                        <a:rPr kumimoji="0" lang="it-IT" sz="1200" b="1" u="sng" kern="1200" dirty="0" smtClean="0">
                          <a:solidFill>
                            <a:srgbClr val="FF0000"/>
                          </a:solidFill>
                          <a:latin typeface="+mn-lt"/>
                          <a:ea typeface="+mn-ea"/>
                          <a:cs typeface="+mn-cs"/>
                        </a:rPr>
                        <a:t>registrate</a:t>
                      </a:r>
                      <a:r>
                        <a:rPr kumimoji="0" lang="it-IT" sz="1200" kern="1200" dirty="0" smtClean="0">
                          <a:solidFill>
                            <a:srgbClr val="FF0000"/>
                          </a:solidFill>
                          <a:latin typeface="+mn-lt"/>
                          <a:ea typeface="+mn-ea"/>
                          <a:cs typeface="+mn-cs"/>
                        </a:rPr>
                        <a:t> in bilancio nei conti appropriati, per importi corretti</a:t>
                      </a:r>
                      <a:r>
                        <a:rPr kumimoji="0" lang="it-IT" sz="1200" kern="1200" baseline="0" dirty="0" smtClean="0">
                          <a:solidFill>
                            <a:srgbClr val="FF0000"/>
                          </a:solidFill>
                          <a:latin typeface="+mn-lt"/>
                          <a:ea typeface="+mn-ea"/>
                          <a:cs typeface="+mn-cs"/>
                        </a:rPr>
                        <a:t>  e </a:t>
                      </a:r>
                      <a:r>
                        <a:rPr kumimoji="0" lang="it-IT" sz="1200" kern="1200" dirty="0" smtClean="0">
                          <a:solidFill>
                            <a:srgbClr val="FF0000"/>
                          </a:solidFill>
                          <a:latin typeface="+mn-lt"/>
                          <a:ea typeface="+mn-ea"/>
                          <a:cs typeface="+mn-cs"/>
                        </a:rPr>
                        <a:t> secondo corretti principi contabili.</a:t>
                      </a:r>
                      <a:endParaRPr kumimoji="0" lang="it-IT" sz="1200" kern="1200" dirty="0" smtClean="0">
                        <a:solidFill>
                          <a:srgbClr val="FF0000"/>
                        </a:solidFill>
                        <a:latin typeface="+mn-lt"/>
                        <a:ea typeface="+mn-ea"/>
                        <a:cs typeface="+mn-cs"/>
                      </a:endParaRPr>
                    </a:p>
                  </a:txBody>
                  <a:tcPr/>
                </a:tc>
              </a:tr>
              <a:tr h="370840">
                <a:tc>
                  <a:txBody>
                    <a:bodyPr/>
                    <a:lstStyle/>
                    <a:p>
                      <a:r>
                        <a:rPr lang="it-IT" dirty="0" smtClean="0"/>
                        <a:t>Completezza e Accuratezza</a:t>
                      </a:r>
                      <a:endParaRPr lang="it-IT" baseline="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200" kern="1200" dirty="0" smtClean="0">
                          <a:solidFill>
                            <a:srgbClr val="FF0000"/>
                          </a:solidFill>
                          <a:latin typeface="+mn-lt"/>
                          <a:ea typeface="+mn-ea"/>
                          <a:cs typeface="+mn-cs"/>
                        </a:rPr>
                        <a:t>Le immobilizzazioni  sono </a:t>
                      </a:r>
                      <a:r>
                        <a:rPr kumimoji="0" lang="it-IT" sz="1200" b="1" u="sng" kern="1200" dirty="0" smtClean="0">
                          <a:solidFill>
                            <a:srgbClr val="FF0000"/>
                          </a:solidFill>
                          <a:latin typeface="+mn-lt"/>
                          <a:ea typeface="+mn-ea"/>
                          <a:cs typeface="+mn-cs"/>
                        </a:rPr>
                        <a:t>riflesse</a:t>
                      </a:r>
                      <a:r>
                        <a:rPr kumimoji="0" lang="it-IT" sz="1200" kern="1200" dirty="0" smtClean="0">
                          <a:solidFill>
                            <a:srgbClr val="FF0000"/>
                          </a:solidFill>
                          <a:latin typeface="+mn-lt"/>
                          <a:ea typeface="+mn-ea"/>
                          <a:cs typeface="+mn-cs"/>
                        </a:rPr>
                        <a:t> in bilancio secondo corretti principi contabili.</a:t>
                      </a:r>
                      <a:endParaRPr kumimoji="0" lang="it-IT" sz="1200" kern="1200" dirty="0" smtClean="0">
                        <a:solidFill>
                          <a:srgbClr val="FF0000"/>
                        </a:solidFill>
                        <a:latin typeface="+mn-lt"/>
                        <a:ea typeface="+mn-ea"/>
                        <a:cs typeface="+mn-cs"/>
                      </a:endParaRPr>
                    </a:p>
                  </a:txBody>
                  <a:tcPr/>
                </a:tc>
              </a:tr>
              <a:tr h="370840">
                <a:tc>
                  <a:txBody>
                    <a:bodyPr/>
                    <a:lstStyle/>
                    <a:p>
                      <a:r>
                        <a:rPr lang="it-IT" dirty="0" smtClean="0"/>
                        <a:t>Valutazione</a:t>
                      </a:r>
                      <a:endParaRPr lang="it-IT"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200" kern="1200" dirty="0" smtClean="0">
                          <a:solidFill>
                            <a:srgbClr val="FF0000"/>
                          </a:solidFill>
                          <a:latin typeface="+mn-lt"/>
                          <a:ea typeface="+mn-ea"/>
                          <a:cs typeface="+mn-cs"/>
                        </a:rPr>
                        <a:t>Le immobilizzazioni sono </a:t>
                      </a:r>
                      <a:r>
                        <a:rPr kumimoji="0" lang="it-IT" sz="1200" b="1" u="sng" kern="1200" dirty="0" smtClean="0">
                          <a:solidFill>
                            <a:srgbClr val="FF0000"/>
                          </a:solidFill>
                          <a:latin typeface="+mn-lt"/>
                          <a:ea typeface="+mn-ea"/>
                          <a:cs typeface="+mn-cs"/>
                        </a:rPr>
                        <a:t>valutate</a:t>
                      </a:r>
                      <a:r>
                        <a:rPr kumimoji="0" lang="it-IT" sz="1200" kern="1200" dirty="0" smtClean="0">
                          <a:solidFill>
                            <a:srgbClr val="FF0000"/>
                          </a:solidFill>
                          <a:latin typeface="+mn-lt"/>
                          <a:ea typeface="+mn-ea"/>
                          <a:cs typeface="+mn-cs"/>
                        </a:rPr>
                        <a:t> sulla base di corrette metodologie e sono rettificate per diminuzioni di valore permanenti; gli ammortamenti sono calcolati correttamente.</a:t>
                      </a:r>
                    </a:p>
                  </a:txBody>
                  <a:tcPr/>
                </a:tc>
              </a:tr>
            </a:tbl>
          </a:graphicData>
        </a:graphic>
      </p:graphicFrame>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770" decel="100000"/>
                                        <p:tgtEl>
                                          <p:spTgt spid="18"/>
                                        </p:tgtEl>
                                      </p:cBhvr>
                                    </p:animEffect>
                                    <p:animScale>
                                      <p:cBhvr>
                                        <p:cTn id="20" dur="770" decel="100000"/>
                                        <p:tgtEl>
                                          <p:spTgt spid="18"/>
                                        </p:tgtEl>
                                      </p:cBhvr>
                                      <p:from x="10000" y="10000"/>
                                      <p:to x="200000" y="450000"/>
                                    </p:animScale>
                                    <p:animScale>
                                      <p:cBhvr>
                                        <p:cTn id="21" dur="1230" accel="100000" fill="hold">
                                          <p:stCondLst>
                                            <p:cond delay="770"/>
                                          </p:stCondLst>
                                        </p:cTn>
                                        <p:tgtEl>
                                          <p:spTgt spid="18"/>
                                        </p:tgtEl>
                                      </p:cBhvr>
                                      <p:from x="200000" y="450000"/>
                                      <p:to x="100000" y="100000"/>
                                    </p:animScale>
                                    <p:set>
                                      <p:cBhvr>
                                        <p:cTn id="22" dur="770" fill="hold"/>
                                        <p:tgtEl>
                                          <p:spTgt spid="18"/>
                                        </p:tgtEl>
                                        <p:attrNameLst>
                                          <p:attrName>ppt_x</p:attrName>
                                        </p:attrNameLst>
                                      </p:cBhvr>
                                      <p:to>
                                        <p:strVal val="(0.5)"/>
                                      </p:to>
                                    </p:set>
                                    <p:anim from="(0.5)" to="(#ppt_x)" calcmode="lin" valueType="num">
                                      <p:cBhvr>
                                        <p:cTn id="23" dur="1230" accel="100000" fill="hold">
                                          <p:stCondLst>
                                            <p:cond delay="770"/>
                                          </p:stCondLst>
                                        </p:cTn>
                                        <p:tgtEl>
                                          <p:spTgt spid="18"/>
                                        </p:tgtEl>
                                        <p:attrNameLst>
                                          <p:attrName>ppt_x</p:attrName>
                                        </p:attrNameLst>
                                      </p:cBhvr>
                                    </p:anim>
                                    <p:set>
                                      <p:cBhvr>
                                        <p:cTn id="24" dur="770" fill="hold"/>
                                        <p:tgtEl>
                                          <p:spTgt spid="18"/>
                                        </p:tgtEl>
                                        <p:attrNameLst>
                                          <p:attrName>ppt_y</p:attrName>
                                        </p:attrNameLst>
                                      </p:cBhvr>
                                      <p:to>
                                        <p:strVal val="(#ppt_y+0.4)"/>
                                      </p:to>
                                    </p:set>
                                    <p:anim from="(#ppt_y+0.4)" to="(#ppt_y)" calcmode="lin" valueType="num">
                                      <p:cBhvr>
                                        <p:cTn id="25" dur="1230" accel="100000" fill="hold">
                                          <p:stCondLst>
                                            <p:cond delay="770"/>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 name="Rectangle 5">
            <a:extLst>
              <a:ext uri="{FF2B5EF4-FFF2-40B4-BE49-F238E27FC236}">
                <a16:creationId xmlns:a16="http://schemas.microsoft.com/office/drawing/2014/main" xmlns="" id="{0226E385-2D96-4A55-947F-8E87B3EDA4B0}"/>
              </a:ext>
            </a:extLst>
          </p:cNvPr>
          <p:cNvSpPr>
            <a:spLocks noChangeArrowheads="1"/>
          </p:cNvSpPr>
          <p:nvPr/>
        </p:nvSpPr>
        <p:spPr bwMode="auto">
          <a:xfrm>
            <a:off x="3419872" y="2651075"/>
            <a:ext cx="2232248" cy="633909"/>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it-IT" altLang="it-IT" sz="1400">
                <a:solidFill>
                  <a:srgbClr val="CC0000"/>
                </a:solidFill>
                <a:latin typeface="Georgia" panose="02040502050405020303" pitchFamily="18" charset="0"/>
              </a:rPr>
              <a:t>Valutazione del rischio </a:t>
            </a:r>
          </a:p>
          <a:p>
            <a:pPr algn="ctr" eaLnBrk="1" hangingPunct="1"/>
            <a:r>
              <a:rPr lang="it-IT" altLang="it-IT" sz="1400">
                <a:solidFill>
                  <a:srgbClr val="CC0000"/>
                </a:solidFill>
                <a:latin typeface="Georgia" panose="02040502050405020303" pitchFamily="18" charset="0"/>
              </a:rPr>
              <a:t>di controllo e risposta</a:t>
            </a:r>
            <a:endParaRPr lang="en-US" altLang="it-IT" sz="1400">
              <a:solidFill>
                <a:srgbClr val="CC0000"/>
              </a:solidFill>
              <a:latin typeface="Georgia" panose="02040502050405020303" pitchFamily="18" charset="0"/>
            </a:endParaRPr>
          </a:p>
        </p:txBody>
      </p:sp>
      <p:sp>
        <p:nvSpPr>
          <p:cNvPr id="23" name="Rectangle 6">
            <a:extLst>
              <a:ext uri="{FF2B5EF4-FFF2-40B4-BE49-F238E27FC236}">
                <a16:creationId xmlns:a16="http://schemas.microsoft.com/office/drawing/2014/main" xmlns="" id="{6DD33697-C711-4559-9002-94A16CBC1E99}"/>
              </a:ext>
            </a:extLst>
          </p:cNvPr>
          <p:cNvSpPr>
            <a:spLocks noChangeArrowheads="1"/>
          </p:cNvSpPr>
          <p:nvPr/>
        </p:nvSpPr>
        <p:spPr bwMode="auto">
          <a:xfrm>
            <a:off x="3059832" y="3921768"/>
            <a:ext cx="2736304" cy="803376"/>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it-IT" altLang="it-IT">
                <a:solidFill>
                  <a:srgbClr val="CC0000"/>
                </a:solidFill>
                <a:latin typeface="Georgia" panose="02040502050405020303" pitchFamily="18" charset="0"/>
              </a:rPr>
              <a:t>Valutazione del rischio di</a:t>
            </a:r>
          </a:p>
          <a:p>
            <a:pPr algn="ctr" eaLnBrk="1" hangingPunct="1"/>
            <a:r>
              <a:rPr lang="it-IT" altLang="it-IT">
                <a:solidFill>
                  <a:srgbClr val="CC0000"/>
                </a:solidFill>
                <a:latin typeface="Georgia" panose="02040502050405020303" pitchFamily="18" charset="0"/>
              </a:rPr>
              <a:t>individuazione e risposta</a:t>
            </a:r>
            <a:endParaRPr lang="en-US" altLang="it-IT">
              <a:solidFill>
                <a:srgbClr val="CC0000"/>
              </a:solidFill>
              <a:latin typeface="Georgia" panose="02040502050405020303" pitchFamily="18" charset="0"/>
            </a:endParaRPr>
          </a:p>
        </p:txBody>
      </p:sp>
      <p:sp>
        <p:nvSpPr>
          <p:cNvPr id="24" name="Rectangle 8">
            <a:extLst>
              <a:ext uri="{FF2B5EF4-FFF2-40B4-BE49-F238E27FC236}">
                <a16:creationId xmlns:a16="http://schemas.microsoft.com/office/drawing/2014/main" xmlns="" id="{ACC75280-6E43-42F9-8CFD-24D2927848C1}"/>
              </a:ext>
            </a:extLst>
          </p:cNvPr>
          <p:cNvSpPr>
            <a:spLocks noChangeArrowheads="1"/>
          </p:cNvSpPr>
          <p:nvPr/>
        </p:nvSpPr>
        <p:spPr bwMode="auto">
          <a:xfrm>
            <a:off x="755576" y="1196752"/>
            <a:ext cx="2189510" cy="1023789"/>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it-IT" altLang="it-IT" sz="1400" dirty="0">
                <a:solidFill>
                  <a:srgbClr val="CC0000"/>
                </a:solidFill>
                <a:latin typeface="Georgia" panose="02040502050405020303" pitchFamily="18" charset="0"/>
              </a:rPr>
              <a:t>Valutazione del</a:t>
            </a:r>
          </a:p>
          <a:p>
            <a:pPr algn="ctr" eaLnBrk="1" hangingPunct="1"/>
            <a:r>
              <a:rPr lang="it-IT" altLang="it-IT" sz="1400" b="1" u="sng" dirty="0">
                <a:solidFill>
                  <a:srgbClr val="CC0000"/>
                </a:solidFill>
                <a:latin typeface="Georgia" panose="02040502050405020303" pitchFamily="18" charset="0"/>
              </a:rPr>
              <a:t>rischio inerente </a:t>
            </a:r>
            <a:r>
              <a:rPr lang="it-IT" altLang="it-IT" sz="1400" dirty="0">
                <a:solidFill>
                  <a:srgbClr val="CC0000"/>
                </a:solidFill>
                <a:latin typeface="Georgia" panose="02040502050405020303" pitchFamily="18" charset="0"/>
              </a:rPr>
              <a:t>e della</a:t>
            </a:r>
          </a:p>
          <a:p>
            <a:pPr algn="ctr" eaLnBrk="1" hangingPunct="1"/>
            <a:r>
              <a:rPr lang="it-IT" altLang="it-IT" sz="1400" b="1" u="sng" dirty="0">
                <a:solidFill>
                  <a:srgbClr val="CC0000"/>
                </a:solidFill>
                <a:latin typeface="Georgia" panose="02040502050405020303" pitchFamily="18" charset="0"/>
              </a:rPr>
              <a:t>significatività</a:t>
            </a:r>
            <a:endParaRPr lang="en-US" altLang="it-IT" sz="1400" b="1" u="sng" dirty="0">
              <a:solidFill>
                <a:srgbClr val="CC0000"/>
              </a:solidFill>
              <a:latin typeface="Georgia" panose="02040502050405020303" pitchFamily="18" charset="0"/>
            </a:endParaRPr>
          </a:p>
        </p:txBody>
      </p:sp>
      <p:sp>
        <p:nvSpPr>
          <p:cNvPr id="25" name="Rectangle 11">
            <a:extLst>
              <a:ext uri="{FF2B5EF4-FFF2-40B4-BE49-F238E27FC236}">
                <a16:creationId xmlns:a16="http://schemas.microsoft.com/office/drawing/2014/main" xmlns="" id="{A38485DA-1EBB-4E3F-BE3C-11385C2F018C}"/>
              </a:ext>
            </a:extLst>
          </p:cNvPr>
          <p:cNvSpPr>
            <a:spLocks noChangeArrowheads="1"/>
          </p:cNvSpPr>
          <p:nvPr/>
        </p:nvSpPr>
        <p:spPr bwMode="auto">
          <a:xfrm>
            <a:off x="1259632" y="3163094"/>
            <a:ext cx="1440160" cy="803376"/>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it-IT" altLang="it-IT">
                <a:solidFill>
                  <a:srgbClr val="CC0000"/>
                </a:solidFill>
                <a:latin typeface="Georgia" panose="02040502050405020303" pitchFamily="18" charset="0"/>
              </a:rPr>
              <a:t>Test di </a:t>
            </a:r>
          </a:p>
          <a:p>
            <a:pPr algn="ctr" eaLnBrk="1" hangingPunct="1"/>
            <a:r>
              <a:rPr lang="it-IT" altLang="it-IT">
                <a:solidFill>
                  <a:srgbClr val="CC0000"/>
                </a:solidFill>
                <a:latin typeface="Georgia" panose="02040502050405020303" pitchFamily="18" charset="0"/>
              </a:rPr>
              <a:t>controllo</a:t>
            </a:r>
            <a:endParaRPr lang="en-US" altLang="it-IT">
              <a:solidFill>
                <a:srgbClr val="CC0000"/>
              </a:solidFill>
              <a:latin typeface="Georgia" panose="02040502050405020303" pitchFamily="18" charset="0"/>
            </a:endParaRPr>
          </a:p>
        </p:txBody>
      </p:sp>
      <p:sp>
        <p:nvSpPr>
          <p:cNvPr id="27" name="Rectangle 16">
            <a:extLst>
              <a:ext uri="{FF2B5EF4-FFF2-40B4-BE49-F238E27FC236}">
                <a16:creationId xmlns:a16="http://schemas.microsoft.com/office/drawing/2014/main" xmlns="" id="{6D0751BE-C618-4354-867E-2DD6F42592FC}"/>
              </a:ext>
            </a:extLst>
          </p:cNvPr>
          <p:cNvSpPr>
            <a:spLocks noChangeArrowheads="1"/>
          </p:cNvSpPr>
          <p:nvPr/>
        </p:nvSpPr>
        <p:spPr bwMode="auto">
          <a:xfrm>
            <a:off x="6117482" y="3186906"/>
            <a:ext cx="1910902" cy="803376"/>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it-IT" altLang="it-IT" sz="1400" dirty="0">
              <a:solidFill>
                <a:srgbClr val="CC0000"/>
              </a:solidFill>
              <a:latin typeface="Georgia" panose="02040502050405020303" pitchFamily="18" charset="0"/>
            </a:endParaRPr>
          </a:p>
          <a:p>
            <a:pPr algn="ctr" eaLnBrk="1" hangingPunct="1"/>
            <a:r>
              <a:rPr lang="it-IT" altLang="it-IT" sz="1400" dirty="0">
                <a:solidFill>
                  <a:srgbClr val="CC0000"/>
                </a:solidFill>
                <a:latin typeface="Georgia" panose="02040502050405020303" pitchFamily="18" charset="0"/>
              </a:rPr>
              <a:t>Analisi </a:t>
            </a:r>
          </a:p>
          <a:p>
            <a:pPr algn="ctr" eaLnBrk="1" hangingPunct="1"/>
            <a:r>
              <a:rPr lang="it-IT" altLang="it-IT" sz="1400" dirty="0">
                <a:solidFill>
                  <a:srgbClr val="CC0000"/>
                </a:solidFill>
                <a:latin typeface="Georgia" panose="02040502050405020303" pitchFamily="18" charset="0"/>
              </a:rPr>
              <a:t>comparative</a:t>
            </a:r>
          </a:p>
          <a:p>
            <a:pPr algn="ctr" eaLnBrk="1" hangingPunct="1"/>
            <a:endParaRPr lang="en-US" altLang="it-IT" sz="1400" dirty="0">
              <a:solidFill>
                <a:srgbClr val="CC0000"/>
              </a:solidFill>
              <a:latin typeface="Georgia" panose="02040502050405020303" pitchFamily="18" charset="0"/>
            </a:endParaRPr>
          </a:p>
        </p:txBody>
      </p:sp>
      <p:sp>
        <p:nvSpPr>
          <p:cNvPr id="28" name="Rectangle 20">
            <a:extLst>
              <a:ext uri="{FF2B5EF4-FFF2-40B4-BE49-F238E27FC236}">
                <a16:creationId xmlns:a16="http://schemas.microsoft.com/office/drawing/2014/main" xmlns="" id="{567E7545-658B-4020-9FFB-5F0A0595F419}"/>
              </a:ext>
            </a:extLst>
          </p:cNvPr>
          <p:cNvSpPr>
            <a:spLocks noChangeArrowheads="1"/>
          </p:cNvSpPr>
          <p:nvPr/>
        </p:nvSpPr>
        <p:spPr bwMode="auto">
          <a:xfrm>
            <a:off x="3421685" y="1214290"/>
            <a:ext cx="2230435" cy="1021728"/>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it-IT" altLang="it-IT" sz="1400" dirty="0">
                <a:solidFill>
                  <a:srgbClr val="CC0000"/>
                </a:solidFill>
                <a:latin typeface="Georgia" panose="02040502050405020303" pitchFamily="18" charset="0"/>
              </a:rPr>
              <a:t>Valutazione preliminare </a:t>
            </a:r>
          </a:p>
          <a:p>
            <a:pPr algn="ctr" eaLnBrk="1" hangingPunct="1"/>
            <a:r>
              <a:rPr lang="it-IT" altLang="it-IT" sz="1400" dirty="0">
                <a:solidFill>
                  <a:srgbClr val="CC0000"/>
                </a:solidFill>
                <a:latin typeface="Georgia" panose="02040502050405020303" pitchFamily="18" charset="0"/>
              </a:rPr>
              <a:t>del </a:t>
            </a:r>
            <a:r>
              <a:rPr lang="it-IT" altLang="it-IT" sz="1400" b="1" dirty="0">
                <a:solidFill>
                  <a:srgbClr val="CC0000"/>
                </a:solidFill>
                <a:latin typeface="Georgia" panose="02040502050405020303" pitchFamily="18" charset="0"/>
              </a:rPr>
              <a:t>sistema di controllo</a:t>
            </a:r>
          </a:p>
          <a:p>
            <a:pPr algn="ctr" eaLnBrk="1" hangingPunct="1"/>
            <a:r>
              <a:rPr lang="it-IT" altLang="it-IT" sz="1400" b="1" dirty="0">
                <a:solidFill>
                  <a:srgbClr val="CC0000"/>
                </a:solidFill>
                <a:latin typeface="Georgia" panose="02040502050405020303" pitchFamily="18" charset="0"/>
              </a:rPr>
              <a:t>interno</a:t>
            </a:r>
            <a:endParaRPr lang="en-US" altLang="it-IT" sz="1400" b="1" dirty="0">
              <a:solidFill>
                <a:srgbClr val="CC0000"/>
              </a:solidFill>
              <a:latin typeface="Georgia" panose="02040502050405020303" pitchFamily="18" charset="0"/>
            </a:endParaRPr>
          </a:p>
        </p:txBody>
      </p:sp>
      <p:sp>
        <p:nvSpPr>
          <p:cNvPr id="29" name="Rectangle 22">
            <a:extLst>
              <a:ext uri="{FF2B5EF4-FFF2-40B4-BE49-F238E27FC236}">
                <a16:creationId xmlns:a16="http://schemas.microsoft.com/office/drawing/2014/main" xmlns="" id="{5F81E2BA-2305-4867-B757-84091CDB30FD}"/>
              </a:ext>
            </a:extLst>
          </p:cNvPr>
          <p:cNvSpPr>
            <a:spLocks noChangeArrowheads="1"/>
          </p:cNvSpPr>
          <p:nvPr/>
        </p:nvSpPr>
        <p:spPr bwMode="auto">
          <a:xfrm>
            <a:off x="6085983" y="1208338"/>
            <a:ext cx="2230433" cy="1021728"/>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it-IT" altLang="it-IT" sz="1600" b="1">
                <a:solidFill>
                  <a:srgbClr val="CC0000"/>
                </a:solidFill>
                <a:latin typeface="Georgia" panose="02040502050405020303" pitchFamily="18" charset="0"/>
              </a:rPr>
              <a:t>Analisi comparative</a:t>
            </a:r>
          </a:p>
          <a:p>
            <a:pPr algn="ctr" eaLnBrk="1" hangingPunct="1"/>
            <a:r>
              <a:rPr lang="it-IT" altLang="it-IT" sz="1600" b="1">
                <a:solidFill>
                  <a:srgbClr val="CC0000"/>
                </a:solidFill>
                <a:latin typeface="Georgia" panose="02040502050405020303" pitchFamily="18" charset="0"/>
              </a:rPr>
              <a:t>preliminari</a:t>
            </a:r>
            <a:endParaRPr lang="en-US" altLang="it-IT" sz="1600" b="1">
              <a:solidFill>
                <a:srgbClr val="CC0000"/>
              </a:solidFill>
              <a:latin typeface="Georgia" panose="02040502050405020303" pitchFamily="18" charset="0"/>
            </a:endParaRPr>
          </a:p>
        </p:txBody>
      </p:sp>
      <p:sp>
        <p:nvSpPr>
          <p:cNvPr id="36" name="Rectangle 39">
            <a:extLst>
              <a:ext uri="{FF2B5EF4-FFF2-40B4-BE49-F238E27FC236}">
                <a16:creationId xmlns:a16="http://schemas.microsoft.com/office/drawing/2014/main" xmlns="" id="{1E74657C-3822-4652-A3ED-913C1B38F7ED}"/>
              </a:ext>
            </a:extLst>
          </p:cNvPr>
          <p:cNvSpPr>
            <a:spLocks noChangeArrowheads="1"/>
          </p:cNvSpPr>
          <p:nvPr/>
        </p:nvSpPr>
        <p:spPr bwMode="auto">
          <a:xfrm>
            <a:off x="899592" y="5052465"/>
            <a:ext cx="1910902" cy="803376"/>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it-IT" altLang="it-IT" sz="1600">
              <a:solidFill>
                <a:srgbClr val="CC0000"/>
              </a:solidFill>
              <a:latin typeface="Georgia" panose="02040502050405020303" pitchFamily="18" charset="0"/>
            </a:endParaRPr>
          </a:p>
          <a:p>
            <a:pPr algn="ctr" eaLnBrk="1" hangingPunct="1"/>
            <a:r>
              <a:rPr lang="it-IT" altLang="it-IT" sz="1600" b="1">
                <a:solidFill>
                  <a:srgbClr val="CC0000"/>
                </a:solidFill>
                <a:latin typeface="Georgia" panose="02040502050405020303" pitchFamily="18" charset="0"/>
              </a:rPr>
              <a:t>Test di  dettaglio</a:t>
            </a:r>
          </a:p>
          <a:p>
            <a:pPr algn="ctr" eaLnBrk="1" hangingPunct="1"/>
            <a:r>
              <a:rPr lang="it-IT" altLang="it-IT" sz="1600" b="1">
                <a:solidFill>
                  <a:srgbClr val="CC0000"/>
                </a:solidFill>
                <a:latin typeface="Georgia" panose="02040502050405020303" pitchFamily="18" charset="0"/>
              </a:rPr>
              <a:t>sulle transazioni</a:t>
            </a:r>
          </a:p>
          <a:p>
            <a:pPr algn="ctr" eaLnBrk="1" hangingPunct="1"/>
            <a:endParaRPr lang="en-US" altLang="it-IT" sz="1600">
              <a:solidFill>
                <a:srgbClr val="CC0000"/>
              </a:solidFill>
              <a:latin typeface="Georgia" panose="02040502050405020303" pitchFamily="18" charset="0"/>
            </a:endParaRPr>
          </a:p>
        </p:txBody>
      </p:sp>
      <p:sp>
        <p:nvSpPr>
          <p:cNvPr id="37" name="Rectangle 40">
            <a:extLst>
              <a:ext uri="{FF2B5EF4-FFF2-40B4-BE49-F238E27FC236}">
                <a16:creationId xmlns:a16="http://schemas.microsoft.com/office/drawing/2014/main" xmlns="" id="{F64CF501-5346-4903-ACF2-F37EEE8C6C31}"/>
              </a:ext>
            </a:extLst>
          </p:cNvPr>
          <p:cNvSpPr>
            <a:spLocks noChangeArrowheads="1"/>
          </p:cNvSpPr>
          <p:nvPr/>
        </p:nvSpPr>
        <p:spPr bwMode="auto">
          <a:xfrm>
            <a:off x="3470783" y="5064371"/>
            <a:ext cx="1910902" cy="803376"/>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it-IT" altLang="it-IT" sz="1600" b="1">
                <a:solidFill>
                  <a:srgbClr val="CC0000"/>
                </a:solidFill>
                <a:latin typeface="Georgia" panose="02040502050405020303" pitchFamily="18" charset="0"/>
              </a:rPr>
              <a:t>Test di dettaglio </a:t>
            </a:r>
          </a:p>
          <a:p>
            <a:pPr algn="ctr" eaLnBrk="1" hangingPunct="1"/>
            <a:r>
              <a:rPr lang="it-IT" altLang="it-IT" sz="1600" b="1">
                <a:solidFill>
                  <a:srgbClr val="CC0000"/>
                </a:solidFill>
                <a:latin typeface="Georgia" panose="02040502050405020303" pitchFamily="18" charset="0"/>
              </a:rPr>
              <a:t>sui saldi</a:t>
            </a:r>
            <a:endParaRPr lang="en-US" altLang="it-IT" sz="1600" b="1">
              <a:solidFill>
                <a:srgbClr val="CC0000"/>
              </a:solidFill>
              <a:latin typeface="Georgia" panose="02040502050405020303" pitchFamily="18" charset="0"/>
            </a:endParaRPr>
          </a:p>
        </p:txBody>
      </p:sp>
      <p:sp>
        <p:nvSpPr>
          <p:cNvPr id="38" name="Rectangle 41">
            <a:extLst>
              <a:ext uri="{FF2B5EF4-FFF2-40B4-BE49-F238E27FC236}">
                <a16:creationId xmlns:a16="http://schemas.microsoft.com/office/drawing/2014/main" xmlns="" id="{D321DD14-FDB0-462D-93E3-78B470A555BD}"/>
              </a:ext>
            </a:extLst>
          </p:cNvPr>
          <p:cNvSpPr>
            <a:spLocks noChangeArrowheads="1"/>
          </p:cNvSpPr>
          <p:nvPr/>
        </p:nvSpPr>
        <p:spPr bwMode="auto">
          <a:xfrm>
            <a:off x="6261498" y="5073896"/>
            <a:ext cx="1910902" cy="803376"/>
          </a:xfrm>
          <a:prstGeom prst="rect">
            <a:avLst/>
          </a:prstGeom>
          <a:solidFill>
            <a:schemeClr val="tx2">
              <a:lumMod val="75000"/>
            </a:schemeClr>
          </a:solidFill>
          <a:ln w="28575" algn="ctr">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lIns="47625"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it-IT" altLang="it-IT" sz="1600" b="1">
              <a:solidFill>
                <a:srgbClr val="CC0000"/>
              </a:solidFill>
              <a:latin typeface="Georgia" panose="02040502050405020303" pitchFamily="18" charset="0"/>
            </a:endParaRPr>
          </a:p>
          <a:p>
            <a:pPr algn="ctr" eaLnBrk="1" hangingPunct="1"/>
            <a:r>
              <a:rPr lang="it-IT" altLang="it-IT" sz="1600" b="1">
                <a:solidFill>
                  <a:srgbClr val="CC0000"/>
                </a:solidFill>
                <a:latin typeface="Georgia" panose="02040502050405020303" pitchFamily="18" charset="0"/>
              </a:rPr>
              <a:t>Analisi </a:t>
            </a:r>
          </a:p>
          <a:p>
            <a:pPr algn="ctr" eaLnBrk="1" hangingPunct="1"/>
            <a:r>
              <a:rPr lang="it-IT" altLang="it-IT" sz="1600" b="1">
                <a:solidFill>
                  <a:srgbClr val="CC0000"/>
                </a:solidFill>
                <a:latin typeface="Georgia" panose="02040502050405020303" pitchFamily="18" charset="0"/>
              </a:rPr>
              <a:t>comparative</a:t>
            </a:r>
          </a:p>
          <a:p>
            <a:pPr algn="ctr" eaLnBrk="1" hangingPunct="1"/>
            <a:endParaRPr lang="en-US" altLang="it-IT" sz="1600" b="1">
              <a:solidFill>
                <a:srgbClr val="CC0000"/>
              </a:solidFill>
              <a:latin typeface="Georgia" panose="02040502050405020303" pitchFamily="18" charset="0"/>
            </a:endParaRPr>
          </a:p>
        </p:txBody>
      </p:sp>
      <p:cxnSp>
        <p:nvCxnSpPr>
          <p:cNvPr id="48" name="AutoShape 55">
            <a:extLst>
              <a:ext uri="{FF2B5EF4-FFF2-40B4-BE49-F238E27FC236}">
                <a16:creationId xmlns:a16="http://schemas.microsoft.com/office/drawing/2014/main" xmlns="" id="{C374E8D2-5F07-42A1-97E3-114E43E598B1}"/>
              </a:ext>
            </a:extLst>
          </p:cNvPr>
          <p:cNvCxnSpPr>
            <a:cxnSpLocks noChangeShapeType="1"/>
            <a:stCxn id="25" idx="2"/>
            <a:endCxn id="23" idx="1"/>
          </p:cNvCxnSpPr>
          <p:nvPr/>
        </p:nvCxnSpPr>
        <p:spPr bwMode="auto">
          <a:xfrm rot="16200000" flipH="1">
            <a:off x="2341279" y="3604903"/>
            <a:ext cx="356986" cy="1080120"/>
          </a:xfrm>
          <a:prstGeom prst="curvedConnector2">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49" name="AutoShape 56">
            <a:extLst>
              <a:ext uri="{FF2B5EF4-FFF2-40B4-BE49-F238E27FC236}">
                <a16:creationId xmlns:a16="http://schemas.microsoft.com/office/drawing/2014/main" xmlns="" id="{B1B886C3-37B2-4D46-B271-9C17F8B1D645}"/>
              </a:ext>
            </a:extLst>
          </p:cNvPr>
          <p:cNvCxnSpPr>
            <a:cxnSpLocks noChangeShapeType="1"/>
            <a:stCxn id="23" idx="3"/>
            <a:endCxn id="27" idx="2"/>
          </p:cNvCxnSpPr>
          <p:nvPr/>
        </p:nvCxnSpPr>
        <p:spPr bwMode="auto">
          <a:xfrm flipV="1">
            <a:off x="5796136" y="3990282"/>
            <a:ext cx="1276797" cy="333174"/>
          </a:xfrm>
          <a:prstGeom prst="curvedConnector2">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66" name="Forma 65"/>
          <p:cNvCxnSpPr>
            <a:stCxn id="24" idx="2"/>
            <a:endCxn id="22" idx="1"/>
          </p:cNvCxnSpPr>
          <p:nvPr/>
        </p:nvCxnSpPr>
        <p:spPr>
          <a:xfrm rot="16200000" flipH="1">
            <a:off x="2261357" y="1809514"/>
            <a:ext cx="747489" cy="1569541"/>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a:stCxn id="28" idx="2"/>
            <a:endCxn id="22" idx="0"/>
          </p:cNvCxnSpPr>
          <p:nvPr/>
        </p:nvCxnSpPr>
        <p:spPr>
          <a:xfrm flipH="1">
            <a:off x="4535996" y="2236018"/>
            <a:ext cx="907" cy="4150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Forma 69"/>
          <p:cNvCxnSpPr>
            <a:stCxn id="29" idx="2"/>
            <a:endCxn id="22" idx="3"/>
          </p:cNvCxnSpPr>
          <p:nvPr/>
        </p:nvCxnSpPr>
        <p:spPr>
          <a:xfrm rot="5400000">
            <a:off x="6057678" y="1824508"/>
            <a:ext cx="737964" cy="1549080"/>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Forma 71"/>
          <p:cNvCxnSpPr>
            <a:stCxn id="22" idx="2"/>
            <a:endCxn id="25" idx="3"/>
          </p:cNvCxnSpPr>
          <p:nvPr/>
        </p:nvCxnSpPr>
        <p:spPr>
          <a:xfrm rot="5400000">
            <a:off x="3477995" y="2506781"/>
            <a:ext cx="279798" cy="1836204"/>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Forma 73"/>
          <p:cNvCxnSpPr>
            <a:stCxn id="22" idx="2"/>
            <a:endCxn id="27" idx="1"/>
          </p:cNvCxnSpPr>
          <p:nvPr/>
        </p:nvCxnSpPr>
        <p:spPr>
          <a:xfrm rot="16200000" flipH="1">
            <a:off x="5174934" y="2646046"/>
            <a:ext cx="303610" cy="1581486"/>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ttore 4 75"/>
          <p:cNvCxnSpPr>
            <a:stCxn id="23" idx="2"/>
            <a:endCxn id="36" idx="0"/>
          </p:cNvCxnSpPr>
          <p:nvPr/>
        </p:nvCxnSpPr>
        <p:spPr>
          <a:xfrm rot="5400000">
            <a:off x="2977854" y="3602334"/>
            <a:ext cx="327321" cy="2572941"/>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ttore 4 77"/>
          <p:cNvCxnSpPr>
            <a:stCxn id="23" idx="2"/>
            <a:endCxn id="38" idx="0"/>
          </p:cNvCxnSpPr>
          <p:nvPr/>
        </p:nvCxnSpPr>
        <p:spPr>
          <a:xfrm rot="16200000" flipH="1">
            <a:off x="5648090" y="3505037"/>
            <a:ext cx="348752" cy="2788965"/>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ttore 2 79"/>
          <p:cNvCxnSpPr>
            <a:stCxn id="23" idx="2"/>
            <a:endCxn id="37" idx="0"/>
          </p:cNvCxnSpPr>
          <p:nvPr/>
        </p:nvCxnSpPr>
        <p:spPr>
          <a:xfrm flipH="1">
            <a:off x="4426234" y="4725144"/>
            <a:ext cx="1750" cy="3392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 name="Rettangolo 13">
            <a:extLst>
              <a:ext uri="{FF2B5EF4-FFF2-40B4-BE49-F238E27FC236}">
                <a16:creationId xmlns:a16="http://schemas.microsoft.com/office/drawing/2014/main" xmlns="" id="{6A59266F-B84C-4103-8A8B-28BE9B7406DE}"/>
              </a:ext>
            </a:extLst>
          </p:cNvPr>
          <p:cNvSpPr/>
          <p:nvPr/>
        </p:nvSpPr>
        <p:spPr>
          <a:xfrm>
            <a:off x="2104383" y="1157843"/>
            <a:ext cx="5419945" cy="830997"/>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800" b="1" cap="none" spc="0" dirty="0" smtClean="0">
                <a:ln w="11430"/>
                <a:solidFill>
                  <a:srgbClr val="EBE600"/>
                </a:solidFill>
                <a:effectLst>
                  <a:outerShdw blurRad="80000" dist="40000" dir="5040000" algn="tl">
                    <a:srgbClr val="000000">
                      <a:alpha val="30000"/>
                    </a:srgbClr>
                  </a:outerShdw>
                </a:effectLst>
              </a:rPr>
              <a:t>Valutazione rischi</a:t>
            </a:r>
            <a:endParaRPr lang="it-IT" sz="4800" b="1" cap="none" spc="0" dirty="0">
              <a:ln w="11430"/>
              <a:solidFill>
                <a:srgbClr val="EBE6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AA8C1E3C-C80E-4AAA-ACD1-01F8F744A862}"/>
              </a:ext>
            </a:extLst>
          </p:cNvPr>
          <p:cNvGraphicFramePr>
            <a:graphicFrameLocks noGrp="1"/>
          </p:cNvGraphicFramePr>
          <p:nvPr/>
        </p:nvGraphicFramePr>
        <p:xfrm>
          <a:off x="533400" y="2204864"/>
          <a:ext cx="8077200" cy="3572584"/>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tblGrid>
              <a:tr h="504056">
                <a:tc>
                  <a:txBody>
                    <a:bodyPr/>
                    <a:lstStyle/>
                    <a:p>
                      <a:pPr algn="ctr"/>
                      <a:r>
                        <a:rPr lang="it-IT" sz="1800" dirty="0" smtClean="0">
                          <a:solidFill>
                            <a:srgbClr val="CC0000"/>
                          </a:solidFill>
                          <a:latin typeface="Georgia" pitchFamily="18" charset="0"/>
                        </a:rPr>
                        <a:t>Fattori </a:t>
                      </a:r>
                      <a:r>
                        <a:rPr lang="it-IT" sz="1800" dirty="0">
                          <a:solidFill>
                            <a:srgbClr val="CC0000"/>
                          </a:solidFill>
                          <a:latin typeface="Georgia" pitchFamily="18" charset="0"/>
                        </a:rPr>
                        <a:t>di </a:t>
                      </a:r>
                      <a:r>
                        <a:rPr lang="it-IT" sz="1800" dirty="0" smtClean="0">
                          <a:solidFill>
                            <a:srgbClr val="CC0000"/>
                          </a:solidFill>
                          <a:latin typeface="Georgia" pitchFamily="18" charset="0"/>
                        </a:rPr>
                        <a:t>rischio</a:t>
                      </a:r>
                      <a:endParaRPr lang="it-IT" sz="1800" dirty="0">
                        <a:solidFill>
                          <a:srgbClr val="CC0000"/>
                        </a:solidFill>
                        <a:latin typeface="Georgia" pitchFamily="18" charset="0"/>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it-IT" sz="1800" b="1" kern="1200" dirty="0" smtClean="0">
                          <a:solidFill>
                            <a:srgbClr val="CC0000"/>
                          </a:solidFill>
                          <a:latin typeface="Georgia" pitchFamily="18" charset="0"/>
                          <a:ea typeface="+mn-ea"/>
                          <a:cs typeface="+mn-cs"/>
                        </a:rPr>
                        <a:t>Errore </a:t>
                      </a:r>
                      <a:r>
                        <a:rPr lang="it-IT" sz="1800" b="1" kern="1200" dirty="0">
                          <a:solidFill>
                            <a:srgbClr val="CC0000"/>
                          </a:solidFill>
                          <a:latin typeface="Georgia" pitchFamily="18" charset="0"/>
                          <a:ea typeface="+mn-ea"/>
                          <a:cs typeface="+mn-cs"/>
                        </a:rPr>
                        <a:t>potenziale</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278105">
                <a:tc>
                  <a:txBody>
                    <a:bodyPr/>
                    <a:lstStyle/>
                    <a:p>
                      <a:pPr marL="0" algn="l" defTabSz="914400" rtl="0" eaLnBrk="1" latinLnBrk="0" hangingPunct="1"/>
                      <a:r>
                        <a:rPr lang="it-IT" sz="1600" b="0" kern="1200" baseline="0" dirty="0" smtClean="0">
                          <a:solidFill>
                            <a:srgbClr val="000066"/>
                          </a:solidFill>
                          <a:latin typeface="Georgia" pitchFamily="18" charset="0"/>
                          <a:ea typeface="+mn-ea"/>
                          <a:cs typeface="+mn-cs"/>
                        </a:rPr>
                        <a:t>Immobilizzazioni </a:t>
                      </a:r>
                      <a:r>
                        <a:rPr lang="it-IT" sz="1600" b="0" kern="1200" baseline="0" dirty="0">
                          <a:solidFill>
                            <a:srgbClr val="000066"/>
                          </a:solidFill>
                          <a:latin typeface="Georgia" pitchFamily="18" charset="0"/>
                          <a:ea typeface="+mn-ea"/>
                          <a:cs typeface="+mn-cs"/>
                        </a:rPr>
                        <a:t>generate </a:t>
                      </a:r>
                      <a:r>
                        <a:rPr lang="it-IT" sz="1600" b="1" kern="1200" baseline="0" dirty="0">
                          <a:solidFill>
                            <a:srgbClr val="000066"/>
                          </a:solidFill>
                          <a:latin typeface="Georgia" pitchFamily="18" charset="0"/>
                          <a:ea typeface="+mn-ea"/>
                          <a:cs typeface="+mn-cs"/>
                        </a:rPr>
                        <a:t>internamente</a:t>
                      </a:r>
                      <a:r>
                        <a:rPr lang="it-IT" sz="1600" b="0" kern="1200" baseline="0" dirty="0">
                          <a:solidFill>
                            <a:srgbClr val="000066"/>
                          </a:solidFill>
                          <a:latin typeface="Georgia" pitchFamily="18" charset="0"/>
                          <a:ea typeface="+mn-ea"/>
                          <a:cs typeface="+mn-cs"/>
                        </a:rPr>
                        <a:t> </a:t>
                      </a:r>
                      <a:endParaRPr lang="it-IT" sz="1600" b="0" kern="1200" dirty="0">
                        <a:solidFill>
                          <a:srgbClr val="000066"/>
                        </a:solidFill>
                        <a:latin typeface="Georgia" pitchFamily="18" charset="0"/>
                        <a:ea typeface="+mn-ea"/>
                        <a:cs typeface="+mn-cs"/>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latinLnBrk="0" hangingPunct="1"/>
                      <a:r>
                        <a:rPr lang="it-IT" sz="1600" b="0" kern="1200" dirty="0">
                          <a:solidFill>
                            <a:srgbClr val="000066"/>
                          </a:solidFill>
                          <a:latin typeface="Georgia" pitchFamily="18" charset="0"/>
                          <a:ea typeface="+mn-ea"/>
                          <a:cs typeface="+mn-cs"/>
                        </a:rPr>
                        <a:t>Errori di capitalizzazione e classificazione </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1"/>
                  </a:ext>
                </a:extLst>
              </a:tr>
              <a:tr h="434334">
                <a:tc>
                  <a:txBody>
                    <a:bodyPr/>
                    <a:lstStyle/>
                    <a:p>
                      <a:pPr marL="0" algn="l" defTabSz="914400" rtl="0" eaLnBrk="1" latinLnBrk="0" hangingPunct="1"/>
                      <a:r>
                        <a:rPr lang="it-IT" sz="1600" b="0" kern="1200" dirty="0">
                          <a:solidFill>
                            <a:srgbClr val="000066"/>
                          </a:solidFill>
                          <a:latin typeface="Georgia" pitchFamily="18" charset="0"/>
                          <a:ea typeface="+mn-ea"/>
                          <a:cs typeface="+mn-cs"/>
                        </a:rPr>
                        <a:t>Presenza</a:t>
                      </a:r>
                      <a:r>
                        <a:rPr lang="it-IT" sz="1600" b="0" kern="1200" baseline="0" dirty="0">
                          <a:solidFill>
                            <a:srgbClr val="000066"/>
                          </a:solidFill>
                          <a:latin typeface="Georgia" pitchFamily="18" charset="0"/>
                          <a:ea typeface="+mn-ea"/>
                          <a:cs typeface="+mn-cs"/>
                        </a:rPr>
                        <a:t> di </a:t>
                      </a:r>
                      <a:r>
                        <a:rPr lang="it-IT" sz="1600" b="1" kern="1200" baseline="0" dirty="0">
                          <a:solidFill>
                            <a:srgbClr val="000066"/>
                          </a:solidFill>
                          <a:latin typeface="Georgia" pitchFamily="18" charset="0"/>
                          <a:ea typeface="+mn-ea"/>
                          <a:cs typeface="+mn-cs"/>
                        </a:rPr>
                        <a:t>molteplici tipologie</a:t>
                      </a:r>
                      <a:r>
                        <a:rPr lang="it-IT" sz="1600" b="0" kern="1200" baseline="0" dirty="0">
                          <a:solidFill>
                            <a:srgbClr val="000066"/>
                          </a:solidFill>
                          <a:latin typeface="Georgia" pitchFamily="18" charset="0"/>
                          <a:ea typeface="+mn-ea"/>
                          <a:cs typeface="+mn-cs"/>
                        </a:rPr>
                        <a:t> di costi capitalizzati</a:t>
                      </a:r>
                      <a:endParaRPr lang="it-IT" sz="1600" b="0" kern="1200" dirty="0">
                        <a:solidFill>
                          <a:srgbClr val="000066"/>
                        </a:solidFill>
                        <a:latin typeface="Georgia" pitchFamily="18" charset="0"/>
                        <a:ea typeface="+mn-ea"/>
                        <a:cs typeface="+mn-cs"/>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latinLnBrk="0" hangingPunct="1"/>
                      <a:r>
                        <a:rPr lang="it-IT" sz="1600" b="0" kern="1200" dirty="0">
                          <a:solidFill>
                            <a:srgbClr val="000066"/>
                          </a:solidFill>
                          <a:latin typeface="Georgia" pitchFamily="18" charset="0"/>
                          <a:ea typeface="+mn-ea"/>
                          <a:cs typeface="+mn-cs"/>
                        </a:rPr>
                        <a:t>Rischio di non classificare in modo corretto i costi nella relativa categoria con impatto su</a:t>
                      </a:r>
                      <a:r>
                        <a:rPr lang="it-IT" sz="1600" b="0" kern="1200" baseline="0" dirty="0">
                          <a:solidFill>
                            <a:srgbClr val="000066"/>
                          </a:solidFill>
                          <a:latin typeface="Georgia" pitchFamily="18" charset="0"/>
                          <a:ea typeface="+mn-ea"/>
                          <a:cs typeface="+mn-cs"/>
                        </a:rPr>
                        <a:t> ammortamento </a:t>
                      </a:r>
                      <a:endParaRPr lang="it-IT" sz="1600" b="0" kern="1200" dirty="0">
                        <a:solidFill>
                          <a:srgbClr val="000066"/>
                        </a:solidFill>
                        <a:latin typeface="Georgia" pitchFamily="18" charset="0"/>
                        <a:ea typeface="+mn-ea"/>
                        <a:cs typeface="+mn-cs"/>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2"/>
                  </a:ext>
                </a:extLst>
              </a:tr>
              <a:tr h="617214">
                <a:tc>
                  <a:txBody>
                    <a:bodyPr/>
                    <a:lstStyle/>
                    <a:p>
                      <a:pPr marL="0" algn="l" defTabSz="914400" rtl="0" eaLnBrk="1" latinLnBrk="0" hangingPunct="1"/>
                      <a:r>
                        <a:rPr lang="it-IT" sz="1600" b="1" kern="1200" dirty="0">
                          <a:solidFill>
                            <a:srgbClr val="000066"/>
                          </a:solidFill>
                          <a:latin typeface="Georgia" pitchFamily="18" charset="0"/>
                          <a:ea typeface="+mn-ea"/>
                          <a:cs typeface="+mn-cs"/>
                        </a:rPr>
                        <a:t>Numerose</a:t>
                      </a:r>
                      <a:r>
                        <a:rPr lang="it-IT" sz="1600" b="1" kern="1200" baseline="0" dirty="0">
                          <a:solidFill>
                            <a:srgbClr val="000066"/>
                          </a:solidFill>
                          <a:latin typeface="Georgia" pitchFamily="18" charset="0"/>
                          <a:ea typeface="+mn-ea"/>
                          <a:cs typeface="+mn-cs"/>
                        </a:rPr>
                        <a:t> operazioni</a:t>
                      </a:r>
                      <a:r>
                        <a:rPr lang="it-IT" sz="1600" b="0" kern="1200" baseline="0" dirty="0">
                          <a:solidFill>
                            <a:srgbClr val="000066"/>
                          </a:solidFill>
                          <a:latin typeface="Georgia" pitchFamily="18" charset="0"/>
                          <a:ea typeface="+mn-ea"/>
                          <a:cs typeface="+mn-cs"/>
                        </a:rPr>
                        <a:t> di </a:t>
                      </a:r>
                      <a:r>
                        <a:rPr lang="it-IT" sz="1600" b="0" kern="1200" baseline="0" dirty="0" smtClean="0">
                          <a:solidFill>
                            <a:srgbClr val="000066"/>
                          </a:solidFill>
                          <a:latin typeface="Georgia" pitchFamily="18" charset="0"/>
                          <a:ea typeface="+mn-ea"/>
                          <a:cs typeface="+mn-cs"/>
                        </a:rPr>
                        <a:t>acquisto e vendita</a:t>
                      </a:r>
                      <a:endParaRPr lang="it-IT" sz="1600" b="0" kern="1200" dirty="0">
                        <a:solidFill>
                          <a:srgbClr val="000066"/>
                        </a:solidFill>
                        <a:latin typeface="Georgia" pitchFamily="18" charset="0"/>
                        <a:ea typeface="+mn-ea"/>
                        <a:cs typeface="+mn-cs"/>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latinLnBrk="0" hangingPunct="1"/>
                      <a:r>
                        <a:rPr lang="it-IT" sz="1600" b="0" kern="1200" dirty="0">
                          <a:solidFill>
                            <a:srgbClr val="000066"/>
                          </a:solidFill>
                          <a:latin typeface="Georgia" pitchFamily="18" charset="0"/>
                          <a:ea typeface="+mn-ea"/>
                          <a:cs typeface="+mn-cs"/>
                        </a:rPr>
                        <a:t>Errori di contabilizzazione</a:t>
                      </a:r>
                      <a:r>
                        <a:rPr lang="it-IT" sz="1600" b="0" kern="1200" baseline="0" dirty="0">
                          <a:solidFill>
                            <a:srgbClr val="000066"/>
                          </a:solidFill>
                          <a:latin typeface="Georgia" pitchFamily="18" charset="0"/>
                          <a:ea typeface="+mn-ea"/>
                          <a:cs typeface="+mn-cs"/>
                        </a:rPr>
                        <a:t> nella corretta classe di cespiti e correlati errori nel calcolo degli </a:t>
                      </a:r>
                      <a:r>
                        <a:rPr lang="it-IT" sz="1600" b="0" kern="1200" baseline="0" dirty="0" smtClean="0">
                          <a:solidFill>
                            <a:srgbClr val="000066"/>
                          </a:solidFill>
                          <a:latin typeface="Georgia" pitchFamily="18" charset="0"/>
                          <a:ea typeface="+mn-ea"/>
                          <a:cs typeface="+mn-cs"/>
                        </a:rPr>
                        <a:t>ammortamenti </a:t>
                      </a:r>
                      <a:endParaRPr lang="it-IT" sz="1600" b="0" kern="1200" dirty="0">
                        <a:solidFill>
                          <a:srgbClr val="000066"/>
                        </a:solidFill>
                        <a:latin typeface="Georgia" pitchFamily="18" charset="0"/>
                        <a:ea typeface="+mn-ea"/>
                        <a:cs typeface="+mn-cs"/>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3"/>
                  </a:ext>
                </a:extLst>
              </a:tr>
              <a:tr h="434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0" kern="1200" baseline="0" dirty="0">
                          <a:solidFill>
                            <a:srgbClr val="000066"/>
                          </a:solidFill>
                          <a:latin typeface="Georgia" pitchFamily="18" charset="0"/>
                          <a:ea typeface="+mn-ea"/>
                          <a:cs typeface="+mn-cs"/>
                        </a:rPr>
                        <a:t>Difficile stima della </a:t>
                      </a:r>
                      <a:r>
                        <a:rPr lang="it-IT" sz="1600" b="1" kern="1200" baseline="0" dirty="0">
                          <a:solidFill>
                            <a:srgbClr val="000066"/>
                          </a:solidFill>
                          <a:latin typeface="Georgia" pitchFamily="18" charset="0"/>
                          <a:ea typeface="+mn-ea"/>
                          <a:cs typeface="+mn-cs"/>
                        </a:rPr>
                        <a:t>vita utile</a:t>
                      </a:r>
                      <a:r>
                        <a:rPr lang="it-IT" sz="1600" b="0" kern="1200" baseline="0" dirty="0">
                          <a:solidFill>
                            <a:srgbClr val="000066"/>
                          </a:solidFill>
                          <a:latin typeface="Georgia" pitchFamily="18" charset="0"/>
                          <a:ea typeface="+mn-ea"/>
                          <a:cs typeface="+mn-cs"/>
                        </a:rPr>
                        <a:t> del bene</a:t>
                      </a:r>
                      <a:endParaRPr lang="it-IT" sz="1600" b="0" kern="1200" dirty="0">
                        <a:solidFill>
                          <a:srgbClr val="000066"/>
                        </a:solidFill>
                        <a:latin typeface="Georgia" pitchFamily="18" charset="0"/>
                        <a:ea typeface="+mn-ea"/>
                        <a:cs typeface="+mn-cs"/>
                      </a:endParaRPr>
                    </a:p>
                    <a:p>
                      <a:pPr marL="0" algn="l" defTabSz="914400" rtl="0" eaLnBrk="1" latinLnBrk="0" hangingPunct="1"/>
                      <a:endParaRPr lang="it-IT" sz="1600" b="0" kern="1200" dirty="0">
                        <a:solidFill>
                          <a:srgbClr val="000066"/>
                        </a:solidFill>
                        <a:latin typeface="Georgia" pitchFamily="18" charset="0"/>
                        <a:ea typeface="+mn-ea"/>
                        <a:cs typeface="+mn-cs"/>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latinLnBrk="0" hangingPunct="1"/>
                      <a:r>
                        <a:rPr lang="it-IT" sz="1600" b="0" kern="1200" dirty="0">
                          <a:solidFill>
                            <a:srgbClr val="000066"/>
                          </a:solidFill>
                          <a:latin typeface="Georgia" pitchFamily="18" charset="0"/>
                          <a:ea typeface="+mn-ea"/>
                          <a:cs typeface="+mn-cs"/>
                        </a:rPr>
                        <a:t>Rischio di non calcolare</a:t>
                      </a:r>
                      <a:r>
                        <a:rPr lang="it-IT" sz="1600" b="0" kern="1200" baseline="0" dirty="0">
                          <a:solidFill>
                            <a:srgbClr val="000066"/>
                          </a:solidFill>
                          <a:latin typeface="Georgia" pitchFamily="18" charset="0"/>
                          <a:ea typeface="+mn-ea"/>
                          <a:cs typeface="+mn-cs"/>
                        </a:rPr>
                        <a:t> in modo corretto l’ammortamento del </a:t>
                      </a:r>
                      <a:r>
                        <a:rPr lang="it-IT" sz="1600" b="0" kern="1200" baseline="0" dirty="0" smtClean="0">
                          <a:solidFill>
                            <a:srgbClr val="000066"/>
                          </a:solidFill>
                          <a:latin typeface="Georgia" pitchFamily="18" charset="0"/>
                          <a:ea typeface="+mn-ea"/>
                          <a:cs typeface="+mn-cs"/>
                        </a:rPr>
                        <a:t>bene</a:t>
                      </a:r>
                      <a:endParaRPr lang="it-IT" sz="1600" b="0" kern="1200" dirty="0">
                        <a:solidFill>
                          <a:srgbClr val="000066"/>
                        </a:solidFill>
                        <a:latin typeface="Georgia" pitchFamily="18" charset="0"/>
                        <a:ea typeface="+mn-ea"/>
                        <a:cs typeface="+mn-cs"/>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4"/>
                  </a:ext>
                </a:extLst>
              </a:tr>
              <a:tr h="599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0" kern="1200" dirty="0">
                          <a:solidFill>
                            <a:srgbClr val="000066"/>
                          </a:solidFill>
                          <a:latin typeface="Georgia" pitchFamily="18" charset="0"/>
                          <a:ea typeface="+mn-ea"/>
                          <a:cs typeface="+mn-cs"/>
                        </a:rPr>
                        <a:t>Andamento </a:t>
                      </a:r>
                      <a:r>
                        <a:rPr lang="it-IT" sz="1600" b="1" kern="1200" dirty="0">
                          <a:solidFill>
                            <a:srgbClr val="000066"/>
                          </a:solidFill>
                          <a:latin typeface="Georgia" pitchFamily="18" charset="0"/>
                          <a:ea typeface="+mn-ea"/>
                          <a:cs typeface="+mn-cs"/>
                        </a:rPr>
                        <a:t>sfavorevole di mercato</a:t>
                      </a:r>
                      <a:r>
                        <a:rPr lang="it-IT" sz="1600" b="0" kern="1200" dirty="0">
                          <a:solidFill>
                            <a:srgbClr val="000066"/>
                          </a:solidFill>
                          <a:latin typeface="Georgia" pitchFamily="18" charset="0"/>
                          <a:ea typeface="+mn-ea"/>
                          <a:cs typeface="+mn-cs"/>
                        </a:rPr>
                        <a:t> con impatti negativi sulle vendite </a:t>
                      </a:r>
                      <a:r>
                        <a:rPr lang="it-IT" sz="1600" b="0" kern="1200" dirty="0" smtClean="0">
                          <a:solidFill>
                            <a:srgbClr val="000066"/>
                          </a:solidFill>
                          <a:latin typeface="Georgia" pitchFamily="18" charset="0"/>
                          <a:ea typeface="+mn-ea"/>
                          <a:cs typeface="+mn-cs"/>
                        </a:rPr>
                        <a:t>future</a:t>
                      </a:r>
                      <a:endParaRPr lang="it-IT" sz="1600" b="0" kern="1200" dirty="0">
                        <a:solidFill>
                          <a:srgbClr val="000066"/>
                        </a:solidFill>
                        <a:latin typeface="Georgia" pitchFamily="18" charset="0"/>
                        <a:ea typeface="+mn-ea"/>
                        <a:cs typeface="+mn-cs"/>
                      </a:endParaRP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l" defTabSz="914400" rtl="0" eaLnBrk="1" latinLnBrk="0" hangingPunct="1"/>
                      <a:r>
                        <a:rPr lang="it-IT" sz="1600" b="0" kern="1200" dirty="0">
                          <a:solidFill>
                            <a:srgbClr val="000066"/>
                          </a:solidFill>
                          <a:latin typeface="Georgia" pitchFamily="18" charset="0"/>
                          <a:ea typeface="+mn-ea"/>
                          <a:cs typeface="+mn-cs"/>
                        </a:rPr>
                        <a:t>Rischio di recuperabilità del valore </a:t>
                      </a:r>
                    </a:p>
                  </a:txBody>
                  <a:tcPr marL="68580" marR="68580"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Rettangolo 5">
            <a:extLst>
              <a:ext uri="{FF2B5EF4-FFF2-40B4-BE49-F238E27FC236}">
                <a16:creationId xmlns:a16="http://schemas.microsoft.com/office/drawing/2014/main" xmlns="" id="{96524385-9330-418A-A9BC-8BB21D1C8F3F}"/>
              </a:ext>
            </a:extLst>
          </p:cNvPr>
          <p:cNvSpPr/>
          <p:nvPr/>
        </p:nvSpPr>
        <p:spPr>
          <a:xfrm>
            <a:off x="430205" y="2297498"/>
            <a:ext cx="4017445" cy="646331"/>
          </a:xfrm>
          <a:prstGeom prst="rect">
            <a:avLst/>
          </a:prstGeom>
          <a:solidFill>
            <a:schemeClr val="accent2">
              <a:lumMod val="60000"/>
              <a:lumOff val="40000"/>
            </a:schemeClr>
          </a:solidFill>
        </p:spPr>
        <p:txBody>
          <a:bodyPr wrap="none" lIns="91440" tIns="45720" rIns="91440" bIns="45720">
            <a:spAutoFit/>
          </a:bodyPr>
          <a:lstStyle/>
          <a:p>
            <a:pPr algn="ctr"/>
            <a:r>
              <a:rPr lang="it-IT" sz="3600" b="1" spc="50" dirty="0">
                <a:ln w="12700" cmpd="sng">
                  <a:solidFill>
                    <a:schemeClr val="accent6">
                      <a:satMod val="120000"/>
                      <a:shade val="80000"/>
                    </a:schemeClr>
                  </a:solidFill>
                  <a:prstDash val="solid"/>
                </a:ln>
                <a:solidFill>
                  <a:srgbClr val="00FF99"/>
                </a:solidFill>
                <a:effectLst>
                  <a:glow rad="53100">
                    <a:schemeClr val="accent6">
                      <a:satMod val="180000"/>
                      <a:alpha val="30000"/>
                    </a:schemeClr>
                  </a:glow>
                </a:effectLst>
              </a:rPr>
              <a:t>Direttiva 43/2006</a:t>
            </a:r>
            <a:endParaRPr lang="it-IT" sz="3600" b="1" cap="none" spc="50" dirty="0">
              <a:ln w="12700" cmpd="sng">
                <a:solidFill>
                  <a:schemeClr val="accent6">
                    <a:satMod val="120000"/>
                    <a:shade val="80000"/>
                  </a:schemeClr>
                </a:solidFill>
                <a:prstDash val="solid"/>
              </a:ln>
              <a:solidFill>
                <a:srgbClr val="00FF99"/>
              </a:solidFill>
              <a:effectLst>
                <a:glow rad="53100">
                  <a:schemeClr val="accent6">
                    <a:satMod val="180000"/>
                    <a:alpha val="30000"/>
                  </a:schemeClr>
                </a:glow>
              </a:effectLst>
            </a:endParaRPr>
          </a:p>
        </p:txBody>
      </p:sp>
      <p:sp>
        <p:nvSpPr>
          <p:cNvPr id="7" name="AutoShape 9">
            <a:extLst>
              <a:ext uri="{FF2B5EF4-FFF2-40B4-BE49-F238E27FC236}">
                <a16:creationId xmlns:a16="http://schemas.microsoft.com/office/drawing/2014/main" xmlns="" id="{A78E2200-C1C6-441D-ADFA-DA98240BE134}"/>
              </a:ext>
            </a:extLst>
          </p:cNvPr>
          <p:cNvSpPr>
            <a:spLocks noChangeArrowheads="1"/>
          </p:cNvSpPr>
          <p:nvPr/>
        </p:nvSpPr>
        <p:spPr bwMode="auto">
          <a:xfrm>
            <a:off x="2123728" y="3200522"/>
            <a:ext cx="866775" cy="457200"/>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9" name="Rettangolo 8">
            <a:extLst>
              <a:ext uri="{FF2B5EF4-FFF2-40B4-BE49-F238E27FC236}">
                <a16:creationId xmlns:a16="http://schemas.microsoft.com/office/drawing/2014/main" xmlns="" id="{DDA5C4B7-0B8B-457B-A7B2-5FE16E275DAF}"/>
              </a:ext>
            </a:extLst>
          </p:cNvPr>
          <p:cNvSpPr/>
          <p:nvPr/>
        </p:nvSpPr>
        <p:spPr>
          <a:xfrm>
            <a:off x="539552" y="3741605"/>
            <a:ext cx="3696426" cy="646331"/>
          </a:xfrm>
          <a:prstGeom prst="rect">
            <a:avLst/>
          </a:prstGeom>
          <a:solidFill>
            <a:srgbClr val="FFC000"/>
          </a:solidFill>
        </p:spPr>
        <p:txBody>
          <a:bodyPr wrap="square" lIns="91440" tIns="45720" rIns="91440" bIns="45720">
            <a:spAutoFit/>
          </a:bodyPr>
          <a:lstStyle/>
          <a:p>
            <a:pPr algn="ctr"/>
            <a:r>
              <a:rPr lang="it-IT" sz="36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D. Lgs. 39/2010</a:t>
            </a:r>
            <a:endParaRPr lang="it-IT" sz="36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10" name="Rettangolo 9">
            <a:extLst>
              <a:ext uri="{FF2B5EF4-FFF2-40B4-BE49-F238E27FC236}">
                <a16:creationId xmlns:a16="http://schemas.microsoft.com/office/drawing/2014/main" xmlns="" id="{0D812A40-8DE0-4531-B8A3-BA2DC220E5AE}"/>
              </a:ext>
            </a:extLst>
          </p:cNvPr>
          <p:cNvSpPr/>
          <p:nvPr/>
        </p:nvSpPr>
        <p:spPr>
          <a:xfrm>
            <a:off x="4674549" y="2297498"/>
            <a:ext cx="4254545" cy="646331"/>
          </a:xfrm>
          <a:prstGeom prst="rect">
            <a:avLst/>
          </a:prstGeom>
          <a:solidFill>
            <a:schemeClr val="accent2">
              <a:lumMod val="60000"/>
              <a:lumOff val="40000"/>
            </a:schemeClr>
          </a:solidFill>
        </p:spPr>
        <p:txBody>
          <a:bodyPr wrap="square" lIns="91440" tIns="45720" rIns="91440" bIns="45720">
            <a:spAutoFit/>
          </a:bodyPr>
          <a:lstStyle/>
          <a:p>
            <a:pPr algn="ctr"/>
            <a:r>
              <a:rPr lang="it-IT" sz="3600" b="1" spc="50" dirty="0">
                <a:ln w="12700" cmpd="sng">
                  <a:solidFill>
                    <a:schemeClr val="accent6">
                      <a:satMod val="120000"/>
                      <a:shade val="80000"/>
                    </a:schemeClr>
                  </a:solidFill>
                  <a:prstDash val="solid"/>
                </a:ln>
                <a:solidFill>
                  <a:srgbClr val="00FF99"/>
                </a:solidFill>
                <a:effectLst>
                  <a:glow rad="53100">
                    <a:schemeClr val="accent6">
                      <a:satMod val="180000"/>
                      <a:alpha val="30000"/>
                    </a:schemeClr>
                  </a:glow>
                </a:effectLst>
              </a:rPr>
              <a:t>Direttiva 56/2014</a:t>
            </a:r>
            <a:endParaRPr lang="it-IT" sz="3600" b="1" cap="none" spc="50" dirty="0">
              <a:ln w="12700" cmpd="sng">
                <a:solidFill>
                  <a:schemeClr val="accent6">
                    <a:satMod val="120000"/>
                    <a:shade val="80000"/>
                  </a:schemeClr>
                </a:solidFill>
                <a:prstDash val="solid"/>
              </a:ln>
              <a:solidFill>
                <a:srgbClr val="00FF99"/>
              </a:solidFill>
              <a:effectLst>
                <a:glow rad="53100">
                  <a:schemeClr val="accent6">
                    <a:satMod val="180000"/>
                    <a:alpha val="30000"/>
                  </a:schemeClr>
                </a:glow>
              </a:effectLst>
            </a:endParaRPr>
          </a:p>
        </p:txBody>
      </p:sp>
      <p:sp>
        <p:nvSpPr>
          <p:cNvPr id="11" name="AutoShape 9">
            <a:extLst>
              <a:ext uri="{FF2B5EF4-FFF2-40B4-BE49-F238E27FC236}">
                <a16:creationId xmlns:a16="http://schemas.microsoft.com/office/drawing/2014/main" xmlns="" id="{4EA21239-02A7-45DB-89BF-241A35437C78}"/>
              </a:ext>
            </a:extLst>
          </p:cNvPr>
          <p:cNvSpPr>
            <a:spLocks noChangeArrowheads="1"/>
          </p:cNvSpPr>
          <p:nvPr/>
        </p:nvSpPr>
        <p:spPr bwMode="auto">
          <a:xfrm>
            <a:off x="6179292" y="3147678"/>
            <a:ext cx="866775" cy="457200"/>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12" name="Rettangolo 11">
            <a:extLst>
              <a:ext uri="{FF2B5EF4-FFF2-40B4-BE49-F238E27FC236}">
                <a16:creationId xmlns:a16="http://schemas.microsoft.com/office/drawing/2014/main" xmlns="" id="{732EF6AB-527B-485E-9FDB-77BAE54D5A31}"/>
              </a:ext>
            </a:extLst>
          </p:cNvPr>
          <p:cNvSpPr/>
          <p:nvPr/>
        </p:nvSpPr>
        <p:spPr>
          <a:xfrm>
            <a:off x="5223539" y="3730891"/>
            <a:ext cx="2820003" cy="523220"/>
          </a:xfrm>
          <a:prstGeom prst="rect">
            <a:avLst/>
          </a:prstGeom>
          <a:solidFill>
            <a:schemeClr val="accent2">
              <a:lumMod val="20000"/>
              <a:lumOff val="80000"/>
            </a:schemeClr>
          </a:solidFill>
        </p:spPr>
        <p:txBody>
          <a:bodyPr wrap="none" lIns="91440" tIns="45720" rIns="91440" bIns="45720">
            <a:spAutoFit/>
          </a:bodyPr>
          <a:lstStyle/>
          <a:p>
            <a:pPr algn="ctr"/>
            <a:r>
              <a:rPr lang="it-IT" sz="28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D. Lgs. 135/2016</a:t>
            </a:r>
            <a:endParaRPr lang="it-IT" sz="28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13" name="WordArt 14">
            <a:extLst>
              <a:ext uri="{FF2B5EF4-FFF2-40B4-BE49-F238E27FC236}">
                <a16:creationId xmlns:a16="http://schemas.microsoft.com/office/drawing/2014/main" xmlns="" id="{DBB711E6-6B92-4E72-A640-3D00A2557B83}"/>
              </a:ext>
            </a:extLst>
          </p:cNvPr>
          <p:cNvSpPr>
            <a:spLocks noChangeArrowheads="1" noChangeShapeType="1" noTextEdit="1"/>
          </p:cNvSpPr>
          <p:nvPr/>
        </p:nvSpPr>
        <p:spPr bwMode="auto">
          <a:xfrm>
            <a:off x="2411760" y="1340768"/>
            <a:ext cx="4176463" cy="621059"/>
          </a:xfrm>
          <a:prstGeom prst="rect">
            <a:avLst/>
          </a:prstGeom>
        </p:spPr>
        <p:txBody>
          <a:bodyPr wrap="none" fromWordArt="1">
            <a:prstTxWarp prst="textPlain">
              <a:avLst>
                <a:gd name="adj" fmla="val 50000"/>
              </a:avLst>
            </a:prstTxWarp>
          </a:bodyPr>
          <a:lstStyle/>
          <a:p>
            <a:pPr algn="ctr"/>
            <a:r>
              <a:rPr lang="it-IT" sz="2800" kern="10" dirty="0">
                <a:ln w="9525" cap="sq">
                  <a:noFill/>
                  <a:round/>
                  <a:headEnd type="none" w="sm" len="sm"/>
                  <a:tailEnd type="none" w="sm" len="sm"/>
                </a:ln>
                <a:gradFill rotWithShape="0">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a:rPr>
              <a:t>Revisione legale conti</a:t>
            </a:r>
          </a:p>
        </p:txBody>
      </p:sp>
      <p:sp>
        <p:nvSpPr>
          <p:cNvPr id="14" name="AutoShape 9">
            <a:extLst>
              <a:ext uri="{FF2B5EF4-FFF2-40B4-BE49-F238E27FC236}">
                <a16:creationId xmlns:a16="http://schemas.microsoft.com/office/drawing/2014/main" xmlns="" id="{0441D28E-8139-47F0-B690-42ABFC896118}"/>
              </a:ext>
            </a:extLst>
          </p:cNvPr>
          <p:cNvSpPr>
            <a:spLocks noChangeArrowheads="1"/>
          </p:cNvSpPr>
          <p:nvPr/>
        </p:nvSpPr>
        <p:spPr bwMode="auto">
          <a:xfrm rot="5400000">
            <a:off x="4151189" y="3795750"/>
            <a:ext cx="866775" cy="457200"/>
          </a:xfrm>
          <a:prstGeom prst="downArrow">
            <a:avLst>
              <a:gd name="adj1" fmla="val 50000"/>
              <a:gd name="adj2" fmla="val 25000"/>
            </a:avLst>
          </a:prstGeom>
          <a:solidFill>
            <a:schemeClr val="tx1">
              <a:lumMod val="65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15" name="Rettangolo 14">
            <a:extLst>
              <a:ext uri="{FF2B5EF4-FFF2-40B4-BE49-F238E27FC236}">
                <a16:creationId xmlns:a16="http://schemas.microsoft.com/office/drawing/2014/main" xmlns="" id="{2278C8F7-C902-4E97-9924-7E97CDD97DC6}"/>
              </a:ext>
            </a:extLst>
          </p:cNvPr>
          <p:cNvSpPr/>
          <p:nvPr/>
        </p:nvSpPr>
        <p:spPr>
          <a:xfrm>
            <a:off x="449788" y="4843888"/>
            <a:ext cx="6474995" cy="646331"/>
          </a:xfrm>
          <a:prstGeom prst="rect">
            <a:avLst/>
          </a:prstGeom>
          <a:solidFill>
            <a:schemeClr val="accent2">
              <a:lumMod val="60000"/>
              <a:lumOff val="40000"/>
            </a:schemeClr>
          </a:solidFill>
        </p:spPr>
        <p:txBody>
          <a:bodyPr wrap="square" lIns="91440" tIns="45720" rIns="91440" bIns="45720">
            <a:spAutoFit/>
          </a:bodyPr>
          <a:lstStyle/>
          <a:p>
            <a:pPr algn="ctr"/>
            <a:r>
              <a:rPr lang="it-IT" sz="3600" spc="50" dirty="0">
                <a:ln w="12700" cmpd="sng">
                  <a:solidFill>
                    <a:schemeClr val="accent6">
                      <a:satMod val="120000"/>
                      <a:shade val="80000"/>
                    </a:schemeClr>
                  </a:solidFill>
                  <a:prstDash val="solid"/>
                </a:ln>
                <a:solidFill>
                  <a:srgbClr val="002060"/>
                </a:solidFill>
                <a:effectLst>
                  <a:glow rad="53100">
                    <a:schemeClr val="accent6">
                      <a:satMod val="180000"/>
                      <a:alpha val="30000"/>
                    </a:schemeClr>
                  </a:glow>
                </a:effectLst>
              </a:rPr>
              <a:t>Regolamento UE 537/2014</a:t>
            </a:r>
            <a:endParaRPr lang="it-IT" sz="3600" b="1" cap="none" spc="50" dirty="0">
              <a:ln w="12700" cmpd="sng">
                <a:solidFill>
                  <a:schemeClr val="accent6">
                    <a:satMod val="120000"/>
                    <a:shade val="80000"/>
                  </a:schemeClr>
                </a:solidFill>
                <a:prstDash val="solid"/>
              </a:ln>
              <a:solidFill>
                <a:srgbClr val="002060"/>
              </a:solidFill>
              <a:effectLst>
                <a:glow rad="53100">
                  <a:schemeClr val="accent6">
                    <a:satMod val="180000"/>
                    <a:alpha val="30000"/>
                  </a:schemeClr>
                </a:glow>
              </a:effectLst>
            </a:endParaRPr>
          </a:p>
        </p:txBody>
      </p:sp>
      <p:sp>
        <p:nvSpPr>
          <p:cNvPr id="16" name="AutoShape 9">
            <a:extLst>
              <a:ext uri="{FF2B5EF4-FFF2-40B4-BE49-F238E27FC236}">
                <a16:creationId xmlns:a16="http://schemas.microsoft.com/office/drawing/2014/main" xmlns="" id="{48CA96A2-1DBD-4301-B683-0F85CD0EC413}"/>
              </a:ext>
            </a:extLst>
          </p:cNvPr>
          <p:cNvSpPr>
            <a:spLocks noChangeArrowheads="1"/>
          </p:cNvSpPr>
          <p:nvPr/>
        </p:nvSpPr>
        <p:spPr bwMode="auto">
          <a:xfrm rot="16200000">
            <a:off x="7011868" y="4902918"/>
            <a:ext cx="722760" cy="457200"/>
          </a:xfrm>
          <a:prstGeom prst="downArrow">
            <a:avLst>
              <a:gd name="adj1" fmla="val 50000"/>
              <a:gd name="adj2" fmla="val 25000"/>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it-IT"/>
          </a:p>
        </p:txBody>
      </p:sp>
      <p:sp>
        <p:nvSpPr>
          <p:cNvPr id="17" name="Rettangolo 16">
            <a:extLst>
              <a:ext uri="{FF2B5EF4-FFF2-40B4-BE49-F238E27FC236}">
                <a16:creationId xmlns:a16="http://schemas.microsoft.com/office/drawing/2014/main" xmlns="" id="{3B478F04-1325-45D0-8515-205BC5C1DF95}"/>
              </a:ext>
            </a:extLst>
          </p:cNvPr>
          <p:cNvSpPr/>
          <p:nvPr/>
        </p:nvSpPr>
        <p:spPr>
          <a:xfrm>
            <a:off x="7763067" y="4903702"/>
            <a:ext cx="1057405" cy="523220"/>
          </a:xfrm>
          <a:prstGeom prst="rect">
            <a:avLst/>
          </a:prstGeom>
          <a:solidFill>
            <a:schemeClr val="accent2">
              <a:lumMod val="20000"/>
              <a:lumOff val="80000"/>
            </a:schemeClr>
          </a:solidFill>
        </p:spPr>
        <p:txBody>
          <a:bodyPr wrap="none" lIns="91440" tIns="45720" rIns="91440" bIns="45720">
            <a:spAutoFit/>
          </a:bodyPr>
          <a:lstStyle/>
          <a:p>
            <a:pPr algn="ctr"/>
            <a:r>
              <a:rPr lang="it-IT" sz="28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E.I.P.</a:t>
            </a:r>
            <a:endParaRPr lang="it-IT" sz="28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18" name="Rettangolo 17">
            <a:extLst>
              <a:ext uri="{FF2B5EF4-FFF2-40B4-BE49-F238E27FC236}">
                <a16:creationId xmlns:a16="http://schemas.microsoft.com/office/drawing/2014/main" xmlns="" id="{4B072D47-4126-4D1D-9677-42CD980F5374}"/>
              </a:ext>
            </a:extLst>
          </p:cNvPr>
          <p:cNvSpPr/>
          <p:nvPr/>
        </p:nvSpPr>
        <p:spPr>
          <a:xfrm>
            <a:off x="2138773" y="5494583"/>
            <a:ext cx="3097323" cy="369332"/>
          </a:xfrm>
          <a:prstGeom prst="rect">
            <a:avLst/>
          </a:prstGeom>
          <a:solidFill>
            <a:schemeClr val="accent2">
              <a:lumMod val="20000"/>
              <a:lumOff val="80000"/>
            </a:schemeClr>
          </a:solidFill>
        </p:spPr>
        <p:txBody>
          <a:bodyPr wrap="none" lIns="91440" tIns="45720" rIns="91440" bIns="45720">
            <a:spAutoFit/>
          </a:bodyPr>
          <a:lstStyle/>
          <a:p>
            <a:pPr algn="ctr"/>
            <a:r>
              <a:rPr lang="it-IT"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In vigore dal 17 GIU 2016</a:t>
            </a:r>
            <a:endParaRPr lang="it-IT"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19" name="Ovale 18">
            <a:extLst>
              <a:ext uri="{FF2B5EF4-FFF2-40B4-BE49-F238E27FC236}">
                <a16:creationId xmlns:a16="http://schemas.microsoft.com/office/drawing/2014/main" xmlns="" id="{B959F05F-A209-490D-B8E0-A6E7265DC4E4}"/>
              </a:ext>
            </a:extLst>
          </p:cNvPr>
          <p:cNvSpPr/>
          <p:nvPr/>
        </p:nvSpPr>
        <p:spPr bwMode="auto">
          <a:xfrm>
            <a:off x="467544" y="3690019"/>
            <a:ext cx="3888432" cy="792088"/>
          </a:xfrm>
          <a:prstGeom prst="ellipse">
            <a:avLst/>
          </a:prstGeom>
          <a:noFill/>
          <a:ln w="104775" cmpd="dbl">
            <a:solidFill>
              <a:srgbClr val="FF0000"/>
            </a:solidFill>
            <a:prstDash val="sysDot"/>
          </a:ln>
          <a:effectLst>
            <a:outerShdw blurRad="50800" dist="38100" dir="4800000" sx="37000" sy="37000" algn="bl" rotWithShape="0">
              <a:prstClr val="black">
                <a:alpha val="40000"/>
              </a:prstClr>
            </a:outerShdw>
          </a:effectLst>
          <a:scene3d>
            <a:camera prst="orthographicFront"/>
            <a:lightRig rig="threePt" dir="t"/>
          </a:scene3d>
          <a:sp3d>
            <a:bevelT/>
          </a:sp3d>
        </p:spPr>
        <p:txBody>
          <a:bodyPr wrap="none" rtlCol="0" fromWordArt="1" anchor="ctr">
            <a:prstTxWarp prst="textPlain">
              <a:avLst>
                <a:gd name="adj" fmla="val 50000"/>
              </a:avLst>
            </a:prstTxWarp>
          </a:bodyPr>
          <a:lstStyle/>
          <a:p>
            <a:pPr algn="ctr"/>
            <a:endParaRPr lang="it-IT" sz="3600" kern="10" dirty="0">
              <a:ln w="12700" cap="sq">
                <a:solidFill>
                  <a:srgbClr val="EAEAEA"/>
                </a:solidFill>
                <a:round/>
                <a:headEnd type="none" w="sm" len="sm"/>
                <a:tailEnd type="none" w="sm" len="sm"/>
              </a:ln>
              <a:solidFill>
                <a:srgbClr val="FFFF00"/>
              </a:solidFill>
              <a:effectLst>
                <a:outerShdw dist="35921" dir="2700000" sy="50000" kx="2115830" algn="bl" rotWithShape="0">
                  <a:srgbClr val="C0C0C0"/>
                </a:outerShdw>
              </a:effectLst>
              <a:latin typeface="Arial Black"/>
            </a:endParaRPr>
          </a:p>
        </p:txBody>
      </p:sp>
      <p:pic>
        <p:nvPicPr>
          <p:cNvPr id="20" name="Immagine 19">
            <a:extLst>
              <a:ext uri="{FF2B5EF4-FFF2-40B4-BE49-F238E27FC236}">
                <a16:creationId xmlns:a16="http://schemas.microsoft.com/office/drawing/2014/main" xmlns="" id="{75DEE23F-B418-4B31-B0CD-43AB40930E7E}"/>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23" name="Rettangolo 2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24" name="Immagine 23">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2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25"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684320944"/>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660286" y="1157843"/>
            <a:ext cx="7944162" cy="2554545"/>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000" b="1" cap="none" spc="0" dirty="0" smtClean="0">
                <a:ln w="11430"/>
                <a:solidFill>
                  <a:srgbClr val="EBE600"/>
                </a:solidFill>
                <a:effectLst>
                  <a:outerShdw blurRad="80000" dist="40000" dir="5040000" algn="tl">
                    <a:srgbClr val="000000">
                      <a:alpha val="30000"/>
                    </a:srgbClr>
                  </a:outerShdw>
                </a:effectLst>
              </a:rPr>
              <a:t>Revisore :</a:t>
            </a:r>
          </a:p>
          <a:p>
            <a:pPr marL="1143000" indent="-1143000">
              <a:buAutoNum type="arabicParenR"/>
            </a:pPr>
            <a:r>
              <a:rPr lang="it-IT" sz="4000" b="1" dirty="0" smtClean="0">
                <a:ln w="11430"/>
                <a:solidFill>
                  <a:srgbClr val="EBE600"/>
                </a:solidFill>
                <a:effectLst>
                  <a:outerShdw blurRad="80000" dist="40000" dir="5040000" algn="tl">
                    <a:srgbClr val="000000">
                      <a:alpha val="30000"/>
                    </a:srgbClr>
                  </a:outerShdw>
                </a:effectLst>
              </a:rPr>
              <a:t>Individua e valuta rischi</a:t>
            </a:r>
          </a:p>
          <a:p>
            <a:pPr marL="1143000" indent="-1143000">
              <a:buAutoNum type="arabicParenR"/>
            </a:pPr>
            <a:r>
              <a:rPr lang="it-IT" sz="4000" b="1" cap="none" spc="0" dirty="0" smtClean="0">
                <a:ln w="11430"/>
                <a:solidFill>
                  <a:srgbClr val="EBE600"/>
                </a:solidFill>
                <a:effectLst>
                  <a:outerShdw blurRad="80000" dist="40000" dir="5040000" algn="tl">
                    <a:srgbClr val="000000">
                      <a:alpha val="30000"/>
                    </a:srgbClr>
                  </a:outerShdw>
                </a:effectLst>
              </a:rPr>
              <a:t>Sceglie procedure revisione</a:t>
            </a:r>
          </a:p>
          <a:p>
            <a:pPr marL="1143000" indent="-1143000"/>
            <a:r>
              <a:rPr lang="it-IT" sz="4000" b="1" dirty="0" smtClean="0">
                <a:ln w="11430"/>
                <a:solidFill>
                  <a:srgbClr val="EBE600"/>
                </a:solidFill>
                <a:effectLst>
                  <a:outerShdw blurRad="80000" dist="40000" dir="5040000" algn="tl">
                    <a:srgbClr val="000000">
                      <a:alpha val="30000"/>
                    </a:srgbClr>
                  </a:outerShdw>
                </a:effectLst>
              </a:rPr>
              <a:t>	</a:t>
            </a:r>
            <a:r>
              <a:rPr lang="it-IT" sz="4000" b="1" dirty="0" smtClean="0">
                <a:ln w="11430"/>
                <a:solidFill>
                  <a:srgbClr val="EBE600"/>
                </a:solidFill>
                <a:effectLst>
                  <a:outerShdw blurRad="80000" dist="40000" dir="5040000" algn="tl">
                    <a:srgbClr val="000000">
                      <a:alpha val="30000"/>
                    </a:srgbClr>
                  </a:outerShdw>
                </a:effectLst>
              </a:rPr>
              <a:t>più appropriate</a:t>
            </a:r>
            <a:endParaRPr lang="it-IT" sz="4000" b="1" cap="none" spc="0" dirty="0">
              <a:ln w="11430"/>
              <a:solidFill>
                <a:srgbClr val="EBE600"/>
              </a:solidFill>
              <a:effectLst>
                <a:outerShdw blurRad="80000" dist="40000" dir="5040000" algn="tl">
                  <a:srgbClr val="000000">
                    <a:alpha val="30000"/>
                  </a:srgbClr>
                </a:outerShdw>
              </a:effectLst>
            </a:endParaRPr>
          </a:p>
        </p:txBody>
      </p:sp>
      <p:sp>
        <p:nvSpPr>
          <p:cNvPr id="14" name="Ovale 13">
            <a:extLst>
              <a:ext uri="{FF2B5EF4-FFF2-40B4-BE49-F238E27FC236}">
                <a16:creationId xmlns:a16="http://schemas.microsoft.com/office/drawing/2014/main" xmlns="" id="{732943AF-4DF5-45C2-A6C4-C4E339E1052E}"/>
              </a:ext>
            </a:extLst>
          </p:cNvPr>
          <p:cNvSpPr/>
          <p:nvPr/>
        </p:nvSpPr>
        <p:spPr>
          <a:xfrm>
            <a:off x="3491880" y="2321584"/>
            <a:ext cx="5085272" cy="936104"/>
          </a:xfrm>
          <a:prstGeom prst="ellipse">
            <a:avLst/>
          </a:prstGeom>
          <a:noFill/>
          <a:ln w="88900">
            <a:solidFill>
              <a:srgbClr val="FF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1">
                    <a:lumMod val="75000"/>
                  </a:schemeClr>
                </a:solidFill>
              </a:ln>
              <a:noFill/>
            </a:endParaRPr>
          </a:p>
        </p:txBody>
      </p:sp>
      <p:sp>
        <p:nvSpPr>
          <p:cNvPr id="22" name="AutoShape 19">
            <a:extLst>
              <a:ext uri="{FF2B5EF4-FFF2-40B4-BE49-F238E27FC236}">
                <a16:creationId xmlns:a16="http://schemas.microsoft.com/office/drawing/2014/main" xmlns="" id="{D7BD8A3C-9147-4BBD-A215-E8558F0B7F68}"/>
              </a:ext>
            </a:extLst>
          </p:cNvPr>
          <p:cNvSpPr>
            <a:spLocks noChangeArrowheads="1"/>
          </p:cNvSpPr>
          <p:nvPr/>
        </p:nvSpPr>
        <p:spPr bwMode="auto">
          <a:xfrm>
            <a:off x="1043608" y="4077072"/>
            <a:ext cx="2016224" cy="864096"/>
          </a:xfrm>
          <a:prstGeom prst="roundRect">
            <a:avLst>
              <a:gd name="adj" fmla="val 16667"/>
            </a:avLst>
          </a:prstGeom>
          <a:solidFill>
            <a:srgbClr val="FF0000"/>
          </a:solidFill>
          <a:ln w="12700" cap="sq">
            <a:solidFill>
              <a:schemeClr val="tx1"/>
            </a:solidFill>
            <a:round/>
            <a:headEnd type="none" w="sm" len="sm"/>
            <a:tailEnd type="none" w="sm" len="sm"/>
          </a:ln>
        </p:spPr>
        <p:txBody>
          <a:bodyPr wrap="none" anchor="ctr"/>
          <a:lstStyle/>
          <a:p>
            <a:pPr algn="ctr"/>
            <a:r>
              <a:rPr lang="it-IT" sz="2000" b="1" dirty="0" smtClean="0">
                <a:solidFill>
                  <a:srgbClr val="FFFF00"/>
                </a:solidFill>
              </a:rPr>
              <a:t>Procedure di</a:t>
            </a:r>
          </a:p>
          <a:p>
            <a:pPr algn="ctr"/>
            <a:r>
              <a:rPr lang="it-IT" sz="2000" b="1" u="sng" dirty="0" smtClean="0">
                <a:solidFill>
                  <a:srgbClr val="FFFF00"/>
                </a:solidFill>
              </a:rPr>
              <a:t>CONFORMITÀ</a:t>
            </a:r>
            <a:endParaRPr lang="it-IT" sz="2400" b="1" u="sng" dirty="0">
              <a:solidFill>
                <a:srgbClr val="FFFF00"/>
              </a:solidFill>
            </a:endParaRPr>
          </a:p>
        </p:txBody>
      </p:sp>
      <p:sp>
        <p:nvSpPr>
          <p:cNvPr id="23" name="AutoShape 19">
            <a:extLst>
              <a:ext uri="{FF2B5EF4-FFF2-40B4-BE49-F238E27FC236}">
                <a16:creationId xmlns:a16="http://schemas.microsoft.com/office/drawing/2014/main" xmlns="" id="{D7BD8A3C-9147-4BBD-A215-E8558F0B7F68}"/>
              </a:ext>
            </a:extLst>
          </p:cNvPr>
          <p:cNvSpPr>
            <a:spLocks noChangeArrowheads="1"/>
          </p:cNvSpPr>
          <p:nvPr/>
        </p:nvSpPr>
        <p:spPr bwMode="auto">
          <a:xfrm>
            <a:off x="4932040" y="4077072"/>
            <a:ext cx="2016224" cy="864096"/>
          </a:xfrm>
          <a:prstGeom prst="roundRect">
            <a:avLst>
              <a:gd name="adj" fmla="val 16667"/>
            </a:avLst>
          </a:prstGeom>
          <a:solidFill>
            <a:srgbClr val="FF0000"/>
          </a:solidFill>
          <a:ln w="12700" cap="sq">
            <a:solidFill>
              <a:schemeClr val="tx1"/>
            </a:solidFill>
            <a:round/>
            <a:headEnd type="none" w="sm" len="sm"/>
            <a:tailEnd type="none" w="sm" len="sm"/>
          </a:ln>
        </p:spPr>
        <p:txBody>
          <a:bodyPr wrap="none" anchor="ctr"/>
          <a:lstStyle/>
          <a:p>
            <a:pPr algn="ctr"/>
            <a:r>
              <a:rPr lang="it-IT" sz="2000" b="1" dirty="0" smtClean="0">
                <a:solidFill>
                  <a:srgbClr val="FFFF00"/>
                </a:solidFill>
              </a:rPr>
              <a:t>Procedure di</a:t>
            </a:r>
          </a:p>
          <a:p>
            <a:pPr algn="ctr"/>
            <a:r>
              <a:rPr lang="it-IT" sz="2000" b="1" u="sng" dirty="0" smtClean="0">
                <a:solidFill>
                  <a:srgbClr val="FFFF00"/>
                </a:solidFill>
              </a:rPr>
              <a:t>VALIDITÀ</a:t>
            </a:r>
            <a:endParaRPr lang="it-IT" sz="2400" b="1" u="sng" dirty="0">
              <a:solidFill>
                <a:srgbClr val="FFFF00"/>
              </a:solidFill>
            </a:endParaRPr>
          </a:p>
        </p:txBody>
      </p:sp>
      <p:sp>
        <p:nvSpPr>
          <p:cNvPr id="24" name="AutoShape 19">
            <a:extLst>
              <a:ext uri="{FF2B5EF4-FFF2-40B4-BE49-F238E27FC236}">
                <a16:creationId xmlns:a16="http://schemas.microsoft.com/office/drawing/2014/main" xmlns="" id="{D7BD8A3C-9147-4BBD-A215-E8558F0B7F68}"/>
              </a:ext>
            </a:extLst>
          </p:cNvPr>
          <p:cNvSpPr>
            <a:spLocks noChangeArrowheads="1"/>
          </p:cNvSpPr>
          <p:nvPr/>
        </p:nvSpPr>
        <p:spPr bwMode="auto">
          <a:xfrm>
            <a:off x="2555776" y="5229200"/>
            <a:ext cx="2664296" cy="864096"/>
          </a:xfrm>
          <a:prstGeom prst="roundRect">
            <a:avLst>
              <a:gd name="adj" fmla="val 16667"/>
            </a:avLst>
          </a:prstGeom>
          <a:solidFill>
            <a:srgbClr val="FF0000"/>
          </a:solidFill>
          <a:ln w="12700" cap="sq">
            <a:solidFill>
              <a:schemeClr val="tx1"/>
            </a:solidFill>
            <a:round/>
            <a:headEnd type="none" w="sm" len="sm"/>
            <a:tailEnd type="none" w="sm" len="sm"/>
          </a:ln>
        </p:spPr>
        <p:txBody>
          <a:bodyPr wrap="none" anchor="ctr"/>
          <a:lstStyle/>
          <a:p>
            <a:pPr algn="ctr"/>
            <a:r>
              <a:rPr lang="it-IT" sz="2000" b="1" dirty="0" smtClean="0">
                <a:solidFill>
                  <a:srgbClr val="FFFF00"/>
                </a:solidFill>
              </a:rPr>
              <a:t>Procedure di</a:t>
            </a:r>
          </a:p>
          <a:p>
            <a:pPr algn="ctr"/>
            <a:r>
              <a:rPr lang="it-IT" sz="2000" b="1" u="sng" dirty="0" smtClean="0">
                <a:solidFill>
                  <a:srgbClr val="FFFF00"/>
                </a:solidFill>
              </a:rPr>
              <a:t>analisi comparativa</a:t>
            </a:r>
            <a:endParaRPr lang="it-IT" sz="2400" b="1" u="sng" dirty="0">
              <a:solidFill>
                <a:srgbClr val="FFFF00"/>
              </a:solidFill>
            </a:endParaRPr>
          </a:p>
        </p:txBody>
      </p:sp>
      <p:sp>
        <p:nvSpPr>
          <p:cNvPr id="25" name="AutoShape 19">
            <a:extLst>
              <a:ext uri="{FF2B5EF4-FFF2-40B4-BE49-F238E27FC236}">
                <a16:creationId xmlns:a16="http://schemas.microsoft.com/office/drawing/2014/main" xmlns="" id="{D7BD8A3C-9147-4BBD-A215-E8558F0B7F68}"/>
              </a:ext>
            </a:extLst>
          </p:cNvPr>
          <p:cNvSpPr>
            <a:spLocks noChangeArrowheads="1"/>
          </p:cNvSpPr>
          <p:nvPr/>
        </p:nvSpPr>
        <p:spPr bwMode="auto">
          <a:xfrm>
            <a:off x="6444208" y="5229200"/>
            <a:ext cx="2016224" cy="864096"/>
          </a:xfrm>
          <a:prstGeom prst="roundRect">
            <a:avLst>
              <a:gd name="adj" fmla="val 16667"/>
            </a:avLst>
          </a:prstGeom>
          <a:solidFill>
            <a:srgbClr val="FF0000"/>
          </a:solidFill>
          <a:ln w="12700" cap="sq">
            <a:solidFill>
              <a:schemeClr val="tx1"/>
            </a:solidFill>
            <a:round/>
            <a:headEnd type="none" w="sm" len="sm"/>
            <a:tailEnd type="none" w="sm" len="sm"/>
          </a:ln>
        </p:spPr>
        <p:txBody>
          <a:bodyPr wrap="none" anchor="ctr"/>
          <a:lstStyle/>
          <a:p>
            <a:pPr algn="ctr"/>
            <a:r>
              <a:rPr lang="it-IT" sz="2000" b="1" dirty="0" smtClean="0">
                <a:solidFill>
                  <a:srgbClr val="FFFF00"/>
                </a:solidFill>
              </a:rPr>
              <a:t>Procedure di</a:t>
            </a:r>
          </a:p>
          <a:p>
            <a:pPr algn="ctr"/>
            <a:r>
              <a:rPr lang="it-IT" sz="2000" b="1" u="sng" dirty="0" smtClean="0">
                <a:solidFill>
                  <a:srgbClr val="FFFF00"/>
                </a:solidFill>
              </a:rPr>
              <a:t>dettaglio</a:t>
            </a:r>
            <a:endParaRPr lang="it-IT" sz="2400" b="1" u="sng" dirty="0">
              <a:solidFill>
                <a:srgbClr val="FFFF00"/>
              </a:solidFill>
            </a:endParaRPr>
          </a:p>
        </p:txBody>
      </p:sp>
      <p:cxnSp>
        <p:nvCxnSpPr>
          <p:cNvPr id="27" name="Connettore 4 26"/>
          <p:cNvCxnSpPr>
            <a:stCxn id="14" idx="4"/>
            <a:endCxn id="22" idx="0"/>
          </p:cNvCxnSpPr>
          <p:nvPr/>
        </p:nvCxnSpPr>
        <p:spPr>
          <a:xfrm rot="5400000">
            <a:off x="3633426" y="1675982"/>
            <a:ext cx="819384" cy="3982796"/>
          </a:xfrm>
          <a:prstGeom prst="bentConnector3">
            <a:avLst>
              <a:gd name="adj1" fmla="val 6832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4 28"/>
          <p:cNvCxnSpPr>
            <a:stCxn id="14" idx="4"/>
            <a:endCxn id="23" idx="0"/>
          </p:cNvCxnSpPr>
          <p:nvPr/>
        </p:nvCxnSpPr>
        <p:spPr>
          <a:xfrm rot="5400000">
            <a:off x="5577642" y="3620198"/>
            <a:ext cx="819384" cy="94364"/>
          </a:xfrm>
          <a:prstGeom prst="bentConnector3">
            <a:avLst>
              <a:gd name="adj1" fmla="val 66656"/>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4 30"/>
          <p:cNvCxnSpPr>
            <a:stCxn id="23" idx="2"/>
            <a:endCxn id="24" idx="0"/>
          </p:cNvCxnSpPr>
          <p:nvPr/>
        </p:nvCxnSpPr>
        <p:spPr>
          <a:xfrm rot="5400000">
            <a:off x="4770022" y="4059070"/>
            <a:ext cx="288032" cy="2052228"/>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4 32"/>
          <p:cNvCxnSpPr>
            <a:stCxn id="23" idx="2"/>
            <a:endCxn id="25" idx="0"/>
          </p:cNvCxnSpPr>
          <p:nvPr/>
        </p:nvCxnSpPr>
        <p:spPr>
          <a:xfrm rot="16200000" flipH="1">
            <a:off x="6552220" y="4329100"/>
            <a:ext cx="288032" cy="1512168"/>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trips(down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strips(down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770" decel="100000"/>
                                        <p:tgtEl>
                                          <p:spTgt spid="22"/>
                                        </p:tgtEl>
                                      </p:cBhvr>
                                    </p:animEffect>
                                    <p:animScale>
                                      <p:cBhvr>
                                        <p:cTn id="24" dur="770" decel="100000"/>
                                        <p:tgtEl>
                                          <p:spTgt spid="22"/>
                                        </p:tgtEl>
                                      </p:cBhvr>
                                      <p:from x="10000" y="10000"/>
                                      <p:to x="200000" y="450000"/>
                                    </p:animScale>
                                    <p:animScale>
                                      <p:cBhvr>
                                        <p:cTn id="25" dur="1230" accel="100000" fill="hold">
                                          <p:stCondLst>
                                            <p:cond delay="770"/>
                                          </p:stCondLst>
                                        </p:cTn>
                                        <p:tgtEl>
                                          <p:spTgt spid="22"/>
                                        </p:tgtEl>
                                      </p:cBhvr>
                                      <p:from x="200000" y="450000"/>
                                      <p:to x="100000" y="100000"/>
                                    </p:animScale>
                                    <p:set>
                                      <p:cBhvr>
                                        <p:cTn id="26" dur="770" fill="hold"/>
                                        <p:tgtEl>
                                          <p:spTgt spid="22"/>
                                        </p:tgtEl>
                                        <p:attrNameLst>
                                          <p:attrName>ppt_x</p:attrName>
                                        </p:attrNameLst>
                                      </p:cBhvr>
                                      <p:to>
                                        <p:strVal val="(0.5)"/>
                                      </p:to>
                                    </p:set>
                                    <p:anim from="(0.5)" to="(#ppt_x)" calcmode="lin" valueType="num">
                                      <p:cBhvr>
                                        <p:cTn id="27" dur="1230" accel="100000" fill="hold">
                                          <p:stCondLst>
                                            <p:cond delay="770"/>
                                          </p:stCondLst>
                                        </p:cTn>
                                        <p:tgtEl>
                                          <p:spTgt spid="22"/>
                                        </p:tgtEl>
                                        <p:attrNameLst>
                                          <p:attrName>ppt_x</p:attrName>
                                        </p:attrNameLst>
                                      </p:cBhvr>
                                    </p:anim>
                                    <p:set>
                                      <p:cBhvr>
                                        <p:cTn id="28" dur="770" fill="hold"/>
                                        <p:tgtEl>
                                          <p:spTgt spid="22"/>
                                        </p:tgtEl>
                                        <p:attrNameLst>
                                          <p:attrName>ppt_y</p:attrName>
                                        </p:attrNameLst>
                                      </p:cBhvr>
                                      <p:to>
                                        <p:strVal val="(#ppt_y+0.4)"/>
                                      </p:to>
                                    </p:set>
                                    <p:anim from="(#ppt_y+0.4)" to="(#ppt_y)" calcmode="lin" valueType="num">
                                      <p:cBhvr>
                                        <p:cTn id="29" dur="1230" accel="100000" fill="hold">
                                          <p:stCondLst>
                                            <p:cond delay="770"/>
                                          </p:stCondLst>
                                        </p:cTn>
                                        <p:tgtEl>
                                          <p:spTgt spid="22"/>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strips(down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770" decel="100000"/>
                                        <p:tgtEl>
                                          <p:spTgt spid="23"/>
                                        </p:tgtEl>
                                      </p:cBhvr>
                                    </p:animEffect>
                                    <p:animScale>
                                      <p:cBhvr>
                                        <p:cTn id="40" dur="770" decel="100000"/>
                                        <p:tgtEl>
                                          <p:spTgt spid="23"/>
                                        </p:tgtEl>
                                      </p:cBhvr>
                                      <p:from x="10000" y="10000"/>
                                      <p:to x="200000" y="450000"/>
                                    </p:animScale>
                                    <p:animScale>
                                      <p:cBhvr>
                                        <p:cTn id="41" dur="1230" accel="100000" fill="hold">
                                          <p:stCondLst>
                                            <p:cond delay="770"/>
                                          </p:stCondLst>
                                        </p:cTn>
                                        <p:tgtEl>
                                          <p:spTgt spid="23"/>
                                        </p:tgtEl>
                                      </p:cBhvr>
                                      <p:from x="200000" y="450000"/>
                                      <p:to x="100000" y="100000"/>
                                    </p:animScale>
                                    <p:set>
                                      <p:cBhvr>
                                        <p:cTn id="42" dur="770" fill="hold"/>
                                        <p:tgtEl>
                                          <p:spTgt spid="23"/>
                                        </p:tgtEl>
                                        <p:attrNameLst>
                                          <p:attrName>ppt_x</p:attrName>
                                        </p:attrNameLst>
                                      </p:cBhvr>
                                      <p:to>
                                        <p:strVal val="(0.5)"/>
                                      </p:to>
                                    </p:set>
                                    <p:anim from="(0.5)" to="(#ppt_x)" calcmode="lin" valueType="num">
                                      <p:cBhvr>
                                        <p:cTn id="43" dur="1230" accel="100000" fill="hold">
                                          <p:stCondLst>
                                            <p:cond delay="770"/>
                                          </p:stCondLst>
                                        </p:cTn>
                                        <p:tgtEl>
                                          <p:spTgt spid="23"/>
                                        </p:tgtEl>
                                        <p:attrNameLst>
                                          <p:attrName>ppt_x</p:attrName>
                                        </p:attrNameLst>
                                      </p:cBhvr>
                                    </p:anim>
                                    <p:set>
                                      <p:cBhvr>
                                        <p:cTn id="44" dur="770" fill="hold"/>
                                        <p:tgtEl>
                                          <p:spTgt spid="23"/>
                                        </p:tgtEl>
                                        <p:attrNameLst>
                                          <p:attrName>ppt_y</p:attrName>
                                        </p:attrNameLst>
                                      </p:cBhvr>
                                      <p:to>
                                        <p:strVal val="(#ppt_y+0.4)"/>
                                      </p:to>
                                    </p:set>
                                    <p:anim from="(#ppt_y+0.4)" to="(#ppt_y)" calcmode="lin" valueType="num">
                                      <p:cBhvr>
                                        <p:cTn id="45" dur="1230" accel="100000" fill="hold">
                                          <p:stCondLst>
                                            <p:cond delay="770"/>
                                          </p:stCondLst>
                                        </p:cTn>
                                        <p:tgtEl>
                                          <p:spTgt spid="23"/>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strips(downLeft)">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770" decel="100000"/>
                                        <p:tgtEl>
                                          <p:spTgt spid="24"/>
                                        </p:tgtEl>
                                      </p:cBhvr>
                                    </p:animEffect>
                                    <p:animScale>
                                      <p:cBhvr>
                                        <p:cTn id="56" dur="770" decel="100000"/>
                                        <p:tgtEl>
                                          <p:spTgt spid="24"/>
                                        </p:tgtEl>
                                      </p:cBhvr>
                                      <p:from x="10000" y="10000"/>
                                      <p:to x="200000" y="450000"/>
                                    </p:animScale>
                                    <p:animScale>
                                      <p:cBhvr>
                                        <p:cTn id="57" dur="1230" accel="100000" fill="hold">
                                          <p:stCondLst>
                                            <p:cond delay="770"/>
                                          </p:stCondLst>
                                        </p:cTn>
                                        <p:tgtEl>
                                          <p:spTgt spid="24"/>
                                        </p:tgtEl>
                                      </p:cBhvr>
                                      <p:from x="200000" y="450000"/>
                                      <p:to x="100000" y="100000"/>
                                    </p:animScale>
                                    <p:set>
                                      <p:cBhvr>
                                        <p:cTn id="58" dur="770" fill="hold"/>
                                        <p:tgtEl>
                                          <p:spTgt spid="24"/>
                                        </p:tgtEl>
                                        <p:attrNameLst>
                                          <p:attrName>ppt_x</p:attrName>
                                        </p:attrNameLst>
                                      </p:cBhvr>
                                      <p:to>
                                        <p:strVal val="(0.5)"/>
                                      </p:to>
                                    </p:set>
                                    <p:anim from="(0.5)" to="(#ppt_x)" calcmode="lin" valueType="num">
                                      <p:cBhvr>
                                        <p:cTn id="59" dur="1230" accel="100000" fill="hold">
                                          <p:stCondLst>
                                            <p:cond delay="770"/>
                                          </p:stCondLst>
                                        </p:cTn>
                                        <p:tgtEl>
                                          <p:spTgt spid="24"/>
                                        </p:tgtEl>
                                        <p:attrNameLst>
                                          <p:attrName>ppt_x</p:attrName>
                                        </p:attrNameLst>
                                      </p:cBhvr>
                                    </p:anim>
                                    <p:set>
                                      <p:cBhvr>
                                        <p:cTn id="60" dur="770" fill="hold"/>
                                        <p:tgtEl>
                                          <p:spTgt spid="24"/>
                                        </p:tgtEl>
                                        <p:attrNameLst>
                                          <p:attrName>ppt_y</p:attrName>
                                        </p:attrNameLst>
                                      </p:cBhvr>
                                      <p:to>
                                        <p:strVal val="(#ppt_y+0.4)"/>
                                      </p:to>
                                    </p:set>
                                    <p:anim from="(#ppt_y+0.4)" to="(#ppt_y)" calcmode="lin" valueType="num">
                                      <p:cBhvr>
                                        <p:cTn id="61" dur="1230" accel="100000" fill="hold">
                                          <p:stCondLst>
                                            <p:cond delay="770"/>
                                          </p:stCondLst>
                                        </p:cTn>
                                        <p:tgtEl>
                                          <p:spTgt spid="24"/>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770" decel="100000"/>
                                        <p:tgtEl>
                                          <p:spTgt spid="25"/>
                                        </p:tgtEl>
                                      </p:cBhvr>
                                    </p:animEffect>
                                    <p:animScale>
                                      <p:cBhvr>
                                        <p:cTn id="67" dur="770" decel="100000"/>
                                        <p:tgtEl>
                                          <p:spTgt spid="25"/>
                                        </p:tgtEl>
                                      </p:cBhvr>
                                      <p:from x="10000" y="10000"/>
                                      <p:to x="200000" y="450000"/>
                                    </p:animScale>
                                    <p:animScale>
                                      <p:cBhvr>
                                        <p:cTn id="68" dur="1230" accel="100000" fill="hold">
                                          <p:stCondLst>
                                            <p:cond delay="770"/>
                                          </p:stCondLst>
                                        </p:cTn>
                                        <p:tgtEl>
                                          <p:spTgt spid="25"/>
                                        </p:tgtEl>
                                      </p:cBhvr>
                                      <p:from x="200000" y="450000"/>
                                      <p:to x="100000" y="100000"/>
                                    </p:animScale>
                                    <p:set>
                                      <p:cBhvr>
                                        <p:cTn id="69" dur="770" fill="hold"/>
                                        <p:tgtEl>
                                          <p:spTgt spid="25"/>
                                        </p:tgtEl>
                                        <p:attrNameLst>
                                          <p:attrName>ppt_x</p:attrName>
                                        </p:attrNameLst>
                                      </p:cBhvr>
                                      <p:to>
                                        <p:strVal val="(0.5)"/>
                                      </p:to>
                                    </p:set>
                                    <p:anim from="(0.5)" to="(#ppt_x)" calcmode="lin" valueType="num">
                                      <p:cBhvr>
                                        <p:cTn id="70" dur="1230" accel="100000" fill="hold">
                                          <p:stCondLst>
                                            <p:cond delay="770"/>
                                          </p:stCondLst>
                                        </p:cTn>
                                        <p:tgtEl>
                                          <p:spTgt spid="25"/>
                                        </p:tgtEl>
                                        <p:attrNameLst>
                                          <p:attrName>ppt_x</p:attrName>
                                        </p:attrNameLst>
                                      </p:cBhvr>
                                    </p:anim>
                                    <p:set>
                                      <p:cBhvr>
                                        <p:cTn id="71" dur="770" fill="hold"/>
                                        <p:tgtEl>
                                          <p:spTgt spid="25"/>
                                        </p:tgtEl>
                                        <p:attrNameLst>
                                          <p:attrName>ppt_y</p:attrName>
                                        </p:attrNameLst>
                                      </p:cBhvr>
                                      <p:to>
                                        <p:strVal val="(#ppt_y+0.4)"/>
                                      </p:to>
                                    </p:set>
                                    <p:anim from="(#ppt_y+0.4)" to="(#ppt_y)" calcmode="lin" valueType="num">
                                      <p:cBhvr>
                                        <p:cTn id="72" dur="1230" accel="100000" fill="hold">
                                          <p:stCondLst>
                                            <p:cond delay="770"/>
                                          </p:stCondLst>
                                        </p:cTn>
                                        <p:tgtEl>
                                          <p:spTgt spid="25"/>
                                        </p:tgtEl>
                                        <p:attrNameLst>
                                          <p:attrName>ppt_y</p:attrName>
                                        </p:attrNameLst>
                                      </p:cBhvr>
                                    </p:anim>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strips(downRight)">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P spid="23" grpId="0" animBg="1"/>
      <p:bldP spid="2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268760"/>
            <a:ext cx="8496944" cy="2808312"/>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ttangolo 7">
            <a:extLst>
              <a:ext uri="{FF2B5EF4-FFF2-40B4-BE49-F238E27FC236}">
                <a16:creationId xmlns:a16="http://schemas.microsoft.com/office/drawing/2014/main" xmlns="" id="{6A59266F-B84C-4103-8A8B-28BE9B7406DE}"/>
              </a:ext>
            </a:extLst>
          </p:cNvPr>
          <p:cNvSpPr/>
          <p:nvPr/>
        </p:nvSpPr>
        <p:spPr>
          <a:xfrm>
            <a:off x="1403648" y="4553252"/>
            <a:ext cx="6020431" cy="1107996"/>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2"/>
            </a:pPr>
            <a:r>
              <a:rPr lang="it-IT" sz="6600" b="1" cap="none" spc="0" dirty="0" smtClean="0">
                <a:ln w="11430"/>
                <a:solidFill>
                  <a:srgbClr val="EBE600"/>
                </a:solidFill>
                <a:effectLst>
                  <a:outerShdw blurRad="80000" dist="40000" dir="5040000" algn="tl">
                    <a:srgbClr val="000000">
                      <a:alpha val="30000"/>
                    </a:srgbClr>
                  </a:outerShdw>
                </a:effectLst>
              </a:rPr>
              <a:t>Ciclo di vita</a:t>
            </a:r>
            <a:endParaRPr lang="it-IT" sz="6600" b="1" cap="none" spc="0" dirty="0">
              <a:ln w="11430"/>
              <a:solidFill>
                <a:srgbClr val="EBE6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xmlns="" id="{C932FE71-AB07-4A10-AFF6-3D0AC476496C}"/>
              </a:ext>
            </a:extLst>
          </p:cNvPr>
          <p:cNvSpPr txBox="1">
            <a:spLocks/>
          </p:cNvSpPr>
          <p:nvPr/>
        </p:nvSpPr>
        <p:spPr>
          <a:xfrm>
            <a:off x="827584" y="1554667"/>
            <a:ext cx="7812360" cy="72220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7200" b="1" dirty="0" smtClean="0">
                <a:solidFill>
                  <a:srgbClr val="FF0099"/>
                </a:solidFill>
                <a:latin typeface="Calibri" pitchFamily="34" charset="0"/>
              </a:rPr>
              <a:t>Ciclo di vita</a:t>
            </a:r>
            <a:endParaRPr lang="it-IT" sz="7200" b="1" dirty="0">
              <a:solidFill>
                <a:srgbClr val="FF0099"/>
              </a:solidFill>
              <a:latin typeface="Calibri" pitchFamily="34" charset="0"/>
            </a:endParaRPr>
          </a:p>
        </p:txBody>
      </p:sp>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5" name="Rettangolo 14">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7"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 name="Rettangolo arrotondato 22"/>
          <p:cNvSpPr/>
          <p:nvPr/>
        </p:nvSpPr>
        <p:spPr>
          <a:xfrm>
            <a:off x="1259632" y="2420888"/>
            <a:ext cx="17281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Pagamento</a:t>
            </a:r>
          </a:p>
          <a:p>
            <a:pPr algn="ctr"/>
            <a:r>
              <a:rPr lang="it-IT" b="1" dirty="0" smtClean="0">
                <a:solidFill>
                  <a:srgbClr val="002060"/>
                </a:solidFill>
              </a:rPr>
              <a:t>FORNITORE</a:t>
            </a:r>
            <a:endParaRPr lang="it-IT" b="1" dirty="0">
              <a:solidFill>
                <a:srgbClr val="002060"/>
              </a:solidFill>
            </a:endParaRPr>
          </a:p>
        </p:txBody>
      </p:sp>
      <p:sp>
        <p:nvSpPr>
          <p:cNvPr id="24" name="Rettangolo arrotondato 23"/>
          <p:cNvSpPr/>
          <p:nvPr/>
        </p:nvSpPr>
        <p:spPr>
          <a:xfrm>
            <a:off x="1043608" y="3594720"/>
            <a:ext cx="19442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Pagamento</a:t>
            </a:r>
          </a:p>
          <a:p>
            <a:pPr algn="ctr"/>
            <a:r>
              <a:rPr lang="it-IT" b="1" dirty="0" smtClean="0">
                <a:solidFill>
                  <a:srgbClr val="002060"/>
                </a:solidFill>
              </a:rPr>
              <a:t>Servizi/</a:t>
            </a:r>
            <a:r>
              <a:rPr lang="it-IT" sz="1400" b="1" dirty="0" smtClean="0">
                <a:solidFill>
                  <a:srgbClr val="002060"/>
                </a:solidFill>
              </a:rPr>
              <a:t>personale</a:t>
            </a:r>
            <a:endParaRPr lang="it-IT" sz="1400" b="1" dirty="0">
              <a:solidFill>
                <a:srgbClr val="002060"/>
              </a:solidFill>
            </a:endParaRPr>
          </a:p>
        </p:txBody>
      </p:sp>
      <p:sp>
        <p:nvSpPr>
          <p:cNvPr id="25" name="Rettangolo arrotondato 24"/>
          <p:cNvSpPr/>
          <p:nvPr/>
        </p:nvSpPr>
        <p:spPr>
          <a:xfrm>
            <a:off x="1259632" y="4890864"/>
            <a:ext cx="17281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Operazione</a:t>
            </a:r>
          </a:p>
          <a:p>
            <a:pPr algn="ctr"/>
            <a:r>
              <a:rPr lang="it-IT" b="1" dirty="0" smtClean="0">
                <a:solidFill>
                  <a:srgbClr val="002060"/>
                </a:solidFill>
              </a:rPr>
              <a:t>straordinaria</a:t>
            </a:r>
            <a:endParaRPr lang="it-IT" b="1" dirty="0">
              <a:solidFill>
                <a:srgbClr val="002060"/>
              </a:solidFill>
            </a:endParaRPr>
          </a:p>
        </p:txBody>
      </p:sp>
      <p:sp>
        <p:nvSpPr>
          <p:cNvPr id="26" name="Rettangolo arrotondato 25"/>
          <p:cNvSpPr/>
          <p:nvPr/>
        </p:nvSpPr>
        <p:spPr>
          <a:xfrm>
            <a:off x="6300192" y="2420888"/>
            <a:ext cx="20882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STATO</a:t>
            </a:r>
          </a:p>
          <a:p>
            <a:pPr algn="ctr"/>
            <a:r>
              <a:rPr lang="it-IT" b="1" dirty="0" smtClean="0">
                <a:solidFill>
                  <a:srgbClr val="002060"/>
                </a:solidFill>
              </a:rPr>
              <a:t>PATRIMONIALE</a:t>
            </a:r>
            <a:endParaRPr lang="it-IT" b="1" dirty="0">
              <a:solidFill>
                <a:srgbClr val="002060"/>
              </a:solidFill>
            </a:endParaRPr>
          </a:p>
        </p:txBody>
      </p:sp>
      <p:sp>
        <p:nvSpPr>
          <p:cNvPr id="28" name="Rettangolo arrotondato 27"/>
          <p:cNvSpPr/>
          <p:nvPr/>
        </p:nvSpPr>
        <p:spPr>
          <a:xfrm>
            <a:off x="6300192" y="4890864"/>
            <a:ext cx="18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CONTO</a:t>
            </a:r>
          </a:p>
          <a:p>
            <a:pPr algn="ctr"/>
            <a:r>
              <a:rPr lang="it-IT" b="1" dirty="0" smtClean="0">
                <a:solidFill>
                  <a:srgbClr val="002060"/>
                </a:solidFill>
              </a:rPr>
              <a:t>ECONOMICO</a:t>
            </a:r>
            <a:endParaRPr lang="it-IT" b="1" dirty="0">
              <a:solidFill>
                <a:srgbClr val="002060"/>
              </a:solidFill>
            </a:endParaRPr>
          </a:p>
        </p:txBody>
      </p:sp>
      <p:sp>
        <p:nvSpPr>
          <p:cNvPr id="29" name="Ovale 28"/>
          <p:cNvSpPr/>
          <p:nvPr/>
        </p:nvSpPr>
        <p:spPr>
          <a:xfrm>
            <a:off x="3563888" y="2492896"/>
            <a:ext cx="2304256" cy="914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Oneri</a:t>
            </a:r>
          </a:p>
          <a:p>
            <a:pPr algn="ctr"/>
            <a:r>
              <a:rPr lang="it-IT" b="1" dirty="0" smtClean="0">
                <a:solidFill>
                  <a:srgbClr val="002060"/>
                </a:solidFill>
              </a:rPr>
              <a:t>pluriennali</a:t>
            </a:r>
            <a:endParaRPr lang="it-IT" b="1" dirty="0">
              <a:solidFill>
                <a:srgbClr val="002060"/>
              </a:solidFill>
            </a:endParaRPr>
          </a:p>
        </p:txBody>
      </p:sp>
      <p:sp>
        <p:nvSpPr>
          <p:cNvPr id="30" name="Ovale 29"/>
          <p:cNvSpPr/>
          <p:nvPr/>
        </p:nvSpPr>
        <p:spPr>
          <a:xfrm>
            <a:off x="3563888" y="3594720"/>
            <a:ext cx="2304256" cy="914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rPr>
              <a:t>Beni</a:t>
            </a:r>
          </a:p>
          <a:p>
            <a:pPr algn="ctr"/>
            <a:r>
              <a:rPr lang="it-IT" b="1" dirty="0" smtClean="0">
                <a:solidFill>
                  <a:srgbClr val="002060"/>
                </a:solidFill>
              </a:rPr>
              <a:t>immateriali</a:t>
            </a:r>
            <a:endParaRPr lang="it-IT" b="1" dirty="0">
              <a:solidFill>
                <a:srgbClr val="002060"/>
              </a:solidFill>
            </a:endParaRPr>
          </a:p>
        </p:txBody>
      </p:sp>
      <p:sp>
        <p:nvSpPr>
          <p:cNvPr id="31" name="Ovale 30"/>
          <p:cNvSpPr/>
          <p:nvPr/>
        </p:nvSpPr>
        <p:spPr>
          <a:xfrm>
            <a:off x="3563888" y="4890864"/>
            <a:ext cx="2304256" cy="9144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002060"/>
                </a:solidFill>
              </a:rPr>
              <a:t>Avviamento</a:t>
            </a:r>
            <a:endParaRPr lang="it-IT" sz="2000" b="1" dirty="0">
              <a:solidFill>
                <a:srgbClr val="002060"/>
              </a:solidFill>
            </a:endParaRPr>
          </a:p>
        </p:txBody>
      </p:sp>
      <p:cxnSp>
        <p:nvCxnSpPr>
          <p:cNvPr id="33" name="Connettore 2 32"/>
          <p:cNvCxnSpPr>
            <a:stCxn id="23" idx="3"/>
            <a:endCxn id="29" idx="2"/>
          </p:cNvCxnSpPr>
          <p:nvPr/>
        </p:nvCxnSpPr>
        <p:spPr>
          <a:xfrm>
            <a:off x="2987824" y="2878088"/>
            <a:ext cx="57606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23" idx="3"/>
            <a:endCxn id="30" idx="2"/>
          </p:cNvCxnSpPr>
          <p:nvPr/>
        </p:nvCxnSpPr>
        <p:spPr>
          <a:xfrm>
            <a:off x="2987824" y="2878088"/>
            <a:ext cx="576064" cy="1173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24" idx="3"/>
            <a:endCxn id="30" idx="2"/>
          </p:cNvCxnSpPr>
          <p:nvPr/>
        </p:nvCxnSpPr>
        <p:spPr>
          <a:xfrm>
            <a:off x="2987824" y="405192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a:stCxn id="25" idx="3"/>
            <a:endCxn id="31" idx="2"/>
          </p:cNvCxnSpPr>
          <p:nvPr/>
        </p:nvCxnSpPr>
        <p:spPr>
          <a:xfrm>
            <a:off x="2987824" y="534806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a:stCxn id="29" idx="6"/>
            <a:endCxn id="26" idx="1"/>
          </p:cNvCxnSpPr>
          <p:nvPr/>
        </p:nvCxnSpPr>
        <p:spPr>
          <a:xfrm flipV="1">
            <a:off x="5868144" y="2878088"/>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ttore 2 42"/>
          <p:cNvCxnSpPr>
            <a:stCxn id="29" idx="6"/>
            <a:endCxn id="28" idx="0"/>
          </p:cNvCxnSpPr>
          <p:nvPr/>
        </p:nvCxnSpPr>
        <p:spPr>
          <a:xfrm>
            <a:off x="5868144" y="2950096"/>
            <a:ext cx="1332148" cy="194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a:stCxn id="30" idx="6"/>
            <a:endCxn id="26" idx="2"/>
          </p:cNvCxnSpPr>
          <p:nvPr/>
        </p:nvCxnSpPr>
        <p:spPr>
          <a:xfrm flipV="1">
            <a:off x="5868144" y="3335288"/>
            <a:ext cx="1476164" cy="716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onnettore 2 47"/>
          <p:cNvCxnSpPr>
            <a:stCxn id="30" idx="6"/>
            <a:endCxn id="28" idx="0"/>
          </p:cNvCxnSpPr>
          <p:nvPr/>
        </p:nvCxnSpPr>
        <p:spPr>
          <a:xfrm>
            <a:off x="5868144" y="4051920"/>
            <a:ext cx="1332148" cy="838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ttore 2 49"/>
          <p:cNvCxnSpPr>
            <a:stCxn id="31" idx="6"/>
            <a:endCxn id="26" idx="2"/>
          </p:cNvCxnSpPr>
          <p:nvPr/>
        </p:nvCxnSpPr>
        <p:spPr>
          <a:xfrm flipV="1">
            <a:off x="5868144" y="3335288"/>
            <a:ext cx="1476164" cy="2012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onnettore 2 51"/>
          <p:cNvCxnSpPr>
            <a:stCxn id="31" idx="6"/>
            <a:endCxn id="28" idx="1"/>
          </p:cNvCxnSpPr>
          <p:nvPr/>
        </p:nvCxnSpPr>
        <p:spPr>
          <a:xfrm>
            <a:off x="5868144" y="5348064"/>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770" decel="100000"/>
                                        <p:tgtEl>
                                          <p:spTgt spid="23"/>
                                        </p:tgtEl>
                                      </p:cBhvr>
                                    </p:animEffect>
                                    <p:animScale>
                                      <p:cBhvr>
                                        <p:cTn id="26" dur="770" decel="100000"/>
                                        <p:tgtEl>
                                          <p:spTgt spid="23"/>
                                        </p:tgtEl>
                                      </p:cBhvr>
                                      <p:from x="10000" y="10000"/>
                                      <p:to x="200000" y="450000"/>
                                    </p:animScale>
                                    <p:animScale>
                                      <p:cBhvr>
                                        <p:cTn id="27" dur="1230" accel="100000" fill="hold">
                                          <p:stCondLst>
                                            <p:cond delay="770"/>
                                          </p:stCondLst>
                                        </p:cTn>
                                        <p:tgtEl>
                                          <p:spTgt spid="23"/>
                                        </p:tgtEl>
                                      </p:cBhvr>
                                      <p:from x="200000" y="450000"/>
                                      <p:to x="100000" y="100000"/>
                                    </p:animScale>
                                    <p:set>
                                      <p:cBhvr>
                                        <p:cTn id="28" dur="770" fill="hold"/>
                                        <p:tgtEl>
                                          <p:spTgt spid="23"/>
                                        </p:tgtEl>
                                        <p:attrNameLst>
                                          <p:attrName>ppt_x</p:attrName>
                                        </p:attrNameLst>
                                      </p:cBhvr>
                                      <p:to>
                                        <p:strVal val="(0.5)"/>
                                      </p:to>
                                    </p:set>
                                    <p:anim from="(0.5)" to="(#ppt_x)" calcmode="lin" valueType="num">
                                      <p:cBhvr>
                                        <p:cTn id="29" dur="1230" accel="100000" fill="hold">
                                          <p:stCondLst>
                                            <p:cond delay="770"/>
                                          </p:stCondLst>
                                        </p:cTn>
                                        <p:tgtEl>
                                          <p:spTgt spid="23"/>
                                        </p:tgtEl>
                                        <p:attrNameLst>
                                          <p:attrName>ppt_x</p:attrName>
                                        </p:attrNameLst>
                                      </p:cBhvr>
                                    </p:anim>
                                    <p:set>
                                      <p:cBhvr>
                                        <p:cTn id="30" dur="770" fill="hold"/>
                                        <p:tgtEl>
                                          <p:spTgt spid="23"/>
                                        </p:tgtEl>
                                        <p:attrNameLst>
                                          <p:attrName>ppt_y</p:attrName>
                                        </p:attrNameLst>
                                      </p:cBhvr>
                                      <p:to>
                                        <p:strVal val="(#ppt_y+0.4)"/>
                                      </p:to>
                                    </p:set>
                                    <p:anim from="(#ppt_y+0.4)" to="(#ppt_y)" calcmode="lin" valueType="num">
                                      <p:cBhvr>
                                        <p:cTn id="31" dur="1230" accel="100000" fill="hold">
                                          <p:stCondLst>
                                            <p:cond delay="770"/>
                                          </p:stCondLst>
                                        </p:cTn>
                                        <p:tgtEl>
                                          <p:spTgt spid="23"/>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770" decel="100000"/>
                                        <p:tgtEl>
                                          <p:spTgt spid="24"/>
                                        </p:tgtEl>
                                      </p:cBhvr>
                                    </p:animEffect>
                                    <p:animScale>
                                      <p:cBhvr>
                                        <p:cTn id="37" dur="770" decel="100000"/>
                                        <p:tgtEl>
                                          <p:spTgt spid="24"/>
                                        </p:tgtEl>
                                      </p:cBhvr>
                                      <p:from x="10000" y="10000"/>
                                      <p:to x="200000" y="450000"/>
                                    </p:animScale>
                                    <p:animScale>
                                      <p:cBhvr>
                                        <p:cTn id="38" dur="1230" accel="100000" fill="hold">
                                          <p:stCondLst>
                                            <p:cond delay="770"/>
                                          </p:stCondLst>
                                        </p:cTn>
                                        <p:tgtEl>
                                          <p:spTgt spid="24"/>
                                        </p:tgtEl>
                                      </p:cBhvr>
                                      <p:from x="200000" y="450000"/>
                                      <p:to x="100000" y="100000"/>
                                    </p:animScale>
                                    <p:set>
                                      <p:cBhvr>
                                        <p:cTn id="39" dur="770" fill="hold"/>
                                        <p:tgtEl>
                                          <p:spTgt spid="24"/>
                                        </p:tgtEl>
                                        <p:attrNameLst>
                                          <p:attrName>ppt_x</p:attrName>
                                        </p:attrNameLst>
                                      </p:cBhvr>
                                      <p:to>
                                        <p:strVal val="(0.5)"/>
                                      </p:to>
                                    </p:set>
                                    <p:anim from="(0.5)" to="(#ppt_x)" calcmode="lin" valueType="num">
                                      <p:cBhvr>
                                        <p:cTn id="40" dur="1230" accel="100000" fill="hold">
                                          <p:stCondLst>
                                            <p:cond delay="770"/>
                                          </p:stCondLst>
                                        </p:cTn>
                                        <p:tgtEl>
                                          <p:spTgt spid="24"/>
                                        </p:tgtEl>
                                        <p:attrNameLst>
                                          <p:attrName>ppt_x</p:attrName>
                                        </p:attrNameLst>
                                      </p:cBhvr>
                                    </p:anim>
                                    <p:set>
                                      <p:cBhvr>
                                        <p:cTn id="41" dur="770" fill="hold"/>
                                        <p:tgtEl>
                                          <p:spTgt spid="24"/>
                                        </p:tgtEl>
                                        <p:attrNameLst>
                                          <p:attrName>ppt_y</p:attrName>
                                        </p:attrNameLst>
                                      </p:cBhvr>
                                      <p:to>
                                        <p:strVal val="(#ppt_y+0.4)"/>
                                      </p:to>
                                    </p:set>
                                    <p:anim from="(#ppt_y+0.4)" to="(#ppt_y)" calcmode="lin" valueType="num">
                                      <p:cBhvr>
                                        <p:cTn id="42" dur="1230" accel="100000" fill="hold">
                                          <p:stCondLst>
                                            <p:cond delay="770"/>
                                          </p:stCondLst>
                                        </p:cTn>
                                        <p:tgtEl>
                                          <p:spTgt spid="24"/>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770" decel="100000"/>
                                        <p:tgtEl>
                                          <p:spTgt spid="25"/>
                                        </p:tgtEl>
                                      </p:cBhvr>
                                    </p:animEffect>
                                    <p:animScale>
                                      <p:cBhvr>
                                        <p:cTn id="48" dur="770" decel="100000"/>
                                        <p:tgtEl>
                                          <p:spTgt spid="25"/>
                                        </p:tgtEl>
                                      </p:cBhvr>
                                      <p:from x="10000" y="10000"/>
                                      <p:to x="200000" y="450000"/>
                                    </p:animScale>
                                    <p:animScale>
                                      <p:cBhvr>
                                        <p:cTn id="49" dur="1230" accel="100000" fill="hold">
                                          <p:stCondLst>
                                            <p:cond delay="770"/>
                                          </p:stCondLst>
                                        </p:cTn>
                                        <p:tgtEl>
                                          <p:spTgt spid="25"/>
                                        </p:tgtEl>
                                      </p:cBhvr>
                                      <p:from x="200000" y="450000"/>
                                      <p:to x="100000" y="100000"/>
                                    </p:animScale>
                                    <p:set>
                                      <p:cBhvr>
                                        <p:cTn id="50" dur="770" fill="hold"/>
                                        <p:tgtEl>
                                          <p:spTgt spid="25"/>
                                        </p:tgtEl>
                                        <p:attrNameLst>
                                          <p:attrName>ppt_x</p:attrName>
                                        </p:attrNameLst>
                                      </p:cBhvr>
                                      <p:to>
                                        <p:strVal val="(0.5)"/>
                                      </p:to>
                                    </p:set>
                                    <p:anim from="(0.5)" to="(#ppt_x)" calcmode="lin" valueType="num">
                                      <p:cBhvr>
                                        <p:cTn id="51" dur="1230" accel="100000" fill="hold">
                                          <p:stCondLst>
                                            <p:cond delay="770"/>
                                          </p:stCondLst>
                                        </p:cTn>
                                        <p:tgtEl>
                                          <p:spTgt spid="25"/>
                                        </p:tgtEl>
                                        <p:attrNameLst>
                                          <p:attrName>ppt_x</p:attrName>
                                        </p:attrNameLst>
                                      </p:cBhvr>
                                    </p:anim>
                                    <p:set>
                                      <p:cBhvr>
                                        <p:cTn id="52" dur="770" fill="hold"/>
                                        <p:tgtEl>
                                          <p:spTgt spid="25"/>
                                        </p:tgtEl>
                                        <p:attrNameLst>
                                          <p:attrName>ppt_y</p:attrName>
                                        </p:attrNameLst>
                                      </p:cBhvr>
                                      <p:to>
                                        <p:strVal val="(#ppt_y+0.4)"/>
                                      </p:to>
                                    </p:set>
                                    <p:anim from="(#ppt_y+0.4)" to="(#ppt_y)" calcmode="lin" valueType="num">
                                      <p:cBhvr>
                                        <p:cTn id="53" dur="1230" accel="100000" fill="hold">
                                          <p:stCondLst>
                                            <p:cond delay="770"/>
                                          </p:stCondLst>
                                        </p:cTn>
                                        <p:tgtEl>
                                          <p:spTgt spid="25"/>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770" decel="100000"/>
                                        <p:tgtEl>
                                          <p:spTgt spid="26"/>
                                        </p:tgtEl>
                                      </p:cBhvr>
                                    </p:animEffect>
                                    <p:animScale>
                                      <p:cBhvr>
                                        <p:cTn id="59" dur="770" decel="100000"/>
                                        <p:tgtEl>
                                          <p:spTgt spid="26"/>
                                        </p:tgtEl>
                                      </p:cBhvr>
                                      <p:from x="10000" y="10000"/>
                                      <p:to x="200000" y="450000"/>
                                    </p:animScale>
                                    <p:animScale>
                                      <p:cBhvr>
                                        <p:cTn id="60" dur="1230" accel="100000" fill="hold">
                                          <p:stCondLst>
                                            <p:cond delay="770"/>
                                          </p:stCondLst>
                                        </p:cTn>
                                        <p:tgtEl>
                                          <p:spTgt spid="26"/>
                                        </p:tgtEl>
                                      </p:cBhvr>
                                      <p:from x="200000" y="450000"/>
                                      <p:to x="100000" y="100000"/>
                                    </p:animScale>
                                    <p:set>
                                      <p:cBhvr>
                                        <p:cTn id="61" dur="770" fill="hold"/>
                                        <p:tgtEl>
                                          <p:spTgt spid="26"/>
                                        </p:tgtEl>
                                        <p:attrNameLst>
                                          <p:attrName>ppt_x</p:attrName>
                                        </p:attrNameLst>
                                      </p:cBhvr>
                                      <p:to>
                                        <p:strVal val="(0.5)"/>
                                      </p:to>
                                    </p:set>
                                    <p:anim from="(0.5)" to="(#ppt_x)" calcmode="lin" valueType="num">
                                      <p:cBhvr>
                                        <p:cTn id="62" dur="1230" accel="100000" fill="hold">
                                          <p:stCondLst>
                                            <p:cond delay="770"/>
                                          </p:stCondLst>
                                        </p:cTn>
                                        <p:tgtEl>
                                          <p:spTgt spid="26"/>
                                        </p:tgtEl>
                                        <p:attrNameLst>
                                          <p:attrName>ppt_x</p:attrName>
                                        </p:attrNameLst>
                                      </p:cBhvr>
                                    </p:anim>
                                    <p:set>
                                      <p:cBhvr>
                                        <p:cTn id="63" dur="770" fill="hold"/>
                                        <p:tgtEl>
                                          <p:spTgt spid="26"/>
                                        </p:tgtEl>
                                        <p:attrNameLst>
                                          <p:attrName>ppt_y</p:attrName>
                                        </p:attrNameLst>
                                      </p:cBhvr>
                                      <p:to>
                                        <p:strVal val="(#ppt_y+0.4)"/>
                                      </p:to>
                                    </p:set>
                                    <p:anim from="(#ppt_y+0.4)" to="(#ppt_y)" calcmode="lin" valueType="num">
                                      <p:cBhvr>
                                        <p:cTn id="64" dur="1230" accel="100000" fill="hold">
                                          <p:stCondLst>
                                            <p:cond delay="770"/>
                                          </p:stCondLst>
                                        </p:cTn>
                                        <p:tgtEl>
                                          <p:spTgt spid="26"/>
                                        </p:tgtEl>
                                        <p:attrNameLst>
                                          <p:attrName>ppt_y</p:attrName>
                                        </p:attrNameLst>
                                      </p:cBhvr>
                                    </p:anim>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770" decel="100000"/>
                                        <p:tgtEl>
                                          <p:spTgt spid="28"/>
                                        </p:tgtEl>
                                      </p:cBhvr>
                                    </p:animEffect>
                                    <p:animScale>
                                      <p:cBhvr>
                                        <p:cTn id="70" dur="770" decel="100000"/>
                                        <p:tgtEl>
                                          <p:spTgt spid="28"/>
                                        </p:tgtEl>
                                      </p:cBhvr>
                                      <p:from x="10000" y="10000"/>
                                      <p:to x="200000" y="450000"/>
                                    </p:animScale>
                                    <p:animScale>
                                      <p:cBhvr>
                                        <p:cTn id="71" dur="1230" accel="100000" fill="hold">
                                          <p:stCondLst>
                                            <p:cond delay="770"/>
                                          </p:stCondLst>
                                        </p:cTn>
                                        <p:tgtEl>
                                          <p:spTgt spid="28"/>
                                        </p:tgtEl>
                                      </p:cBhvr>
                                      <p:from x="200000" y="450000"/>
                                      <p:to x="100000" y="100000"/>
                                    </p:animScale>
                                    <p:set>
                                      <p:cBhvr>
                                        <p:cTn id="72" dur="770" fill="hold"/>
                                        <p:tgtEl>
                                          <p:spTgt spid="28"/>
                                        </p:tgtEl>
                                        <p:attrNameLst>
                                          <p:attrName>ppt_x</p:attrName>
                                        </p:attrNameLst>
                                      </p:cBhvr>
                                      <p:to>
                                        <p:strVal val="(0.5)"/>
                                      </p:to>
                                    </p:set>
                                    <p:anim from="(0.5)" to="(#ppt_x)" calcmode="lin" valueType="num">
                                      <p:cBhvr>
                                        <p:cTn id="73" dur="1230" accel="100000" fill="hold">
                                          <p:stCondLst>
                                            <p:cond delay="770"/>
                                          </p:stCondLst>
                                        </p:cTn>
                                        <p:tgtEl>
                                          <p:spTgt spid="28"/>
                                        </p:tgtEl>
                                        <p:attrNameLst>
                                          <p:attrName>ppt_x</p:attrName>
                                        </p:attrNameLst>
                                      </p:cBhvr>
                                    </p:anim>
                                    <p:set>
                                      <p:cBhvr>
                                        <p:cTn id="74" dur="770" fill="hold"/>
                                        <p:tgtEl>
                                          <p:spTgt spid="28"/>
                                        </p:tgtEl>
                                        <p:attrNameLst>
                                          <p:attrName>ppt_y</p:attrName>
                                        </p:attrNameLst>
                                      </p:cBhvr>
                                      <p:to>
                                        <p:strVal val="(#ppt_y+0.4)"/>
                                      </p:to>
                                    </p:set>
                                    <p:anim from="(#ppt_y+0.4)" to="(#ppt_y)" calcmode="lin" valueType="num">
                                      <p:cBhvr>
                                        <p:cTn id="75" dur="1230" accel="100000" fill="hold">
                                          <p:stCondLst>
                                            <p:cond delay="770"/>
                                          </p:stCondLst>
                                        </p:cTn>
                                        <p:tgtEl>
                                          <p:spTgt spid="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29" grpId="0" animBg="1"/>
      <p:bldP spid="30" grpId="0" animBg="1"/>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268760"/>
            <a:ext cx="8496944" cy="2808312"/>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ttangolo 7">
            <a:extLst>
              <a:ext uri="{FF2B5EF4-FFF2-40B4-BE49-F238E27FC236}">
                <a16:creationId xmlns:a16="http://schemas.microsoft.com/office/drawing/2014/main" xmlns="" id="{6A59266F-B84C-4103-8A8B-28BE9B7406DE}"/>
              </a:ext>
            </a:extLst>
          </p:cNvPr>
          <p:cNvSpPr/>
          <p:nvPr/>
        </p:nvSpPr>
        <p:spPr>
          <a:xfrm>
            <a:off x="971600" y="4509120"/>
            <a:ext cx="6674135" cy="1446550"/>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3"/>
            </a:pPr>
            <a:r>
              <a:rPr lang="it-IT" sz="4400" b="1" cap="none" spc="0" dirty="0" smtClean="0">
                <a:ln w="11430"/>
                <a:solidFill>
                  <a:srgbClr val="EBE600"/>
                </a:solidFill>
                <a:effectLst>
                  <a:outerShdw blurRad="80000" dist="40000" dir="5040000" algn="tl">
                    <a:srgbClr val="000000">
                      <a:alpha val="30000"/>
                    </a:srgbClr>
                  </a:outerShdw>
                </a:effectLst>
              </a:rPr>
              <a:t>Valutazione sistema</a:t>
            </a:r>
          </a:p>
          <a:p>
            <a:pPr marL="1143000" indent="-1143000"/>
            <a:r>
              <a:rPr lang="it-IT" sz="4400" b="1" dirty="0" smtClean="0">
                <a:ln w="11430"/>
                <a:solidFill>
                  <a:srgbClr val="EBE600"/>
                </a:solidFill>
                <a:effectLst>
                  <a:outerShdw blurRad="80000" dist="40000" dir="5040000" algn="tl">
                    <a:srgbClr val="000000">
                      <a:alpha val="30000"/>
                    </a:srgbClr>
                  </a:outerShdw>
                </a:effectLst>
              </a:rPr>
              <a:t>	</a:t>
            </a:r>
            <a:r>
              <a:rPr lang="it-IT" sz="4400" b="1" cap="none" spc="0" dirty="0" smtClean="0">
                <a:ln w="11430"/>
                <a:solidFill>
                  <a:srgbClr val="EBE600"/>
                </a:solidFill>
                <a:effectLst>
                  <a:outerShdw blurRad="80000" dist="40000" dir="5040000" algn="tl">
                    <a:srgbClr val="000000">
                      <a:alpha val="30000"/>
                    </a:srgbClr>
                  </a:outerShdw>
                </a:effectLst>
              </a:rPr>
              <a:t>controllo interno</a:t>
            </a:r>
            <a:endParaRPr lang="it-IT" sz="4400" b="1" cap="none" spc="0" dirty="0">
              <a:ln w="11430"/>
              <a:solidFill>
                <a:srgbClr val="EBE6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282241" y="1118354"/>
            <a:ext cx="6674135" cy="1446550"/>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3"/>
            </a:pPr>
            <a:r>
              <a:rPr lang="it-IT" sz="4400" b="1" cap="none" spc="0" dirty="0" smtClean="0">
                <a:ln w="11430"/>
                <a:solidFill>
                  <a:srgbClr val="EBE600"/>
                </a:solidFill>
                <a:effectLst>
                  <a:outerShdw blurRad="80000" dist="40000" dir="5040000" algn="tl">
                    <a:srgbClr val="000000">
                      <a:alpha val="30000"/>
                    </a:srgbClr>
                  </a:outerShdw>
                </a:effectLst>
              </a:rPr>
              <a:t>Valutazione sistema</a:t>
            </a:r>
          </a:p>
          <a:p>
            <a:pPr marL="1143000" indent="-1143000"/>
            <a:r>
              <a:rPr lang="it-IT" sz="4400" b="1" dirty="0" smtClean="0">
                <a:ln w="11430"/>
                <a:solidFill>
                  <a:srgbClr val="EBE600"/>
                </a:solidFill>
                <a:effectLst>
                  <a:outerShdw blurRad="80000" dist="40000" dir="5040000" algn="tl">
                    <a:srgbClr val="000000">
                      <a:alpha val="30000"/>
                    </a:srgbClr>
                  </a:outerShdw>
                </a:effectLst>
              </a:rPr>
              <a:t>	</a:t>
            </a:r>
            <a:r>
              <a:rPr lang="it-IT" sz="4400" b="1" cap="none" spc="0" dirty="0" smtClean="0">
                <a:ln w="11430"/>
                <a:solidFill>
                  <a:srgbClr val="EBE600"/>
                </a:solidFill>
                <a:effectLst>
                  <a:outerShdw blurRad="80000" dist="40000" dir="5040000" algn="tl">
                    <a:srgbClr val="000000">
                      <a:alpha val="30000"/>
                    </a:srgbClr>
                  </a:outerShdw>
                </a:effectLst>
              </a:rPr>
              <a:t>controllo interno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14" name="Table 7">
            <a:extLst>
              <a:ext uri="{FF2B5EF4-FFF2-40B4-BE49-F238E27FC236}">
                <a16:creationId xmlns:a16="http://schemas.microsoft.com/office/drawing/2014/main" xmlns="" id="{525C9466-3CA4-419B-BEDB-DBA57E72998B}"/>
              </a:ext>
            </a:extLst>
          </p:cNvPr>
          <p:cNvGraphicFramePr>
            <a:graphicFrameLocks noGrp="1"/>
          </p:cNvGraphicFramePr>
          <p:nvPr/>
        </p:nvGraphicFramePr>
        <p:xfrm>
          <a:off x="389384" y="3011756"/>
          <a:ext cx="8359080" cy="2217444"/>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xmlns="" val="20000"/>
                    </a:ext>
                  </a:extLst>
                </a:gridCol>
                <a:gridCol w="3462536">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tblGrid>
              <a:tr h="347759">
                <a:tc>
                  <a:txBody>
                    <a:bodyPr/>
                    <a:lstStyle/>
                    <a:p>
                      <a:pPr algn="ctr"/>
                      <a:r>
                        <a:rPr lang="it-IT" sz="2000" b="1" dirty="0">
                          <a:solidFill>
                            <a:schemeClr val="bg1"/>
                          </a:solidFill>
                          <a:latin typeface="Georgia" pitchFamily="18" charset="0"/>
                        </a:rPr>
                        <a:t>Fase processo</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it-IT" sz="2000" b="1" dirty="0">
                          <a:solidFill>
                            <a:schemeClr val="bg1"/>
                          </a:solidFill>
                          <a:latin typeface="Georgia" pitchFamily="18" charset="0"/>
                        </a:rPr>
                        <a:t>Controllo Chiave</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it-IT" sz="2000" b="1" dirty="0">
                          <a:solidFill>
                            <a:schemeClr val="bg1"/>
                          </a:solidFill>
                          <a:latin typeface="Georgia" pitchFamily="18" charset="0"/>
                        </a:rPr>
                        <a:t>Rischio</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xmlns="" val="10000"/>
                  </a:ext>
                </a:extLst>
              </a:tr>
              <a:tr h="800192">
                <a:tc>
                  <a:txBody>
                    <a:bodyPr/>
                    <a:lstStyle/>
                    <a:p>
                      <a:pPr algn="l"/>
                      <a:r>
                        <a:rPr lang="it-IT" sz="2000" b="1" dirty="0">
                          <a:solidFill>
                            <a:srgbClr val="CC0000"/>
                          </a:solidFill>
                          <a:latin typeface="Georgia" pitchFamily="18" charset="0"/>
                        </a:rPr>
                        <a:t>Acquisti</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Tutti gli</a:t>
                      </a:r>
                      <a:r>
                        <a:rPr lang="it-IT" sz="1600" b="0" baseline="0" dirty="0">
                          <a:solidFill>
                            <a:srgbClr val="000066"/>
                          </a:solidFill>
                          <a:latin typeface="Georgia" pitchFamily="18" charset="0"/>
                        </a:rPr>
                        <a:t> acquisti devono essere effettuati tramite emissione di una </a:t>
                      </a:r>
                      <a:r>
                        <a:rPr lang="it-IT" sz="1600" b="1" baseline="0" dirty="0">
                          <a:solidFill>
                            <a:srgbClr val="000066"/>
                          </a:solidFill>
                          <a:latin typeface="Georgia" pitchFamily="18" charset="0"/>
                        </a:rPr>
                        <a:t>richiesta di acquisto </a:t>
                      </a:r>
                      <a:r>
                        <a:rPr lang="it-IT" sz="1600" b="0" baseline="0" dirty="0">
                          <a:solidFill>
                            <a:srgbClr val="000066"/>
                          </a:solidFill>
                          <a:latin typeface="Georgia" pitchFamily="18" charset="0"/>
                        </a:rPr>
                        <a:t>approvata e </a:t>
                      </a:r>
                      <a:r>
                        <a:rPr lang="it-IT" sz="1600" b="1" baseline="0" dirty="0">
                          <a:solidFill>
                            <a:srgbClr val="000066"/>
                          </a:solidFill>
                          <a:latin typeface="Georgia" pitchFamily="18" charset="0"/>
                        </a:rPr>
                        <a:t>in linea con il budget </a:t>
                      </a:r>
                      <a:r>
                        <a:rPr lang="it-IT" sz="1600" b="1" baseline="0" dirty="0" smtClean="0">
                          <a:solidFill>
                            <a:srgbClr val="000066"/>
                          </a:solidFill>
                          <a:latin typeface="Georgia" pitchFamily="18" charset="0"/>
                        </a:rPr>
                        <a:t> </a:t>
                      </a:r>
                      <a:r>
                        <a:rPr lang="it-IT" sz="1600" b="0" baseline="0" dirty="0" err="1" smtClean="0">
                          <a:solidFill>
                            <a:srgbClr val="000066"/>
                          </a:solidFill>
                          <a:latin typeface="Georgia" pitchFamily="18" charset="0"/>
                        </a:rPr>
                        <a:t>investim</a:t>
                      </a:r>
                      <a:r>
                        <a:rPr lang="it-IT" sz="1600" b="0" baseline="0" dirty="0" smtClean="0">
                          <a:solidFill>
                            <a:srgbClr val="000066"/>
                          </a:solidFill>
                          <a:latin typeface="Georgia" pitchFamily="18" charset="0"/>
                        </a:rPr>
                        <a:t>.</a:t>
                      </a:r>
                      <a:endParaRPr lang="it-IT" sz="1600" b="0" dirty="0">
                        <a:solidFill>
                          <a:srgbClr val="000066"/>
                        </a:solidFill>
                        <a:latin typeface="Georgia" pitchFamily="18" charset="0"/>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1" dirty="0">
                          <a:solidFill>
                            <a:srgbClr val="000066"/>
                          </a:solidFill>
                          <a:latin typeface="Georgia" pitchFamily="18" charset="0"/>
                        </a:rPr>
                        <a:t>Acquisti</a:t>
                      </a:r>
                      <a:r>
                        <a:rPr lang="it-IT" sz="1600" b="1" baseline="0" dirty="0">
                          <a:solidFill>
                            <a:srgbClr val="000066"/>
                          </a:solidFill>
                          <a:latin typeface="Georgia" pitchFamily="18" charset="0"/>
                        </a:rPr>
                        <a:t> non autorizzati</a:t>
                      </a:r>
                      <a:endParaRPr lang="it-IT" sz="1600" b="1" dirty="0">
                        <a:solidFill>
                          <a:srgbClr val="000066"/>
                        </a:solidFill>
                        <a:latin typeface="Georgia" pitchFamily="18" charset="0"/>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434390">
                <a:tc>
                  <a:txBody>
                    <a:bodyPr/>
                    <a:lstStyle/>
                    <a:p>
                      <a:pPr algn="l"/>
                      <a:r>
                        <a:rPr lang="it-IT" sz="1800" b="1" dirty="0">
                          <a:solidFill>
                            <a:srgbClr val="CC0000"/>
                          </a:solidFill>
                          <a:latin typeface="Georgia" pitchFamily="18" charset="0"/>
                        </a:rPr>
                        <a:t>Capitalizzazione</a:t>
                      </a:r>
                      <a:r>
                        <a:rPr lang="it-IT" sz="1800" b="1" baseline="0" dirty="0">
                          <a:solidFill>
                            <a:srgbClr val="CC0000"/>
                          </a:solidFill>
                          <a:latin typeface="Georgia" pitchFamily="18" charset="0"/>
                        </a:rPr>
                        <a:t> del costo </a:t>
                      </a:r>
                      <a:endParaRPr lang="it-IT" sz="1800" b="1" dirty="0">
                        <a:solidFill>
                          <a:srgbClr val="CC0000"/>
                        </a:solidFill>
                        <a:latin typeface="Georgia" pitchFamily="18" charset="0"/>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Verifica dell’esistenza dei </a:t>
                      </a:r>
                      <a:r>
                        <a:rPr lang="it-IT" sz="1600" b="1" dirty="0">
                          <a:solidFill>
                            <a:srgbClr val="000066"/>
                          </a:solidFill>
                          <a:latin typeface="Georgia" pitchFamily="18" charset="0"/>
                        </a:rPr>
                        <a:t>requisiti per</a:t>
                      </a:r>
                      <a:r>
                        <a:rPr lang="it-IT" sz="1600" b="1" baseline="0" dirty="0">
                          <a:solidFill>
                            <a:srgbClr val="000066"/>
                          </a:solidFill>
                          <a:latin typeface="Georgia" pitchFamily="18" charset="0"/>
                        </a:rPr>
                        <a:t> la capitalizzazione</a:t>
                      </a:r>
                      <a:r>
                        <a:rPr lang="it-IT" sz="1600" b="0" baseline="0" dirty="0">
                          <a:solidFill>
                            <a:srgbClr val="000066"/>
                          </a:solidFill>
                          <a:latin typeface="Georgia" pitchFamily="18" charset="0"/>
                        </a:rPr>
                        <a:t> del bene.</a:t>
                      </a:r>
                      <a:endParaRPr lang="it-IT" sz="1600" b="0" dirty="0">
                        <a:solidFill>
                          <a:srgbClr val="000066"/>
                        </a:solidFill>
                        <a:latin typeface="Georgia" pitchFamily="18" charset="0"/>
                      </a:endParaRP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Registrazione tra le immobilizzazioni di </a:t>
                      </a:r>
                      <a:r>
                        <a:rPr lang="it-IT" sz="1600" b="1" dirty="0">
                          <a:solidFill>
                            <a:srgbClr val="000066"/>
                          </a:solidFill>
                          <a:latin typeface="Georgia" pitchFamily="18" charset="0"/>
                        </a:rPr>
                        <a:t>un costo non capitalizzabile.</a:t>
                      </a:r>
                    </a:p>
                  </a:txBody>
                  <a:tcPr marL="68580" marR="68580"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13" name="Table 7">
            <a:extLst>
              <a:ext uri="{FF2B5EF4-FFF2-40B4-BE49-F238E27FC236}">
                <a16:creationId xmlns:a16="http://schemas.microsoft.com/office/drawing/2014/main" xmlns="" id="{287A82E7-56BD-4E4D-9F7B-94DD510F0D54}"/>
              </a:ext>
            </a:extLst>
          </p:cNvPr>
          <p:cNvGraphicFramePr>
            <a:graphicFrameLocks noGrp="1"/>
          </p:cNvGraphicFramePr>
          <p:nvPr/>
        </p:nvGraphicFramePr>
        <p:xfrm>
          <a:off x="533400" y="3152760"/>
          <a:ext cx="8077202" cy="1965960"/>
        </p:xfrm>
        <a:graphic>
          <a:graphicData uri="http://schemas.openxmlformats.org/drawingml/2006/table">
            <a:tbl>
              <a:tblPr firstRow="1" bandRow="1">
                <a:tableStyleId>{5C22544A-7EE6-4342-B048-85BDC9FD1C3A}</a:tableStyleId>
              </a:tblPr>
              <a:tblGrid>
                <a:gridCol w="3030488">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2310410">
                  <a:extLst>
                    <a:ext uri="{9D8B030D-6E8A-4147-A177-3AD203B41FA5}">
                      <a16:colId xmlns:a16="http://schemas.microsoft.com/office/drawing/2014/main" xmlns="" val="20002"/>
                    </a:ext>
                  </a:extLst>
                </a:gridCol>
              </a:tblGrid>
              <a:tr h="278130">
                <a:tc>
                  <a:txBody>
                    <a:bodyPr/>
                    <a:lstStyle/>
                    <a:p>
                      <a:pPr algn="ctr"/>
                      <a:r>
                        <a:rPr lang="it-IT" sz="2000" b="1" dirty="0">
                          <a:solidFill>
                            <a:schemeClr val="bg1"/>
                          </a:solidFill>
                          <a:latin typeface="Georgia" pitchFamily="18" charset="0"/>
                        </a:rPr>
                        <a:t>Fase processo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it-IT" sz="2000" b="1" dirty="0">
                          <a:solidFill>
                            <a:schemeClr val="bg1"/>
                          </a:solidFill>
                          <a:latin typeface="Georgia" pitchFamily="18" charset="0"/>
                        </a:rPr>
                        <a:t>Controllo Chiave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it-IT" sz="2000" b="1" dirty="0">
                          <a:solidFill>
                            <a:schemeClr val="bg1"/>
                          </a:solidFill>
                          <a:latin typeface="Georgia" pitchFamily="18" charset="0"/>
                        </a:rPr>
                        <a:t>Rischio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xmlns="" val="10000"/>
                  </a:ext>
                </a:extLst>
              </a:tr>
              <a:tr h="982980">
                <a:tc>
                  <a:txBody>
                    <a:bodyPr/>
                    <a:lstStyle/>
                    <a:p>
                      <a:pPr algn="l"/>
                      <a:r>
                        <a:rPr lang="it-IT" sz="2000" b="0" dirty="0">
                          <a:solidFill>
                            <a:srgbClr val="CC0000"/>
                          </a:solidFill>
                          <a:latin typeface="Georgia" pitchFamily="18" charset="0"/>
                        </a:rPr>
                        <a:t>Entrata</a:t>
                      </a:r>
                      <a:r>
                        <a:rPr lang="it-IT" sz="2000" b="0" baseline="0" dirty="0">
                          <a:solidFill>
                            <a:srgbClr val="CC0000"/>
                          </a:solidFill>
                          <a:latin typeface="Georgia" pitchFamily="18" charset="0"/>
                        </a:rPr>
                        <a:t> in funzione/completamento </a:t>
                      </a:r>
                      <a:r>
                        <a:rPr lang="it-IT" sz="2000" b="0" baseline="0" dirty="0" smtClean="0">
                          <a:solidFill>
                            <a:srgbClr val="CC0000"/>
                          </a:solidFill>
                          <a:latin typeface="Georgia" pitchFamily="18" charset="0"/>
                        </a:rPr>
                        <a:t>immobilizzazione </a:t>
                      </a:r>
                      <a:r>
                        <a:rPr lang="it-IT" sz="2000" b="1" baseline="0" dirty="0">
                          <a:solidFill>
                            <a:srgbClr val="CC0000"/>
                          </a:solidFill>
                          <a:latin typeface="Georgia" pitchFamily="18" charset="0"/>
                        </a:rPr>
                        <a:t>generata internamente</a:t>
                      </a:r>
                      <a:endParaRPr lang="it-IT" sz="2000" b="1" dirty="0">
                        <a:solidFill>
                          <a:srgbClr val="CC0000"/>
                        </a:solidFill>
                        <a:latin typeface="Georgia"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Ogni</a:t>
                      </a:r>
                      <a:r>
                        <a:rPr lang="it-IT" sz="1600" b="0" baseline="0" dirty="0">
                          <a:solidFill>
                            <a:srgbClr val="000066"/>
                          </a:solidFill>
                          <a:latin typeface="Georgia" pitchFamily="18" charset="0"/>
                        </a:rPr>
                        <a:t> volta che un cespite è </a:t>
                      </a:r>
                      <a:r>
                        <a:rPr lang="it-IT" sz="1600" b="1" baseline="0" dirty="0">
                          <a:solidFill>
                            <a:srgbClr val="000066"/>
                          </a:solidFill>
                          <a:latin typeface="Georgia" pitchFamily="18" charset="0"/>
                        </a:rPr>
                        <a:t>pronto per l’uso </a:t>
                      </a:r>
                      <a:r>
                        <a:rPr lang="it-IT" sz="1600" b="0" baseline="0" dirty="0">
                          <a:solidFill>
                            <a:srgbClr val="000066"/>
                          </a:solidFill>
                          <a:latin typeface="Georgia" pitchFamily="18" charset="0"/>
                        </a:rPr>
                        <a:t>inizia il relativo ammortamento.</a:t>
                      </a:r>
                      <a:endParaRPr lang="it-IT" sz="1600" b="0" dirty="0">
                        <a:solidFill>
                          <a:srgbClr val="000066"/>
                        </a:solidFill>
                        <a:latin typeface="Georgia"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Calcolo</a:t>
                      </a:r>
                      <a:r>
                        <a:rPr lang="it-IT" sz="1600" b="0" baseline="0" dirty="0">
                          <a:solidFill>
                            <a:srgbClr val="000066"/>
                          </a:solidFill>
                          <a:latin typeface="Georgia" pitchFamily="18" charset="0"/>
                        </a:rPr>
                        <a:t> </a:t>
                      </a:r>
                      <a:r>
                        <a:rPr lang="it-IT" sz="1600" b="1" baseline="0" dirty="0">
                          <a:solidFill>
                            <a:srgbClr val="000066"/>
                          </a:solidFill>
                          <a:latin typeface="Georgia" pitchFamily="18" charset="0"/>
                        </a:rPr>
                        <a:t>errato</a:t>
                      </a:r>
                      <a:r>
                        <a:rPr lang="it-IT" sz="1600" b="0" baseline="0" dirty="0">
                          <a:solidFill>
                            <a:srgbClr val="000066"/>
                          </a:solidFill>
                          <a:latin typeface="Georgia" pitchFamily="18" charset="0"/>
                        </a:rPr>
                        <a:t> dell’ammortamento (per periodo sbagliato o per aliquota errata)</a:t>
                      </a:r>
                      <a:endParaRPr lang="it-IT" sz="1600" b="0" dirty="0">
                        <a:solidFill>
                          <a:srgbClr val="000066"/>
                        </a:solidFill>
                        <a:latin typeface="Georgia"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
        <p:nvSpPr>
          <p:cNvPr id="14" name="Rettangolo 13">
            <a:extLst>
              <a:ext uri="{FF2B5EF4-FFF2-40B4-BE49-F238E27FC236}">
                <a16:creationId xmlns:a16="http://schemas.microsoft.com/office/drawing/2014/main" xmlns="" id="{6A59266F-B84C-4103-8A8B-28BE9B7406DE}"/>
              </a:ext>
            </a:extLst>
          </p:cNvPr>
          <p:cNvSpPr/>
          <p:nvPr/>
        </p:nvSpPr>
        <p:spPr>
          <a:xfrm>
            <a:off x="1282241" y="980728"/>
            <a:ext cx="6674135" cy="1446550"/>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3"/>
            </a:pPr>
            <a:r>
              <a:rPr lang="it-IT" sz="4400" b="1" cap="none" spc="0" dirty="0" smtClean="0">
                <a:ln w="11430"/>
                <a:solidFill>
                  <a:srgbClr val="EBE600"/>
                </a:solidFill>
                <a:effectLst>
                  <a:outerShdw blurRad="80000" dist="40000" dir="5040000" algn="tl">
                    <a:srgbClr val="000000">
                      <a:alpha val="30000"/>
                    </a:srgbClr>
                  </a:outerShdw>
                </a:effectLst>
              </a:rPr>
              <a:t>Valutazione sistema</a:t>
            </a:r>
          </a:p>
          <a:p>
            <a:pPr marL="1143000" indent="-1143000"/>
            <a:r>
              <a:rPr lang="it-IT" sz="4400" b="1" dirty="0" smtClean="0">
                <a:ln w="11430"/>
                <a:solidFill>
                  <a:srgbClr val="EBE600"/>
                </a:solidFill>
                <a:effectLst>
                  <a:outerShdw blurRad="80000" dist="40000" dir="5040000" algn="tl">
                    <a:srgbClr val="000000">
                      <a:alpha val="30000"/>
                    </a:srgbClr>
                  </a:outerShdw>
                </a:effectLst>
              </a:rPr>
              <a:t>	</a:t>
            </a:r>
            <a:r>
              <a:rPr lang="it-IT" sz="4400" b="1" cap="none" spc="0" dirty="0" smtClean="0">
                <a:ln w="11430"/>
                <a:solidFill>
                  <a:srgbClr val="EBE600"/>
                </a:solidFill>
                <a:effectLst>
                  <a:outerShdw blurRad="80000" dist="40000" dir="5040000" algn="tl">
                    <a:srgbClr val="000000">
                      <a:alpha val="30000"/>
                    </a:srgbClr>
                  </a:outerShdw>
                </a:effectLst>
              </a:rPr>
              <a:t>controllo interno</a:t>
            </a:r>
            <a:endParaRPr lang="it-IT" sz="4400" b="1" cap="none" spc="0" dirty="0">
              <a:ln w="11430"/>
              <a:solidFill>
                <a:srgbClr val="EBE6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13" name="Table 7">
            <a:extLst>
              <a:ext uri="{FF2B5EF4-FFF2-40B4-BE49-F238E27FC236}">
                <a16:creationId xmlns:a16="http://schemas.microsoft.com/office/drawing/2014/main" xmlns="" id="{287A82E7-56BD-4E4D-9F7B-94DD510F0D54}"/>
              </a:ext>
            </a:extLst>
          </p:cNvPr>
          <p:cNvGraphicFramePr>
            <a:graphicFrameLocks noGrp="1"/>
          </p:cNvGraphicFramePr>
          <p:nvPr/>
        </p:nvGraphicFramePr>
        <p:xfrm>
          <a:off x="533400" y="3127980"/>
          <a:ext cx="8077202" cy="2461260"/>
        </p:xfrm>
        <a:graphic>
          <a:graphicData uri="http://schemas.openxmlformats.org/drawingml/2006/table">
            <a:tbl>
              <a:tblPr firstRow="1" bandRow="1">
                <a:tableStyleId>{5C22544A-7EE6-4342-B048-85BDC9FD1C3A}</a:tableStyleId>
              </a:tblPr>
              <a:tblGrid>
                <a:gridCol w="2094384">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3102498">
                  <a:extLst>
                    <a:ext uri="{9D8B030D-6E8A-4147-A177-3AD203B41FA5}">
                      <a16:colId xmlns:a16="http://schemas.microsoft.com/office/drawing/2014/main" xmlns="" val="20002"/>
                    </a:ext>
                  </a:extLst>
                </a:gridCol>
              </a:tblGrid>
              <a:tr h="278130">
                <a:tc>
                  <a:txBody>
                    <a:bodyPr/>
                    <a:lstStyle/>
                    <a:p>
                      <a:pPr algn="ctr"/>
                      <a:r>
                        <a:rPr lang="it-IT" sz="2000" b="1" dirty="0">
                          <a:solidFill>
                            <a:schemeClr val="bg1"/>
                          </a:solidFill>
                          <a:latin typeface="Georgia" pitchFamily="18" charset="0"/>
                        </a:rPr>
                        <a:t>Fase processo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it-IT" sz="2000" b="1" dirty="0">
                          <a:solidFill>
                            <a:schemeClr val="bg1"/>
                          </a:solidFill>
                          <a:latin typeface="Georgia" pitchFamily="18" charset="0"/>
                        </a:rPr>
                        <a:t>Controllo Chiave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it-IT" sz="2000" b="1" dirty="0">
                          <a:solidFill>
                            <a:schemeClr val="bg1"/>
                          </a:solidFill>
                          <a:latin typeface="Georgia" pitchFamily="18" charset="0"/>
                        </a:rPr>
                        <a:t>Rischio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xmlns="" val="10000"/>
                  </a:ext>
                </a:extLst>
              </a:tr>
              <a:tr h="617220">
                <a:tc>
                  <a:txBody>
                    <a:bodyPr/>
                    <a:lstStyle/>
                    <a:p>
                      <a:pPr algn="l"/>
                      <a:r>
                        <a:rPr lang="it-IT" sz="2000" b="1" dirty="0">
                          <a:solidFill>
                            <a:srgbClr val="CC0000"/>
                          </a:solidFill>
                          <a:latin typeface="Georgia" pitchFamily="18" charset="0"/>
                        </a:rPr>
                        <a:t>Analisi recuperabilità</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Periodicamente</a:t>
                      </a:r>
                      <a:r>
                        <a:rPr lang="it-IT" sz="1600" b="0" baseline="0" dirty="0">
                          <a:solidFill>
                            <a:srgbClr val="000066"/>
                          </a:solidFill>
                          <a:latin typeface="Georgia" pitchFamily="18" charset="0"/>
                        </a:rPr>
                        <a:t> viene valutata la recuperabilità degli investimenti per identificare eventuali </a:t>
                      </a:r>
                      <a:r>
                        <a:rPr lang="it-IT" sz="1600" b="1" baseline="0" dirty="0">
                          <a:solidFill>
                            <a:srgbClr val="000066"/>
                          </a:solidFill>
                          <a:latin typeface="Georgia" pitchFamily="18" charset="0"/>
                        </a:rPr>
                        <a:t>svalutazioni</a:t>
                      </a:r>
                      <a:r>
                        <a:rPr lang="it-IT" sz="1600" b="0" baseline="0" dirty="0">
                          <a:solidFill>
                            <a:srgbClr val="000066"/>
                          </a:solidFill>
                          <a:latin typeface="Georgia" pitchFamily="18" charset="0"/>
                        </a:rPr>
                        <a:t>.</a:t>
                      </a:r>
                      <a:endParaRPr lang="it-IT" sz="1600" b="0" dirty="0">
                        <a:solidFill>
                          <a:srgbClr val="000066"/>
                        </a:solidFill>
                        <a:latin typeface="Georgia"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Iscrizione in bilancio di</a:t>
                      </a:r>
                      <a:r>
                        <a:rPr lang="it-IT" sz="1600" b="0" baseline="0" dirty="0">
                          <a:solidFill>
                            <a:srgbClr val="000066"/>
                          </a:solidFill>
                          <a:latin typeface="Georgia" pitchFamily="18" charset="0"/>
                        </a:rPr>
                        <a:t> cespiti ad un </a:t>
                      </a:r>
                      <a:r>
                        <a:rPr lang="it-IT" sz="1600" b="1" baseline="0" dirty="0">
                          <a:solidFill>
                            <a:srgbClr val="000066"/>
                          </a:solidFill>
                          <a:latin typeface="Georgia" pitchFamily="18" charset="0"/>
                        </a:rPr>
                        <a:t>valore non recuperabile</a:t>
                      </a:r>
                      <a:r>
                        <a:rPr lang="it-IT" sz="1600" b="0" baseline="0" dirty="0">
                          <a:solidFill>
                            <a:srgbClr val="000066"/>
                          </a:solidFill>
                          <a:latin typeface="Georgia" pitchFamily="18" charset="0"/>
                        </a:rPr>
                        <a:t>.</a:t>
                      </a:r>
                      <a:endParaRPr lang="it-IT" sz="1600" b="0" dirty="0">
                        <a:solidFill>
                          <a:srgbClr val="000066"/>
                        </a:solidFill>
                        <a:latin typeface="Georgia"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r h="617220">
                <a:tc>
                  <a:txBody>
                    <a:bodyPr/>
                    <a:lstStyle/>
                    <a:p>
                      <a:pPr algn="l"/>
                      <a:r>
                        <a:rPr lang="it-IT" sz="2000" b="1" dirty="0">
                          <a:solidFill>
                            <a:srgbClr val="CC0000"/>
                          </a:solidFill>
                          <a:latin typeface="Georgia" pitchFamily="18" charset="0"/>
                        </a:rPr>
                        <a:t>d</a:t>
                      </a:r>
                      <a:r>
                        <a:rPr lang="it-IT" sz="2000" b="1" dirty="0" smtClean="0">
                          <a:solidFill>
                            <a:srgbClr val="CC0000"/>
                          </a:solidFill>
                          <a:latin typeface="Georgia" pitchFamily="18" charset="0"/>
                        </a:rPr>
                        <a:t>ismissione</a:t>
                      </a:r>
                      <a:r>
                        <a:rPr lang="it-IT" sz="2000" b="1" dirty="0">
                          <a:solidFill>
                            <a:srgbClr val="CC0000"/>
                          </a:solidFill>
                          <a:latin typeface="Georgia" pitchFamily="18" charset="0"/>
                        </a:rPr>
                        <a:t>/</a:t>
                      </a:r>
                    </a:p>
                    <a:p>
                      <a:pPr algn="l"/>
                      <a:r>
                        <a:rPr lang="it-IT" sz="2000" b="1" dirty="0">
                          <a:solidFill>
                            <a:srgbClr val="CC0000"/>
                          </a:solidFill>
                          <a:latin typeface="Georgia" pitchFamily="18" charset="0"/>
                        </a:rPr>
                        <a:t>vendita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Tutti le</a:t>
                      </a:r>
                      <a:r>
                        <a:rPr lang="it-IT" sz="1600" b="0" baseline="0" dirty="0">
                          <a:solidFill>
                            <a:srgbClr val="000066"/>
                          </a:solidFill>
                          <a:latin typeface="Georgia" pitchFamily="18" charset="0"/>
                        </a:rPr>
                        <a:t> dismissioni  devono essere </a:t>
                      </a:r>
                      <a:r>
                        <a:rPr lang="it-IT" sz="1600" b="1" baseline="0" dirty="0">
                          <a:solidFill>
                            <a:srgbClr val="000066"/>
                          </a:solidFill>
                          <a:latin typeface="Georgia" pitchFamily="18" charset="0"/>
                        </a:rPr>
                        <a:t>autorizzate </a:t>
                      </a:r>
                      <a:r>
                        <a:rPr lang="it-IT" sz="1600" b="0" baseline="0" dirty="0">
                          <a:solidFill>
                            <a:srgbClr val="000066"/>
                          </a:solidFill>
                          <a:latin typeface="Georgia" pitchFamily="18" charset="0"/>
                        </a:rPr>
                        <a:t>a fronte di adeguata documentazione a supporto</a:t>
                      </a:r>
                      <a:endParaRPr lang="it-IT" sz="1600" b="0" dirty="0">
                        <a:solidFill>
                          <a:srgbClr val="000066"/>
                        </a:solidFill>
                        <a:latin typeface="Georgia"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it-IT" sz="1600" b="0" dirty="0">
                          <a:solidFill>
                            <a:srgbClr val="000066"/>
                          </a:solidFill>
                          <a:latin typeface="Georgia" pitchFamily="18" charset="0"/>
                        </a:rPr>
                        <a:t>Dismissioni </a:t>
                      </a:r>
                      <a:r>
                        <a:rPr lang="it-IT" sz="1600" b="1" dirty="0">
                          <a:solidFill>
                            <a:srgbClr val="000066"/>
                          </a:solidFill>
                          <a:latin typeface="Georgia" pitchFamily="18" charset="0"/>
                        </a:rPr>
                        <a:t>non autorizzate</a:t>
                      </a:r>
                      <a:r>
                        <a:rPr lang="it-IT" sz="1600" b="0" dirty="0">
                          <a:solidFill>
                            <a:srgbClr val="000066"/>
                          </a:solidFill>
                          <a:latin typeface="Georgia" pitchFamily="18" charset="0"/>
                        </a:rPr>
                        <a:t>, distrazioni di beni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3"/>
                  </a:ext>
                </a:extLst>
              </a:tr>
            </a:tbl>
          </a:graphicData>
        </a:graphic>
      </p:graphicFrame>
      <p:sp>
        <p:nvSpPr>
          <p:cNvPr id="14" name="Rettangolo 13">
            <a:extLst>
              <a:ext uri="{FF2B5EF4-FFF2-40B4-BE49-F238E27FC236}">
                <a16:creationId xmlns:a16="http://schemas.microsoft.com/office/drawing/2014/main" xmlns="" id="{6A59266F-B84C-4103-8A8B-28BE9B7406DE}"/>
              </a:ext>
            </a:extLst>
          </p:cNvPr>
          <p:cNvSpPr/>
          <p:nvPr/>
        </p:nvSpPr>
        <p:spPr>
          <a:xfrm>
            <a:off x="1282241" y="1190362"/>
            <a:ext cx="6674135" cy="1446550"/>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3"/>
            </a:pPr>
            <a:r>
              <a:rPr lang="it-IT" sz="4400" b="1" cap="none" spc="0" dirty="0" smtClean="0">
                <a:ln w="11430"/>
                <a:solidFill>
                  <a:srgbClr val="EBE600"/>
                </a:solidFill>
                <a:effectLst>
                  <a:outerShdw blurRad="80000" dist="40000" dir="5040000" algn="tl">
                    <a:srgbClr val="000000">
                      <a:alpha val="30000"/>
                    </a:srgbClr>
                  </a:outerShdw>
                </a:effectLst>
              </a:rPr>
              <a:t>Valutazione sistema</a:t>
            </a:r>
          </a:p>
          <a:p>
            <a:pPr marL="1143000" indent="-1143000"/>
            <a:r>
              <a:rPr lang="it-IT" sz="4400" b="1" dirty="0" smtClean="0">
                <a:ln w="11430"/>
                <a:solidFill>
                  <a:srgbClr val="EBE600"/>
                </a:solidFill>
                <a:effectLst>
                  <a:outerShdw blurRad="80000" dist="40000" dir="5040000" algn="tl">
                    <a:srgbClr val="000000">
                      <a:alpha val="30000"/>
                    </a:srgbClr>
                  </a:outerShdw>
                </a:effectLst>
              </a:rPr>
              <a:t>	</a:t>
            </a:r>
            <a:r>
              <a:rPr lang="it-IT" sz="4400" b="1" cap="none" spc="0" dirty="0" smtClean="0">
                <a:ln w="11430"/>
                <a:solidFill>
                  <a:srgbClr val="EBE600"/>
                </a:solidFill>
                <a:effectLst>
                  <a:outerShdw blurRad="80000" dist="40000" dir="5040000" algn="tl">
                    <a:srgbClr val="000000">
                      <a:alpha val="30000"/>
                    </a:srgbClr>
                  </a:outerShdw>
                </a:effectLst>
              </a:rPr>
              <a:t>controllo interno</a:t>
            </a:r>
            <a:endParaRPr lang="it-IT" sz="4400" b="1" cap="none" spc="0" dirty="0">
              <a:ln w="11430"/>
              <a:solidFill>
                <a:srgbClr val="EBE6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268760"/>
            <a:ext cx="8496944" cy="2808312"/>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ttangolo 7">
            <a:extLst>
              <a:ext uri="{FF2B5EF4-FFF2-40B4-BE49-F238E27FC236}">
                <a16:creationId xmlns:a16="http://schemas.microsoft.com/office/drawing/2014/main" xmlns="" id="{6A59266F-B84C-4103-8A8B-28BE9B7406DE}"/>
              </a:ext>
            </a:extLst>
          </p:cNvPr>
          <p:cNvSpPr/>
          <p:nvPr/>
        </p:nvSpPr>
        <p:spPr>
          <a:xfrm>
            <a:off x="1265825" y="4509120"/>
            <a:ext cx="6618543"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4"/>
            </a:pPr>
            <a:r>
              <a:rPr lang="it-IT" sz="4400" b="1" cap="none" spc="0" dirty="0" smtClean="0">
                <a:ln w="11430"/>
                <a:solidFill>
                  <a:srgbClr val="EBE600"/>
                </a:solidFill>
                <a:effectLst>
                  <a:outerShdw blurRad="80000" dist="40000" dir="5040000" algn="tl">
                    <a:srgbClr val="000000">
                      <a:alpha val="30000"/>
                    </a:srgbClr>
                  </a:outerShdw>
                </a:effectLst>
              </a:rPr>
              <a:t>Analisi comparative</a:t>
            </a:r>
            <a:endParaRPr lang="it-IT" sz="4400" b="1" cap="none" spc="0" dirty="0">
              <a:ln w="11430"/>
              <a:solidFill>
                <a:srgbClr val="EBE6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265825" y="1124744"/>
            <a:ext cx="6618543"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4"/>
            </a:pPr>
            <a:r>
              <a:rPr lang="it-IT" sz="4400" b="1" cap="none" spc="0" dirty="0" smtClean="0">
                <a:ln w="11430"/>
                <a:solidFill>
                  <a:srgbClr val="EBE600"/>
                </a:solidFill>
                <a:effectLst>
                  <a:outerShdw blurRad="80000" dist="40000" dir="5040000" algn="tl">
                    <a:srgbClr val="000000">
                      <a:alpha val="30000"/>
                    </a:srgbClr>
                  </a:outerShdw>
                </a:effectLst>
              </a:rPr>
              <a:t>Analisi comparative</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14" name="Titolo 1">
            <a:extLst>
              <a:ext uri="{FF2B5EF4-FFF2-40B4-BE49-F238E27FC236}">
                <a16:creationId xmlns:a16="http://schemas.microsoft.com/office/drawing/2014/main" xmlns="" id="{C932FE71-AB07-4A10-AFF6-3D0AC476496C}"/>
              </a:ext>
            </a:extLst>
          </p:cNvPr>
          <p:cNvSpPr txBox="1">
            <a:spLocks/>
          </p:cNvSpPr>
          <p:nvPr/>
        </p:nvSpPr>
        <p:spPr>
          <a:xfrm>
            <a:off x="1403648" y="2348880"/>
            <a:ext cx="6336704" cy="936104"/>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cap="none" dirty="0" smtClean="0">
                <a:solidFill>
                  <a:srgbClr val="FF0099"/>
                </a:solidFill>
                <a:latin typeface="Calibri" pitchFamily="34" charset="0"/>
              </a:rPr>
              <a:t>a) Settore ATTIVITÀ</a:t>
            </a:r>
            <a:endParaRPr lang="it-IT" sz="5400" b="1" dirty="0" smtClean="0">
              <a:solidFill>
                <a:srgbClr val="FF0099"/>
              </a:solidFill>
              <a:latin typeface="Calibri" pitchFamily="34" charset="0"/>
            </a:endParaRPr>
          </a:p>
        </p:txBody>
      </p:sp>
      <p:sp>
        <p:nvSpPr>
          <p:cNvPr id="22" name="Titolo 1">
            <a:extLst>
              <a:ext uri="{FF2B5EF4-FFF2-40B4-BE49-F238E27FC236}">
                <a16:creationId xmlns:a16="http://schemas.microsoft.com/office/drawing/2014/main" xmlns="" id="{C932FE71-AB07-4A10-AFF6-3D0AC476496C}"/>
              </a:ext>
            </a:extLst>
          </p:cNvPr>
          <p:cNvSpPr txBox="1">
            <a:spLocks/>
          </p:cNvSpPr>
          <p:nvPr/>
        </p:nvSpPr>
        <p:spPr>
          <a:xfrm>
            <a:off x="539552" y="3933056"/>
            <a:ext cx="3456384" cy="2016224"/>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000" b="1" cap="none" dirty="0" smtClean="0">
                <a:solidFill>
                  <a:srgbClr val="000066"/>
                </a:solidFill>
                <a:latin typeface="Calibri" pitchFamily="34" charset="0"/>
              </a:rPr>
              <a:t>Considero</a:t>
            </a:r>
          </a:p>
          <a:p>
            <a:pPr algn="ctr"/>
            <a:r>
              <a:rPr lang="it-IT" sz="4000" b="1" cap="none" dirty="0" smtClean="0">
                <a:solidFill>
                  <a:srgbClr val="000066"/>
                </a:solidFill>
                <a:latin typeface="Calibri" pitchFamily="34" charset="0"/>
              </a:rPr>
              <a:t>s</a:t>
            </a:r>
            <a:r>
              <a:rPr lang="it-IT" sz="4000" b="1" cap="none" dirty="0" smtClean="0">
                <a:solidFill>
                  <a:srgbClr val="000066"/>
                </a:solidFill>
                <a:latin typeface="Calibri" pitchFamily="34" charset="0"/>
              </a:rPr>
              <a:t>ettore della</a:t>
            </a:r>
          </a:p>
          <a:p>
            <a:pPr algn="ctr"/>
            <a:r>
              <a:rPr lang="it-IT" sz="4000" b="1" cap="none" dirty="0" smtClean="0">
                <a:solidFill>
                  <a:srgbClr val="000066"/>
                </a:solidFill>
                <a:latin typeface="Calibri" pitchFamily="34" charset="0"/>
              </a:rPr>
              <a:t>società</a:t>
            </a:r>
            <a:endParaRPr lang="it-IT" sz="4000" b="1" cap="none" dirty="0" smtClean="0">
              <a:solidFill>
                <a:srgbClr val="000066"/>
              </a:solidFill>
              <a:latin typeface="Calibri" pitchFamily="34" charset="0"/>
            </a:endParaRPr>
          </a:p>
        </p:txBody>
      </p:sp>
      <p:sp>
        <p:nvSpPr>
          <p:cNvPr id="23" name="Titolo 1">
            <a:extLst>
              <a:ext uri="{FF2B5EF4-FFF2-40B4-BE49-F238E27FC236}">
                <a16:creationId xmlns:a16="http://schemas.microsoft.com/office/drawing/2014/main" xmlns="" id="{C932FE71-AB07-4A10-AFF6-3D0AC476496C}"/>
              </a:ext>
            </a:extLst>
          </p:cNvPr>
          <p:cNvSpPr txBox="1">
            <a:spLocks/>
          </p:cNvSpPr>
          <p:nvPr/>
        </p:nvSpPr>
        <p:spPr>
          <a:xfrm>
            <a:off x="5161712" y="4005064"/>
            <a:ext cx="3456384" cy="1584176"/>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cap="none" dirty="0" smtClean="0">
                <a:solidFill>
                  <a:srgbClr val="000066"/>
                </a:solidFill>
                <a:latin typeface="Calibri" pitchFamily="34" charset="0"/>
              </a:rPr>
              <a:t>Confronto con</a:t>
            </a:r>
            <a:endParaRPr lang="it-IT" sz="3200" b="1" cap="none" dirty="0" smtClean="0">
              <a:solidFill>
                <a:srgbClr val="000066"/>
              </a:solidFill>
              <a:latin typeface="Calibri" pitchFamily="34" charset="0"/>
            </a:endParaRPr>
          </a:p>
          <a:p>
            <a:pPr algn="ctr"/>
            <a:r>
              <a:rPr lang="it-IT" sz="3200" b="1" cap="none" dirty="0" smtClean="0">
                <a:solidFill>
                  <a:srgbClr val="000066"/>
                </a:solidFill>
                <a:latin typeface="Calibri" pitchFamily="34" charset="0"/>
              </a:rPr>
              <a:t>i</a:t>
            </a:r>
            <a:r>
              <a:rPr lang="it-IT" sz="3200" b="1" cap="none" dirty="0" smtClean="0">
                <a:solidFill>
                  <a:srgbClr val="000066"/>
                </a:solidFill>
                <a:latin typeface="Calibri" pitchFamily="34" charset="0"/>
              </a:rPr>
              <a:t>nformazioni</a:t>
            </a:r>
          </a:p>
          <a:p>
            <a:pPr algn="ctr"/>
            <a:r>
              <a:rPr lang="it-IT" sz="3200" b="1" cap="none" dirty="0" smtClean="0">
                <a:solidFill>
                  <a:srgbClr val="000066"/>
                </a:solidFill>
                <a:latin typeface="Calibri" pitchFamily="34" charset="0"/>
              </a:rPr>
              <a:t>attese</a:t>
            </a:r>
            <a:endParaRPr lang="it-IT" sz="3200" b="1" cap="none" dirty="0" smtClean="0">
              <a:solidFill>
                <a:srgbClr val="000066"/>
              </a:solidFill>
              <a:latin typeface="Calibri" pitchFamily="34" charset="0"/>
            </a:endParaRPr>
          </a:p>
        </p:txBody>
      </p:sp>
      <p:cxnSp>
        <p:nvCxnSpPr>
          <p:cNvPr id="24" name="Forma 23"/>
          <p:cNvCxnSpPr>
            <a:stCxn id="14" idx="2"/>
            <a:endCxn id="22" idx="3"/>
          </p:cNvCxnSpPr>
          <p:nvPr/>
        </p:nvCxnSpPr>
        <p:spPr>
          <a:xfrm rot="5400000">
            <a:off x="3455876" y="3825044"/>
            <a:ext cx="1656184" cy="57606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Forma 24"/>
          <p:cNvCxnSpPr>
            <a:stCxn id="14" idx="2"/>
            <a:endCxn id="23" idx="1"/>
          </p:cNvCxnSpPr>
          <p:nvPr/>
        </p:nvCxnSpPr>
        <p:spPr>
          <a:xfrm rot="16200000" flipH="1">
            <a:off x="4110772" y="3746212"/>
            <a:ext cx="1512168" cy="589712"/>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down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trips(downRigh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265825" y="1124744"/>
            <a:ext cx="6618543"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4"/>
            </a:pPr>
            <a:r>
              <a:rPr lang="it-IT" sz="4400" b="1" cap="none" spc="0" dirty="0" smtClean="0">
                <a:ln w="11430"/>
                <a:solidFill>
                  <a:srgbClr val="EBE600"/>
                </a:solidFill>
                <a:effectLst>
                  <a:outerShdw blurRad="80000" dist="40000" dir="5040000" algn="tl">
                    <a:srgbClr val="000000">
                      <a:alpha val="30000"/>
                    </a:srgbClr>
                  </a:outerShdw>
                </a:effectLst>
              </a:rPr>
              <a:t>Analisi comparative</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14" name="Titolo 1">
            <a:extLst>
              <a:ext uri="{FF2B5EF4-FFF2-40B4-BE49-F238E27FC236}">
                <a16:creationId xmlns:a16="http://schemas.microsoft.com/office/drawing/2014/main" xmlns="" id="{C932FE71-AB07-4A10-AFF6-3D0AC476496C}"/>
              </a:ext>
            </a:extLst>
          </p:cNvPr>
          <p:cNvSpPr txBox="1">
            <a:spLocks/>
          </p:cNvSpPr>
          <p:nvPr/>
        </p:nvSpPr>
        <p:spPr>
          <a:xfrm>
            <a:off x="827584" y="2348880"/>
            <a:ext cx="7344816" cy="936104"/>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cap="none" dirty="0" smtClean="0">
                <a:solidFill>
                  <a:srgbClr val="FF0099"/>
                </a:solidFill>
                <a:latin typeface="Calibri" pitchFamily="34" charset="0"/>
              </a:rPr>
              <a:t>b</a:t>
            </a:r>
            <a:r>
              <a:rPr lang="it-IT" sz="5400" b="1" cap="none" dirty="0" smtClean="0">
                <a:solidFill>
                  <a:srgbClr val="FF0099"/>
                </a:solidFill>
                <a:latin typeface="Calibri" pitchFamily="34" charset="0"/>
              </a:rPr>
              <a:t>) Spiegare MOVIMENTI</a:t>
            </a:r>
            <a:endParaRPr lang="it-IT" sz="5400" b="1" dirty="0" smtClean="0">
              <a:solidFill>
                <a:srgbClr val="FF0099"/>
              </a:solidFill>
              <a:latin typeface="Calibri" pitchFamily="34" charset="0"/>
            </a:endParaRPr>
          </a:p>
        </p:txBody>
      </p:sp>
      <p:sp>
        <p:nvSpPr>
          <p:cNvPr id="22" name="Titolo 1">
            <a:extLst>
              <a:ext uri="{FF2B5EF4-FFF2-40B4-BE49-F238E27FC236}">
                <a16:creationId xmlns:a16="http://schemas.microsoft.com/office/drawing/2014/main" xmlns="" id="{C932FE71-AB07-4A10-AFF6-3D0AC476496C}"/>
              </a:ext>
            </a:extLst>
          </p:cNvPr>
          <p:cNvSpPr txBox="1">
            <a:spLocks/>
          </p:cNvSpPr>
          <p:nvPr/>
        </p:nvSpPr>
        <p:spPr>
          <a:xfrm>
            <a:off x="539552" y="3861048"/>
            <a:ext cx="3456384" cy="2160240"/>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000" b="1" cap="none" dirty="0" smtClean="0">
                <a:solidFill>
                  <a:srgbClr val="000066"/>
                </a:solidFill>
                <a:latin typeface="Calibri" pitchFamily="34" charset="0"/>
              </a:rPr>
              <a:t>Raffronto </a:t>
            </a:r>
            <a:r>
              <a:rPr lang="it-IT" sz="3200" b="1" cap="none" dirty="0" smtClean="0">
                <a:solidFill>
                  <a:srgbClr val="000066"/>
                </a:solidFill>
                <a:latin typeface="Calibri" pitchFamily="34" charset="0"/>
              </a:rPr>
              <a:t>esercizio </a:t>
            </a:r>
            <a:r>
              <a:rPr lang="it-IT" sz="3200" b="1" cap="none" dirty="0" err="1" smtClean="0">
                <a:solidFill>
                  <a:srgbClr val="000066"/>
                </a:solidFill>
                <a:latin typeface="Calibri" pitchFamily="34" charset="0"/>
              </a:rPr>
              <a:t>prec</a:t>
            </a:r>
            <a:r>
              <a:rPr lang="it-IT" sz="3200" b="1" cap="none" dirty="0" smtClean="0">
                <a:solidFill>
                  <a:srgbClr val="000066"/>
                </a:solidFill>
                <a:latin typeface="Calibri" pitchFamily="34" charset="0"/>
              </a:rPr>
              <a:t>/corrente</a:t>
            </a:r>
          </a:p>
          <a:p>
            <a:pPr algn="ctr"/>
            <a:r>
              <a:rPr lang="it-IT" sz="3200" b="1" cap="none" dirty="0" smtClean="0">
                <a:solidFill>
                  <a:srgbClr val="000066"/>
                </a:solidFill>
                <a:latin typeface="Calibri" pitchFamily="34" charset="0"/>
              </a:rPr>
              <a:t>budget</a:t>
            </a:r>
            <a:endParaRPr lang="it-IT" sz="3200" b="1" cap="none" dirty="0" smtClean="0">
              <a:solidFill>
                <a:srgbClr val="000066"/>
              </a:solidFill>
              <a:latin typeface="Calibri" pitchFamily="34" charset="0"/>
            </a:endParaRPr>
          </a:p>
        </p:txBody>
      </p:sp>
      <p:sp>
        <p:nvSpPr>
          <p:cNvPr id="23" name="Titolo 1">
            <a:extLst>
              <a:ext uri="{FF2B5EF4-FFF2-40B4-BE49-F238E27FC236}">
                <a16:creationId xmlns:a16="http://schemas.microsoft.com/office/drawing/2014/main" xmlns="" id="{C932FE71-AB07-4A10-AFF6-3D0AC476496C}"/>
              </a:ext>
            </a:extLst>
          </p:cNvPr>
          <p:cNvSpPr txBox="1">
            <a:spLocks/>
          </p:cNvSpPr>
          <p:nvPr/>
        </p:nvSpPr>
        <p:spPr>
          <a:xfrm>
            <a:off x="5161712" y="4005064"/>
            <a:ext cx="3456384" cy="1584176"/>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cap="none" dirty="0" smtClean="0">
                <a:solidFill>
                  <a:srgbClr val="000066"/>
                </a:solidFill>
                <a:latin typeface="Calibri" pitchFamily="34" charset="0"/>
              </a:rPr>
              <a:t>Categ</a:t>
            </a:r>
            <a:r>
              <a:rPr lang="it-IT" sz="3200" b="1" cap="none" dirty="0" smtClean="0">
                <a:solidFill>
                  <a:srgbClr val="000066"/>
                </a:solidFill>
                <a:latin typeface="Calibri" pitchFamily="34" charset="0"/>
              </a:rPr>
              <a:t>oria</a:t>
            </a:r>
            <a:r>
              <a:rPr lang="it-IT" sz="3200" b="1" cap="none" dirty="0" smtClean="0">
                <a:solidFill>
                  <a:srgbClr val="000066"/>
                </a:solidFill>
                <a:latin typeface="Calibri" pitchFamily="34" charset="0"/>
              </a:rPr>
              <a:t> </a:t>
            </a:r>
            <a:r>
              <a:rPr lang="it-IT" sz="3200" b="1" cap="none" dirty="0" smtClean="0">
                <a:solidFill>
                  <a:srgbClr val="000066"/>
                </a:solidFill>
                <a:latin typeface="Calibri" pitchFamily="34" charset="0"/>
              </a:rPr>
              <a:t>c</a:t>
            </a:r>
            <a:r>
              <a:rPr lang="it-IT" sz="3200" b="1" cap="none" dirty="0" smtClean="0">
                <a:solidFill>
                  <a:srgbClr val="000066"/>
                </a:solidFill>
                <a:latin typeface="Calibri" pitchFamily="34" charset="0"/>
              </a:rPr>
              <a:t>espite</a:t>
            </a:r>
          </a:p>
          <a:p>
            <a:pPr algn="ctr"/>
            <a:r>
              <a:rPr lang="it-IT" sz="3200" b="1" cap="none" dirty="0" smtClean="0">
                <a:solidFill>
                  <a:srgbClr val="000066"/>
                </a:solidFill>
                <a:latin typeface="Calibri" pitchFamily="34" charset="0"/>
              </a:rPr>
              <a:t>Ammortamento</a:t>
            </a:r>
          </a:p>
          <a:p>
            <a:pPr algn="ctr"/>
            <a:r>
              <a:rPr lang="it-IT" sz="3200" b="1" cap="none" dirty="0" smtClean="0">
                <a:solidFill>
                  <a:srgbClr val="000066"/>
                </a:solidFill>
                <a:latin typeface="Calibri" pitchFamily="34" charset="0"/>
              </a:rPr>
              <a:t>svalutazione</a:t>
            </a:r>
            <a:endParaRPr lang="it-IT" sz="3200" b="1" cap="none" dirty="0" smtClean="0">
              <a:solidFill>
                <a:srgbClr val="000066"/>
              </a:solidFill>
              <a:latin typeface="Calibri" pitchFamily="34" charset="0"/>
            </a:endParaRPr>
          </a:p>
        </p:txBody>
      </p:sp>
      <p:cxnSp>
        <p:nvCxnSpPr>
          <p:cNvPr id="24" name="Forma 23"/>
          <p:cNvCxnSpPr>
            <a:stCxn id="14" idx="2"/>
            <a:endCxn id="22" idx="3"/>
          </p:cNvCxnSpPr>
          <p:nvPr/>
        </p:nvCxnSpPr>
        <p:spPr>
          <a:xfrm rot="5400000">
            <a:off x="3419872" y="3861048"/>
            <a:ext cx="1656184" cy="504056"/>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Forma 24"/>
          <p:cNvCxnSpPr>
            <a:stCxn id="14" idx="2"/>
            <a:endCxn id="23" idx="1"/>
          </p:cNvCxnSpPr>
          <p:nvPr/>
        </p:nvCxnSpPr>
        <p:spPr>
          <a:xfrm rot="16200000" flipH="1">
            <a:off x="4074768" y="3710208"/>
            <a:ext cx="1512168" cy="66172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down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trips(downRigh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9" name="WordArt 2">
            <a:extLst>
              <a:ext uri="{FF2B5EF4-FFF2-40B4-BE49-F238E27FC236}">
                <a16:creationId xmlns:a16="http://schemas.microsoft.com/office/drawing/2014/main" xmlns="" id="{4318A8BC-357F-4F2E-869C-F49D0858BACF}"/>
              </a:ext>
            </a:extLst>
          </p:cNvPr>
          <p:cNvSpPr>
            <a:spLocks noChangeArrowheads="1" noChangeShapeType="1" noTextEdit="1"/>
          </p:cNvSpPr>
          <p:nvPr/>
        </p:nvSpPr>
        <p:spPr bwMode="auto">
          <a:xfrm>
            <a:off x="1259632" y="1571612"/>
            <a:ext cx="6805634" cy="4295788"/>
          </a:xfrm>
          <a:prstGeom prst="rect">
            <a:avLst/>
          </a:prstGeom>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Revisione:</a:t>
            </a:r>
          </a:p>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l’attività del revisore</a:t>
            </a:r>
          </a:p>
        </p:txBody>
      </p:sp>
      <p:pic>
        <p:nvPicPr>
          <p:cNvPr id="6" name="Immagine 5">
            <a:extLst>
              <a:ext uri="{FF2B5EF4-FFF2-40B4-BE49-F238E27FC236}">
                <a16:creationId xmlns:a16="http://schemas.microsoft.com/office/drawing/2014/main" xmlns="" id="{71A1B63D-9EF2-4F8E-AC7E-DD4A242947AC}"/>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11" name="Rettangolo 10">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2" name="Immagine 11">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10"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90178233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265825" y="1124744"/>
            <a:ext cx="6618543"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4"/>
            </a:pPr>
            <a:r>
              <a:rPr lang="it-IT" sz="4400" b="1" cap="none" spc="0" dirty="0" smtClean="0">
                <a:ln w="11430"/>
                <a:solidFill>
                  <a:srgbClr val="EBE600"/>
                </a:solidFill>
                <a:effectLst>
                  <a:outerShdw blurRad="80000" dist="40000" dir="5040000" algn="tl">
                    <a:srgbClr val="000000">
                      <a:alpha val="30000"/>
                    </a:srgbClr>
                  </a:outerShdw>
                </a:effectLst>
              </a:rPr>
              <a:t>Analisi comparative</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14" name="Titolo 1">
            <a:extLst>
              <a:ext uri="{FF2B5EF4-FFF2-40B4-BE49-F238E27FC236}">
                <a16:creationId xmlns:a16="http://schemas.microsoft.com/office/drawing/2014/main" xmlns="" id="{C932FE71-AB07-4A10-AFF6-3D0AC476496C}"/>
              </a:ext>
            </a:extLst>
          </p:cNvPr>
          <p:cNvSpPr txBox="1">
            <a:spLocks/>
          </p:cNvSpPr>
          <p:nvPr/>
        </p:nvSpPr>
        <p:spPr>
          <a:xfrm>
            <a:off x="827584" y="2348880"/>
            <a:ext cx="7344816" cy="936104"/>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5400" b="1" cap="none" dirty="0" smtClean="0">
                <a:solidFill>
                  <a:srgbClr val="FF0099"/>
                </a:solidFill>
                <a:latin typeface="Calibri" pitchFamily="34" charset="0"/>
              </a:rPr>
              <a:t>c) Calcolo INDICI</a:t>
            </a:r>
            <a:endParaRPr lang="it-IT" sz="5400" b="1" dirty="0" smtClean="0">
              <a:solidFill>
                <a:srgbClr val="FF0099"/>
              </a:solidFill>
              <a:latin typeface="Calibri" pitchFamily="34" charset="0"/>
            </a:endParaRPr>
          </a:p>
        </p:txBody>
      </p:sp>
      <p:sp>
        <p:nvSpPr>
          <p:cNvPr id="22" name="Titolo 1">
            <a:extLst>
              <a:ext uri="{FF2B5EF4-FFF2-40B4-BE49-F238E27FC236}">
                <a16:creationId xmlns:a16="http://schemas.microsoft.com/office/drawing/2014/main" xmlns="" id="{C932FE71-AB07-4A10-AFF6-3D0AC476496C}"/>
              </a:ext>
            </a:extLst>
          </p:cNvPr>
          <p:cNvSpPr txBox="1">
            <a:spLocks/>
          </p:cNvSpPr>
          <p:nvPr/>
        </p:nvSpPr>
        <p:spPr>
          <a:xfrm>
            <a:off x="539552" y="4077072"/>
            <a:ext cx="3456384" cy="1800200"/>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000" b="1" cap="none" dirty="0" smtClean="0">
                <a:solidFill>
                  <a:srgbClr val="000066"/>
                </a:solidFill>
                <a:latin typeface="Calibri" pitchFamily="34" charset="0"/>
              </a:rPr>
              <a:t>Raffronto </a:t>
            </a:r>
            <a:r>
              <a:rPr lang="it-IT" sz="3200" b="1" cap="none" dirty="0" smtClean="0">
                <a:solidFill>
                  <a:srgbClr val="000066"/>
                </a:solidFill>
                <a:latin typeface="Calibri" pitchFamily="34" charset="0"/>
              </a:rPr>
              <a:t>con dati medi del settore</a:t>
            </a:r>
          </a:p>
        </p:txBody>
      </p:sp>
      <p:sp>
        <p:nvSpPr>
          <p:cNvPr id="23" name="Titolo 1">
            <a:extLst>
              <a:ext uri="{FF2B5EF4-FFF2-40B4-BE49-F238E27FC236}">
                <a16:creationId xmlns:a16="http://schemas.microsoft.com/office/drawing/2014/main" xmlns="" id="{C932FE71-AB07-4A10-AFF6-3D0AC476496C}"/>
              </a:ext>
            </a:extLst>
          </p:cNvPr>
          <p:cNvSpPr txBox="1">
            <a:spLocks/>
          </p:cNvSpPr>
          <p:nvPr/>
        </p:nvSpPr>
        <p:spPr>
          <a:xfrm>
            <a:off x="5161712" y="4005064"/>
            <a:ext cx="3456384" cy="1584176"/>
          </a:xfrm>
          <a:prstGeom prst="rect">
            <a:avLst/>
          </a:prstGeom>
          <a:solidFill>
            <a:srgbClr val="00B05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cap="none" dirty="0" smtClean="0">
                <a:solidFill>
                  <a:srgbClr val="000066"/>
                </a:solidFill>
                <a:latin typeface="Calibri" pitchFamily="34" charset="0"/>
              </a:rPr>
              <a:t>Indici di investimento;</a:t>
            </a:r>
          </a:p>
          <a:p>
            <a:pPr algn="ctr"/>
            <a:r>
              <a:rPr lang="it-IT" sz="3200" b="1" cap="none" dirty="0" smtClean="0">
                <a:solidFill>
                  <a:srgbClr val="000066"/>
                </a:solidFill>
                <a:latin typeface="Calibri" pitchFamily="34" charset="0"/>
              </a:rPr>
              <a:t>Indice solidità</a:t>
            </a:r>
            <a:endParaRPr lang="it-IT" sz="3200" b="1" cap="none" dirty="0" smtClean="0">
              <a:solidFill>
                <a:srgbClr val="000066"/>
              </a:solidFill>
              <a:latin typeface="Calibri" pitchFamily="34" charset="0"/>
            </a:endParaRPr>
          </a:p>
        </p:txBody>
      </p:sp>
      <p:cxnSp>
        <p:nvCxnSpPr>
          <p:cNvPr id="24" name="Forma 23"/>
          <p:cNvCxnSpPr>
            <a:stCxn id="14" idx="2"/>
            <a:endCxn id="22" idx="3"/>
          </p:cNvCxnSpPr>
          <p:nvPr/>
        </p:nvCxnSpPr>
        <p:spPr>
          <a:xfrm rot="5400000">
            <a:off x="3401870" y="3879050"/>
            <a:ext cx="1692188" cy="504056"/>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Forma 24"/>
          <p:cNvCxnSpPr>
            <a:stCxn id="14" idx="2"/>
            <a:endCxn id="23" idx="1"/>
          </p:cNvCxnSpPr>
          <p:nvPr/>
        </p:nvCxnSpPr>
        <p:spPr>
          <a:xfrm rot="16200000" flipH="1">
            <a:off x="4074768" y="3710208"/>
            <a:ext cx="1512168" cy="66172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down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trips(downRigh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268760"/>
            <a:ext cx="8496944" cy="2808312"/>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 di</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revisione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ttangolo 7">
            <a:extLst>
              <a:ext uri="{FF2B5EF4-FFF2-40B4-BE49-F238E27FC236}">
                <a16:creationId xmlns:a16="http://schemas.microsoft.com/office/drawing/2014/main" xmlns="" id="{6A59266F-B84C-4103-8A8B-28BE9B7406DE}"/>
              </a:ext>
            </a:extLst>
          </p:cNvPr>
          <p:cNvSpPr/>
          <p:nvPr/>
        </p:nvSpPr>
        <p:spPr>
          <a:xfrm>
            <a:off x="1265825" y="4531767"/>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75383"/>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14"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2882504"/>
          <a:ext cx="8080772" cy="2651760"/>
        </p:xfrm>
        <a:graphic>
          <a:graphicData uri="http://schemas.openxmlformats.org/drawingml/2006/table">
            <a:tbl>
              <a:tblPr firstRow="1" bandRow="1">
                <a:tableStyleId>{5C22544A-7EE6-4342-B048-85BDC9FD1C3A}</a:tableStyleId>
              </a:tblPr>
              <a:tblGrid>
                <a:gridCol w="3178076">
                  <a:extLst>
                    <a:ext uri="{9D8B030D-6E8A-4147-A177-3AD203B41FA5}">
                      <a16:colId xmlns:a16="http://schemas.microsoft.com/office/drawing/2014/main" xmlns="" val="20000"/>
                    </a:ext>
                  </a:extLst>
                </a:gridCol>
                <a:gridCol w="4902696">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algn="l"/>
                      <a:r>
                        <a:rPr lang="it-IT" sz="2000" b="1" dirty="0">
                          <a:solidFill>
                            <a:srgbClr val="FF0000"/>
                          </a:solidFill>
                          <a:latin typeface="Georgia" pitchFamily="18" charset="0"/>
                        </a:rPr>
                        <a:t>Esistenza</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285750" indent="-285750" algn="l">
                        <a:buClr>
                          <a:schemeClr val="accent2">
                            <a:lumMod val="75000"/>
                          </a:schemeClr>
                        </a:buClr>
                        <a:buFont typeface="Wingdings" pitchFamily="2" charset="2"/>
                        <a:buChar char="Ø"/>
                      </a:pPr>
                      <a:r>
                        <a:rPr lang="it-IT" sz="1600" b="0" dirty="0">
                          <a:solidFill>
                            <a:srgbClr val="000066"/>
                          </a:solidFill>
                          <a:latin typeface="Georgia" pitchFamily="18" charset="0"/>
                        </a:rPr>
                        <a:t>Analizzare</a:t>
                      </a:r>
                      <a:r>
                        <a:rPr lang="it-IT" sz="1600" b="0" baseline="0" dirty="0">
                          <a:solidFill>
                            <a:srgbClr val="000066"/>
                          </a:solidFill>
                          <a:latin typeface="Georgia" pitchFamily="18" charset="0"/>
                        </a:rPr>
                        <a:t> gli </a:t>
                      </a:r>
                      <a:r>
                        <a:rPr lang="it-IT" sz="1600" b="1" u="sng" baseline="0" dirty="0">
                          <a:solidFill>
                            <a:srgbClr val="000066"/>
                          </a:solidFill>
                          <a:latin typeface="Georgia" pitchFamily="18" charset="0"/>
                        </a:rPr>
                        <a:t>incrementi</a:t>
                      </a:r>
                      <a:r>
                        <a:rPr lang="it-IT" sz="1600" b="0" baseline="0" dirty="0">
                          <a:solidFill>
                            <a:srgbClr val="000066"/>
                          </a:solidFill>
                          <a:latin typeface="Georgia" pitchFamily="18" charset="0"/>
                        </a:rPr>
                        <a:t> (acquisti, capitalizzazioni)</a:t>
                      </a:r>
                    </a:p>
                    <a:p>
                      <a:pPr algn="l">
                        <a:buClr>
                          <a:schemeClr val="accent2">
                            <a:lumMod val="75000"/>
                          </a:schemeClr>
                        </a:buClr>
                        <a:buFont typeface="Wingdings" pitchFamily="2" charset="2"/>
                        <a:buChar char="Ø"/>
                      </a:pPr>
                      <a:r>
                        <a:rPr lang="it-IT" sz="1600" b="0" baseline="0" dirty="0" smtClean="0">
                          <a:solidFill>
                            <a:srgbClr val="000066"/>
                          </a:solidFill>
                          <a:latin typeface="Georgia" pitchFamily="18" charset="0"/>
                        </a:rPr>
                        <a:t>   Analizzare </a:t>
                      </a:r>
                      <a:r>
                        <a:rPr lang="it-IT" sz="1600" b="0" baseline="0" dirty="0">
                          <a:solidFill>
                            <a:srgbClr val="000066"/>
                          </a:solidFill>
                          <a:latin typeface="Georgia" pitchFamily="18" charset="0"/>
                        </a:rPr>
                        <a:t>i </a:t>
                      </a:r>
                      <a:r>
                        <a:rPr lang="it-IT" sz="1600" b="1" u="sng" baseline="0" dirty="0">
                          <a:solidFill>
                            <a:srgbClr val="000066"/>
                          </a:solidFill>
                          <a:latin typeface="Georgia" pitchFamily="18" charset="0"/>
                        </a:rPr>
                        <a:t>decrementi</a:t>
                      </a:r>
                      <a:r>
                        <a:rPr lang="it-IT" sz="1600" b="0" baseline="0" dirty="0">
                          <a:solidFill>
                            <a:srgbClr val="000066"/>
                          </a:solidFill>
                          <a:latin typeface="Georgia" pitchFamily="18" charset="0"/>
                        </a:rPr>
                        <a:t> (dismissioni, vendite)</a:t>
                      </a:r>
                    </a:p>
                    <a:p>
                      <a:pPr algn="l">
                        <a:buClr>
                          <a:schemeClr val="accent2">
                            <a:lumMod val="75000"/>
                          </a:schemeClr>
                        </a:buClr>
                        <a:buFont typeface="Wingdings" pitchFamily="2" charset="2"/>
                        <a:buChar char="Ø"/>
                      </a:pPr>
                      <a:r>
                        <a:rPr lang="it-IT" sz="1600" b="0" baseline="0" dirty="0" smtClean="0">
                          <a:solidFill>
                            <a:srgbClr val="000066"/>
                          </a:solidFill>
                          <a:latin typeface="Georgia" pitchFamily="18" charset="0"/>
                        </a:rPr>
                        <a:t>   Verificare </a:t>
                      </a:r>
                      <a:r>
                        <a:rPr lang="it-IT" sz="1600" b="0" baseline="0" dirty="0">
                          <a:solidFill>
                            <a:srgbClr val="000066"/>
                          </a:solidFill>
                          <a:latin typeface="Georgia" pitchFamily="18" charset="0"/>
                        </a:rPr>
                        <a:t>la presenza di diritti e titoli di proprietà delle immobilizzazioni</a:t>
                      </a:r>
                      <a:endParaRPr lang="it-IT" sz="1600" b="0" dirty="0">
                        <a:solidFill>
                          <a:srgbClr val="000066"/>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685800">
                <a:tc>
                  <a:txBody>
                    <a:bodyPr/>
                    <a:lstStyle/>
                    <a:p>
                      <a:pPr algn="l"/>
                      <a:r>
                        <a:rPr lang="it-IT" sz="2000" b="1" dirty="0">
                          <a:solidFill>
                            <a:srgbClr val="FF0000"/>
                          </a:solidFill>
                          <a:latin typeface="Georgia" pitchFamily="18" charset="0"/>
                        </a:rPr>
                        <a:t>Competenza</a:t>
                      </a: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buClr>
                          <a:srgbClr val="C00000"/>
                        </a:buClr>
                        <a:buFont typeface="Wingdings" pitchFamily="2" charset="2"/>
                        <a:buChar char="Ø"/>
                      </a:pPr>
                      <a:r>
                        <a:rPr lang="it-IT" sz="1600" b="0" dirty="0" smtClean="0">
                          <a:solidFill>
                            <a:srgbClr val="000066"/>
                          </a:solidFill>
                          <a:latin typeface="Georgia" pitchFamily="18" charset="0"/>
                        </a:rPr>
                        <a:t>   Effettuare </a:t>
                      </a:r>
                      <a:r>
                        <a:rPr lang="it-IT" sz="1600" b="0" dirty="0">
                          <a:solidFill>
                            <a:srgbClr val="000066"/>
                          </a:solidFill>
                          <a:latin typeface="Georgia" pitchFamily="18" charset="0"/>
                        </a:rPr>
                        <a:t>il </a:t>
                      </a:r>
                      <a:r>
                        <a:rPr lang="it-IT" sz="1600" b="1" u="sng" dirty="0">
                          <a:solidFill>
                            <a:srgbClr val="000066"/>
                          </a:solidFill>
                          <a:latin typeface="Georgia" pitchFamily="18" charset="0"/>
                        </a:rPr>
                        <a:t>test di</a:t>
                      </a:r>
                      <a:r>
                        <a:rPr lang="it-IT" sz="1600" b="1" i="0" u="sng" dirty="0">
                          <a:solidFill>
                            <a:srgbClr val="000066"/>
                          </a:solidFill>
                          <a:latin typeface="Georgia" pitchFamily="18" charset="0"/>
                        </a:rPr>
                        <a:t> analisi</a:t>
                      </a:r>
                      <a:r>
                        <a:rPr lang="it-IT" sz="1600" b="0" i="0" dirty="0">
                          <a:solidFill>
                            <a:srgbClr val="000066"/>
                          </a:solidFill>
                          <a:latin typeface="Georgia" pitchFamily="18" charset="0"/>
                        </a:rPr>
                        <a:t> </a:t>
                      </a:r>
                      <a:r>
                        <a:rPr lang="it-IT" sz="1600" b="0" dirty="0">
                          <a:solidFill>
                            <a:srgbClr val="000066"/>
                          </a:solidFill>
                          <a:latin typeface="Georgia" pitchFamily="18" charset="0"/>
                        </a:rPr>
                        <a:t>degli</a:t>
                      </a:r>
                      <a:r>
                        <a:rPr lang="it-IT" sz="1600" b="0" baseline="0" dirty="0">
                          <a:solidFill>
                            <a:srgbClr val="000066"/>
                          </a:solidFill>
                          <a:latin typeface="Georgia" pitchFamily="18" charset="0"/>
                        </a:rPr>
                        <a:t> incrementi e dei </a:t>
                      </a:r>
                      <a:r>
                        <a:rPr lang="it-IT" sz="1600" b="0" baseline="0" dirty="0" smtClean="0">
                          <a:solidFill>
                            <a:srgbClr val="000066"/>
                          </a:solidFill>
                          <a:latin typeface="Georgia" pitchFamily="18" charset="0"/>
                        </a:rPr>
                        <a:t>      decrementi</a:t>
                      </a:r>
                      <a:endParaRPr lang="it-IT" sz="1600" b="0" baseline="0" dirty="0">
                        <a:solidFill>
                          <a:srgbClr val="000066"/>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75383"/>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14"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2882504"/>
          <a:ext cx="8080772" cy="2766082"/>
        </p:xfrm>
        <a:graphic>
          <a:graphicData uri="http://schemas.openxmlformats.org/drawingml/2006/table">
            <a:tbl>
              <a:tblPr firstRow="1" bandRow="1">
                <a:tableStyleId>{5C22544A-7EE6-4342-B048-85BDC9FD1C3A}</a:tableStyleId>
              </a:tblPr>
              <a:tblGrid>
                <a:gridCol w="3250084">
                  <a:extLst>
                    <a:ext uri="{9D8B030D-6E8A-4147-A177-3AD203B41FA5}">
                      <a16:colId xmlns:a16="http://schemas.microsoft.com/office/drawing/2014/main" xmlns="" val="20000"/>
                    </a:ext>
                  </a:extLst>
                </a:gridCol>
                <a:gridCol w="4830688">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1" dirty="0">
                          <a:solidFill>
                            <a:srgbClr val="FF0000"/>
                          </a:solidFill>
                          <a:latin typeface="Georgia" pitchFamily="18" charset="0"/>
                        </a:rPr>
                        <a:t>Completezza</a:t>
                      </a:r>
                      <a:r>
                        <a:rPr lang="it-IT" sz="2000" b="1" baseline="0" dirty="0">
                          <a:solidFill>
                            <a:srgbClr val="FF0000"/>
                          </a:solidFill>
                          <a:latin typeface="Georgia" pitchFamily="18" charset="0"/>
                        </a:rPr>
                        <a:t> e accuratezza</a:t>
                      </a:r>
                      <a:endParaRPr lang="it-IT" sz="20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buClr>
                          <a:srgbClr val="C00000"/>
                        </a:buClr>
                        <a:buFont typeface="Wingdings" pitchFamily="2" charset="2"/>
                        <a:buChar char="Ø"/>
                      </a:pPr>
                      <a:r>
                        <a:rPr lang="it-IT" sz="1600" b="0" baseline="0" dirty="0" smtClean="0">
                          <a:solidFill>
                            <a:srgbClr val="000066"/>
                          </a:solidFill>
                          <a:latin typeface="Georgia" pitchFamily="18" charset="0"/>
                        </a:rPr>
                        <a:t> Verificare </a:t>
                      </a:r>
                      <a:r>
                        <a:rPr lang="it-IT" sz="1600" b="0" baseline="0" dirty="0">
                          <a:solidFill>
                            <a:srgbClr val="000066"/>
                          </a:solidFill>
                          <a:latin typeface="Georgia" pitchFamily="18" charset="0"/>
                        </a:rPr>
                        <a:t>la </a:t>
                      </a:r>
                      <a:r>
                        <a:rPr lang="it-IT" sz="1600" b="1" u="sng" baseline="0" dirty="0">
                          <a:solidFill>
                            <a:srgbClr val="000066"/>
                          </a:solidFill>
                          <a:latin typeface="Georgia" pitchFamily="18" charset="0"/>
                        </a:rPr>
                        <a:t>quadratura</a:t>
                      </a:r>
                      <a:r>
                        <a:rPr lang="it-IT" sz="1600" b="0" baseline="0" dirty="0">
                          <a:solidFill>
                            <a:srgbClr val="000066"/>
                          </a:solidFill>
                          <a:latin typeface="Georgia" pitchFamily="18" charset="0"/>
                        </a:rPr>
                        <a:t> tra il libro cespiti e la contabilità</a:t>
                      </a:r>
                    </a:p>
                    <a:p>
                      <a:pPr algn="l">
                        <a:buClr>
                          <a:srgbClr val="C00000"/>
                        </a:buClr>
                        <a:buFont typeface="Wingdings" pitchFamily="2" charset="2"/>
                        <a:buChar char="Ø"/>
                      </a:pPr>
                      <a:r>
                        <a:rPr lang="it-IT" sz="1600" b="0" baseline="0" dirty="0" smtClean="0">
                          <a:solidFill>
                            <a:srgbClr val="000066"/>
                          </a:solidFill>
                          <a:latin typeface="Georgia" pitchFamily="18" charset="0"/>
                        </a:rPr>
                        <a:t> Effettuare </a:t>
                      </a:r>
                      <a:r>
                        <a:rPr lang="it-IT" sz="1600" b="0" baseline="0" dirty="0">
                          <a:solidFill>
                            <a:srgbClr val="000066"/>
                          </a:solidFill>
                          <a:latin typeface="Georgia" pitchFamily="18" charset="0"/>
                        </a:rPr>
                        <a:t>la </a:t>
                      </a:r>
                      <a:r>
                        <a:rPr lang="it-IT" sz="1600" b="1" u="sng" baseline="0" dirty="0">
                          <a:solidFill>
                            <a:srgbClr val="000066"/>
                          </a:solidFill>
                          <a:latin typeface="Georgia" pitchFamily="18" charset="0"/>
                        </a:rPr>
                        <a:t>movimentazione</a:t>
                      </a:r>
                      <a:r>
                        <a:rPr lang="it-IT" sz="1600" b="0" baseline="0" dirty="0">
                          <a:solidFill>
                            <a:srgbClr val="000066"/>
                          </a:solidFill>
                          <a:latin typeface="Georgia" pitchFamily="18" charset="0"/>
                        </a:rPr>
                        <a:t> delle immobilizzazioni </a:t>
                      </a:r>
                      <a:r>
                        <a:rPr lang="it-IT" sz="1600" b="0" baseline="0" dirty="0" smtClean="0">
                          <a:solidFill>
                            <a:srgbClr val="000066"/>
                          </a:solidFill>
                          <a:latin typeface="Georgia" pitchFamily="18" charset="0"/>
                        </a:rPr>
                        <a:t>dall’inizio </a:t>
                      </a:r>
                      <a:r>
                        <a:rPr lang="it-IT" sz="1600" b="0" baseline="0" dirty="0">
                          <a:solidFill>
                            <a:srgbClr val="000066"/>
                          </a:solidFill>
                          <a:latin typeface="Georgia" pitchFamily="18" charset="0"/>
                        </a:rPr>
                        <a:t>alla fine dell’esercizio.</a:t>
                      </a:r>
                      <a:endParaRPr lang="it-IT" sz="1600" b="0" dirty="0">
                        <a:solidFill>
                          <a:srgbClr val="000066"/>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685800">
                <a:tc>
                  <a:txBody>
                    <a:bodyPr/>
                    <a:lstStyle/>
                    <a:p>
                      <a:pPr algn="l"/>
                      <a:r>
                        <a:rPr lang="it-IT" sz="2000" b="1" dirty="0">
                          <a:solidFill>
                            <a:srgbClr val="FF0000"/>
                          </a:solidFill>
                          <a:latin typeface="Georgia" pitchFamily="18" charset="0"/>
                        </a:rPr>
                        <a:t>Valutazione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buClr>
                          <a:schemeClr val="accent2">
                            <a:lumMod val="75000"/>
                          </a:schemeClr>
                        </a:buClr>
                        <a:buFont typeface="Wingdings" pitchFamily="2" charset="2"/>
                        <a:buChar char="Ø"/>
                      </a:pPr>
                      <a:r>
                        <a:rPr lang="it-IT" sz="1600" b="0" dirty="0" smtClean="0">
                          <a:solidFill>
                            <a:srgbClr val="000066"/>
                          </a:solidFill>
                          <a:latin typeface="Georgia" pitchFamily="18" charset="0"/>
                        </a:rPr>
                        <a:t> Accertare il </a:t>
                      </a:r>
                      <a:r>
                        <a:rPr lang="it-IT" sz="1600" b="0" dirty="0">
                          <a:solidFill>
                            <a:srgbClr val="000066"/>
                          </a:solidFill>
                          <a:latin typeface="Georgia" pitchFamily="18" charset="0"/>
                        </a:rPr>
                        <a:t>criterio di </a:t>
                      </a:r>
                      <a:r>
                        <a:rPr lang="it-IT" sz="1600" b="1" u="sng" dirty="0">
                          <a:solidFill>
                            <a:srgbClr val="000066"/>
                          </a:solidFill>
                          <a:latin typeface="Georgia" pitchFamily="18" charset="0"/>
                        </a:rPr>
                        <a:t>valutazione</a:t>
                      </a:r>
                      <a:r>
                        <a:rPr lang="it-IT" sz="1600" b="0" dirty="0">
                          <a:solidFill>
                            <a:srgbClr val="000066"/>
                          </a:solidFill>
                          <a:latin typeface="Georgia" pitchFamily="18" charset="0"/>
                        </a:rPr>
                        <a:t> adottato;</a:t>
                      </a:r>
                    </a:p>
                    <a:p>
                      <a:pPr algn="l">
                        <a:buClr>
                          <a:schemeClr val="accent2">
                            <a:lumMod val="75000"/>
                          </a:schemeClr>
                        </a:buClr>
                        <a:buFont typeface="Wingdings" pitchFamily="2" charset="2"/>
                        <a:buChar char="Ø"/>
                      </a:pPr>
                      <a:r>
                        <a:rPr lang="it-IT" sz="1600" b="0" dirty="0" smtClean="0">
                          <a:solidFill>
                            <a:srgbClr val="000066"/>
                          </a:solidFill>
                          <a:latin typeface="Georgia" pitchFamily="18" charset="0"/>
                        </a:rPr>
                        <a:t> Verificare </a:t>
                      </a:r>
                      <a:r>
                        <a:rPr lang="it-IT" sz="1600" b="0" dirty="0">
                          <a:solidFill>
                            <a:srgbClr val="000066"/>
                          </a:solidFill>
                          <a:latin typeface="Georgia" pitchFamily="18" charset="0"/>
                        </a:rPr>
                        <a:t>l’adeguatezza dell’</a:t>
                      </a:r>
                      <a:r>
                        <a:rPr lang="it-IT" sz="1600" b="1" u="sng" dirty="0">
                          <a:solidFill>
                            <a:srgbClr val="000066"/>
                          </a:solidFill>
                          <a:latin typeface="Georgia" pitchFamily="18" charset="0"/>
                        </a:rPr>
                        <a:t>ammortamento</a:t>
                      </a:r>
                      <a:r>
                        <a:rPr lang="it-IT" sz="1600" b="0" dirty="0">
                          <a:solidFill>
                            <a:srgbClr val="000066"/>
                          </a:solidFill>
                          <a:latin typeface="Georgia" pitchFamily="18" charset="0"/>
                        </a:rPr>
                        <a:t>;</a:t>
                      </a:r>
                    </a:p>
                    <a:p>
                      <a:pPr algn="l">
                        <a:buClr>
                          <a:schemeClr val="accent2">
                            <a:lumMod val="75000"/>
                          </a:schemeClr>
                        </a:buClr>
                        <a:buFont typeface="Wingdings" pitchFamily="2" charset="2"/>
                        <a:buChar char="Ø"/>
                      </a:pPr>
                      <a:r>
                        <a:rPr lang="it-IT" sz="1600" b="0" baseline="0" dirty="0" smtClean="0">
                          <a:solidFill>
                            <a:srgbClr val="000066"/>
                          </a:solidFill>
                          <a:latin typeface="Georgia" pitchFamily="18" charset="0"/>
                        </a:rPr>
                        <a:t> Verificare </a:t>
                      </a:r>
                      <a:r>
                        <a:rPr lang="it-IT" sz="1600" b="0" baseline="0" dirty="0">
                          <a:solidFill>
                            <a:srgbClr val="000066"/>
                          </a:solidFill>
                          <a:latin typeface="Georgia" pitchFamily="18" charset="0"/>
                        </a:rPr>
                        <a:t>l’esistenza di </a:t>
                      </a:r>
                      <a:r>
                        <a:rPr lang="it-IT" sz="1600" b="1" u="sng" baseline="0" dirty="0" smtClean="0">
                          <a:solidFill>
                            <a:srgbClr val="000066"/>
                          </a:solidFill>
                          <a:latin typeface="Georgia" pitchFamily="18" charset="0"/>
                        </a:rPr>
                        <a:t>perdite </a:t>
                      </a:r>
                      <a:r>
                        <a:rPr lang="it-IT" sz="1600" b="1" u="sng" baseline="0" dirty="0">
                          <a:solidFill>
                            <a:srgbClr val="000066"/>
                          </a:solidFill>
                          <a:latin typeface="Georgia" pitchFamily="18" charset="0"/>
                        </a:rPr>
                        <a:t>durevoli</a:t>
                      </a:r>
                      <a:r>
                        <a:rPr lang="it-IT" sz="1600" b="0" baseline="0" dirty="0">
                          <a:solidFill>
                            <a:srgbClr val="000066"/>
                          </a:solidFill>
                          <a:latin typeface="Georgia" pitchFamily="18" charset="0"/>
                        </a:rPr>
                        <a:t> di valore; </a:t>
                      </a:r>
                      <a:endParaRPr lang="it-IT" sz="1600" b="0" dirty="0">
                        <a:solidFill>
                          <a:srgbClr val="000066"/>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75383"/>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14"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2882504"/>
          <a:ext cx="8080772" cy="2255520"/>
        </p:xfrm>
        <a:graphic>
          <a:graphicData uri="http://schemas.openxmlformats.org/drawingml/2006/table">
            <a:tbl>
              <a:tblPr firstRow="1" bandRow="1">
                <a:tableStyleId>{5C22544A-7EE6-4342-B048-85BDC9FD1C3A}</a:tableStyleId>
              </a:tblPr>
              <a:tblGrid>
                <a:gridCol w="3034060">
                  <a:extLst>
                    <a:ext uri="{9D8B030D-6E8A-4147-A177-3AD203B41FA5}">
                      <a16:colId xmlns:a16="http://schemas.microsoft.com/office/drawing/2014/main" xmlns="" val="20000"/>
                    </a:ext>
                  </a:extLst>
                </a:gridCol>
                <a:gridCol w="504671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1" dirty="0">
                          <a:solidFill>
                            <a:srgbClr val="FF0000"/>
                          </a:solidFill>
                          <a:latin typeface="Georgia" pitchFamily="18" charset="0"/>
                        </a:rPr>
                        <a:t>Presentazione e informativa</a:t>
                      </a: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buClr>
                          <a:srgbClr val="C00000"/>
                        </a:buClr>
                        <a:buFont typeface="Wingdings" pitchFamily="2" charset="2"/>
                        <a:buChar char="Ø"/>
                      </a:pPr>
                      <a:r>
                        <a:rPr lang="it-IT" sz="1600" b="0" baseline="0" dirty="0" smtClean="0">
                          <a:solidFill>
                            <a:srgbClr val="000066"/>
                          </a:solidFill>
                          <a:latin typeface="Georgia" pitchFamily="18" charset="0"/>
                        </a:rPr>
                        <a:t> Verificare </a:t>
                      </a:r>
                      <a:r>
                        <a:rPr lang="it-IT" sz="1600" b="0" baseline="0" dirty="0">
                          <a:solidFill>
                            <a:srgbClr val="000066"/>
                          </a:solidFill>
                          <a:latin typeface="Georgia" pitchFamily="18" charset="0"/>
                        </a:rPr>
                        <a:t>gli eventi successivi</a:t>
                      </a:r>
                    </a:p>
                    <a:p>
                      <a:pPr algn="l">
                        <a:buClr>
                          <a:srgbClr val="C00000"/>
                        </a:buClr>
                        <a:buFont typeface="Wingdings" pitchFamily="2" charset="2"/>
                        <a:buChar char="Ø"/>
                      </a:pPr>
                      <a:r>
                        <a:rPr lang="it-IT" sz="1600" b="0" baseline="0" dirty="0" smtClean="0">
                          <a:solidFill>
                            <a:srgbClr val="000066"/>
                          </a:solidFill>
                          <a:latin typeface="Georgia" pitchFamily="18" charset="0"/>
                        </a:rPr>
                        <a:t> Verificare correttezza </a:t>
                      </a:r>
                      <a:r>
                        <a:rPr lang="it-IT" sz="1600" b="0" baseline="0" dirty="0">
                          <a:solidFill>
                            <a:srgbClr val="000066"/>
                          </a:solidFill>
                          <a:latin typeface="Georgia" pitchFamily="18" charset="0"/>
                        </a:rPr>
                        <a:t>dell’esposizioni in bilancio</a:t>
                      </a: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1" dirty="0">
                          <a:solidFill>
                            <a:srgbClr val="FF0000"/>
                          </a:solidFill>
                          <a:latin typeface="Georgia" pitchFamily="18" charset="0"/>
                        </a:rPr>
                        <a:t>Diritti</a:t>
                      </a:r>
                      <a:r>
                        <a:rPr lang="it-IT" sz="2000" b="1" baseline="0" dirty="0">
                          <a:solidFill>
                            <a:srgbClr val="FF0000"/>
                          </a:solidFill>
                          <a:latin typeface="Georgia" pitchFamily="18" charset="0"/>
                        </a:rPr>
                        <a:t> e obblighi</a:t>
                      </a:r>
                      <a:endParaRPr lang="it-IT" sz="20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buClr>
                          <a:srgbClr val="C00000"/>
                        </a:buClr>
                        <a:buFont typeface="Wingdings" pitchFamily="2" charset="2"/>
                        <a:buChar char="Ø"/>
                      </a:pPr>
                      <a:r>
                        <a:rPr lang="it-IT" sz="1600" b="0" baseline="0" dirty="0" smtClean="0">
                          <a:solidFill>
                            <a:srgbClr val="000066"/>
                          </a:solidFill>
                          <a:latin typeface="Georgia" pitchFamily="18" charset="0"/>
                        </a:rPr>
                        <a:t> Esaminare esistenza </a:t>
                      </a:r>
                      <a:r>
                        <a:rPr lang="it-IT" sz="1600" b="0" baseline="0" dirty="0">
                          <a:solidFill>
                            <a:srgbClr val="000066"/>
                          </a:solidFill>
                          <a:latin typeface="Georgia" pitchFamily="18" charset="0"/>
                        </a:rPr>
                        <a:t>di vincoli alle </a:t>
                      </a:r>
                      <a:r>
                        <a:rPr lang="it-IT" sz="1600" b="0" baseline="0" dirty="0" smtClean="0">
                          <a:solidFill>
                            <a:srgbClr val="000066"/>
                          </a:solidFill>
                          <a:latin typeface="Georgia" pitchFamily="18" charset="0"/>
                        </a:rPr>
                        <a:t>immobilizzazioni</a:t>
                      </a:r>
                      <a:endParaRPr lang="it-IT" sz="1600" b="0" baseline="0" dirty="0">
                        <a:solidFill>
                          <a:srgbClr val="000066"/>
                        </a:solidFill>
                        <a:latin typeface="Georgia" pitchFamily="18" charset="0"/>
                      </a:endParaRPr>
                    </a:p>
                    <a:p>
                      <a:pPr algn="l">
                        <a:buClr>
                          <a:srgbClr val="C00000"/>
                        </a:buClr>
                        <a:buFont typeface="Wingdings" pitchFamily="2" charset="2"/>
                        <a:buChar char="Ø"/>
                      </a:pPr>
                      <a:r>
                        <a:rPr lang="it-IT" sz="1600" b="0" baseline="0" dirty="0" smtClean="0">
                          <a:solidFill>
                            <a:srgbClr val="000066"/>
                          </a:solidFill>
                          <a:latin typeface="Georgia" pitchFamily="18" charset="0"/>
                        </a:rPr>
                        <a:t> Verificare </a:t>
                      </a:r>
                      <a:r>
                        <a:rPr lang="it-IT" sz="1600" b="0" baseline="0" dirty="0">
                          <a:solidFill>
                            <a:srgbClr val="000066"/>
                          </a:solidFill>
                          <a:latin typeface="Georgia" pitchFamily="18" charset="0"/>
                        </a:rPr>
                        <a:t>beni dati in uso, noleggio, comodato</a:t>
                      </a:r>
                      <a:endParaRPr lang="it-IT" sz="1600" b="0" dirty="0">
                        <a:solidFill>
                          <a:srgbClr val="000066"/>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3" name="Rettangolo 22">
            <a:extLst>
              <a:ext uri="{FF2B5EF4-FFF2-40B4-BE49-F238E27FC236}">
                <a16:creationId xmlns:a16="http://schemas.microsoft.com/office/drawing/2014/main" xmlns="" id="{6A59266F-B84C-4103-8A8B-28BE9B7406DE}"/>
              </a:ext>
            </a:extLst>
          </p:cNvPr>
          <p:cNvSpPr/>
          <p:nvPr/>
        </p:nvSpPr>
        <p:spPr>
          <a:xfrm>
            <a:off x="1272754" y="2371527"/>
            <a:ext cx="6827638"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Ricalcolo ammortamenti</a:t>
            </a:r>
            <a:endParaRPr lang="it-IT" sz="4400" b="1" cap="none" spc="0" dirty="0">
              <a:ln w="11430"/>
              <a:solidFill>
                <a:srgbClr val="FF0000"/>
              </a:solidFill>
              <a:effectLst>
                <a:outerShdw blurRad="80000" dist="40000" dir="5040000" algn="tl">
                  <a:srgbClr val="000000">
                    <a:alpha val="30000"/>
                  </a:srgbClr>
                </a:outerShdw>
              </a:effectLst>
            </a:endParaRPr>
          </a:p>
        </p:txBody>
      </p:sp>
      <p:sp>
        <p:nvSpPr>
          <p:cNvPr id="24" name="Rettangolo 23">
            <a:extLst>
              <a:ext uri="{FF2B5EF4-FFF2-40B4-BE49-F238E27FC236}">
                <a16:creationId xmlns:a16="http://schemas.microsoft.com/office/drawing/2014/main" xmlns="" id="{6A59266F-B84C-4103-8A8B-28BE9B7406DE}"/>
              </a:ext>
            </a:extLst>
          </p:cNvPr>
          <p:cNvSpPr/>
          <p:nvPr/>
        </p:nvSpPr>
        <p:spPr>
          <a:xfrm>
            <a:off x="899592" y="3717032"/>
            <a:ext cx="7556043" cy="1446550"/>
          </a:xfrm>
          <a:prstGeom prst="rect">
            <a:avLst/>
          </a:prstGeom>
          <a:solidFill>
            <a:srgbClr val="00CC0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000066"/>
                </a:solidFill>
                <a:effectLst>
                  <a:outerShdw blurRad="80000" dist="40000" dir="5040000" algn="tl">
                    <a:srgbClr val="000000">
                      <a:alpha val="30000"/>
                    </a:srgbClr>
                  </a:outerShdw>
                </a:effectLst>
              </a:rPr>
              <a:t>Verifica correttezza </a:t>
            </a:r>
            <a:r>
              <a:rPr lang="it-IT" sz="4400" b="1" u="sng" cap="none" spc="0" dirty="0" smtClean="0">
                <a:ln w="11430"/>
                <a:solidFill>
                  <a:srgbClr val="000066"/>
                </a:solidFill>
                <a:effectLst>
                  <a:outerShdw blurRad="80000" dist="40000" dir="5040000" algn="tl">
                    <a:srgbClr val="000000">
                      <a:alpha val="30000"/>
                    </a:srgbClr>
                  </a:outerShdw>
                </a:effectLst>
              </a:rPr>
              <a:t>FONDO</a:t>
            </a:r>
          </a:p>
          <a:p>
            <a:pPr marL="1143000" indent="-1143000" algn="ctr"/>
            <a:r>
              <a:rPr lang="it-IT" sz="4400" b="1" u="sng" dirty="0" smtClean="0">
                <a:ln w="11430"/>
                <a:solidFill>
                  <a:srgbClr val="000066"/>
                </a:solidFill>
                <a:effectLst>
                  <a:outerShdw blurRad="80000" dist="40000" dir="5040000" algn="tl">
                    <a:srgbClr val="000000">
                      <a:alpha val="30000"/>
                    </a:srgbClr>
                  </a:outerShdw>
                </a:effectLst>
              </a:rPr>
              <a:t>e ammortamento </a:t>
            </a:r>
            <a:r>
              <a:rPr lang="it-IT" sz="4400" b="1" dirty="0" smtClean="0">
                <a:ln w="11430"/>
                <a:solidFill>
                  <a:srgbClr val="000066"/>
                </a:solidFill>
                <a:effectLst>
                  <a:outerShdw blurRad="80000" dist="40000" dir="5040000" algn="tl">
                    <a:srgbClr val="000000">
                      <a:alpha val="30000"/>
                    </a:srgbClr>
                  </a:outerShdw>
                </a:effectLst>
              </a:rPr>
              <a:t>esercizio</a:t>
            </a:r>
            <a:endParaRPr lang="it-IT" sz="4400" b="1" cap="none" spc="0" dirty="0">
              <a:ln w="11430"/>
              <a:solidFill>
                <a:srgbClr val="000066"/>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70" decel="100000"/>
                                        <p:tgtEl>
                                          <p:spTgt spid="23"/>
                                        </p:tgtEl>
                                      </p:cBhvr>
                                    </p:animEffect>
                                    <p:animScale>
                                      <p:cBhvr>
                                        <p:cTn id="8" dur="770" decel="100000"/>
                                        <p:tgtEl>
                                          <p:spTgt spid="23"/>
                                        </p:tgtEl>
                                      </p:cBhvr>
                                      <p:from x="10000" y="10000"/>
                                      <p:to x="200000" y="450000"/>
                                    </p:animScale>
                                    <p:animScale>
                                      <p:cBhvr>
                                        <p:cTn id="9" dur="1230" accel="100000" fill="hold">
                                          <p:stCondLst>
                                            <p:cond delay="770"/>
                                          </p:stCondLst>
                                        </p:cTn>
                                        <p:tgtEl>
                                          <p:spTgt spid="23"/>
                                        </p:tgtEl>
                                      </p:cBhvr>
                                      <p:from x="200000" y="450000"/>
                                      <p:to x="100000" y="100000"/>
                                    </p:animScale>
                                    <p:set>
                                      <p:cBhvr>
                                        <p:cTn id="10" dur="770" fill="hold"/>
                                        <p:tgtEl>
                                          <p:spTgt spid="23"/>
                                        </p:tgtEl>
                                        <p:attrNameLst>
                                          <p:attrName>ppt_x</p:attrName>
                                        </p:attrNameLst>
                                      </p:cBhvr>
                                      <p:to>
                                        <p:strVal val="(0.5)"/>
                                      </p:to>
                                    </p:set>
                                    <p:anim from="(0.5)" to="(#ppt_x)" calcmode="lin" valueType="num">
                                      <p:cBhvr>
                                        <p:cTn id="11" dur="1230" accel="100000" fill="hold">
                                          <p:stCondLst>
                                            <p:cond delay="770"/>
                                          </p:stCondLst>
                                        </p:cTn>
                                        <p:tgtEl>
                                          <p:spTgt spid="23"/>
                                        </p:tgtEl>
                                        <p:attrNameLst>
                                          <p:attrName>ppt_x</p:attrName>
                                        </p:attrNameLst>
                                      </p:cBhvr>
                                    </p:anim>
                                    <p:set>
                                      <p:cBhvr>
                                        <p:cTn id="12" dur="770" fill="hold"/>
                                        <p:tgtEl>
                                          <p:spTgt spid="23"/>
                                        </p:tgtEl>
                                        <p:attrNameLst>
                                          <p:attrName>ppt_y</p:attrName>
                                        </p:attrNameLst>
                                      </p:cBhvr>
                                      <p:to>
                                        <p:strVal val="(#ppt_y+0.4)"/>
                                      </p:to>
                                    </p:set>
                                    <p:anim from="(#ppt_y+0.4)" to="(#ppt_y)" calcmode="lin" valueType="num">
                                      <p:cBhvr>
                                        <p:cTn id="13" dur="1230" accel="100000" fill="hold">
                                          <p:stCondLst>
                                            <p:cond delay="770"/>
                                          </p:stCondLst>
                                        </p:cTn>
                                        <p:tgtEl>
                                          <p:spTgt spid="2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770" decel="100000"/>
                                        <p:tgtEl>
                                          <p:spTgt spid="24"/>
                                        </p:tgtEl>
                                      </p:cBhvr>
                                    </p:animEffect>
                                    <p:animScale>
                                      <p:cBhvr>
                                        <p:cTn id="19" dur="770" decel="100000"/>
                                        <p:tgtEl>
                                          <p:spTgt spid="24"/>
                                        </p:tgtEl>
                                      </p:cBhvr>
                                      <p:from x="10000" y="10000"/>
                                      <p:to x="200000" y="450000"/>
                                    </p:animScale>
                                    <p:animScale>
                                      <p:cBhvr>
                                        <p:cTn id="20" dur="1230" accel="100000" fill="hold">
                                          <p:stCondLst>
                                            <p:cond delay="770"/>
                                          </p:stCondLst>
                                        </p:cTn>
                                        <p:tgtEl>
                                          <p:spTgt spid="24"/>
                                        </p:tgtEl>
                                      </p:cBhvr>
                                      <p:from x="200000" y="450000"/>
                                      <p:to x="100000" y="100000"/>
                                    </p:animScale>
                                    <p:set>
                                      <p:cBhvr>
                                        <p:cTn id="21" dur="770" fill="hold"/>
                                        <p:tgtEl>
                                          <p:spTgt spid="24"/>
                                        </p:tgtEl>
                                        <p:attrNameLst>
                                          <p:attrName>ppt_x</p:attrName>
                                        </p:attrNameLst>
                                      </p:cBhvr>
                                      <p:to>
                                        <p:strVal val="(0.5)"/>
                                      </p:to>
                                    </p:set>
                                    <p:anim from="(0.5)" to="(#ppt_x)" calcmode="lin" valueType="num">
                                      <p:cBhvr>
                                        <p:cTn id="22" dur="1230" accel="100000" fill="hold">
                                          <p:stCondLst>
                                            <p:cond delay="770"/>
                                          </p:stCondLst>
                                        </p:cTn>
                                        <p:tgtEl>
                                          <p:spTgt spid="24"/>
                                        </p:tgtEl>
                                        <p:attrNameLst>
                                          <p:attrName>ppt_x</p:attrName>
                                        </p:attrNameLst>
                                      </p:cBhvr>
                                    </p:anim>
                                    <p:set>
                                      <p:cBhvr>
                                        <p:cTn id="23" dur="770" fill="hold"/>
                                        <p:tgtEl>
                                          <p:spTgt spid="24"/>
                                        </p:tgtEl>
                                        <p:attrNameLst>
                                          <p:attrName>ppt_y</p:attrName>
                                        </p:attrNameLst>
                                      </p:cBhvr>
                                      <p:to>
                                        <p:strVal val="(#ppt_y+0.4)"/>
                                      </p:to>
                                    </p:set>
                                    <p:anim from="(#ppt_y+0.4)" to="(#ppt_y)" calcmode="lin" valueType="num">
                                      <p:cBhvr>
                                        <p:cTn id="24"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3" name="Rettangolo 22">
            <a:extLst>
              <a:ext uri="{FF2B5EF4-FFF2-40B4-BE49-F238E27FC236}">
                <a16:creationId xmlns:a16="http://schemas.microsoft.com/office/drawing/2014/main" xmlns="" id="{6A59266F-B84C-4103-8A8B-28BE9B7406DE}"/>
              </a:ext>
            </a:extLst>
          </p:cNvPr>
          <p:cNvSpPr/>
          <p:nvPr/>
        </p:nvSpPr>
        <p:spPr>
          <a:xfrm>
            <a:off x="1272754" y="1939479"/>
            <a:ext cx="6827638"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Ricalcolo ammortamenti</a:t>
            </a:r>
            <a:endParaRPr lang="it-IT" sz="4400" b="1" cap="none" spc="0" dirty="0">
              <a:ln w="11430"/>
              <a:solidFill>
                <a:srgbClr val="FF00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003374"/>
          <a:ext cx="8080772" cy="2697502"/>
        </p:xfrm>
        <a:graphic>
          <a:graphicData uri="http://schemas.openxmlformats.org/drawingml/2006/table">
            <a:tbl>
              <a:tblPr firstRow="1" bandRow="1">
                <a:tableStyleId>{5C22544A-7EE6-4342-B048-85BDC9FD1C3A}</a:tableStyleId>
              </a:tblPr>
              <a:tblGrid>
                <a:gridCol w="3394100">
                  <a:extLst>
                    <a:ext uri="{9D8B030D-6E8A-4147-A177-3AD203B41FA5}">
                      <a16:colId xmlns:a16="http://schemas.microsoft.com/office/drawing/2014/main" xmlns="" val="20000"/>
                    </a:ext>
                  </a:extLst>
                </a:gridCol>
                <a:gridCol w="468667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rgbClr val="FF0000"/>
                          </a:solidFill>
                          <a:latin typeface="Georgia" pitchFamily="18" charset="0"/>
                        </a:rPr>
                        <a:t>Accuratezza, Completezza, Valutazione</a:t>
                      </a:r>
                      <a:endParaRPr lang="it-IT" sz="24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342900" indent="-342900">
                        <a:buFontTx/>
                        <a:buAutoNum type="arabicParenR"/>
                        <a:defRPr/>
                      </a:pPr>
                      <a:r>
                        <a:rPr lang="it-IT" sz="1600" dirty="0" smtClean="0">
                          <a:latin typeface="Georgia" pitchFamily="18" charset="0"/>
                        </a:rPr>
                        <a:t>Ottenere l’estrazione del costo storico di una categoria di immobilizzazioni per matricola e anno di formazione;</a:t>
                      </a:r>
                    </a:p>
                    <a:p>
                      <a:pPr marL="342900" indent="-342900">
                        <a:buFontTx/>
                        <a:buAutoNum type="arabicParenR"/>
                        <a:defRPr/>
                      </a:pPr>
                      <a:r>
                        <a:rPr lang="it-IT" sz="1600" dirty="0" smtClean="0">
                          <a:latin typeface="Georgia" pitchFamily="18" charset="0"/>
                        </a:rPr>
                        <a:t>Verificare la quadratura dell’estrazione con il libro cespiti e la contabilità; </a:t>
                      </a:r>
                    </a:p>
                    <a:p>
                      <a:pPr marL="342900" indent="-342900">
                        <a:buFontTx/>
                        <a:buAutoNum type="arabicParenR"/>
                        <a:defRPr/>
                      </a:pPr>
                      <a:r>
                        <a:rPr lang="it-IT" sz="1600" dirty="0" smtClean="0">
                          <a:latin typeface="Georgia" pitchFamily="18" charset="0"/>
                        </a:rPr>
                        <a:t>Ottenere l’aliquota della categoria e verificarne la corrispondenza con le informazioni presenti in nota integrativa e con le aliquote fiscali; </a:t>
                      </a:r>
                      <a:endParaRPr lang="it-IT" sz="1600" dirty="0">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70" decel="100000"/>
                                        <p:tgtEl>
                                          <p:spTgt spid="23"/>
                                        </p:tgtEl>
                                      </p:cBhvr>
                                    </p:animEffect>
                                    <p:animScale>
                                      <p:cBhvr>
                                        <p:cTn id="8" dur="770" decel="100000"/>
                                        <p:tgtEl>
                                          <p:spTgt spid="23"/>
                                        </p:tgtEl>
                                      </p:cBhvr>
                                      <p:from x="10000" y="10000"/>
                                      <p:to x="200000" y="450000"/>
                                    </p:animScale>
                                    <p:animScale>
                                      <p:cBhvr>
                                        <p:cTn id="9" dur="1230" accel="100000" fill="hold">
                                          <p:stCondLst>
                                            <p:cond delay="770"/>
                                          </p:stCondLst>
                                        </p:cTn>
                                        <p:tgtEl>
                                          <p:spTgt spid="23"/>
                                        </p:tgtEl>
                                      </p:cBhvr>
                                      <p:from x="200000" y="450000"/>
                                      <p:to x="100000" y="100000"/>
                                    </p:animScale>
                                    <p:set>
                                      <p:cBhvr>
                                        <p:cTn id="10" dur="770" fill="hold"/>
                                        <p:tgtEl>
                                          <p:spTgt spid="23"/>
                                        </p:tgtEl>
                                        <p:attrNameLst>
                                          <p:attrName>ppt_x</p:attrName>
                                        </p:attrNameLst>
                                      </p:cBhvr>
                                      <p:to>
                                        <p:strVal val="(0.5)"/>
                                      </p:to>
                                    </p:set>
                                    <p:anim from="(0.5)" to="(#ppt_x)" calcmode="lin" valueType="num">
                                      <p:cBhvr>
                                        <p:cTn id="11" dur="1230" accel="100000" fill="hold">
                                          <p:stCondLst>
                                            <p:cond delay="770"/>
                                          </p:stCondLst>
                                        </p:cTn>
                                        <p:tgtEl>
                                          <p:spTgt spid="23"/>
                                        </p:tgtEl>
                                        <p:attrNameLst>
                                          <p:attrName>ppt_x</p:attrName>
                                        </p:attrNameLst>
                                      </p:cBhvr>
                                    </p:anim>
                                    <p:set>
                                      <p:cBhvr>
                                        <p:cTn id="12" dur="770" fill="hold"/>
                                        <p:tgtEl>
                                          <p:spTgt spid="23"/>
                                        </p:tgtEl>
                                        <p:attrNameLst>
                                          <p:attrName>ppt_y</p:attrName>
                                        </p:attrNameLst>
                                      </p:cBhvr>
                                      <p:to>
                                        <p:strVal val="(#ppt_y+0.4)"/>
                                      </p:to>
                                    </p:set>
                                    <p:anim from="(#ppt_y+0.4)" to="(#ppt_y)" calcmode="lin" valueType="num">
                                      <p:cBhvr>
                                        <p:cTn id="13"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3" name="Rettangolo 22">
            <a:extLst>
              <a:ext uri="{FF2B5EF4-FFF2-40B4-BE49-F238E27FC236}">
                <a16:creationId xmlns:a16="http://schemas.microsoft.com/office/drawing/2014/main" xmlns="" id="{6A59266F-B84C-4103-8A8B-28BE9B7406DE}"/>
              </a:ext>
            </a:extLst>
          </p:cNvPr>
          <p:cNvSpPr/>
          <p:nvPr/>
        </p:nvSpPr>
        <p:spPr>
          <a:xfrm>
            <a:off x="1272754" y="1939479"/>
            <a:ext cx="6827638"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Ricalcolo ammortamenti</a:t>
            </a:r>
            <a:endParaRPr lang="it-IT" sz="4400" b="1" cap="none" spc="0" dirty="0">
              <a:ln w="11430"/>
              <a:solidFill>
                <a:srgbClr val="FF00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207586"/>
          <a:ext cx="8080772" cy="2453662"/>
        </p:xfrm>
        <a:graphic>
          <a:graphicData uri="http://schemas.openxmlformats.org/drawingml/2006/table">
            <a:tbl>
              <a:tblPr firstRow="1" bandRow="1">
                <a:tableStyleId>{5C22544A-7EE6-4342-B048-85BDC9FD1C3A}</a:tableStyleId>
              </a:tblPr>
              <a:tblGrid>
                <a:gridCol w="3394100">
                  <a:extLst>
                    <a:ext uri="{9D8B030D-6E8A-4147-A177-3AD203B41FA5}">
                      <a16:colId xmlns:a16="http://schemas.microsoft.com/office/drawing/2014/main" xmlns="" val="20000"/>
                    </a:ext>
                  </a:extLst>
                </a:gridCol>
                <a:gridCol w="468667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rgbClr val="FF0000"/>
                          </a:solidFill>
                          <a:latin typeface="Georgia" pitchFamily="18" charset="0"/>
                        </a:rPr>
                        <a:t>Accuratezza, Completezza, Valutazione</a:t>
                      </a:r>
                      <a:endParaRPr lang="it-IT" sz="24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342900" indent="-342900">
                        <a:buFont typeface="+mj-lt"/>
                        <a:buAutoNum type="arabicParenR" startAt="4"/>
                        <a:defRPr/>
                      </a:pPr>
                      <a:r>
                        <a:rPr lang="it-IT" sz="1600" dirty="0" smtClean="0">
                          <a:latin typeface="Georgia" pitchFamily="18" charset="0"/>
                        </a:rPr>
                        <a:t>Ricalcolare il fondo ammortamento per ogni matricola applicando l’aliquota al costo storico in proporzione alla data di acquisto del bene;</a:t>
                      </a:r>
                      <a:endParaRPr lang="it-IT" sz="1600" b="1" dirty="0" smtClean="0">
                        <a:latin typeface="Georgia" pitchFamily="18" charset="0"/>
                      </a:endParaRPr>
                    </a:p>
                    <a:p>
                      <a:pPr marL="342900" indent="-342900">
                        <a:buAutoNum type="arabicParenR" startAt="5"/>
                        <a:defRPr/>
                      </a:pPr>
                      <a:r>
                        <a:rPr lang="it-IT" sz="1600" dirty="0" smtClean="0">
                          <a:latin typeface="Georgia" pitchFamily="18" charset="0"/>
                        </a:rPr>
                        <a:t>Ricalcolare l’ammortamento dell’esercizio per ogni matricola applicando l’aliquota al costo storico in considerazione della vita utile del bene;</a:t>
                      </a: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70" decel="100000"/>
                                        <p:tgtEl>
                                          <p:spTgt spid="23"/>
                                        </p:tgtEl>
                                      </p:cBhvr>
                                    </p:animEffect>
                                    <p:animScale>
                                      <p:cBhvr>
                                        <p:cTn id="8" dur="770" decel="100000"/>
                                        <p:tgtEl>
                                          <p:spTgt spid="23"/>
                                        </p:tgtEl>
                                      </p:cBhvr>
                                      <p:from x="10000" y="10000"/>
                                      <p:to x="200000" y="450000"/>
                                    </p:animScale>
                                    <p:animScale>
                                      <p:cBhvr>
                                        <p:cTn id="9" dur="1230" accel="100000" fill="hold">
                                          <p:stCondLst>
                                            <p:cond delay="770"/>
                                          </p:stCondLst>
                                        </p:cTn>
                                        <p:tgtEl>
                                          <p:spTgt spid="23"/>
                                        </p:tgtEl>
                                      </p:cBhvr>
                                      <p:from x="200000" y="450000"/>
                                      <p:to x="100000" y="100000"/>
                                    </p:animScale>
                                    <p:set>
                                      <p:cBhvr>
                                        <p:cTn id="10" dur="770" fill="hold"/>
                                        <p:tgtEl>
                                          <p:spTgt spid="23"/>
                                        </p:tgtEl>
                                        <p:attrNameLst>
                                          <p:attrName>ppt_x</p:attrName>
                                        </p:attrNameLst>
                                      </p:cBhvr>
                                      <p:to>
                                        <p:strVal val="(0.5)"/>
                                      </p:to>
                                    </p:set>
                                    <p:anim from="(0.5)" to="(#ppt_x)" calcmode="lin" valueType="num">
                                      <p:cBhvr>
                                        <p:cTn id="11" dur="1230" accel="100000" fill="hold">
                                          <p:stCondLst>
                                            <p:cond delay="770"/>
                                          </p:stCondLst>
                                        </p:cTn>
                                        <p:tgtEl>
                                          <p:spTgt spid="23"/>
                                        </p:tgtEl>
                                        <p:attrNameLst>
                                          <p:attrName>ppt_x</p:attrName>
                                        </p:attrNameLst>
                                      </p:cBhvr>
                                    </p:anim>
                                    <p:set>
                                      <p:cBhvr>
                                        <p:cTn id="12" dur="770" fill="hold"/>
                                        <p:tgtEl>
                                          <p:spTgt spid="23"/>
                                        </p:tgtEl>
                                        <p:attrNameLst>
                                          <p:attrName>ppt_y</p:attrName>
                                        </p:attrNameLst>
                                      </p:cBhvr>
                                      <p:to>
                                        <p:strVal val="(#ppt_y+0.4)"/>
                                      </p:to>
                                    </p:set>
                                    <p:anim from="(#ppt_y+0.4)" to="(#ppt_y)" calcmode="lin" valueType="num">
                                      <p:cBhvr>
                                        <p:cTn id="13"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3" name="Rettangolo 22">
            <a:extLst>
              <a:ext uri="{FF2B5EF4-FFF2-40B4-BE49-F238E27FC236}">
                <a16:creationId xmlns:a16="http://schemas.microsoft.com/office/drawing/2014/main" xmlns="" id="{6A59266F-B84C-4103-8A8B-28BE9B7406DE}"/>
              </a:ext>
            </a:extLst>
          </p:cNvPr>
          <p:cNvSpPr/>
          <p:nvPr/>
        </p:nvSpPr>
        <p:spPr>
          <a:xfrm>
            <a:off x="1272754" y="1939479"/>
            <a:ext cx="6827638"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Ricalcolo ammortamenti</a:t>
            </a:r>
            <a:endParaRPr lang="it-IT" sz="4400" b="1" cap="none" spc="0" dirty="0">
              <a:ln w="11430"/>
              <a:solidFill>
                <a:srgbClr val="FF00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207586"/>
          <a:ext cx="8080772" cy="2209822"/>
        </p:xfrm>
        <a:graphic>
          <a:graphicData uri="http://schemas.openxmlformats.org/drawingml/2006/table">
            <a:tbl>
              <a:tblPr firstRow="1" bandRow="1">
                <a:tableStyleId>{5C22544A-7EE6-4342-B048-85BDC9FD1C3A}</a:tableStyleId>
              </a:tblPr>
              <a:tblGrid>
                <a:gridCol w="3394100">
                  <a:extLst>
                    <a:ext uri="{9D8B030D-6E8A-4147-A177-3AD203B41FA5}">
                      <a16:colId xmlns:a16="http://schemas.microsoft.com/office/drawing/2014/main" xmlns="" val="20000"/>
                    </a:ext>
                  </a:extLst>
                </a:gridCol>
                <a:gridCol w="468667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rgbClr val="FF0000"/>
                          </a:solidFill>
                          <a:latin typeface="Georgia" pitchFamily="18" charset="0"/>
                        </a:rPr>
                        <a:t>Accuratezza, Completezza, Valutazione</a:t>
                      </a:r>
                      <a:endParaRPr lang="it-IT" sz="24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342900" indent="-342900">
                        <a:buFontTx/>
                        <a:buAutoNum type="arabicParenR" startAt="6"/>
                        <a:defRPr/>
                      </a:pPr>
                      <a:r>
                        <a:rPr lang="it-IT" sz="1600" dirty="0" smtClean="0">
                          <a:latin typeface="Georgia" pitchFamily="18" charset="0"/>
                        </a:rPr>
                        <a:t>Confrontare il fondo ammortamento e l’ammortamento ricalcolato con quanto presente nel libro cespiti e la contabilità;</a:t>
                      </a:r>
                    </a:p>
                    <a:p>
                      <a:pPr marL="342900" indent="-342900">
                        <a:buFontTx/>
                        <a:buAutoNum type="arabicParenR" startAt="6"/>
                        <a:defRPr/>
                      </a:pPr>
                      <a:r>
                        <a:rPr lang="it-IT" sz="1600" dirty="0" smtClean="0">
                          <a:latin typeface="Georgia" pitchFamily="18" charset="0"/>
                        </a:rPr>
                        <a:t>Se dal ricalcolo emergono scostamenti significativi, esaminare con la società le motivazioni degli scostamenti.	</a:t>
                      </a:r>
                      <a:endParaRPr lang="it-IT" sz="1600" dirty="0">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70" decel="100000"/>
                                        <p:tgtEl>
                                          <p:spTgt spid="23"/>
                                        </p:tgtEl>
                                      </p:cBhvr>
                                    </p:animEffect>
                                    <p:animScale>
                                      <p:cBhvr>
                                        <p:cTn id="8" dur="770" decel="100000"/>
                                        <p:tgtEl>
                                          <p:spTgt spid="23"/>
                                        </p:tgtEl>
                                      </p:cBhvr>
                                      <p:from x="10000" y="10000"/>
                                      <p:to x="200000" y="450000"/>
                                    </p:animScale>
                                    <p:animScale>
                                      <p:cBhvr>
                                        <p:cTn id="9" dur="1230" accel="100000" fill="hold">
                                          <p:stCondLst>
                                            <p:cond delay="770"/>
                                          </p:stCondLst>
                                        </p:cTn>
                                        <p:tgtEl>
                                          <p:spTgt spid="23"/>
                                        </p:tgtEl>
                                      </p:cBhvr>
                                      <p:from x="200000" y="450000"/>
                                      <p:to x="100000" y="100000"/>
                                    </p:animScale>
                                    <p:set>
                                      <p:cBhvr>
                                        <p:cTn id="10" dur="770" fill="hold"/>
                                        <p:tgtEl>
                                          <p:spTgt spid="23"/>
                                        </p:tgtEl>
                                        <p:attrNameLst>
                                          <p:attrName>ppt_x</p:attrName>
                                        </p:attrNameLst>
                                      </p:cBhvr>
                                      <p:to>
                                        <p:strVal val="(0.5)"/>
                                      </p:to>
                                    </p:set>
                                    <p:anim from="(0.5)" to="(#ppt_x)" calcmode="lin" valueType="num">
                                      <p:cBhvr>
                                        <p:cTn id="11" dur="1230" accel="100000" fill="hold">
                                          <p:stCondLst>
                                            <p:cond delay="770"/>
                                          </p:stCondLst>
                                        </p:cTn>
                                        <p:tgtEl>
                                          <p:spTgt spid="23"/>
                                        </p:tgtEl>
                                        <p:attrNameLst>
                                          <p:attrName>ppt_x</p:attrName>
                                        </p:attrNameLst>
                                      </p:cBhvr>
                                    </p:anim>
                                    <p:set>
                                      <p:cBhvr>
                                        <p:cTn id="12" dur="770" fill="hold"/>
                                        <p:tgtEl>
                                          <p:spTgt spid="23"/>
                                        </p:tgtEl>
                                        <p:attrNameLst>
                                          <p:attrName>ppt_y</p:attrName>
                                        </p:attrNameLst>
                                      </p:cBhvr>
                                      <p:to>
                                        <p:strVal val="(#ppt_y+0.4)"/>
                                      </p:to>
                                    </p:set>
                                    <p:anim from="(#ppt_y+0.4)" to="(#ppt_y)" calcmode="lin" valueType="num">
                                      <p:cBhvr>
                                        <p:cTn id="13"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3" name="Rettangolo 22">
            <a:extLst>
              <a:ext uri="{FF2B5EF4-FFF2-40B4-BE49-F238E27FC236}">
                <a16:creationId xmlns:a16="http://schemas.microsoft.com/office/drawing/2014/main" xmlns="" id="{6A59266F-B84C-4103-8A8B-28BE9B7406DE}"/>
              </a:ext>
            </a:extLst>
          </p:cNvPr>
          <p:cNvSpPr/>
          <p:nvPr/>
        </p:nvSpPr>
        <p:spPr>
          <a:xfrm>
            <a:off x="1272754" y="2155503"/>
            <a:ext cx="6827638"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Ricalcolo ammortamenti</a:t>
            </a:r>
            <a:endParaRPr lang="it-IT" sz="4400" b="1" cap="none" spc="0" dirty="0">
              <a:ln w="11430"/>
              <a:solidFill>
                <a:srgbClr val="FF0000"/>
              </a:solidFill>
              <a:effectLst>
                <a:outerShdw blurRad="80000" dist="40000" dir="5040000" algn="tl">
                  <a:srgbClr val="000000">
                    <a:alpha val="30000"/>
                  </a:srgbClr>
                </a:outerShdw>
              </a:effectLst>
            </a:endParaRPr>
          </a:p>
        </p:txBody>
      </p:sp>
      <p:sp>
        <p:nvSpPr>
          <p:cNvPr id="24" name="Rettangolo 23">
            <a:extLst>
              <a:ext uri="{FF2B5EF4-FFF2-40B4-BE49-F238E27FC236}">
                <a16:creationId xmlns:a16="http://schemas.microsoft.com/office/drawing/2014/main" xmlns="" id="{6A59266F-B84C-4103-8A8B-28BE9B7406DE}"/>
              </a:ext>
            </a:extLst>
          </p:cNvPr>
          <p:cNvSpPr/>
          <p:nvPr/>
        </p:nvSpPr>
        <p:spPr>
          <a:xfrm>
            <a:off x="683568" y="3284984"/>
            <a:ext cx="7920880" cy="2123658"/>
          </a:xfrm>
          <a:prstGeom prst="rect">
            <a:avLst/>
          </a:prstGeom>
          <a:solidFill>
            <a:srgbClr val="00CC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buFont typeface="Wingdings" pitchFamily="2" charset="2"/>
              <a:buChar char="v"/>
              <a:defRPr/>
            </a:pPr>
            <a:r>
              <a:rPr lang="it-IT" sz="2400" dirty="0" smtClean="0">
                <a:solidFill>
                  <a:srgbClr val="000066"/>
                </a:solidFill>
                <a:latin typeface="Georgia" pitchFamily="18" charset="0"/>
              </a:rPr>
              <a:t> Si </a:t>
            </a:r>
            <a:r>
              <a:rPr lang="it-IT" sz="2400" dirty="0" smtClean="0">
                <a:solidFill>
                  <a:srgbClr val="000066"/>
                </a:solidFill>
                <a:latin typeface="Georgia" pitchFamily="18" charset="0"/>
              </a:rPr>
              <a:t>può </a:t>
            </a:r>
            <a:r>
              <a:rPr lang="it-IT" sz="2400" dirty="0" smtClean="0">
                <a:solidFill>
                  <a:srgbClr val="000066"/>
                </a:solidFill>
                <a:latin typeface="Georgia" pitchFamily="18" charset="0"/>
              </a:rPr>
              <a:t>procedere a una </a:t>
            </a:r>
            <a:r>
              <a:rPr lang="it-IT" sz="2800" b="1" u="sng" dirty="0" smtClean="0">
                <a:solidFill>
                  <a:srgbClr val="000066"/>
                </a:solidFill>
                <a:latin typeface="Georgia" pitchFamily="18" charset="0"/>
              </a:rPr>
              <a:t>selezione </a:t>
            </a:r>
            <a:r>
              <a:rPr lang="it-IT" sz="2800" b="1" u="sng" dirty="0" smtClean="0">
                <a:solidFill>
                  <a:srgbClr val="000066"/>
                </a:solidFill>
                <a:latin typeface="Georgia" pitchFamily="18" charset="0"/>
              </a:rPr>
              <a:t>di    immobilizzazioni</a:t>
            </a:r>
            <a:r>
              <a:rPr lang="it-IT" sz="2800" b="1" dirty="0" smtClean="0">
                <a:solidFill>
                  <a:srgbClr val="000066"/>
                </a:solidFill>
                <a:latin typeface="Georgia" pitchFamily="18" charset="0"/>
              </a:rPr>
              <a:t> </a:t>
            </a:r>
            <a:r>
              <a:rPr lang="it-IT" sz="2400" dirty="0" smtClean="0">
                <a:solidFill>
                  <a:srgbClr val="000066"/>
                </a:solidFill>
                <a:latin typeface="Georgia" pitchFamily="18" charset="0"/>
              </a:rPr>
              <a:t>su cui effettuare il ricalcolo.  </a:t>
            </a:r>
          </a:p>
          <a:p>
            <a:pPr>
              <a:defRPr/>
            </a:pPr>
            <a:endParaRPr lang="it-IT" sz="2400" dirty="0" smtClean="0">
              <a:solidFill>
                <a:srgbClr val="000066"/>
              </a:solidFill>
              <a:latin typeface="Georgia" pitchFamily="18" charset="0"/>
            </a:endParaRPr>
          </a:p>
          <a:p>
            <a:pPr>
              <a:buFont typeface="Wingdings" pitchFamily="2" charset="2"/>
              <a:buChar char="v"/>
              <a:defRPr/>
            </a:pPr>
            <a:r>
              <a:rPr lang="it-IT" sz="2400" dirty="0" smtClean="0">
                <a:solidFill>
                  <a:srgbClr val="000066"/>
                </a:solidFill>
                <a:latin typeface="Georgia" pitchFamily="18" charset="0"/>
              </a:rPr>
              <a:t> </a:t>
            </a:r>
            <a:r>
              <a:rPr lang="it-IT" sz="2800" b="1" u="sng" dirty="0" smtClean="0">
                <a:solidFill>
                  <a:srgbClr val="000066"/>
                </a:solidFill>
                <a:latin typeface="Georgia" pitchFamily="18" charset="0"/>
              </a:rPr>
              <a:t>Non </a:t>
            </a:r>
            <a:r>
              <a:rPr lang="it-IT" sz="2800" b="1" u="sng" dirty="0" smtClean="0">
                <a:solidFill>
                  <a:srgbClr val="000066"/>
                </a:solidFill>
                <a:latin typeface="Georgia" pitchFamily="18" charset="0"/>
              </a:rPr>
              <a:t>è necessario</a:t>
            </a:r>
            <a:r>
              <a:rPr lang="it-IT" sz="2800" b="1" dirty="0" smtClean="0">
                <a:solidFill>
                  <a:srgbClr val="000066"/>
                </a:solidFill>
                <a:latin typeface="Georgia" pitchFamily="18" charset="0"/>
              </a:rPr>
              <a:t> </a:t>
            </a:r>
            <a:r>
              <a:rPr lang="it-IT" sz="2400" dirty="0" smtClean="0">
                <a:solidFill>
                  <a:srgbClr val="000066"/>
                </a:solidFill>
                <a:latin typeface="Georgia" pitchFamily="18" charset="0"/>
              </a:rPr>
              <a:t>effettuare un ricalcolo </a:t>
            </a:r>
            <a:r>
              <a:rPr lang="it-IT" sz="2400" dirty="0" smtClean="0">
                <a:solidFill>
                  <a:srgbClr val="000066"/>
                </a:solidFill>
                <a:latin typeface="Georgia" pitchFamily="18" charset="0"/>
              </a:rPr>
              <a:t>di </a:t>
            </a:r>
            <a:r>
              <a:rPr lang="it-IT" sz="2800" b="1" u="sng" dirty="0" smtClean="0">
                <a:solidFill>
                  <a:srgbClr val="000066"/>
                </a:solidFill>
                <a:latin typeface="Georgia" pitchFamily="18" charset="0"/>
              </a:rPr>
              <a:t>tut</a:t>
            </a:r>
            <a:r>
              <a:rPr lang="it-IT" sz="2800" b="1" u="sng" dirty="0" smtClean="0">
                <a:solidFill>
                  <a:srgbClr val="000066"/>
                </a:solidFill>
                <a:latin typeface="Georgia" pitchFamily="18" charset="0"/>
              </a:rPr>
              <a:t>ti </a:t>
            </a:r>
            <a:r>
              <a:rPr lang="it-IT" sz="2400" dirty="0" smtClean="0">
                <a:solidFill>
                  <a:srgbClr val="000066"/>
                </a:solidFill>
                <a:latin typeface="Georgia" pitchFamily="18" charset="0"/>
              </a:rPr>
              <a:t>i fondi ammortamento. </a:t>
            </a:r>
            <a:endParaRPr lang="it-IT" sz="2400" dirty="0">
              <a:solidFill>
                <a:srgbClr val="000066"/>
              </a:solidFill>
              <a:latin typeface="Georgia" pitchFamily="18" charset="0"/>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70" decel="100000"/>
                                        <p:tgtEl>
                                          <p:spTgt spid="23"/>
                                        </p:tgtEl>
                                      </p:cBhvr>
                                    </p:animEffect>
                                    <p:animScale>
                                      <p:cBhvr>
                                        <p:cTn id="8" dur="770" decel="100000"/>
                                        <p:tgtEl>
                                          <p:spTgt spid="23"/>
                                        </p:tgtEl>
                                      </p:cBhvr>
                                      <p:from x="10000" y="10000"/>
                                      <p:to x="200000" y="450000"/>
                                    </p:animScale>
                                    <p:animScale>
                                      <p:cBhvr>
                                        <p:cTn id="9" dur="1230" accel="100000" fill="hold">
                                          <p:stCondLst>
                                            <p:cond delay="770"/>
                                          </p:stCondLst>
                                        </p:cTn>
                                        <p:tgtEl>
                                          <p:spTgt spid="23"/>
                                        </p:tgtEl>
                                      </p:cBhvr>
                                      <p:from x="200000" y="450000"/>
                                      <p:to x="100000" y="100000"/>
                                    </p:animScale>
                                    <p:set>
                                      <p:cBhvr>
                                        <p:cTn id="10" dur="770" fill="hold"/>
                                        <p:tgtEl>
                                          <p:spTgt spid="23"/>
                                        </p:tgtEl>
                                        <p:attrNameLst>
                                          <p:attrName>ppt_x</p:attrName>
                                        </p:attrNameLst>
                                      </p:cBhvr>
                                      <p:to>
                                        <p:strVal val="(0.5)"/>
                                      </p:to>
                                    </p:set>
                                    <p:anim from="(0.5)" to="(#ppt_x)" calcmode="lin" valueType="num">
                                      <p:cBhvr>
                                        <p:cTn id="11" dur="1230" accel="100000" fill="hold">
                                          <p:stCondLst>
                                            <p:cond delay="770"/>
                                          </p:stCondLst>
                                        </p:cTn>
                                        <p:tgtEl>
                                          <p:spTgt spid="23"/>
                                        </p:tgtEl>
                                        <p:attrNameLst>
                                          <p:attrName>ppt_x</p:attrName>
                                        </p:attrNameLst>
                                      </p:cBhvr>
                                    </p:anim>
                                    <p:set>
                                      <p:cBhvr>
                                        <p:cTn id="12" dur="770" fill="hold"/>
                                        <p:tgtEl>
                                          <p:spTgt spid="23"/>
                                        </p:tgtEl>
                                        <p:attrNameLst>
                                          <p:attrName>ppt_y</p:attrName>
                                        </p:attrNameLst>
                                      </p:cBhvr>
                                      <p:to>
                                        <p:strVal val="(#ppt_y+0.4)"/>
                                      </p:to>
                                    </p:set>
                                    <p:anim from="(#ppt_y+0.4)" to="(#ppt_y)" calcmode="lin" valueType="num">
                                      <p:cBhvr>
                                        <p:cTn id="13" dur="1230" accel="100000" fill="hold">
                                          <p:stCondLst>
                                            <p:cond delay="770"/>
                                          </p:stCondLst>
                                        </p:cTn>
                                        <p:tgtEl>
                                          <p:spTgt spid="2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770" decel="100000"/>
                                        <p:tgtEl>
                                          <p:spTgt spid="24"/>
                                        </p:tgtEl>
                                      </p:cBhvr>
                                    </p:animEffect>
                                    <p:animScale>
                                      <p:cBhvr>
                                        <p:cTn id="19" dur="770" decel="100000"/>
                                        <p:tgtEl>
                                          <p:spTgt spid="24"/>
                                        </p:tgtEl>
                                      </p:cBhvr>
                                      <p:from x="10000" y="10000"/>
                                      <p:to x="200000" y="450000"/>
                                    </p:animScale>
                                    <p:animScale>
                                      <p:cBhvr>
                                        <p:cTn id="20" dur="1230" accel="100000" fill="hold">
                                          <p:stCondLst>
                                            <p:cond delay="770"/>
                                          </p:stCondLst>
                                        </p:cTn>
                                        <p:tgtEl>
                                          <p:spTgt spid="24"/>
                                        </p:tgtEl>
                                      </p:cBhvr>
                                      <p:from x="200000" y="450000"/>
                                      <p:to x="100000" y="100000"/>
                                    </p:animScale>
                                    <p:set>
                                      <p:cBhvr>
                                        <p:cTn id="21" dur="770" fill="hold"/>
                                        <p:tgtEl>
                                          <p:spTgt spid="24"/>
                                        </p:tgtEl>
                                        <p:attrNameLst>
                                          <p:attrName>ppt_x</p:attrName>
                                        </p:attrNameLst>
                                      </p:cBhvr>
                                      <p:to>
                                        <p:strVal val="(0.5)"/>
                                      </p:to>
                                    </p:set>
                                    <p:anim from="(0.5)" to="(#ppt_x)" calcmode="lin" valueType="num">
                                      <p:cBhvr>
                                        <p:cTn id="22" dur="1230" accel="100000" fill="hold">
                                          <p:stCondLst>
                                            <p:cond delay="770"/>
                                          </p:stCondLst>
                                        </p:cTn>
                                        <p:tgtEl>
                                          <p:spTgt spid="24"/>
                                        </p:tgtEl>
                                        <p:attrNameLst>
                                          <p:attrName>ppt_x</p:attrName>
                                        </p:attrNameLst>
                                      </p:cBhvr>
                                    </p:anim>
                                    <p:set>
                                      <p:cBhvr>
                                        <p:cTn id="23" dur="770" fill="hold"/>
                                        <p:tgtEl>
                                          <p:spTgt spid="24"/>
                                        </p:tgtEl>
                                        <p:attrNameLst>
                                          <p:attrName>ppt_y</p:attrName>
                                        </p:attrNameLst>
                                      </p:cBhvr>
                                      <p:to>
                                        <p:strVal val="(#ppt_y+0.4)"/>
                                      </p:to>
                                    </p:set>
                                    <p:anim from="(#ppt_y+0.4)" to="(#ppt_y)" calcmode="lin" valueType="num">
                                      <p:cBhvr>
                                        <p:cTn id="24"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WordArt 11">
            <a:extLst>
              <a:ext uri="{FF2B5EF4-FFF2-40B4-BE49-F238E27FC236}">
                <a16:creationId xmlns:a16="http://schemas.microsoft.com/office/drawing/2014/main" xmlns="" id="{EBBB656F-DCBB-43B5-9DC3-8B9EBAC6ACE1}"/>
              </a:ext>
            </a:extLst>
          </p:cNvPr>
          <p:cNvSpPr>
            <a:spLocks noChangeArrowheads="1" noChangeShapeType="1" noTextEdit="1"/>
          </p:cNvSpPr>
          <p:nvPr/>
        </p:nvSpPr>
        <p:spPr bwMode="auto">
          <a:xfrm>
            <a:off x="2987675" y="1268760"/>
            <a:ext cx="3724275" cy="576064"/>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dirty="0">
                <a:gradFill rotWithShape="1">
                  <a:gsLst>
                    <a:gs pos="0">
                      <a:srgbClr val="FF99FF"/>
                    </a:gs>
                    <a:gs pos="100000">
                      <a:srgbClr val="FF0066"/>
                    </a:gs>
                  </a:gsLst>
                  <a:path path="rect">
                    <a:fillToRect l="50000" t="50000" r="50000" b="50000"/>
                  </a:path>
                </a:gradFill>
                <a:effectLst>
                  <a:outerShdw dist="35921" dir="2700000" algn="ctr" rotWithShape="0">
                    <a:srgbClr val="C0C0C0"/>
                  </a:outerShdw>
                </a:effectLst>
                <a:latin typeface="Impact" panose="020B0806030902050204" pitchFamily="34" charset="0"/>
              </a:rPr>
              <a:t>Revisione legale dei conti</a:t>
            </a:r>
          </a:p>
        </p:txBody>
      </p:sp>
      <p:graphicFrame>
        <p:nvGraphicFramePr>
          <p:cNvPr id="7" name="Group 18">
            <a:extLst>
              <a:ext uri="{FF2B5EF4-FFF2-40B4-BE49-F238E27FC236}">
                <a16:creationId xmlns:a16="http://schemas.microsoft.com/office/drawing/2014/main" xmlns="" id="{C4B2DFD8-28DC-4D17-A694-55FBE3C09F6C}"/>
              </a:ext>
            </a:extLst>
          </p:cNvPr>
          <p:cNvGraphicFramePr>
            <a:graphicFrameLocks noGrp="1"/>
          </p:cNvGraphicFramePr>
          <p:nvPr>
            <p:extLst>
              <p:ext uri="{D42A27DB-BD31-4B8C-83A1-F6EECF244321}">
                <p14:modId xmlns:p14="http://schemas.microsoft.com/office/powerpoint/2010/main" xmlns="" val="2861637400"/>
              </p:ext>
            </p:extLst>
          </p:nvPr>
        </p:nvGraphicFramePr>
        <p:xfrm>
          <a:off x="457200" y="1938496"/>
          <a:ext cx="8229600" cy="3794760"/>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400" b="1" i="0" u="none" strike="noStrike" cap="none" normalizeH="0" baseline="0" dirty="0">
                          <a:ln>
                            <a:noFill/>
                          </a:ln>
                          <a:solidFill>
                            <a:srgbClr val="0033CC"/>
                          </a:solidFill>
                          <a:effectLst>
                            <a:outerShdw blurRad="38100" dist="38100" dir="2700000" algn="tl">
                              <a:srgbClr val="C0C0C0"/>
                            </a:outerShdw>
                          </a:effectLst>
                          <a:latin typeface="Times New Roman" pitchFamily="18" charset="0"/>
                        </a:rPr>
                        <a:t>Compiti del Revisore </a:t>
                      </a:r>
                      <a:endParaRPr kumimoji="0" lang="it-IT" sz="2800" b="1" i="0" u="none" strike="noStrike" cap="none" normalizeH="0" baseline="0" dirty="0">
                        <a:ln>
                          <a:noFill/>
                        </a:ln>
                        <a:solidFill>
                          <a:srgbClr val="0033CC"/>
                        </a:solidFill>
                        <a:effectLst>
                          <a:outerShdw blurRad="38100" dist="38100" dir="2700000" algn="tl">
                            <a:srgbClr val="C0C0C0"/>
                          </a:outerShdw>
                        </a:effectLst>
                        <a:latin typeface="Times New Roman" pitchFamily="18" charset="0"/>
                      </a:endParaRPr>
                    </a:p>
                  </a:txBody>
                  <a:tcPr horzOverflow="overflow">
                    <a:lnL w="38100" cap="flat" cmpd="sng" algn="ctr">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38100" cap="flat" cmpd="sng" algn="ctr">
                      <a:solidFill>
                        <a:schemeClr val="accent2"/>
                      </a:solidFill>
                      <a:prstDash val="solid"/>
                      <a:round/>
                      <a:headEnd type="none" w="sm" len="sm"/>
                      <a:tailEnd type="none" w="sm" len="sm"/>
                    </a:lnT>
                    <a:lnB w="28575" cap="flat" cmpd="sng" algn="ctr">
                      <a:solidFill>
                        <a:schemeClr val="accent2"/>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0"/>
                  </a:ext>
                </a:extLst>
              </a:tr>
              <a:tr h="31219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400" b="1" i="0" u="none" strike="noStrike" cap="none" normalizeH="0" baseline="0" dirty="0">
                          <a:ln>
                            <a:noFill/>
                          </a:ln>
                          <a:solidFill>
                            <a:srgbClr val="0033CC"/>
                          </a:solidFill>
                          <a:effectLst/>
                          <a:latin typeface="Times New Roman" pitchFamily="18" charset="0"/>
                        </a:rPr>
                        <a:t>Art. 14, </a:t>
                      </a:r>
                      <a:r>
                        <a:rPr kumimoji="0" lang="it-IT" sz="2400" b="1" i="0" u="none" strike="noStrike" cap="none" normalizeH="0" baseline="0" dirty="0" err="1">
                          <a:ln>
                            <a:noFill/>
                          </a:ln>
                          <a:solidFill>
                            <a:srgbClr val="0033CC"/>
                          </a:solidFill>
                          <a:effectLst/>
                          <a:latin typeface="Times New Roman" pitchFamily="18" charset="0"/>
                        </a:rPr>
                        <a:t>D.Lgs.</a:t>
                      </a:r>
                      <a:r>
                        <a:rPr kumimoji="0" lang="it-IT" sz="2400" b="1" i="0" u="none" strike="noStrike" cap="none" normalizeH="0" baseline="0" dirty="0">
                          <a:ln>
                            <a:noFill/>
                          </a:ln>
                          <a:solidFill>
                            <a:srgbClr val="0033CC"/>
                          </a:solidFill>
                          <a:effectLst/>
                          <a:latin typeface="Times New Roman" pitchFamily="18" charset="0"/>
                        </a:rPr>
                        <a:t> 39/2010</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it-IT" sz="2400" b="0" i="1" u="none" strike="noStrike" cap="none" normalizeH="0" baseline="0" dirty="0">
                        <a:ln>
                          <a:noFill/>
                        </a:ln>
                        <a:solidFill>
                          <a:srgbClr val="0033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000" b="0" i="0" u="none" strike="noStrike" cap="none" normalizeH="0" baseline="0" dirty="0">
                          <a:ln>
                            <a:noFill/>
                          </a:ln>
                          <a:solidFill>
                            <a:srgbClr val="0033CC"/>
                          </a:solidFill>
                          <a:effectLst/>
                          <a:latin typeface="Times New Roman" pitchFamily="18" charset="0"/>
                        </a:rPr>
                        <a:t>Il revisore o la società di revisione …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000" b="0" i="0" u="none" strike="noStrike" cap="none" normalizeH="0" baseline="0" dirty="0">
                          <a:ln>
                            <a:noFill/>
                          </a:ln>
                          <a:solidFill>
                            <a:srgbClr val="0033CC"/>
                          </a:solidFill>
                          <a:effectLst/>
                          <a:latin typeface="Times New Roman" pitchFamily="18" charset="0"/>
                        </a:rPr>
                        <a:t>a) esprimono con apposita </a:t>
                      </a:r>
                      <a:r>
                        <a:rPr kumimoji="0" lang="it-IT" sz="2000" b="1" i="0" u="sng" strike="noStrike" cap="none" normalizeH="0" baseline="0" dirty="0">
                          <a:ln>
                            <a:noFill/>
                          </a:ln>
                          <a:solidFill>
                            <a:srgbClr val="0033CC"/>
                          </a:solidFill>
                          <a:effectLst/>
                          <a:latin typeface="Times New Roman" pitchFamily="18" charset="0"/>
                        </a:rPr>
                        <a:t>relazione un giudizio</a:t>
                      </a:r>
                      <a:r>
                        <a:rPr kumimoji="0" lang="it-IT" sz="2000" b="0" i="0" u="none" strike="noStrike" cap="none" normalizeH="0" baseline="0" dirty="0">
                          <a:ln>
                            <a:noFill/>
                          </a:ln>
                          <a:solidFill>
                            <a:srgbClr val="0033CC"/>
                          </a:solidFill>
                          <a:effectLst/>
                          <a:latin typeface="Times New Roman" pitchFamily="18" charset="0"/>
                        </a:rPr>
                        <a:t> sul bilancio di esercizio e sul bilancio consolidato, ove redatto ed illustrano i risultati della revisione legale;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it-IT" sz="2000" b="0" i="0" u="none" strike="noStrike" cap="none" normalizeH="0" baseline="0" dirty="0">
                        <a:ln>
                          <a:noFill/>
                        </a:ln>
                        <a:solidFill>
                          <a:srgbClr val="0033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it-IT" sz="2000" b="0" i="0" u="none" strike="noStrike" cap="none" normalizeH="0" baseline="0" dirty="0">
                          <a:ln>
                            <a:noFill/>
                          </a:ln>
                          <a:solidFill>
                            <a:srgbClr val="0033CC"/>
                          </a:solidFill>
                          <a:effectLst/>
                          <a:latin typeface="Times New Roman" pitchFamily="18" charset="0"/>
                        </a:rPr>
                        <a:t>b) verificano nel corso dell’esercizio la </a:t>
                      </a:r>
                      <a:r>
                        <a:rPr kumimoji="0" lang="it-IT" sz="2000" b="1" i="0" u="sng" strike="noStrike" cap="none" normalizeH="0" baseline="0" dirty="0">
                          <a:ln>
                            <a:noFill/>
                          </a:ln>
                          <a:solidFill>
                            <a:srgbClr val="0033CC"/>
                          </a:solidFill>
                          <a:effectLst/>
                          <a:latin typeface="Times New Roman" pitchFamily="18" charset="0"/>
                        </a:rPr>
                        <a:t>regolare tenuta della contabilità</a:t>
                      </a:r>
                      <a:r>
                        <a:rPr kumimoji="0" lang="it-IT" sz="2000" b="0" i="0" u="none" strike="noStrike" cap="none" normalizeH="0" baseline="0" dirty="0">
                          <a:ln>
                            <a:noFill/>
                          </a:ln>
                          <a:solidFill>
                            <a:srgbClr val="0033CC"/>
                          </a:solidFill>
                          <a:effectLst/>
                          <a:latin typeface="Times New Roman" pitchFamily="18" charset="0"/>
                        </a:rPr>
                        <a:t> sociale e la </a:t>
                      </a:r>
                      <a:r>
                        <a:rPr kumimoji="0" lang="it-IT" sz="2000" b="1" i="0" u="sng" strike="noStrike" cap="none" normalizeH="0" baseline="0" dirty="0">
                          <a:ln>
                            <a:noFill/>
                          </a:ln>
                          <a:solidFill>
                            <a:srgbClr val="0033CC"/>
                          </a:solidFill>
                          <a:effectLst/>
                          <a:latin typeface="Times New Roman" pitchFamily="18" charset="0"/>
                        </a:rPr>
                        <a:t>corretta rilevazione dei fatti</a:t>
                      </a:r>
                      <a:r>
                        <a:rPr kumimoji="0" lang="it-IT" sz="2000" b="0" i="0" u="none" strike="noStrike" cap="none" normalizeH="0" baseline="0" dirty="0">
                          <a:ln>
                            <a:noFill/>
                          </a:ln>
                          <a:solidFill>
                            <a:srgbClr val="0033CC"/>
                          </a:solidFill>
                          <a:effectLst/>
                          <a:latin typeface="Times New Roman" pitchFamily="18" charset="0"/>
                        </a:rPr>
                        <a:t> di gestione nelle scritture contabili.</a:t>
                      </a:r>
                      <a:endParaRPr kumimoji="0" lang="it-IT" sz="1600" b="0" i="0" u="none" strike="noStrike" cap="none" normalizeH="0" baseline="0" dirty="0">
                        <a:ln>
                          <a:noFill/>
                        </a:ln>
                        <a:solidFill>
                          <a:srgbClr val="0033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it-IT" sz="1600" b="0" i="0" u="none" strike="noStrike" cap="none" normalizeH="0" baseline="0" dirty="0">
                        <a:ln>
                          <a:noFill/>
                        </a:ln>
                        <a:solidFill>
                          <a:srgbClr val="0033CC"/>
                        </a:solidFill>
                        <a:effectLst/>
                        <a:latin typeface="Times New Roman" pitchFamily="18" charset="0"/>
                      </a:endParaRPr>
                    </a:p>
                  </a:txBody>
                  <a:tcPr horzOverflow="overflow">
                    <a:lnL w="38100" cap="flat" cmpd="sng" algn="ctr">
                      <a:solidFill>
                        <a:schemeClr val="accent2"/>
                      </a:solidFill>
                      <a:prstDash val="solid"/>
                      <a:round/>
                      <a:headEnd type="none" w="sm" len="sm"/>
                      <a:tailEnd type="none" w="sm" len="sm"/>
                    </a:lnL>
                    <a:lnR w="38100" cap="flat" cmpd="sng" algn="ctr">
                      <a:solidFill>
                        <a:schemeClr val="accent2"/>
                      </a:solidFill>
                      <a:prstDash val="solid"/>
                      <a:round/>
                      <a:headEnd type="none" w="sm" len="sm"/>
                      <a:tailEnd type="none" w="sm" len="sm"/>
                    </a:lnR>
                    <a:lnT w="28575" cap="flat" cmpd="sng" algn="ctr">
                      <a:solidFill>
                        <a:schemeClr val="accent2"/>
                      </a:solidFill>
                      <a:prstDash val="solid"/>
                      <a:round/>
                      <a:headEnd type="none" w="sm" len="sm"/>
                      <a:tailEnd type="none" w="sm" len="sm"/>
                    </a:lnT>
                    <a:lnB w="38100" cap="flat" cmpd="sng" algn="ctr">
                      <a:solidFill>
                        <a:schemeClr val="accent2"/>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xmlns="" val="10001"/>
                  </a:ext>
                </a:extLst>
              </a:tr>
            </a:tbl>
          </a:graphicData>
        </a:graphic>
      </p:graphicFrame>
      <p:pic>
        <p:nvPicPr>
          <p:cNvPr id="9" name="Immagine 8">
            <a:extLst>
              <a:ext uri="{FF2B5EF4-FFF2-40B4-BE49-F238E27FC236}">
                <a16:creationId xmlns:a16="http://schemas.microsoft.com/office/drawing/2014/main" xmlns="" id="{0D66FED1-10E4-41DA-BF45-CF35AC38C0F4}"/>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12" name="Rettangolo 11">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3" name="Immagine 12">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11"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4"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000230822"/>
      </p:ext>
    </p:extLst>
  </p:cSld>
  <p:clrMapOvr>
    <a:masterClrMapping/>
  </p:clrMapOvr>
  <p:transition spd="med">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385481"/>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3" name="Rettangolo 22">
            <a:extLst>
              <a:ext uri="{FF2B5EF4-FFF2-40B4-BE49-F238E27FC236}">
                <a16:creationId xmlns:a16="http://schemas.microsoft.com/office/drawing/2014/main" xmlns="" id="{6A59266F-B84C-4103-8A8B-28BE9B7406DE}"/>
              </a:ext>
            </a:extLst>
          </p:cNvPr>
          <p:cNvSpPr/>
          <p:nvPr/>
        </p:nvSpPr>
        <p:spPr>
          <a:xfrm>
            <a:off x="1721136" y="2560256"/>
            <a:ext cx="5803192"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Analisi INCREMENTI</a:t>
            </a:r>
            <a:endParaRPr lang="it-IT" sz="4400" b="1" cap="none" spc="0" dirty="0">
              <a:ln w="11430"/>
              <a:solidFill>
                <a:srgbClr val="FF0000"/>
              </a:solidFill>
              <a:effectLst>
                <a:outerShdw blurRad="80000" dist="40000" dir="5040000" algn="tl">
                  <a:srgbClr val="000000">
                    <a:alpha val="30000"/>
                  </a:srgbClr>
                </a:outerShdw>
              </a:effectLst>
            </a:endParaRPr>
          </a:p>
        </p:txBody>
      </p:sp>
      <p:sp>
        <p:nvSpPr>
          <p:cNvPr id="24" name="Rettangolo 23">
            <a:extLst>
              <a:ext uri="{FF2B5EF4-FFF2-40B4-BE49-F238E27FC236}">
                <a16:creationId xmlns:a16="http://schemas.microsoft.com/office/drawing/2014/main" xmlns="" id="{6A59266F-B84C-4103-8A8B-28BE9B7406DE}"/>
              </a:ext>
            </a:extLst>
          </p:cNvPr>
          <p:cNvSpPr/>
          <p:nvPr/>
        </p:nvSpPr>
        <p:spPr>
          <a:xfrm>
            <a:off x="467544" y="3905761"/>
            <a:ext cx="8244408" cy="1323439"/>
          </a:xfrm>
          <a:prstGeom prst="rect">
            <a:avLst/>
          </a:prstGeom>
          <a:solidFill>
            <a:srgbClr val="00CC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lgn="ctr"/>
            <a:r>
              <a:rPr lang="it-IT" sz="4400" b="1" cap="none" spc="0" dirty="0" smtClean="0">
                <a:ln w="11430"/>
                <a:solidFill>
                  <a:srgbClr val="000066"/>
                </a:solidFill>
                <a:effectLst>
                  <a:outerShdw blurRad="80000" dist="40000" dir="5040000" algn="tl">
                    <a:srgbClr val="000000">
                      <a:alpha val="30000"/>
                    </a:srgbClr>
                  </a:outerShdw>
                </a:effectLst>
              </a:rPr>
              <a:t>Verifica correttezza</a:t>
            </a:r>
          </a:p>
          <a:p>
            <a:pPr marL="1143000" indent="-1143000" algn="ctr"/>
            <a:r>
              <a:rPr lang="it-IT" sz="3600" b="1" cap="none" spc="0" dirty="0" smtClean="0">
                <a:ln w="11430"/>
                <a:solidFill>
                  <a:srgbClr val="000066"/>
                </a:solidFill>
                <a:effectLst>
                  <a:outerShdw blurRad="80000" dist="40000" dir="5040000" algn="tl">
                    <a:srgbClr val="000000">
                      <a:alpha val="30000"/>
                    </a:srgbClr>
                  </a:outerShdw>
                </a:effectLst>
              </a:rPr>
              <a:t>contabilizzazione e capitalizzazione</a:t>
            </a:r>
            <a:endParaRPr lang="it-IT" sz="3600" b="1" cap="none" spc="0" dirty="0">
              <a:ln w="11430"/>
              <a:solidFill>
                <a:srgbClr val="000066"/>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70" decel="100000"/>
                                        <p:tgtEl>
                                          <p:spTgt spid="23"/>
                                        </p:tgtEl>
                                      </p:cBhvr>
                                    </p:animEffect>
                                    <p:animScale>
                                      <p:cBhvr>
                                        <p:cTn id="8" dur="770" decel="100000"/>
                                        <p:tgtEl>
                                          <p:spTgt spid="23"/>
                                        </p:tgtEl>
                                      </p:cBhvr>
                                      <p:from x="10000" y="10000"/>
                                      <p:to x="200000" y="450000"/>
                                    </p:animScale>
                                    <p:animScale>
                                      <p:cBhvr>
                                        <p:cTn id="9" dur="1230" accel="100000" fill="hold">
                                          <p:stCondLst>
                                            <p:cond delay="770"/>
                                          </p:stCondLst>
                                        </p:cTn>
                                        <p:tgtEl>
                                          <p:spTgt spid="23"/>
                                        </p:tgtEl>
                                      </p:cBhvr>
                                      <p:from x="200000" y="450000"/>
                                      <p:to x="100000" y="100000"/>
                                    </p:animScale>
                                    <p:set>
                                      <p:cBhvr>
                                        <p:cTn id="10" dur="770" fill="hold"/>
                                        <p:tgtEl>
                                          <p:spTgt spid="23"/>
                                        </p:tgtEl>
                                        <p:attrNameLst>
                                          <p:attrName>ppt_x</p:attrName>
                                        </p:attrNameLst>
                                      </p:cBhvr>
                                      <p:to>
                                        <p:strVal val="(0.5)"/>
                                      </p:to>
                                    </p:set>
                                    <p:anim from="(0.5)" to="(#ppt_x)" calcmode="lin" valueType="num">
                                      <p:cBhvr>
                                        <p:cTn id="11" dur="1230" accel="100000" fill="hold">
                                          <p:stCondLst>
                                            <p:cond delay="770"/>
                                          </p:stCondLst>
                                        </p:cTn>
                                        <p:tgtEl>
                                          <p:spTgt spid="23"/>
                                        </p:tgtEl>
                                        <p:attrNameLst>
                                          <p:attrName>ppt_x</p:attrName>
                                        </p:attrNameLst>
                                      </p:cBhvr>
                                    </p:anim>
                                    <p:set>
                                      <p:cBhvr>
                                        <p:cTn id="12" dur="770" fill="hold"/>
                                        <p:tgtEl>
                                          <p:spTgt spid="23"/>
                                        </p:tgtEl>
                                        <p:attrNameLst>
                                          <p:attrName>ppt_y</p:attrName>
                                        </p:attrNameLst>
                                      </p:cBhvr>
                                      <p:to>
                                        <p:strVal val="(#ppt_y+0.4)"/>
                                      </p:to>
                                    </p:set>
                                    <p:anim from="(#ppt_y+0.4)" to="(#ppt_y)" calcmode="lin" valueType="num">
                                      <p:cBhvr>
                                        <p:cTn id="13" dur="1230" accel="100000" fill="hold">
                                          <p:stCondLst>
                                            <p:cond delay="770"/>
                                          </p:stCondLst>
                                        </p:cTn>
                                        <p:tgtEl>
                                          <p:spTgt spid="2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770" decel="100000"/>
                                        <p:tgtEl>
                                          <p:spTgt spid="24"/>
                                        </p:tgtEl>
                                      </p:cBhvr>
                                    </p:animEffect>
                                    <p:animScale>
                                      <p:cBhvr>
                                        <p:cTn id="19" dur="770" decel="100000"/>
                                        <p:tgtEl>
                                          <p:spTgt spid="24"/>
                                        </p:tgtEl>
                                      </p:cBhvr>
                                      <p:from x="10000" y="10000"/>
                                      <p:to x="200000" y="450000"/>
                                    </p:animScale>
                                    <p:animScale>
                                      <p:cBhvr>
                                        <p:cTn id="20" dur="1230" accel="100000" fill="hold">
                                          <p:stCondLst>
                                            <p:cond delay="770"/>
                                          </p:stCondLst>
                                        </p:cTn>
                                        <p:tgtEl>
                                          <p:spTgt spid="24"/>
                                        </p:tgtEl>
                                      </p:cBhvr>
                                      <p:from x="200000" y="450000"/>
                                      <p:to x="100000" y="100000"/>
                                    </p:animScale>
                                    <p:set>
                                      <p:cBhvr>
                                        <p:cTn id="21" dur="770" fill="hold"/>
                                        <p:tgtEl>
                                          <p:spTgt spid="24"/>
                                        </p:tgtEl>
                                        <p:attrNameLst>
                                          <p:attrName>ppt_x</p:attrName>
                                        </p:attrNameLst>
                                      </p:cBhvr>
                                      <p:to>
                                        <p:strVal val="(0.5)"/>
                                      </p:to>
                                    </p:set>
                                    <p:anim from="(0.5)" to="(#ppt_x)" calcmode="lin" valueType="num">
                                      <p:cBhvr>
                                        <p:cTn id="22" dur="1230" accel="100000" fill="hold">
                                          <p:stCondLst>
                                            <p:cond delay="770"/>
                                          </p:stCondLst>
                                        </p:cTn>
                                        <p:tgtEl>
                                          <p:spTgt spid="24"/>
                                        </p:tgtEl>
                                        <p:attrNameLst>
                                          <p:attrName>ppt_x</p:attrName>
                                        </p:attrNameLst>
                                      </p:cBhvr>
                                    </p:anim>
                                    <p:set>
                                      <p:cBhvr>
                                        <p:cTn id="23" dur="770" fill="hold"/>
                                        <p:tgtEl>
                                          <p:spTgt spid="24"/>
                                        </p:tgtEl>
                                        <p:attrNameLst>
                                          <p:attrName>ppt_y</p:attrName>
                                        </p:attrNameLst>
                                      </p:cBhvr>
                                      <p:to>
                                        <p:strVal val="(#ppt_y+0.4)"/>
                                      </p:to>
                                    </p:set>
                                    <p:anim from="(#ppt_y+0.4)" to="(#ppt_y)" calcmode="lin" valueType="num">
                                      <p:cBhvr>
                                        <p:cTn id="24"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003374"/>
          <a:ext cx="8080772" cy="2697502"/>
        </p:xfrm>
        <a:graphic>
          <a:graphicData uri="http://schemas.openxmlformats.org/drawingml/2006/table">
            <a:tbl>
              <a:tblPr firstRow="1" bandRow="1">
                <a:tableStyleId>{5C22544A-7EE6-4342-B048-85BDC9FD1C3A}</a:tableStyleId>
              </a:tblPr>
              <a:tblGrid>
                <a:gridCol w="3394100">
                  <a:extLst>
                    <a:ext uri="{9D8B030D-6E8A-4147-A177-3AD203B41FA5}">
                      <a16:colId xmlns:a16="http://schemas.microsoft.com/office/drawing/2014/main" xmlns="" val="20000"/>
                    </a:ext>
                  </a:extLst>
                </a:gridCol>
                <a:gridCol w="468667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rgbClr val="FF0000"/>
                          </a:solidFill>
                          <a:latin typeface="Georgia" pitchFamily="18" charset="0"/>
                        </a:rPr>
                        <a:t>Accuratezza, Esistenza, Completezza, Diritti,</a:t>
                      </a:r>
                      <a:r>
                        <a:rPr lang="it-IT" sz="2400" b="1" baseline="0" dirty="0" smtClean="0">
                          <a:solidFill>
                            <a:srgbClr val="FF0000"/>
                          </a:solidFill>
                          <a:latin typeface="Georgia" pitchFamily="18" charset="0"/>
                        </a:rPr>
                        <a:t> Obblighi</a:t>
                      </a:r>
                      <a:endParaRPr lang="it-IT" sz="24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342900" indent="-342900">
                        <a:buFontTx/>
                        <a:buAutoNum type="arabicParenR"/>
                        <a:defRPr/>
                      </a:pPr>
                      <a:r>
                        <a:rPr lang="it-IT" sz="1600" dirty="0" smtClean="0">
                          <a:latin typeface="Georgia" pitchFamily="18" charset="0"/>
                        </a:rPr>
                        <a:t>Ottenere movimentazione  immobilizzazioni dell’ anno;</a:t>
                      </a:r>
                    </a:p>
                    <a:p>
                      <a:pPr marL="342900" indent="-342900">
                        <a:buFontTx/>
                        <a:buAutoNum type="arabicParenR"/>
                        <a:defRPr/>
                      </a:pPr>
                      <a:r>
                        <a:rPr lang="it-IT" sz="1600" dirty="0" smtClean="0">
                          <a:latin typeface="Georgia" pitchFamily="18" charset="0"/>
                        </a:rPr>
                        <a:t>Verificare la quadratura delle movimentazioni con il libro cespiti e la contabilità; </a:t>
                      </a:r>
                    </a:p>
                    <a:p>
                      <a:pPr marL="342900" indent="-342900">
                        <a:buFontTx/>
                        <a:buAutoNum type="arabicParenR"/>
                        <a:defRPr/>
                      </a:pPr>
                      <a:r>
                        <a:rPr lang="it-IT" sz="1600" dirty="0" smtClean="0">
                          <a:latin typeface="Georgia" pitchFamily="18" charset="0"/>
                        </a:rPr>
                        <a:t>Selezione campione incrementi da analizzare;</a:t>
                      </a:r>
                    </a:p>
                    <a:p>
                      <a:pPr marL="342900" indent="-342900">
                        <a:buFontTx/>
                        <a:buAutoNum type="arabicParenR"/>
                        <a:defRPr/>
                      </a:pPr>
                      <a:r>
                        <a:rPr lang="it-IT" sz="1600" dirty="0" smtClean="0">
                          <a:latin typeface="Georgia" pitchFamily="18" charset="0"/>
                        </a:rPr>
                        <a:t>Quadrare</a:t>
                      </a:r>
                      <a:r>
                        <a:rPr lang="it-IT" sz="1600" baseline="0" dirty="0" smtClean="0">
                          <a:latin typeface="Georgia" pitchFamily="18" charset="0"/>
                        </a:rPr>
                        <a:t> schede contabili con movimentazione;</a:t>
                      </a:r>
                    </a:p>
                    <a:p>
                      <a:pPr marL="342900" indent="-342900">
                        <a:buFontTx/>
                        <a:buAutoNum type="arabicParenR"/>
                        <a:defRPr/>
                      </a:pPr>
                      <a:r>
                        <a:rPr lang="it-IT" sz="1600" baseline="0" dirty="0" smtClean="0">
                          <a:latin typeface="Georgia" pitchFamily="18" charset="0"/>
                        </a:rPr>
                        <a:t>Selezionare importi da testare;</a:t>
                      </a:r>
                      <a:r>
                        <a:rPr lang="it-IT" sz="1600" dirty="0" smtClean="0">
                          <a:latin typeface="Georgia" pitchFamily="18" charset="0"/>
                        </a:rPr>
                        <a:t> </a:t>
                      </a:r>
                      <a:endParaRPr lang="it-IT" sz="1600" dirty="0">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
        <p:nvSpPr>
          <p:cNvPr id="24" name="Rettangolo 23">
            <a:extLst>
              <a:ext uri="{FF2B5EF4-FFF2-40B4-BE49-F238E27FC236}">
                <a16:creationId xmlns:a16="http://schemas.microsoft.com/office/drawing/2014/main" xmlns="" id="{6A59266F-B84C-4103-8A8B-28BE9B7406DE}"/>
              </a:ext>
            </a:extLst>
          </p:cNvPr>
          <p:cNvSpPr/>
          <p:nvPr/>
        </p:nvSpPr>
        <p:spPr>
          <a:xfrm>
            <a:off x="1721136" y="1939479"/>
            <a:ext cx="5803192"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Analisi INCREMENTI</a:t>
            </a:r>
            <a:endParaRPr lang="it-IT" sz="4400" b="1" cap="none" spc="0"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003374"/>
          <a:ext cx="8080772" cy="3185182"/>
        </p:xfrm>
        <a:graphic>
          <a:graphicData uri="http://schemas.openxmlformats.org/drawingml/2006/table">
            <a:tbl>
              <a:tblPr firstRow="1" bandRow="1">
                <a:tableStyleId>{5C22544A-7EE6-4342-B048-85BDC9FD1C3A}</a:tableStyleId>
              </a:tblPr>
              <a:tblGrid>
                <a:gridCol w="3394100">
                  <a:extLst>
                    <a:ext uri="{9D8B030D-6E8A-4147-A177-3AD203B41FA5}">
                      <a16:colId xmlns:a16="http://schemas.microsoft.com/office/drawing/2014/main" xmlns="" val="20000"/>
                    </a:ext>
                  </a:extLst>
                </a:gridCol>
                <a:gridCol w="468667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rgbClr val="FF0000"/>
                          </a:solidFill>
                          <a:latin typeface="Georgia" pitchFamily="18" charset="0"/>
                        </a:rPr>
                        <a:t>Accuratezza, Esistenza, Completezza, Diritti,</a:t>
                      </a:r>
                      <a:r>
                        <a:rPr lang="it-IT" sz="2400" b="1" baseline="0" dirty="0" smtClean="0">
                          <a:solidFill>
                            <a:srgbClr val="FF0000"/>
                          </a:solidFill>
                          <a:latin typeface="Georgia" pitchFamily="18" charset="0"/>
                        </a:rPr>
                        <a:t> Obblighi</a:t>
                      </a:r>
                      <a:endParaRPr lang="it-IT" sz="24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342900" indent="-342900">
                        <a:buFontTx/>
                        <a:buAutoNum type="arabicParenR" startAt="6"/>
                        <a:defRPr/>
                      </a:pPr>
                      <a:r>
                        <a:rPr lang="it-IT" sz="1600" dirty="0" smtClean="0">
                          <a:latin typeface="Georgia" pitchFamily="18" charset="0"/>
                        </a:rPr>
                        <a:t>Per ogni importo selezionato effettuare le seguenti verifiche:</a:t>
                      </a:r>
                    </a:p>
                    <a:p>
                      <a:pPr marL="342900" indent="-342900">
                        <a:buClr>
                          <a:schemeClr val="accent2"/>
                        </a:buClr>
                        <a:defRPr/>
                      </a:pPr>
                      <a:r>
                        <a:rPr lang="it-IT" sz="1600" dirty="0" smtClean="0">
                          <a:latin typeface="Georgia" pitchFamily="18" charset="0"/>
                        </a:rPr>
                        <a:t>	</a:t>
                      </a:r>
                      <a:r>
                        <a:rPr lang="it-IT" sz="1600" b="1" dirty="0" smtClean="0">
                          <a:latin typeface="Georgia" pitchFamily="18" charset="0"/>
                        </a:rPr>
                        <a:t>a</a:t>
                      </a:r>
                      <a:r>
                        <a:rPr lang="it-IT" sz="1600" dirty="0" smtClean="0">
                          <a:latin typeface="Georgia" pitchFamily="18" charset="0"/>
                        </a:rPr>
                        <a:t>) verifica corretta capitalizzazione (natura, costo ed gli eventuali oneri accessori);</a:t>
                      </a:r>
                    </a:p>
                    <a:p>
                      <a:pPr marL="342900" indent="-342900">
                        <a:buClr>
                          <a:schemeClr val="accent2"/>
                        </a:buClr>
                        <a:defRPr/>
                      </a:pPr>
                      <a:r>
                        <a:rPr lang="it-IT" sz="1600" dirty="0" smtClean="0">
                          <a:latin typeface="Georgia" pitchFamily="18" charset="0"/>
                        </a:rPr>
                        <a:t>	</a:t>
                      </a:r>
                      <a:r>
                        <a:rPr lang="it-IT" sz="1600" b="1" dirty="0" smtClean="0">
                          <a:latin typeface="Georgia" pitchFamily="18" charset="0"/>
                        </a:rPr>
                        <a:t>b</a:t>
                      </a:r>
                      <a:r>
                        <a:rPr lang="it-IT" sz="1600" dirty="0" smtClean="0">
                          <a:latin typeface="Georgia" pitchFamily="18" charset="0"/>
                        </a:rPr>
                        <a:t>) verifica autorizzazione all’investimento;</a:t>
                      </a:r>
                    </a:p>
                    <a:p>
                      <a:pPr marL="342900" indent="-342900">
                        <a:buClr>
                          <a:schemeClr val="accent2"/>
                        </a:buClr>
                        <a:defRPr/>
                      </a:pPr>
                      <a:r>
                        <a:rPr lang="it-IT" sz="1600" dirty="0" smtClean="0">
                          <a:latin typeface="Georgia" pitchFamily="18" charset="0"/>
                        </a:rPr>
                        <a:t>	</a:t>
                      </a:r>
                      <a:r>
                        <a:rPr lang="it-IT" sz="1600" b="1" dirty="0" smtClean="0">
                          <a:latin typeface="Georgia" pitchFamily="18" charset="0"/>
                        </a:rPr>
                        <a:t>c</a:t>
                      </a:r>
                      <a:r>
                        <a:rPr lang="it-IT" sz="1600" dirty="0" smtClean="0">
                          <a:latin typeface="Georgia" pitchFamily="18" charset="0"/>
                        </a:rPr>
                        <a:t>) verifica documentazione disponibile per accertare la data di effettiva disponibilità del bene per il suo utilizzo (per verificare la corretta registrazione dell'acquisto nel periodo di competenza);</a:t>
                      </a: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
        <p:nvSpPr>
          <p:cNvPr id="24" name="Rettangolo 23">
            <a:extLst>
              <a:ext uri="{FF2B5EF4-FFF2-40B4-BE49-F238E27FC236}">
                <a16:creationId xmlns:a16="http://schemas.microsoft.com/office/drawing/2014/main" xmlns="" id="{6A59266F-B84C-4103-8A8B-28BE9B7406DE}"/>
              </a:ext>
            </a:extLst>
          </p:cNvPr>
          <p:cNvSpPr/>
          <p:nvPr/>
        </p:nvSpPr>
        <p:spPr>
          <a:xfrm>
            <a:off x="1721136" y="1939479"/>
            <a:ext cx="5803192"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Analisi INCREMENTI</a:t>
            </a:r>
            <a:endParaRPr lang="it-IT" sz="4400" b="1" cap="none" spc="0"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451426"/>
          <a:ext cx="8080772" cy="2209822"/>
        </p:xfrm>
        <a:graphic>
          <a:graphicData uri="http://schemas.openxmlformats.org/drawingml/2006/table">
            <a:tbl>
              <a:tblPr firstRow="1" bandRow="1">
                <a:tableStyleId>{5C22544A-7EE6-4342-B048-85BDC9FD1C3A}</a:tableStyleId>
              </a:tblPr>
              <a:tblGrid>
                <a:gridCol w="3394100">
                  <a:extLst>
                    <a:ext uri="{9D8B030D-6E8A-4147-A177-3AD203B41FA5}">
                      <a16:colId xmlns:a16="http://schemas.microsoft.com/office/drawing/2014/main" xmlns="" val="20000"/>
                    </a:ext>
                  </a:extLst>
                </a:gridCol>
                <a:gridCol w="468667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rgbClr val="FF0000"/>
                          </a:solidFill>
                          <a:latin typeface="Georgia" pitchFamily="18" charset="0"/>
                        </a:rPr>
                        <a:t>Accuratezza, Esistenza, Completezza, Diritti,</a:t>
                      </a:r>
                      <a:r>
                        <a:rPr lang="it-IT" sz="2400" b="1" baseline="0" dirty="0" smtClean="0">
                          <a:solidFill>
                            <a:srgbClr val="FF0000"/>
                          </a:solidFill>
                          <a:latin typeface="Georgia" pitchFamily="18" charset="0"/>
                        </a:rPr>
                        <a:t> Obblighi</a:t>
                      </a:r>
                      <a:endParaRPr lang="it-IT" sz="24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342900" indent="-342900">
                        <a:buFontTx/>
                        <a:buAutoNum type="arabicParenR" startAt="6"/>
                        <a:defRPr/>
                      </a:pPr>
                      <a:r>
                        <a:rPr lang="it-IT" sz="1600" dirty="0" smtClean="0">
                          <a:latin typeface="Georgia" pitchFamily="18" charset="0"/>
                        </a:rPr>
                        <a:t>Per ogni importo selezionato effettuare le seguenti verifiche:</a:t>
                      </a:r>
                    </a:p>
                    <a:p>
                      <a:pPr marL="342900" indent="-342900">
                        <a:buClr>
                          <a:schemeClr val="accent2"/>
                        </a:buClr>
                        <a:defRPr/>
                      </a:pPr>
                      <a:r>
                        <a:rPr lang="it-IT" sz="1600" dirty="0" smtClean="0">
                          <a:latin typeface="Georgia" pitchFamily="18" charset="0"/>
                        </a:rPr>
                        <a:t>	</a:t>
                      </a:r>
                      <a:r>
                        <a:rPr lang="it-IT" sz="1600" b="1" dirty="0" smtClean="0">
                          <a:latin typeface="Georgia" pitchFamily="18" charset="0"/>
                        </a:rPr>
                        <a:t>d</a:t>
                      </a:r>
                      <a:r>
                        <a:rPr lang="it-IT" sz="1600" dirty="0" smtClean="0">
                          <a:latin typeface="Georgia" pitchFamily="18" charset="0"/>
                        </a:rPr>
                        <a:t>) verifica contabilizzazione nella corretta classe di immobilizzazioni;</a:t>
                      </a:r>
                    </a:p>
                    <a:p>
                      <a:pPr marL="342900" indent="-342900">
                        <a:buClr>
                          <a:schemeClr val="accent2"/>
                        </a:buClr>
                        <a:defRPr/>
                      </a:pPr>
                      <a:r>
                        <a:rPr lang="it-IT" sz="1600" dirty="0" smtClean="0">
                          <a:latin typeface="Georgia" pitchFamily="18" charset="0"/>
                        </a:rPr>
                        <a:t>	</a:t>
                      </a:r>
                      <a:r>
                        <a:rPr lang="it-IT" sz="1600" b="1" dirty="0" smtClean="0">
                          <a:latin typeface="Georgia" pitchFamily="18" charset="0"/>
                        </a:rPr>
                        <a:t>e</a:t>
                      </a:r>
                      <a:r>
                        <a:rPr lang="it-IT" sz="1600" dirty="0" smtClean="0">
                          <a:latin typeface="Georgia" pitchFamily="18" charset="0"/>
                        </a:rPr>
                        <a:t>) verifica coerenza vita utile attribuita;</a:t>
                      </a:r>
                    </a:p>
                    <a:p>
                      <a:pPr marL="342900" indent="-342900">
                        <a:buClr>
                          <a:schemeClr val="accent2"/>
                        </a:buClr>
                        <a:defRPr/>
                      </a:pPr>
                      <a:r>
                        <a:rPr lang="it-IT" sz="1600" dirty="0" smtClean="0">
                          <a:latin typeface="Georgia" pitchFamily="18" charset="0"/>
                        </a:rPr>
                        <a:t>	</a:t>
                      </a:r>
                      <a:r>
                        <a:rPr lang="it-IT" sz="1600" b="1" dirty="0" smtClean="0">
                          <a:latin typeface="Georgia" pitchFamily="18" charset="0"/>
                        </a:rPr>
                        <a:t>f</a:t>
                      </a:r>
                      <a:r>
                        <a:rPr lang="it-IT" sz="1600" dirty="0" smtClean="0">
                          <a:latin typeface="Georgia" pitchFamily="18" charset="0"/>
                        </a:rPr>
                        <a:t>) verifica pagamento.</a:t>
                      </a:r>
                      <a:endParaRPr lang="it-IT" sz="1600" dirty="0">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
        <p:nvSpPr>
          <p:cNvPr id="24" name="Rettangolo 23">
            <a:extLst>
              <a:ext uri="{FF2B5EF4-FFF2-40B4-BE49-F238E27FC236}">
                <a16:creationId xmlns:a16="http://schemas.microsoft.com/office/drawing/2014/main" xmlns="" id="{6A59266F-B84C-4103-8A8B-28BE9B7406DE}"/>
              </a:ext>
            </a:extLst>
          </p:cNvPr>
          <p:cNvSpPr/>
          <p:nvPr/>
        </p:nvSpPr>
        <p:spPr>
          <a:xfrm>
            <a:off x="1721136" y="2227511"/>
            <a:ext cx="5803192"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Analisi INCREMENTI</a:t>
            </a:r>
            <a:endParaRPr lang="it-IT" sz="4400" b="1" cap="none" spc="0"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3" name="Rettangolo 22">
            <a:extLst>
              <a:ext uri="{FF2B5EF4-FFF2-40B4-BE49-F238E27FC236}">
                <a16:creationId xmlns:a16="http://schemas.microsoft.com/office/drawing/2014/main" xmlns="" id="{6A59266F-B84C-4103-8A8B-28BE9B7406DE}"/>
              </a:ext>
            </a:extLst>
          </p:cNvPr>
          <p:cNvSpPr/>
          <p:nvPr/>
        </p:nvSpPr>
        <p:spPr>
          <a:xfrm>
            <a:off x="1721136" y="2227511"/>
            <a:ext cx="5929765"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Analisi DECREMENTI</a:t>
            </a:r>
            <a:endParaRPr lang="it-IT" sz="4400" b="1" cap="none" spc="0" dirty="0">
              <a:ln w="11430"/>
              <a:solidFill>
                <a:srgbClr val="FF0000"/>
              </a:solidFill>
              <a:effectLst>
                <a:outerShdw blurRad="80000" dist="40000" dir="5040000" algn="tl">
                  <a:srgbClr val="000000">
                    <a:alpha val="30000"/>
                  </a:srgbClr>
                </a:outerShdw>
              </a:effectLst>
            </a:endParaRPr>
          </a:p>
        </p:txBody>
      </p:sp>
      <p:sp>
        <p:nvSpPr>
          <p:cNvPr id="24" name="Rettangolo 23">
            <a:extLst>
              <a:ext uri="{FF2B5EF4-FFF2-40B4-BE49-F238E27FC236}">
                <a16:creationId xmlns:a16="http://schemas.microsoft.com/office/drawing/2014/main" xmlns="" id="{6A59266F-B84C-4103-8A8B-28BE9B7406DE}"/>
              </a:ext>
            </a:extLst>
          </p:cNvPr>
          <p:cNvSpPr/>
          <p:nvPr/>
        </p:nvSpPr>
        <p:spPr>
          <a:xfrm>
            <a:off x="467544" y="3573016"/>
            <a:ext cx="8244408" cy="1446550"/>
          </a:xfrm>
          <a:prstGeom prst="rect">
            <a:avLst/>
          </a:prstGeom>
          <a:solidFill>
            <a:srgbClr val="00CC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lgn="ctr"/>
            <a:r>
              <a:rPr lang="it-IT" sz="4400" b="1" cap="none" spc="0" dirty="0" smtClean="0">
                <a:ln w="11430"/>
                <a:solidFill>
                  <a:srgbClr val="000066"/>
                </a:solidFill>
                <a:effectLst>
                  <a:outerShdw blurRad="80000" dist="40000" dir="5040000" algn="tl">
                    <a:srgbClr val="000000">
                      <a:alpha val="30000"/>
                    </a:srgbClr>
                  </a:outerShdw>
                </a:effectLst>
              </a:rPr>
              <a:t>Verifica correttezza</a:t>
            </a:r>
          </a:p>
          <a:p>
            <a:pPr marL="1143000" indent="-1143000" algn="ctr"/>
            <a:r>
              <a:rPr lang="it-IT" sz="4400" b="1" cap="none" spc="0" dirty="0" smtClean="0">
                <a:ln w="11430"/>
                <a:solidFill>
                  <a:srgbClr val="000066"/>
                </a:solidFill>
                <a:effectLst>
                  <a:outerShdw blurRad="80000" dist="40000" dir="5040000" algn="tl">
                    <a:srgbClr val="000000">
                      <a:alpha val="30000"/>
                    </a:srgbClr>
                  </a:outerShdw>
                </a:effectLst>
              </a:rPr>
              <a:t>dismissione bene/diritto</a:t>
            </a:r>
            <a:endParaRPr lang="it-IT" sz="4400" b="1" cap="none" spc="0" dirty="0">
              <a:ln w="11430"/>
              <a:solidFill>
                <a:srgbClr val="000066"/>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70" decel="100000"/>
                                        <p:tgtEl>
                                          <p:spTgt spid="23"/>
                                        </p:tgtEl>
                                      </p:cBhvr>
                                    </p:animEffect>
                                    <p:animScale>
                                      <p:cBhvr>
                                        <p:cTn id="8" dur="770" decel="100000"/>
                                        <p:tgtEl>
                                          <p:spTgt spid="23"/>
                                        </p:tgtEl>
                                      </p:cBhvr>
                                      <p:from x="10000" y="10000"/>
                                      <p:to x="200000" y="450000"/>
                                    </p:animScale>
                                    <p:animScale>
                                      <p:cBhvr>
                                        <p:cTn id="9" dur="1230" accel="100000" fill="hold">
                                          <p:stCondLst>
                                            <p:cond delay="770"/>
                                          </p:stCondLst>
                                        </p:cTn>
                                        <p:tgtEl>
                                          <p:spTgt spid="23"/>
                                        </p:tgtEl>
                                      </p:cBhvr>
                                      <p:from x="200000" y="450000"/>
                                      <p:to x="100000" y="100000"/>
                                    </p:animScale>
                                    <p:set>
                                      <p:cBhvr>
                                        <p:cTn id="10" dur="770" fill="hold"/>
                                        <p:tgtEl>
                                          <p:spTgt spid="23"/>
                                        </p:tgtEl>
                                        <p:attrNameLst>
                                          <p:attrName>ppt_x</p:attrName>
                                        </p:attrNameLst>
                                      </p:cBhvr>
                                      <p:to>
                                        <p:strVal val="(0.5)"/>
                                      </p:to>
                                    </p:set>
                                    <p:anim from="(0.5)" to="(#ppt_x)" calcmode="lin" valueType="num">
                                      <p:cBhvr>
                                        <p:cTn id="11" dur="1230" accel="100000" fill="hold">
                                          <p:stCondLst>
                                            <p:cond delay="770"/>
                                          </p:stCondLst>
                                        </p:cTn>
                                        <p:tgtEl>
                                          <p:spTgt spid="23"/>
                                        </p:tgtEl>
                                        <p:attrNameLst>
                                          <p:attrName>ppt_x</p:attrName>
                                        </p:attrNameLst>
                                      </p:cBhvr>
                                    </p:anim>
                                    <p:set>
                                      <p:cBhvr>
                                        <p:cTn id="12" dur="770" fill="hold"/>
                                        <p:tgtEl>
                                          <p:spTgt spid="23"/>
                                        </p:tgtEl>
                                        <p:attrNameLst>
                                          <p:attrName>ppt_y</p:attrName>
                                        </p:attrNameLst>
                                      </p:cBhvr>
                                      <p:to>
                                        <p:strVal val="(#ppt_y+0.4)"/>
                                      </p:to>
                                    </p:set>
                                    <p:anim from="(#ppt_y+0.4)" to="(#ppt_y)" calcmode="lin" valueType="num">
                                      <p:cBhvr>
                                        <p:cTn id="13" dur="1230" accel="100000" fill="hold">
                                          <p:stCondLst>
                                            <p:cond delay="770"/>
                                          </p:stCondLst>
                                        </p:cTn>
                                        <p:tgtEl>
                                          <p:spTgt spid="2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770" decel="100000"/>
                                        <p:tgtEl>
                                          <p:spTgt spid="24"/>
                                        </p:tgtEl>
                                      </p:cBhvr>
                                    </p:animEffect>
                                    <p:animScale>
                                      <p:cBhvr>
                                        <p:cTn id="19" dur="770" decel="100000"/>
                                        <p:tgtEl>
                                          <p:spTgt spid="24"/>
                                        </p:tgtEl>
                                      </p:cBhvr>
                                      <p:from x="10000" y="10000"/>
                                      <p:to x="200000" y="450000"/>
                                    </p:animScale>
                                    <p:animScale>
                                      <p:cBhvr>
                                        <p:cTn id="20" dur="1230" accel="100000" fill="hold">
                                          <p:stCondLst>
                                            <p:cond delay="770"/>
                                          </p:stCondLst>
                                        </p:cTn>
                                        <p:tgtEl>
                                          <p:spTgt spid="24"/>
                                        </p:tgtEl>
                                      </p:cBhvr>
                                      <p:from x="200000" y="450000"/>
                                      <p:to x="100000" y="100000"/>
                                    </p:animScale>
                                    <p:set>
                                      <p:cBhvr>
                                        <p:cTn id="21" dur="770" fill="hold"/>
                                        <p:tgtEl>
                                          <p:spTgt spid="24"/>
                                        </p:tgtEl>
                                        <p:attrNameLst>
                                          <p:attrName>ppt_x</p:attrName>
                                        </p:attrNameLst>
                                      </p:cBhvr>
                                      <p:to>
                                        <p:strVal val="(0.5)"/>
                                      </p:to>
                                    </p:set>
                                    <p:anim from="(0.5)" to="(#ppt_x)" calcmode="lin" valueType="num">
                                      <p:cBhvr>
                                        <p:cTn id="22" dur="1230" accel="100000" fill="hold">
                                          <p:stCondLst>
                                            <p:cond delay="770"/>
                                          </p:stCondLst>
                                        </p:cTn>
                                        <p:tgtEl>
                                          <p:spTgt spid="24"/>
                                        </p:tgtEl>
                                        <p:attrNameLst>
                                          <p:attrName>ppt_x</p:attrName>
                                        </p:attrNameLst>
                                      </p:cBhvr>
                                    </p:anim>
                                    <p:set>
                                      <p:cBhvr>
                                        <p:cTn id="23" dur="770" fill="hold"/>
                                        <p:tgtEl>
                                          <p:spTgt spid="24"/>
                                        </p:tgtEl>
                                        <p:attrNameLst>
                                          <p:attrName>ppt_y</p:attrName>
                                        </p:attrNameLst>
                                      </p:cBhvr>
                                      <p:to>
                                        <p:strVal val="(#ppt_y+0.4)"/>
                                      </p:to>
                                    </p:set>
                                    <p:anim from="(#ppt_y+0.4)" to="(#ppt_y)" calcmode="lin" valueType="num">
                                      <p:cBhvr>
                                        <p:cTn id="24"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251778"/>
          <a:ext cx="8080772" cy="2697502"/>
        </p:xfrm>
        <a:graphic>
          <a:graphicData uri="http://schemas.openxmlformats.org/drawingml/2006/table">
            <a:tbl>
              <a:tblPr firstRow="1" bandRow="1">
                <a:tableStyleId>{5C22544A-7EE6-4342-B048-85BDC9FD1C3A}</a:tableStyleId>
              </a:tblPr>
              <a:tblGrid>
                <a:gridCol w="3394100">
                  <a:extLst>
                    <a:ext uri="{9D8B030D-6E8A-4147-A177-3AD203B41FA5}">
                      <a16:colId xmlns:a16="http://schemas.microsoft.com/office/drawing/2014/main" xmlns="" val="20000"/>
                    </a:ext>
                  </a:extLst>
                </a:gridCol>
                <a:gridCol w="468667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rgbClr val="FF0000"/>
                          </a:solidFill>
                          <a:latin typeface="Georgia" pitchFamily="18" charset="0"/>
                        </a:rPr>
                        <a:t>Accuratezza, Esistenza, Completezza</a:t>
                      </a:r>
                      <a:endParaRPr lang="it-IT" sz="24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342900" indent="-342900">
                        <a:buFontTx/>
                        <a:buAutoNum type="arabicParenR"/>
                        <a:defRPr/>
                      </a:pPr>
                      <a:r>
                        <a:rPr lang="it-IT" sz="1600" dirty="0" smtClean="0">
                          <a:latin typeface="Georgia" pitchFamily="18" charset="0"/>
                        </a:rPr>
                        <a:t>Ottenere movimentazione  immobilizzazioni dell’ anno;</a:t>
                      </a:r>
                    </a:p>
                    <a:p>
                      <a:pPr marL="342900" indent="-342900">
                        <a:buFontTx/>
                        <a:buAutoNum type="arabicParenR"/>
                        <a:defRPr/>
                      </a:pPr>
                      <a:r>
                        <a:rPr lang="it-IT" sz="1600" dirty="0" smtClean="0">
                          <a:latin typeface="Georgia" pitchFamily="18" charset="0"/>
                        </a:rPr>
                        <a:t>Verificare la quadratura delle movimentazioni con il libro cespiti e la contabilità; </a:t>
                      </a:r>
                    </a:p>
                    <a:p>
                      <a:pPr marL="342900" indent="-342900">
                        <a:buFontTx/>
                        <a:buAutoNum type="arabicParenR"/>
                        <a:defRPr/>
                      </a:pPr>
                      <a:r>
                        <a:rPr lang="it-IT" sz="1600" dirty="0" smtClean="0">
                          <a:latin typeface="Georgia" pitchFamily="18" charset="0"/>
                        </a:rPr>
                        <a:t>Selezione campione decrementi da analizzare;</a:t>
                      </a:r>
                    </a:p>
                    <a:p>
                      <a:pPr marL="342900" indent="-342900">
                        <a:buFontTx/>
                        <a:buAutoNum type="arabicParenR"/>
                        <a:defRPr/>
                      </a:pPr>
                      <a:r>
                        <a:rPr lang="it-IT" sz="1600" dirty="0" smtClean="0">
                          <a:latin typeface="Georgia" pitchFamily="18" charset="0"/>
                        </a:rPr>
                        <a:t>Quadrare</a:t>
                      </a:r>
                      <a:r>
                        <a:rPr lang="it-IT" sz="1600" baseline="0" dirty="0" smtClean="0">
                          <a:latin typeface="Georgia" pitchFamily="18" charset="0"/>
                        </a:rPr>
                        <a:t> schede contabili con movimentazione;</a:t>
                      </a:r>
                    </a:p>
                    <a:p>
                      <a:pPr marL="342900" indent="-342900">
                        <a:buFontTx/>
                        <a:buAutoNum type="arabicParenR"/>
                        <a:defRPr/>
                      </a:pPr>
                      <a:r>
                        <a:rPr lang="it-IT" sz="1600" baseline="0" dirty="0" smtClean="0">
                          <a:latin typeface="Georgia" pitchFamily="18" charset="0"/>
                        </a:rPr>
                        <a:t>Selezionare importi da testare;</a:t>
                      </a:r>
                      <a:r>
                        <a:rPr lang="it-IT" sz="1600" dirty="0" smtClean="0">
                          <a:latin typeface="Georgia" pitchFamily="18" charset="0"/>
                        </a:rPr>
                        <a:t> </a:t>
                      </a:r>
                      <a:endParaRPr lang="it-IT" sz="1600" dirty="0">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
        <p:nvSpPr>
          <p:cNvPr id="24" name="Rettangolo 23">
            <a:extLst>
              <a:ext uri="{FF2B5EF4-FFF2-40B4-BE49-F238E27FC236}">
                <a16:creationId xmlns:a16="http://schemas.microsoft.com/office/drawing/2014/main" xmlns="" id="{6A59266F-B84C-4103-8A8B-28BE9B7406DE}"/>
              </a:ext>
            </a:extLst>
          </p:cNvPr>
          <p:cNvSpPr/>
          <p:nvPr/>
        </p:nvSpPr>
        <p:spPr>
          <a:xfrm>
            <a:off x="1721136" y="2155503"/>
            <a:ext cx="5929765"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Analisi DECREMENTI</a:t>
            </a:r>
            <a:endParaRPr lang="it-IT" sz="4400" b="1" cap="none" spc="0"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187624" y="1052736"/>
            <a:ext cx="6910161"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buFont typeface="+mj-lt"/>
              <a:buAutoNum type="arabicParenR" startAt="5"/>
            </a:pPr>
            <a:r>
              <a:rPr lang="it-IT" sz="4400" b="1" cap="none" spc="0" dirty="0" smtClean="0">
                <a:ln w="11430"/>
                <a:solidFill>
                  <a:srgbClr val="EBE600"/>
                </a:solidFill>
                <a:effectLst>
                  <a:outerShdw blurRad="80000" dist="40000" dir="5040000" algn="tl">
                    <a:srgbClr val="000000">
                      <a:alpha val="30000"/>
                    </a:srgbClr>
                  </a:outerShdw>
                </a:effectLst>
              </a:rPr>
              <a:t>Verifiche di dettaglio</a:t>
            </a:r>
            <a:endParaRPr lang="it-IT" sz="4400" b="1" cap="none" spc="0" dirty="0">
              <a:ln w="11430"/>
              <a:solidFill>
                <a:srgbClr val="EBE600"/>
              </a:solidFill>
              <a:effectLst>
                <a:outerShdw blurRad="80000" dist="40000" dir="5040000" algn="tl">
                  <a:srgbClr val="000000">
                    <a:alpha val="30000"/>
                  </a:srgbClr>
                </a:outerShdw>
              </a:effectLst>
            </a:endParaRPr>
          </a:p>
        </p:txBody>
      </p:sp>
      <p:graphicFrame>
        <p:nvGraphicFramePr>
          <p:cNvPr id="22"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003374"/>
          <a:ext cx="8080772" cy="3185182"/>
        </p:xfrm>
        <a:graphic>
          <a:graphicData uri="http://schemas.openxmlformats.org/drawingml/2006/table">
            <a:tbl>
              <a:tblPr firstRow="1" bandRow="1">
                <a:tableStyleId>{5C22544A-7EE6-4342-B048-85BDC9FD1C3A}</a:tableStyleId>
              </a:tblPr>
              <a:tblGrid>
                <a:gridCol w="3394100">
                  <a:extLst>
                    <a:ext uri="{9D8B030D-6E8A-4147-A177-3AD203B41FA5}">
                      <a16:colId xmlns:a16="http://schemas.microsoft.com/office/drawing/2014/main" xmlns="" val="20000"/>
                    </a:ext>
                  </a:extLst>
                </a:gridCol>
                <a:gridCol w="4686672">
                  <a:extLst>
                    <a:ext uri="{9D8B030D-6E8A-4147-A177-3AD203B41FA5}">
                      <a16:colId xmlns:a16="http://schemas.microsoft.com/office/drawing/2014/main" xmlns="" val="20001"/>
                    </a:ext>
                  </a:extLst>
                </a:gridCol>
              </a:tblGrid>
              <a:tr h="480060">
                <a:tc>
                  <a:txBody>
                    <a:bodyPr/>
                    <a:lstStyle/>
                    <a:p>
                      <a:pPr algn="ctr"/>
                      <a:r>
                        <a:rPr lang="it-IT" sz="2000" b="1" dirty="0">
                          <a:solidFill>
                            <a:schemeClr val="bg1"/>
                          </a:solidFill>
                          <a:latin typeface="Georgia" pitchFamily="18" charset="0"/>
                        </a:rPr>
                        <a:t>Obiettivo</a:t>
                      </a:r>
                      <a:r>
                        <a:rPr lang="it-IT" sz="2000" b="1" baseline="0" dirty="0">
                          <a:solidFill>
                            <a:schemeClr val="bg1"/>
                          </a:solidFill>
                          <a:latin typeface="Georgia" pitchFamily="18" charset="0"/>
                        </a:rPr>
                        <a:t> di revisione (asserzione)</a:t>
                      </a:r>
                      <a:endParaRPr lang="it-IT" sz="2000" b="1" dirty="0">
                        <a:solidFill>
                          <a:schemeClr val="bg1"/>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sz="2000" b="1" dirty="0">
                          <a:solidFill>
                            <a:schemeClr val="bg1"/>
                          </a:solidFill>
                          <a:latin typeface="Georgia" pitchFamily="18" charset="0"/>
                        </a:rPr>
                        <a:t>Procedure di revisione</a:t>
                      </a: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b="1" dirty="0" smtClean="0">
                          <a:solidFill>
                            <a:srgbClr val="FF0000"/>
                          </a:solidFill>
                          <a:latin typeface="Georgia" pitchFamily="18" charset="0"/>
                        </a:rPr>
                        <a:t>Accuratezza, Esistenza, Completezza </a:t>
                      </a:r>
                      <a:endParaRPr lang="it-IT" sz="2400" b="1" dirty="0">
                        <a:solidFill>
                          <a:srgbClr val="FF0000"/>
                        </a:solidFill>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342900" indent="-342900">
                        <a:buFontTx/>
                        <a:buAutoNum type="arabicParenR" startAt="6"/>
                        <a:defRPr/>
                      </a:pPr>
                      <a:r>
                        <a:rPr lang="it-IT" sz="1600" dirty="0" smtClean="0">
                          <a:latin typeface="Georgia" pitchFamily="18" charset="0"/>
                        </a:rPr>
                        <a:t>Per ogni importo selezionato verificare:</a:t>
                      </a:r>
                    </a:p>
                    <a:p>
                      <a:pPr marL="342900" indent="-342900">
                        <a:defRPr/>
                      </a:pPr>
                      <a:r>
                        <a:rPr lang="it-IT" sz="1600" dirty="0" smtClean="0">
                          <a:latin typeface="Georgia" pitchFamily="18" charset="0"/>
                        </a:rPr>
                        <a:t>	</a:t>
                      </a:r>
                      <a:r>
                        <a:rPr lang="it-IT" sz="1600" b="1" dirty="0" smtClean="0">
                          <a:latin typeface="Georgia" pitchFamily="18" charset="0"/>
                        </a:rPr>
                        <a:t>a</a:t>
                      </a:r>
                      <a:r>
                        <a:rPr lang="it-IT" sz="1600" dirty="0" smtClean="0">
                          <a:latin typeface="Georgia" pitchFamily="18" charset="0"/>
                        </a:rPr>
                        <a:t>) documenti e fattura di vendita;</a:t>
                      </a:r>
                    </a:p>
                    <a:p>
                      <a:pPr marL="342900" indent="-342900">
                        <a:defRPr/>
                      </a:pPr>
                      <a:r>
                        <a:rPr lang="it-IT" sz="1600" dirty="0" smtClean="0">
                          <a:latin typeface="Georgia" pitchFamily="18" charset="0"/>
                        </a:rPr>
                        <a:t>	</a:t>
                      </a:r>
                      <a:r>
                        <a:rPr lang="it-IT" sz="1600" b="1" dirty="0" smtClean="0">
                          <a:latin typeface="Georgia" pitchFamily="18" charset="0"/>
                        </a:rPr>
                        <a:t>b</a:t>
                      </a:r>
                      <a:r>
                        <a:rPr lang="it-IT" sz="1600" dirty="0" smtClean="0">
                          <a:latin typeface="Georgia" pitchFamily="18" charset="0"/>
                        </a:rPr>
                        <a:t>) documentazione di consegna;</a:t>
                      </a:r>
                    </a:p>
                    <a:p>
                      <a:pPr marL="342900" indent="-342900">
                        <a:defRPr/>
                      </a:pPr>
                      <a:r>
                        <a:rPr lang="it-IT" sz="1600" dirty="0" smtClean="0">
                          <a:latin typeface="Georgia" pitchFamily="18" charset="0"/>
                        </a:rPr>
                        <a:t>	</a:t>
                      </a:r>
                      <a:r>
                        <a:rPr lang="it-IT" sz="1600" b="1" dirty="0" smtClean="0">
                          <a:latin typeface="Georgia" pitchFamily="18" charset="0"/>
                        </a:rPr>
                        <a:t>c</a:t>
                      </a:r>
                      <a:r>
                        <a:rPr lang="it-IT" sz="1600" dirty="0" smtClean="0">
                          <a:latin typeface="Georgia" pitchFamily="18" charset="0"/>
                        </a:rPr>
                        <a:t>) correttezza delle scritture  contabili vendita:</a:t>
                      </a:r>
                    </a:p>
                    <a:p>
                      <a:pPr marL="342900" indent="-342900">
                        <a:defRPr/>
                      </a:pPr>
                      <a:r>
                        <a:rPr lang="it-IT" sz="1600" dirty="0" smtClean="0">
                          <a:latin typeface="Georgia" pitchFamily="18" charset="0"/>
                        </a:rPr>
                        <a:t>	 - storno valore storico;</a:t>
                      </a:r>
                    </a:p>
                    <a:p>
                      <a:pPr marL="342900" indent="-342900">
                        <a:defRPr/>
                      </a:pPr>
                      <a:r>
                        <a:rPr lang="it-IT" sz="1600" dirty="0" smtClean="0">
                          <a:latin typeface="Georgia" pitchFamily="18" charset="0"/>
                        </a:rPr>
                        <a:t>	 - storno fondo ammortamento;</a:t>
                      </a:r>
                    </a:p>
                    <a:p>
                      <a:pPr marL="342900" indent="-342900">
                        <a:defRPr/>
                      </a:pPr>
                      <a:r>
                        <a:rPr lang="it-IT" sz="1600" dirty="0" smtClean="0">
                          <a:latin typeface="Georgia" pitchFamily="18" charset="0"/>
                        </a:rPr>
                        <a:t>	 - corretta determinazione e contabilizzazione plus/minusvalenza da operazione;</a:t>
                      </a:r>
                    </a:p>
                    <a:p>
                      <a:pPr marL="342900" indent="-342900">
                        <a:defRPr/>
                      </a:pPr>
                      <a:r>
                        <a:rPr lang="it-IT" sz="1600" dirty="0" smtClean="0">
                          <a:latin typeface="Georgia" pitchFamily="18" charset="0"/>
                        </a:rPr>
                        <a:t>	</a:t>
                      </a:r>
                      <a:r>
                        <a:rPr lang="it-IT" sz="1600" b="1" dirty="0" smtClean="0">
                          <a:latin typeface="Georgia" pitchFamily="18" charset="0"/>
                        </a:rPr>
                        <a:t>d</a:t>
                      </a:r>
                      <a:r>
                        <a:rPr lang="it-IT" sz="1600" dirty="0" smtClean="0">
                          <a:latin typeface="Georgia" pitchFamily="18" charset="0"/>
                        </a:rPr>
                        <a:t>) presenza</a:t>
                      </a:r>
                      <a:r>
                        <a:rPr lang="it-IT" sz="1600" baseline="0" dirty="0" smtClean="0">
                          <a:latin typeface="Georgia" pitchFamily="18" charset="0"/>
                        </a:rPr>
                        <a:t> </a:t>
                      </a:r>
                      <a:r>
                        <a:rPr lang="it-IT" sz="1600" dirty="0" smtClean="0">
                          <a:latin typeface="Georgia" pitchFamily="18" charset="0"/>
                        </a:rPr>
                        <a:t>autorizzazione;</a:t>
                      </a:r>
                    </a:p>
                    <a:p>
                      <a:pPr marL="342900" indent="-342900">
                        <a:defRPr/>
                      </a:pPr>
                      <a:r>
                        <a:rPr lang="it-IT" sz="1600" dirty="0" smtClean="0">
                          <a:latin typeface="Georgia" pitchFamily="18" charset="0"/>
                        </a:rPr>
                        <a:t>	</a:t>
                      </a:r>
                      <a:r>
                        <a:rPr lang="it-IT" sz="1600" b="1" dirty="0" smtClean="0">
                          <a:latin typeface="Georgia" pitchFamily="18" charset="0"/>
                        </a:rPr>
                        <a:t>e</a:t>
                      </a:r>
                      <a:r>
                        <a:rPr lang="it-IT" sz="1600" dirty="0" smtClean="0">
                          <a:latin typeface="Georgia" pitchFamily="18" charset="0"/>
                        </a:rPr>
                        <a:t>) </a:t>
                      </a:r>
                      <a:r>
                        <a:rPr lang="it-IT" sz="1600" baseline="0" dirty="0" smtClean="0">
                          <a:latin typeface="Georgia" pitchFamily="18" charset="0"/>
                        </a:rPr>
                        <a:t>   </a:t>
                      </a:r>
                      <a:r>
                        <a:rPr lang="it-IT" sz="1600" dirty="0" smtClean="0">
                          <a:latin typeface="Georgia" pitchFamily="18" charset="0"/>
                        </a:rPr>
                        <a:t>incasso.</a:t>
                      </a:r>
                      <a:endParaRPr lang="it-IT" sz="1600" dirty="0">
                        <a:latin typeface="Georgia" pitchFamily="18" charset="0"/>
                      </a:endParaRPr>
                    </a:p>
                  </a:txBody>
                  <a:tcPr marL="68580" marR="68580" marT="34301" marB="34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
        <p:nvSpPr>
          <p:cNvPr id="24" name="Rettangolo 23">
            <a:extLst>
              <a:ext uri="{FF2B5EF4-FFF2-40B4-BE49-F238E27FC236}">
                <a16:creationId xmlns:a16="http://schemas.microsoft.com/office/drawing/2014/main" xmlns="" id="{6A59266F-B84C-4103-8A8B-28BE9B7406DE}"/>
              </a:ext>
            </a:extLst>
          </p:cNvPr>
          <p:cNvSpPr/>
          <p:nvPr/>
        </p:nvSpPr>
        <p:spPr>
          <a:xfrm>
            <a:off x="1721136" y="1939479"/>
            <a:ext cx="5929765" cy="769441"/>
          </a:xfrm>
          <a:prstGeom prst="rect">
            <a:avLst/>
          </a:prstGeom>
          <a:solidFill>
            <a:schemeClr val="tx2">
              <a:lumMod val="75000"/>
            </a:schemeClr>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FF0000"/>
                </a:solidFill>
                <a:effectLst>
                  <a:outerShdw blurRad="80000" dist="40000" dir="5040000" algn="tl">
                    <a:srgbClr val="000000">
                      <a:alpha val="30000"/>
                    </a:srgbClr>
                  </a:outerShdw>
                </a:effectLst>
              </a:rPr>
              <a:t>Analisi DECREMENTI</a:t>
            </a:r>
            <a:endParaRPr lang="it-IT" sz="4400" b="1" cap="none" spc="0"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052736"/>
            <a:ext cx="8496944" cy="2304256"/>
          </a:xfrm>
          <a:prstGeom prst="rect">
            <a:avLst/>
          </a:prstGeom>
          <a:solidFill>
            <a:schemeClr val="tx2">
              <a:lumMod val="90000"/>
            </a:schemeClr>
          </a:solidFill>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Procedure</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Obbligatorie/</a:t>
            </a:r>
          </a:p>
          <a:p>
            <a:pPr algn="ctr"/>
            <a:r>
              <a:rPr lang="it-IT" sz="8000" kern="10" dirty="0" smtClean="0">
                <a:ln w="9525" cap="sq">
                  <a:noFill/>
                  <a:round/>
                  <a:headEnd type="none" w="sm" len="sm"/>
                  <a:tailEnd type="none" w="sm" len="sm"/>
                </a:ln>
                <a:solidFill>
                  <a:srgbClr val="FF0099"/>
                </a:solidFill>
                <a:effectLst>
                  <a:innerShdw blurRad="63500" dist="50800" dir="16200000">
                    <a:prstClr val="black">
                      <a:alpha val="50000"/>
                    </a:prstClr>
                  </a:innerShdw>
                </a:effectLst>
                <a:latin typeface="Impact"/>
              </a:rPr>
              <a:t>Raccomandate</a:t>
            </a:r>
            <a:endParaRPr lang="it-IT" sz="8000" kern="10" dirty="0">
              <a:ln w="9525" cap="sq">
                <a:noFill/>
                <a:round/>
                <a:headEnd type="none" w="sm" len="sm"/>
                <a:tailEnd type="none" w="sm" len="sm"/>
              </a:ln>
              <a:solidFill>
                <a:srgbClr val="FF0099"/>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graphicFrame>
        <p:nvGraphicFramePr>
          <p:cNvPr id="9" name="Table 7">
            <a:extLst>
              <a:ext uri="{FF2B5EF4-FFF2-40B4-BE49-F238E27FC236}">
                <a16:creationId xmlns:a16="http://schemas.microsoft.com/office/drawing/2014/main" xmlns="" id="{6B924C44-8787-41F4-ADC2-DBED12EE9B23}"/>
              </a:ext>
            </a:extLst>
          </p:cNvPr>
          <p:cNvGraphicFramePr>
            <a:graphicFrameLocks noGrp="1"/>
          </p:cNvGraphicFramePr>
          <p:nvPr/>
        </p:nvGraphicFramePr>
        <p:xfrm>
          <a:off x="529828" y="3645024"/>
          <a:ext cx="8080772" cy="2506980"/>
        </p:xfrm>
        <a:graphic>
          <a:graphicData uri="http://schemas.openxmlformats.org/drawingml/2006/table">
            <a:tbl>
              <a:tblPr firstRow="1" bandRow="1">
                <a:tableStyleId>{5C22544A-7EE6-4342-B048-85BDC9FD1C3A}</a:tableStyleId>
              </a:tblPr>
              <a:tblGrid>
                <a:gridCol w="8080772">
                  <a:extLst>
                    <a:ext uri="{9D8B030D-6E8A-4147-A177-3AD203B41FA5}">
                      <a16:colId xmlns:a16="http://schemas.microsoft.com/office/drawing/2014/main" xmlns="" val="20000"/>
                    </a:ext>
                  </a:extLst>
                </a:gridCol>
              </a:tblGrid>
              <a:tr h="891540">
                <a:tc>
                  <a:txBody>
                    <a:bodyPr/>
                    <a:lstStyle/>
                    <a:p>
                      <a:pPr algn="l">
                        <a:defRPr/>
                      </a:pPr>
                      <a:endParaRPr lang="it-IT" sz="2000" dirty="0" smtClean="0">
                        <a:solidFill>
                          <a:srgbClr val="000066"/>
                        </a:solidFill>
                        <a:latin typeface="Georgia" pitchFamily="18" charset="0"/>
                      </a:endParaRPr>
                    </a:p>
                    <a:p>
                      <a:pPr marL="130969" indent="-130969" algn="l">
                        <a:buClr>
                          <a:srgbClr val="C00000"/>
                        </a:buClr>
                        <a:buFont typeface="Wingdings" pitchFamily="2" charset="2"/>
                        <a:buChar char="Ø"/>
                        <a:defRPr/>
                      </a:pPr>
                      <a:r>
                        <a:rPr lang="it-IT" sz="2000" dirty="0" smtClean="0">
                          <a:solidFill>
                            <a:srgbClr val="000066"/>
                          </a:solidFill>
                          <a:latin typeface="Georgia" pitchFamily="18" charset="0"/>
                        </a:rPr>
                        <a:t> Analisi del rischio </a:t>
                      </a:r>
                      <a:r>
                        <a:rPr lang="it-IT" sz="2000" b="0" dirty="0" smtClean="0">
                          <a:solidFill>
                            <a:srgbClr val="000066"/>
                          </a:solidFill>
                          <a:latin typeface="Georgia" pitchFamily="18" charset="0"/>
                        </a:rPr>
                        <a:t>inerente, di controllo e di individuazione dell’area    immobilizzazioni</a:t>
                      </a:r>
                    </a:p>
                    <a:p>
                      <a:pPr marL="130969" indent="-130969" algn="l">
                        <a:buClr>
                          <a:srgbClr val="C00000"/>
                        </a:buClr>
                        <a:buFont typeface="Wingdings" pitchFamily="2" charset="2"/>
                        <a:buChar char="Ø"/>
                        <a:defRPr/>
                      </a:pPr>
                      <a:r>
                        <a:rPr lang="it-IT" sz="2000" dirty="0" smtClean="0">
                          <a:solidFill>
                            <a:srgbClr val="000066"/>
                          </a:solidFill>
                          <a:latin typeface="Georgia" pitchFamily="18" charset="0"/>
                        </a:rPr>
                        <a:t> Movimentazione </a:t>
                      </a:r>
                      <a:r>
                        <a:rPr lang="it-IT" sz="2000" b="0" dirty="0" smtClean="0">
                          <a:solidFill>
                            <a:srgbClr val="000066"/>
                          </a:solidFill>
                          <a:latin typeface="Georgia" pitchFamily="18" charset="0"/>
                        </a:rPr>
                        <a:t>del costo e del relativo ammortamento per l’esercizio</a:t>
                      </a:r>
                    </a:p>
                    <a:p>
                      <a:pPr marL="130969" indent="-130969" algn="l">
                        <a:buClr>
                          <a:srgbClr val="C00000"/>
                        </a:buClr>
                        <a:buFont typeface="Wingdings" pitchFamily="2" charset="2"/>
                        <a:buChar char="Ø"/>
                        <a:defRPr/>
                      </a:pPr>
                      <a:r>
                        <a:rPr lang="it-IT" sz="2000" dirty="0" smtClean="0">
                          <a:solidFill>
                            <a:srgbClr val="000066"/>
                          </a:solidFill>
                          <a:latin typeface="Georgia" pitchFamily="18" charset="0"/>
                        </a:rPr>
                        <a:t> </a:t>
                      </a:r>
                      <a:r>
                        <a:rPr lang="it-IT" sz="2000" b="0" dirty="0" smtClean="0">
                          <a:solidFill>
                            <a:srgbClr val="000066"/>
                          </a:solidFill>
                          <a:latin typeface="Georgia" pitchFamily="18" charset="0"/>
                        </a:rPr>
                        <a:t>Verifica dei requisiti per la </a:t>
                      </a:r>
                      <a:r>
                        <a:rPr lang="it-IT" sz="2000" b="1" dirty="0" smtClean="0">
                          <a:solidFill>
                            <a:srgbClr val="000066"/>
                          </a:solidFill>
                          <a:latin typeface="Georgia" pitchFamily="18" charset="0"/>
                        </a:rPr>
                        <a:t>capitalizzazione</a:t>
                      </a:r>
                      <a:r>
                        <a:rPr lang="it-IT" sz="2000" b="0" dirty="0" smtClean="0">
                          <a:solidFill>
                            <a:srgbClr val="000066"/>
                          </a:solidFill>
                          <a:latin typeface="Georgia" pitchFamily="18" charset="0"/>
                        </a:rPr>
                        <a:t> del costo</a:t>
                      </a:r>
                    </a:p>
                    <a:p>
                      <a:pPr marL="130969" indent="-130969" algn="l">
                        <a:buClr>
                          <a:srgbClr val="C00000"/>
                        </a:buClr>
                        <a:buFont typeface="Wingdings" pitchFamily="2" charset="2"/>
                        <a:buChar char="Ø"/>
                        <a:defRPr/>
                      </a:pPr>
                      <a:r>
                        <a:rPr lang="it-IT" sz="2000" b="0" dirty="0" smtClean="0">
                          <a:solidFill>
                            <a:srgbClr val="000066"/>
                          </a:solidFill>
                          <a:latin typeface="Georgia" pitchFamily="18" charset="0"/>
                        </a:rPr>
                        <a:t> Verifica della </a:t>
                      </a:r>
                      <a:r>
                        <a:rPr lang="it-IT" sz="2000" b="1" dirty="0" smtClean="0">
                          <a:solidFill>
                            <a:srgbClr val="000066"/>
                          </a:solidFill>
                          <a:latin typeface="Georgia" pitchFamily="18" charset="0"/>
                        </a:rPr>
                        <a:t>recuperabilità</a:t>
                      </a:r>
                      <a:r>
                        <a:rPr lang="it-IT" sz="2000" b="0" dirty="0" smtClean="0">
                          <a:solidFill>
                            <a:srgbClr val="000066"/>
                          </a:solidFill>
                          <a:latin typeface="Georgia" pitchFamily="18" charset="0"/>
                        </a:rPr>
                        <a:t> del valore dell’investimento (</a:t>
                      </a:r>
                      <a:r>
                        <a:rPr lang="it-IT" sz="2000" b="0" i="1" dirty="0" err="1" smtClean="0">
                          <a:solidFill>
                            <a:srgbClr val="000066"/>
                          </a:solidFill>
                          <a:latin typeface="Georgia" pitchFamily="18" charset="0"/>
                        </a:rPr>
                        <a:t>impairment</a:t>
                      </a:r>
                      <a:r>
                        <a:rPr lang="it-IT" sz="2000" b="0" i="1" dirty="0" smtClean="0">
                          <a:solidFill>
                            <a:srgbClr val="000066"/>
                          </a:solidFill>
                          <a:latin typeface="Georgia" pitchFamily="18" charset="0"/>
                        </a:rPr>
                        <a:t> test</a:t>
                      </a:r>
                      <a:r>
                        <a:rPr lang="it-IT" sz="2000" b="0" dirty="0" smtClean="0">
                          <a:solidFill>
                            <a:srgbClr val="000066"/>
                          </a:solidFill>
                          <a:latin typeface="Georgia" pitchFamily="18" charset="0"/>
                        </a:rPr>
                        <a:t>)</a:t>
                      </a:r>
                      <a:endParaRPr lang="it-IT" sz="2000" b="0" dirty="0">
                        <a:solidFill>
                          <a:srgbClr val="000066"/>
                        </a:solidFill>
                        <a:latin typeface="Georgia" pitchFamily="18" charset="0"/>
                      </a:endParaRPr>
                    </a:p>
                  </a:txBody>
                  <a:tcPr marL="68585" marR="6858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70" decel="100000"/>
                                        <p:tgtEl>
                                          <p:spTgt spid="9"/>
                                        </p:tgtEl>
                                      </p:cBhvr>
                                    </p:animEffect>
                                    <p:animScale>
                                      <p:cBhvr>
                                        <p:cTn id="14" dur="770" decel="100000"/>
                                        <p:tgtEl>
                                          <p:spTgt spid="9"/>
                                        </p:tgtEl>
                                      </p:cBhvr>
                                      <p:from x="10000" y="10000"/>
                                      <p:to x="200000" y="450000"/>
                                    </p:animScale>
                                    <p:animScale>
                                      <p:cBhvr>
                                        <p:cTn id="15" dur="1230" accel="100000" fill="hold">
                                          <p:stCondLst>
                                            <p:cond delay="770"/>
                                          </p:stCondLst>
                                        </p:cTn>
                                        <p:tgtEl>
                                          <p:spTgt spid="9"/>
                                        </p:tgtEl>
                                      </p:cBhvr>
                                      <p:from x="200000" y="450000"/>
                                      <p:to x="100000" y="100000"/>
                                    </p:animScale>
                                    <p:set>
                                      <p:cBhvr>
                                        <p:cTn id="16" dur="770" fill="hold"/>
                                        <p:tgtEl>
                                          <p:spTgt spid="9"/>
                                        </p:tgtEl>
                                        <p:attrNameLst>
                                          <p:attrName>ppt_x</p:attrName>
                                        </p:attrNameLst>
                                      </p:cBhvr>
                                      <p:to>
                                        <p:strVal val="(0.5)"/>
                                      </p:to>
                                    </p:set>
                                    <p:anim from="(0.5)" to="(#ppt_x)" calcmode="lin" valueType="num">
                                      <p:cBhvr>
                                        <p:cTn id="17" dur="1230" accel="100000" fill="hold">
                                          <p:stCondLst>
                                            <p:cond delay="770"/>
                                          </p:stCondLst>
                                        </p:cTn>
                                        <p:tgtEl>
                                          <p:spTgt spid="9"/>
                                        </p:tgtEl>
                                        <p:attrNameLst>
                                          <p:attrName>ppt_x</p:attrName>
                                        </p:attrNameLst>
                                      </p:cBhvr>
                                    </p:anim>
                                    <p:set>
                                      <p:cBhvr>
                                        <p:cTn id="18" dur="770" fill="hold"/>
                                        <p:tgtEl>
                                          <p:spTgt spid="9"/>
                                        </p:tgtEl>
                                        <p:attrNameLst>
                                          <p:attrName>ppt_y</p:attrName>
                                        </p:attrNameLst>
                                      </p:cBhvr>
                                      <p:to>
                                        <p:strVal val="(#ppt_y+0.4)"/>
                                      </p:to>
                                    </p:set>
                                    <p:anim from="(#ppt_y+0.4)" to="(#ppt_y)" calcmode="lin" valueType="num">
                                      <p:cBhvr>
                                        <p:cTn id="19"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86107" y="1628800"/>
            <a:ext cx="7971798" cy="2308324"/>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t-IT" sz="7200" b="1" cap="all" dirty="0">
                <a:ln w="0"/>
                <a:solidFill>
                  <a:srgbClr val="FF0000"/>
                </a:solidFill>
                <a:effectLst>
                  <a:reflection blurRad="12700" stA="50000" endPos="50000" dist="5000" dir="5400000" sy="-100000" rotWithShape="0"/>
                </a:effectLst>
              </a:rPr>
              <a:t>La valutazione</a:t>
            </a:r>
          </a:p>
          <a:p>
            <a:pPr algn="ctr">
              <a:defRPr/>
            </a:pPr>
            <a:r>
              <a:rPr lang="it-IT" sz="7200" b="1" cap="all" dirty="0" smtClean="0">
                <a:ln w="0"/>
                <a:solidFill>
                  <a:srgbClr val="FF0000"/>
                </a:solidFill>
                <a:effectLst>
                  <a:reflection blurRad="12700" stA="50000" endPos="50000" dist="5000" dir="5400000" sy="-100000" rotWithShape="0"/>
                </a:effectLst>
              </a:rPr>
              <a:t>Degli </a:t>
            </a:r>
            <a:r>
              <a:rPr lang="it-IT" sz="7200" b="1" cap="all" dirty="0" err="1" smtClean="0">
                <a:ln w="0"/>
                <a:solidFill>
                  <a:srgbClr val="FF0000"/>
                </a:solidFill>
                <a:effectLst>
                  <a:reflection blurRad="12700" stA="50000" endPos="50000" dist="5000" dir="5400000" sy="-100000" rotWithShape="0"/>
                </a:effectLst>
              </a:rPr>
              <a:t>assets</a:t>
            </a:r>
            <a:endParaRPr lang="it-IT" sz="7200" b="1" cap="all" dirty="0">
              <a:ln w="0"/>
              <a:solidFill>
                <a:srgbClr val="FF0000"/>
              </a:solidFill>
              <a:effectLst>
                <a:reflection blurRad="12700" stA="50000" endPos="50000" dist="5000" dir="5400000" sy="-100000" rotWithShape="0"/>
              </a:effectLst>
            </a:endParaRPr>
          </a:p>
        </p:txBody>
      </p:sp>
      <p:sp>
        <p:nvSpPr>
          <p:cNvPr id="8" name="Rettangolo 7"/>
          <p:cNvSpPr/>
          <p:nvPr/>
        </p:nvSpPr>
        <p:spPr>
          <a:xfrm>
            <a:off x="899592" y="4481825"/>
            <a:ext cx="7344816" cy="1323439"/>
          </a:xfrm>
          <a:prstGeom prst="rect">
            <a:avLst/>
          </a:prstGeom>
          <a:solidFill>
            <a:srgbClr val="FFFF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8000" b="1" cap="none" spc="50" dirty="0" smtClean="0">
                <a:ln w="11430"/>
                <a:solidFill>
                  <a:srgbClr val="CC0000"/>
                </a:solidFill>
                <a:effectLst>
                  <a:outerShdw blurRad="76200" dist="50800" dir="5400000" algn="tl" rotWithShape="0">
                    <a:srgbClr val="000000">
                      <a:alpha val="65000"/>
                    </a:srgbClr>
                  </a:outerShdw>
                </a:effectLst>
              </a:rPr>
              <a:t>Carte di </a:t>
            </a:r>
            <a:r>
              <a:rPr lang="it-IT" sz="8000" b="1" spc="50" dirty="0" smtClean="0">
                <a:ln w="11430"/>
                <a:solidFill>
                  <a:srgbClr val="CC0000"/>
                </a:solidFill>
                <a:effectLst>
                  <a:outerShdw blurRad="76200" dist="50800" dir="5400000" algn="tl" rotWithShape="0">
                    <a:srgbClr val="000000">
                      <a:alpha val="65000"/>
                    </a:srgbClr>
                  </a:outerShdw>
                </a:effectLst>
              </a:rPr>
              <a:t>lavoro</a:t>
            </a:r>
            <a:endParaRPr lang="it-IT" sz="8000" b="1" cap="none" spc="50" dirty="0">
              <a:ln w="11430"/>
              <a:solidFill>
                <a:srgbClr val="CC0000"/>
              </a:solidFill>
              <a:effectLst>
                <a:outerShdw blurRad="76200" dist="50800" dir="5400000" algn="tl" rotWithShape="0">
                  <a:srgbClr val="000000">
                    <a:alpha val="65000"/>
                  </a:srgbClr>
                </a:outerShdw>
              </a:effectLst>
            </a:endParaRPr>
          </a:p>
        </p:txBody>
      </p:sp>
      <p:sp>
        <p:nvSpPr>
          <p:cNvPr id="14"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5"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Segnaposto data 4">
            <a:extLst>
              <a:ext uri="{FF2B5EF4-FFF2-40B4-BE49-F238E27FC236}">
                <a16:creationId xmlns:a16="http://schemas.microsoft.com/office/drawing/2014/main" xmlns="" id="{0CA1E987-3ABA-405F-8DEF-3DFBAE77342A}"/>
              </a:ext>
            </a:extLst>
          </p:cNvPr>
          <p:cNvSpPr>
            <a:spLocks noGrp="1"/>
          </p:cNvSpPr>
          <p:nvPr>
            <p:ph type="dt" sz="half" idx="4294967295"/>
          </p:nvPr>
        </p:nvSpPr>
        <p:spPr>
          <a:xfrm>
            <a:off x="6588224" y="6477043"/>
            <a:ext cx="1794734" cy="365125"/>
          </a:xfrm>
          <a:prstGeom prst="rect">
            <a:avLst/>
          </a:prstGeo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21" name="Rettangolo 2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22" name="Immagine 21">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39"/>
            <a:ext cx="2186874" cy="995168"/>
          </a:xfrm>
          <a:prstGeom prst="rect">
            <a:avLst/>
          </a:prstGeom>
        </p:spPr>
      </p:pic>
      <p:sp>
        <p:nvSpPr>
          <p:cNvPr id="23"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5"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6"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7"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8"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50486541"/>
              </p:ext>
            </p:extLst>
          </p:nvPr>
        </p:nvGraphicFramePr>
        <p:xfrm>
          <a:off x="323528" y="1332305"/>
          <a:ext cx="8496945" cy="4932717"/>
        </p:xfrm>
        <a:graphic>
          <a:graphicData uri="http://schemas.openxmlformats.org/drawingml/2006/table">
            <a:tbl>
              <a:tblPr/>
              <a:tblGrid>
                <a:gridCol w="1757008">
                  <a:extLst>
                    <a:ext uri="{9D8B030D-6E8A-4147-A177-3AD203B41FA5}">
                      <a16:colId xmlns:a16="http://schemas.microsoft.com/office/drawing/2014/main" xmlns="" val="2201459380"/>
                    </a:ext>
                  </a:extLst>
                </a:gridCol>
                <a:gridCol w="2237282">
                  <a:extLst>
                    <a:ext uri="{9D8B030D-6E8A-4147-A177-3AD203B41FA5}">
                      <a16:colId xmlns:a16="http://schemas.microsoft.com/office/drawing/2014/main" xmlns="" val="3382367960"/>
                    </a:ext>
                  </a:extLst>
                </a:gridCol>
                <a:gridCol w="4011709">
                  <a:extLst>
                    <a:ext uri="{9D8B030D-6E8A-4147-A177-3AD203B41FA5}">
                      <a16:colId xmlns:a16="http://schemas.microsoft.com/office/drawing/2014/main" xmlns="" val="3073482549"/>
                    </a:ext>
                  </a:extLst>
                </a:gridCol>
                <a:gridCol w="490946">
                  <a:extLst>
                    <a:ext uri="{9D8B030D-6E8A-4147-A177-3AD203B41FA5}">
                      <a16:colId xmlns:a16="http://schemas.microsoft.com/office/drawing/2014/main" xmlns="" val="2764353031"/>
                    </a:ext>
                  </a:extLst>
                </a:gridCol>
              </a:tblGrid>
              <a:tr h="312957">
                <a:tc gridSpan="4">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Carta di lavoro</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430412">
                <a:tc gridSpan="3">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Procedure di </a:t>
                      </a:r>
                      <a:r>
                        <a:rPr lang="it-IT" sz="2000" b="1" i="0" u="none" strike="noStrike" dirty="0" err="1">
                          <a:solidFill>
                            <a:srgbClr val="FFFFFF"/>
                          </a:solidFill>
                          <a:effectLst/>
                          <a:latin typeface="Arial Narrow" panose="020B0606020202030204" pitchFamily="34" charset="0"/>
                        </a:rPr>
                        <a:t>revisione_Immobilizzazioni</a:t>
                      </a:r>
                      <a:r>
                        <a:rPr lang="it-IT" sz="2000" b="1" i="0" u="none" strike="noStrike" dirty="0">
                          <a:solidFill>
                            <a:srgbClr val="FFFFFF"/>
                          </a:solidFill>
                          <a:effectLst/>
                          <a:latin typeface="Arial Narrow" panose="020B0606020202030204" pitchFamily="34" charset="0"/>
                        </a:rPr>
                        <a:t> immateriali</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a:txBody>
                    <a:bodyPr/>
                    <a:lstStyle/>
                    <a:p>
                      <a:endParaRPr lang="it-IT"/>
                    </a:p>
                  </a:txBody>
                  <a:tcPr marL="5857" marR="5857" marT="5857" marB="0" anchor="ctr">
                    <a:lnL>
                      <a:noFill/>
                    </a:lnL>
                    <a:lnR>
                      <a:noFill/>
                    </a:lnR>
                    <a:lnT>
                      <a:noFill/>
                    </a:lnT>
                    <a:lnB>
                      <a:noFill/>
                    </a:lnB>
                    <a:solidFill>
                      <a:srgbClr val="FF0000"/>
                    </a:solidFill>
                  </a:tcPr>
                </a:tc>
                <a:extLst>
                  <a:ext uri="{0D108BD9-81ED-4DB2-BD59-A6C34878D82A}">
                    <a16:rowId xmlns:a16="http://schemas.microsoft.com/office/drawing/2014/main" xmlns="" val="2050798857"/>
                  </a:ext>
                </a:extLst>
              </a:tr>
              <a:tr h="388054">
                <a:tc>
                  <a:txBody>
                    <a:bodyPr/>
                    <a:lstStyle/>
                    <a:p>
                      <a:pPr algn="l" fontAlgn="ctr">
                        <a:spcBef>
                          <a:spcPts val="0"/>
                        </a:spcBef>
                        <a:spcAft>
                          <a:spcPts val="0"/>
                        </a:spcAft>
                      </a:pPr>
                      <a:endParaRPr lang="it-IT" sz="11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Società: XYZ SpA</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pPr algn="l" fontAlgn="ctr">
                        <a:spcBef>
                          <a:spcPts val="0"/>
                        </a:spcBef>
                        <a:spcAft>
                          <a:spcPts val="0"/>
                        </a:spcAft>
                      </a:pPr>
                      <a:r>
                        <a:rPr lang="it-IT" sz="1200" b="0" i="0" u="none" strike="noStrike">
                          <a:solidFill>
                            <a:srgbClr val="000000"/>
                          </a:solidFill>
                          <a:effectLst/>
                          <a:latin typeface="Arial Narrow" panose="020B0606020202030204" pitchFamily="34" charset="0"/>
                        </a:rPr>
                        <a:t>Bilancio d’esercizio chiuso al 31/12/20XX</a:t>
                      </a:r>
                      <a:endParaRPr lang="it-IT" sz="1200" b="0" i="0" u="none" strike="noStrike">
                        <a:effectLst/>
                        <a:latin typeface="Arial" panose="020B0604020202020204" pitchFamily="34" charset="0"/>
                      </a:endParaRPr>
                    </a:p>
                  </a:txBody>
                  <a:tcPr marL="5857" marR="5857" marT="5857" marB="0" anchor="ctr">
                    <a:lnL>
                      <a:noFill/>
                    </a:lnL>
                    <a:lnR>
                      <a:noFill/>
                    </a:lnR>
                    <a:lnT>
                      <a:noFill/>
                    </a:lnT>
                    <a:lnB>
                      <a:noFill/>
                    </a:lnB>
                  </a:tcPr>
                </a:tc>
                <a:tc>
                  <a:txBody>
                    <a:bodyPr/>
                    <a:lstStyle/>
                    <a:p>
                      <a:endParaRPr lang="it-IT"/>
                    </a:p>
                  </a:txBody>
                  <a:tcPr marL="5857" marR="5857" marT="5857" marB="0" anchor="b">
                    <a:lnL>
                      <a:noFill/>
                    </a:lnL>
                    <a:lnR>
                      <a:noFill/>
                    </a:lnR>
                    <a:lnT>
                      <a:noFill/>
                    </a:lnT>
                    <a:lnB>
                      <a:noFill/>
                    </a:lnB>
                  </a:tcPr>
                </a:tc>
                <a:extLst>
                  <a:ext uri="{0D108BD9-81ED-4DB2-BD59-A6C34878D82A}">
                    <a16:rowId xmlns:a16="http://schemas.microsoft.com/office/drawing/2014/main" xmlns="" val="533176825"/>
                  </a:ext>
                </a:extLst>
              </a:tr>
              <a:tr h="388054">
                <a:tc>
                  <a:txBody>
                    <a:bodyPr/>
                    <a:lstStyle/>
                    <a:p>
                      <a:pPr algn="l" fontAlgn="ctr">
                        <a:spcBef>
                          <a:spcPts val="0"/>
                        </a:spcBef>
                        <a:spcAft>
                          <a:spcPts val="0"/>
                        </a:spcAft>
                      </a:pPr>
                      <a:endParaRPr lang="it-IT" sz="1100" b="0" i="0" u="none" strike="noStrike" dirty="0">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Preparata da: </a:t>
                      </a:r>
                      <a:r>
                        <a:rPr lang="it-IT" sz="1200" b="0" i="0" u="none" strike="noStrike" dirty="0">
                          <a:solidFill>
                            <a:srgbClr val="FF0000"/>
                          </a:solidFill>
                          <a:effectLst/>
                          <a:latin typeface="Arial Narrow" panose="020B0606020202030204" pitchFamily="34" charset="0"/>
                        </a:rPr>
                        <a:t>P/M1/M2</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l" fontAlgn="ctr">
                        <a:spcBef>
                          <a:spcPts val="0"/>
                        </a:spcBef>
                        <a:spcAft>
                          <a:spcPts val="0"/>
                        </a:spcAft>
                      </a:pPr>
                      <a:r>
                        <a:rPr lang="it-IT" sz="1200" b="0" i="0" u="none" strike="noStrike">
                          <a:solidFill>
                            <a:srgbClr val="000000"/>
                          </a:solidFill>
                          <a:effectLst/>
                          <a:latin typeface="Arial Narrow" panose="020B0606020202030204" pitchFamily="34" charset="0"/>
                        </a:rPr>
                        <a:t>Data: __________________________________</a:t>
                      </a:r>
                      <a:endParaRPr lang="it-IT" sz="1200" b="0" i="0" u="none" strike="noStrike">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it-IT"/>
                    </a:p>
                  </a:txBody>
                  <a:tcPr marL="5857" marR="5857" marT="585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228190450"/>
                  </a:ext>
                </a:extLst>
              </a:tr>
              <a:tr h="388054">
                <a:tc>
                  <a:txBody>
                    <a:bodyPr/>
                    <a:lstStyle/>
                    <a:p>
                      <a:pPr algn="l" fontAlgn="ctr">
                        <a:spcBef>
                          <a:spcPts val="0"/>
                        </a:spcBef>
                        <a:spcAft>
                          <a:spcPts val="0"/>
                        </a:spcAft>
                      </a:pPr>
                      <a:endParaRPr lang="it-IT" sz="1100" b="0" i="0" u="none" strike="noStrike">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Rivista da: </a:t>
                      </a:r>
                      <a:r>
                        <a:rPr lang="it-IT" sz="1200" b="0" i="0" u="none" strike="noStrike" dirty="0">
                          <a:solidFill>
                            <a:srgbClr val="FF0000"/>
                          </a:solidFill>
                          <a:effectLst/>
                          <a:latin typeface="Arial Narrow" panose="020B0606020202030204" pitchFamily="34" charset="0"/>
                        </a:rPr>
                        <a:t>M1/M2/P</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spcBef>
                          <a:spcPts val="0"/>
                        </a:spcBef>
                        <a:spcAft>
                          <a:spcPts val="0"/>
                        </a:spcAft>
                      </a:pPr>
                      <a:r>
                        <a:rPr lang="it-IT" sz="1200" b="0" i="0" u="none" strike="noStrike">
                          <a:solidFill>
                            <a:srgbClr val="000000"/>
                          </a:solidFill>
                          <a:effectLst/>
                          <a:latin typeface="Arial Narrow" panose="020B0606020202030204" pitchFamily="34" charset="0"/>
                        </a:rPr>
                        <a:t>Data: __________________________________</a:t>
                      </a:r>
                      <a:endParaRPr lang="it-IT" sz="1200" b="0" i="0" u="none" strike="noStrike">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it-IT"/>
                    </a:p>
                  </a:txBody>
                  <a:tcPr marL="5857" marR="5857" marT="585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01365711"/>
                  </a:ext>
                </a:extLst>
              </a:tr>
              <a:tr h="388054">
                <a:tc>
                  <a:txBody>
                    <a:bodyPr/>
                    <a:lstStyle/>
                    <a:p>
                      <a:pPr algn="l" fontAlgn="t">
                        <a:spcBef>
                          <a:spcPts val="0"/>
                        </a:spcBef>
                        <a:spcAft>
                          <a:spcPts val="0"/>
                        </a:spcAft>
                      </a:pPr>
                      <a:endParaRPr lang="it-IT" sz="1100" b="0" i="0" u="none" strike="noStrike">
                        <a:effectLst/>
                        <a:latin typeface="Arial" panose="020B0604020202020204" pitchFamily="34" charset="0"/>
                      </a:endParaRPr>
                    </a:p>
                  </a:txBody>
                  <a:tcPr marL="5857" marR="5857" marT="5857"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Rivista da: </a:t>
                      </a:r>
                      <a:r>
                        <a:rPr lang="it-IT" sz="1200" b="0" i="0" u="none" strike="noStrike" dirty="0">
                          <a:solidFill>
                            <a:srgbClr val="FF0000"/>
                          </a:solidFill>
                          <a:effectLst/>
                          <a:latin typeface="Arial Narrow" panose="020B0606020202030204" pitchFamily="34" charset="0"/>
                        </a:rPr>
                        <a:t>M2/P/M1</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Data: __________________________________</a:t>
                      </a:r>
                      <a:endParaRPr lang="it-IT" sz="1200" b="0" i="0" u="none" strike="noStrike" dirty="0">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it-IT"/>
                    </a:p>
                  </a:txBody>
                  <a:tcPr marL="5857" marR="5857" marT="585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104128158"/>
                  </a:ext>
                </a:extLst>
              </a:tr>
              <a:tr h="388054">
                <a:tc>
                  <a:txBody>
                    <a:bodyPr/>
                    <a:lstStyle/>
                    <a:p>
                      <a:pPr algn="ctr" fontAlgn="ctr">
                        <a:spcBef>
                          <a:spcPts val="0"/>
                        </a:spcBef>
                        <a:spcAft>
                          <a:spcPts val="0"/>
                        </a:spcAft>
                      </a:pPr>
                      <a:r>
                        <a:rPr lang="it-IT" sz="1400" b="1" i="0" u="none" strike="noStrike" dirty="0">
                          <a:solidFill>
                            <a:srgbClr val="002060"/>
                          </a:solidFill>
                          <a:effectLst/>
                          <a:latin typeface="Times New Roman" panose="02020603050405020304" pitchFamily="18" charset="0"/>
                        </a:rPr>
                        <a:t>Categoria</a:t>
                      </a:r>
                      <a:endParaRPr lang="it-IT" sz="1400" b="1" i="0" u="none" strike="noStrike" dirty="0">
                        <a:solidFill>
                          <a:srgbClr val="002060"/>
                        </a:solidFill>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400" b="1" i="0" u="none" strike="noStrike" dirty="0">
                          <a:solidFill>
                            <a:srgbClr val="002060"/>
                          </a:solidFill>
                          <a:effectLst/>
                          <a:latin typeface="Times New Roman" panose="02020603050405020304" pitchFamily="18" charset="0"/>
                        </a:rPr>
                        <a:t>Voce bilancio</a:t>
                      </a:r>
                      <a:endParaRPr lang="it-IT" sz="1400" b="1" i="0" u="none" strike="noStrike" dirty="0">
                        <a:solidFill>
                          <a:srgbClr val="002060"/>
                        </a:solidFill>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fontAlgn="ctr">
                        <a:spcBef>
                          <a:spcPts val="0"/>
                        </a:spcBef>
                        <a:spcAft>
                          <a:spcPts val="0"/>
                        </a:spcAft>
                      </a:pPr>
                      <a:r>
                        <a:rPr lang="it-IT" sz="1400" b="1" i="0" u="none" strike="noStrike" dirty="0">
                          <a:solidFill>
                            <a:srgbClr val="002060"/>
                          </a:solidFill>
                          <a:effectLst/>
                          <a:latin typeface="Times New Roman" panose="02020603050405020304" pitchFamily="18" charset="0"/>
                        </a:rPr>
                        <a:t>Procedure di revisione</a:t>
                      </a:r>
                      <a:endParaRPr lang="it-IT" sz="1400" b="1" i="0" u="none" strike="noStrike" dirty="0">
                        <a:solidFill>
                          <a:srgbClr val="002060"/>
                        </a:solidFill>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it-IT" dirty="0"/>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12725654"/>
                  </a:ext>
                </a:extLst>
              </a:tr>
              <a:tr h="867325">
                <a:tc>
                  <a:txBody>
                    <a:bodyPr/>
                    <a:lstStyle/>
                    <a:p>
                      <a:pPr algn="ctr" fontAlgn="ctr">
                        <a:spcBef>
                          <a:spcPts val="0"/>
                        </a:spcBef>
                        <a:spcAft>
                          <a:spcPts val="0"/>
                        </a:spcAft>
                      </a:pPr>
                      <a:r>
                        <a:rPr lang="it-IT" sz="1100" b="1" i="0" u="none" strike="noStrike" dirty="0">
                          <a:solidFill>
                            <a:srgbClr val="002060"/>
                          </a:solidFill>
                          <a:effectLst/>
                          <a:latin typeface="Times New Roman" panose="02020603050405020304" pitchFamily="18" charset="0"/>
                        </a:rPr>
                        <a:t>Immobilizzazioni immateriali</a:t>
                      </a:r>
                      <a:endParaRPr lang="it-IT" sz="11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immateriali;              </a:t>
                      </a:r>
                      <a:r>
                        <a:rPr lang="it-IT" sz="1200" b="1" i="0" u="none" strike="noStrike" dirty="0" err="1">
                          <a:solidFill>
                            <a:srgbClr val="002060"/>
                          </a:solidFill>
                          <a:effectLst/>
                          <a:latin typeface="Times New Roman" panose="02020603050405020304" pitchFamily="18" charset="0"/>
                        </a:rPr>
                        <a:t>Amm.to</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Predisporre la </a:t>
                      </a:r>
                      <a:r>
                        <a:rPr lang="it-IT" sz="1200" b="1" i="0" u="none" strike="noStrike" dirty="0" err="1">
                          <a:solidFill>
                            <a:srgbClr val="002060"/>
                          </a:solidFill>
                          <a:effectLst/>
                          <a:latin typeface="Times New Roman" panose="02020603050405020304" pitchFamily="18" charset="0"/>
                        </a:rPr>
                        <a:t>lead</a:t>
                      </a:r>
                      <a:r>
                        <a:rPr lang="it-IT" sz="1200" b="1" i="0" u="none" strike="noStrike" dirty="0">
                          <a:solidFill>
                            <a:srgbClr val="002060"/>
                          </a:solidFill>
                          <a:effectLst/>
                          <a:latin typeface="Times New Roman" panose="02020603050405020304" pitchFamily="18" charset="0"/>
                        </a:rPr>
                        <a:t> identificando, sulla base del Bilancio di Verifica, le variazioni dell'anno (acquisti, dismissioni, ammortamenti, </a:t>
                      </a:r>
                      <a:r>
                        <a:rPr lang="it-IT" sz="1200" b="1" i="0" u="none" strike="noStrike" dirty="0" err="1">
                          <a:solidFill>
                            <a:srgbClr val="002060"/>
                          </a:solidFill>
                          <a:effectLst/>
                          <a:latin typeface="Times New Roman" panose="02020603050405020304" pitchFamily="18" charset="0"/>
                        </a:rPr>
                        <a:t>riclassifiche</a:t>
                      </a:r>
                      <a:r>
                        <a:rPr lang="it-IT" sz="1200" b="1" i="0" u="none" strike="noStrike" dirty="0">
                          <a:solidFill>
                            <a:srgbClr val="002060"/>
                          </a:solidFill>
                          <a:effectLst/>
                          <a:latin typeface="Times New Roman" panose="02020603050405020304" pitchFamily="18" charset="0"/>
                        </a:rPr>
                        <a:t> ecc.). A fine esercizio accertare la corrispondenza del riepilogo dei movimenti con il bilancio dell’esercizio. </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dirty="0"/>
                    </a:p>
                  </a:txBody>
                  <a:tcPr marL="5857" marR="5857" marT="585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0732119"/>
                  </a:ext>
                </a:extLst>
              </a:tr>
              <a:tr h="945626">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immateriali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immateriali;              </a:t>
                      </a:r>
                      <a:r>
                        <a:rPr lang="it-IT" sz="1200" b="1" i="0" u="none" strike="noStrike" dirty="0" err="1">
                          <a:solidFill>
                            <a:srgbClr val="002060"/>
                          </a:solidFill>
                          <a:effectLst/>
                          <a:latin typeface="Times New Roman" panose="02020603050405020304" pitchFamily="18" charset="0"/>
                        </a:rPr>
                        <a:t>Amm.to</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Ottenere il Libro Cespiti con il quale identificare le categorie </a:t>
                      </a:r>
                      <a:r>
                        <a:rPr lang="it-IT" sz="1200" b="1" i="0" u="none" strike="noStrike" dirty="0" smtClean="0">
                          <a:solidFill>
                            <a:srgbClr val="002060"/>
                          </a:solidFill>
                          <a:effectLst/>
                          <a:latin typeface="Times New Roman" panose="02020603050405020304" pitchFamily="18" charset="0"/>
                        </a:rPr>
                        <a:t>di     cespite</a:t>
                      </a:r>
                      <a:r>
                        <a:rPr lang="it-IT" sz="1200" b="1" i="0" u="none" strike="noStrike" dirty="0">
                          <a:solidFill>
                            <a:srgbClr val="002060"/>
                          </a:solidFill>
                          <a:effectLst/>
                          <a:latin typeface="Times New Roman" panose="02020603050405020304" pitchFamily="18" charset="0"/>
                        </a:rPr>
                        <a:t>, la loro composizione, i costi storici, i fondi ammortamento oltre che le movimentazioni dell'anno. </a:t>
                      </a:r>
                      <a:r>
                        <a:rPr lang="it-IT" sz="1200" b="1" i="0" u="none" strike="noStrike" dirty="0" smtClean="0">
                          <a:solidFill>
                            <a:srgbClr val="002060"/>
                          </a:solidFill>
                          <a:effectLst/>
                          <a:latin typeface="Times New Roman" panose="02020603050405020304" pitchFamily="18" charset="0"/>
                        </a:rPr>
                        <a:t>Quadrare </a:t>
                      </a:r>
                      <a:r>
                        <a:rPr lang="it-IT" sz="1200" b="1" i="0" u="none" strike="noStrike" dirty="0">
                          <a:solidFill>
                            <a:srgbClr val="002060"/>
                          </a:solidFill>
                          <a:effectLst/>
                          <a:latin typeface="Times New Roman" panose="02020603050405020304" pitchFamily="18" charset="0"/>
                        </a:rPr>
                        <a:t>le movimentazioni del Libro Cespiti con la </a:t>
                      </a:r>
                      <a:r>
                        <a:rPr lang="it-IT" sz="1200" b="1" i="0" u="none" strike="noStrike" dirty="0" err="1">
                          <a:solidFill>
                            <a:srgbClr val="002060"/>
                          </a:solidFill>
                          <a:effectLst/>
                          <a:latin typeface="Times New Roman" panose="02020603050405020304" pitchFamily="18" charset="0"/>
                        </a:rPr>
                        <a:t>lead</a:t>
                      </a:r>
                      <a:r>
                        <a:rPr lang="it-IT" sz="1200" b="1" i="0" u="none" strike="noStrike" dirty="0">
                          <a:solidFill>
                            <a:srgbClr val="002060"/>
                          </a:solidFill>
                          <a:effectLst/>
                          <a:latin typeface="Times New Roman" panose="02020603050405020304" pitchFamily="18" charset="0"/>
                        </a:rPr>
                        <a:t> precedentemente costruita.</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sz="1200" dirty="0"/>
                    </a:p>
                  </a:txBody>
                  <a:tcPr marL="5857" marR="5857" marT="58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8166217"/>
                  </a:ext>
                </a:extLst>
              </a:tr>
              <a:tr h="388054">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immateriali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immateriali;              </a:t>
                      </a:r>
                      <a:r>
                        <a:rPr lang="it-IT" sz="1200" b="1" i="0" u="none" strike="noStrike" dirty="0" err="1">
                          <a:solidFill>
                            <a:srgbClr val="002060"/>
                          </a:solidFill>
                          <a:effectLst/>
                          <a:latin typeface="Times New Roman" panose="02020603050405020304" pitchFamily="18" charset="0"/>
                        </a:rPr>
                        <a:t>Amm.to</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Effettuare procedure di analisi comparativa  comprendendo le motivazioni di differenze significative tra i due esercizi.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dirty="0"/>
                    </a:p>
                  </a:txBody>
                  <a:tcPr marL="5857" marR="5857" marT="58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6035747"/>
                  </a:ext>
                </a:extLst>
              </a:tr>
            </a:tbl>
          </a:graphicData>
        </a:graphic>
      </p:graphicFrame>
      <p:sp>
        <p:nvSpPr>
          <p:cNvPr id="4" name="Rettangolo 3">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5" name="Immagine 4">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7"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8"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extLst>
      <p:ext uri="{BB962C8B-B14F-4D97-AF65-F5344CB8AC3E}">
        <p14:creationId xmlns:p14="http://schemas.microsoft.com/office/powerpoint/2010/main" xmlns="" val="271072176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pic>
        <p:nvPicPr>
          <p:cNvPr id="6" name="Immagine 5">
            <a:extLst>
              <a:ext uri="{FF2B5EF4-FFF2-40B4-BE49-F238E27FC236}">
                <a16:creationId xmlns:a16="http://schemas.microsoft.com/office/drawing/2014/main" xmlns="" id="{71A1B63D-9EF2-4F8E-AC7E-DD4A242947AC}"/>
              </a:ext>
            </a:extLst>
          </p:cNvPr>
          <p:cNvPicPr>
            <a:picLocks noChangeAspect="1"/>
          </p:cNvPicPr>
          <p:nvPr/>
        </p:nvPicPr>
        <p:blipFill>
          <a:blip r:embed="rId3" cstate="print"/>
          <a:stretch>
            <a:fillRect/>
          </a:stretch>
        </p:blipFill>
        <p:spPr>
          <a:xfrm>
            <a:off x="1038225" y="6357938"/>
            <a:ext cx="653455" cy="471288"/>
          </a:xfrm>
          <a:prstGeom prst="rect">
            <a:avLst/>
          </a:prstGeom>
        </p:spPr>
      </p:pic>
      <p:sp>
        <p:nvSpPr>
          <p:cNvPr id="11" name="Rettangolo 10">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2" name="Immagine 11">
            <a:extLst>
              <a:ext uri="{FF2B5EF4-FFF2-40B4-BE49-F238E27FC236}">
                <a16:creationId xmlns:a16="http://schemas.microsoft.com/office/drawing/2014/main" xmlns="" id="{5A6A365E-3B1D-46E0-BE6B-B30CDCCAF60C}"/>
              </a:ext>
            </a:extLst>
          </p:cNvPr>
          <p:cNvPicPr>
            <a:picLocks noChangeAspect="1"/>
          </p:cNvPicPr>
          <p:nvPr/>
        </p:nvPicPr>
        <p:blipFill>
          <a:blip r:embed="rId4" cstate="print"/>
          <a:stretch>
            <a:fillRect/>
          </a:stretch>
        </p:blipFill>
        <p:spPr>
          <a:xfrm>
            <a:off x="8862" y="-14440"/>
            <a:ext cx="1610810" cy="1215003"/>
          </a:xfrm>
          <a:prstGeom prst="rect">
            <a:avLst/>
          </a:prstGeom>
        </p:spPr>
      </p:pic>
      <p:sp>
        <p:nvSpPr>
          <p:cNvPr id="10" name="WordArt 2">
            <a:extLst>
              <a:ext uri="{FF2B5EF4-FFF2-40B4-BE49-F238E27FC236}">
                <a16:creationId xmlns:a16="http://schemas.microsoft.com/office/drawing/2014/main" xmlns="" id="{09FE5042-D148-4C9F-8524-2D88B9DA1965}"/>
              </a:ext>
            </a:extLst>
          </p:cNvPr>
          <p:cNvSpPr>
            <a:spLocks noChangeArrowheads="1" noChangeShapeType="1" noTextEdit="1"/>
          </p:cNvSpPr>
          <p:nvPr/>
        </p:nvSpPr>
        <p:spPr bwMode="auto">
          <a:xfrm>
            <a:off x="1115616" y="1772816"/>
            <a:ext cx="6805634" cy="1124419"/>
          </a:xfrm>
          <a:prstGeom prst="rect">
            <a:avLst/>
          </a:prstGeom>
          <a:solidFill>
            <a:schemeClr val="tx1"/>
          </a:solidFill>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«Strumenti» revisore</a:t>
            </a:r>
          </a:p>
        </p:txBody>
      </p:sp>
      <p:sp>
        <p:nvSpPr>
          <p:cNvPr id="13" name="WordArt 2">
            <a:extLst>
              <a:ext uri="{FF2B5EF4-FFF2-40B4-BE49-F238E27FC236}">
                <a16:creationId xmlns:a16="http://schemas.microsoft.com/office/drawing/2014/main" xmlns="" id="{547BF976-D28A-45E6-83C8-6EA57C05CF63}"/>
              </a:ext>
            </a:extLst>
          </p:cNvPr>
          <p:cNvSpPr>
            <a:spLocks noChangeArrowheads="1" noChangeShapeType="1" noTextEdit="1"/>
          </p:cNvSpPr>
          <p:nvPr/>
        </p:nvSpPr>
        <p:spPr bwMode="auto">
          <a:xfrm>
            <a:off x="251520" y="3645024"/>
            <a:ext cx="2538036" cy="2088232"/>
          </a:xfrm>
          <a:prstGeom prst="rect">
            <a:avLst/>
          </a:prstGeom>
          <a:solidFill>
            <a:schemeClr val="tx1"/>
          </a:solidFill>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Principi di</a:t>
            </a:r>
          </a:p>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revisione</a:t>
            </a:r>
          </a:p>
        </p:txBody>
      </p:sp>
      <p:sp>
        <p:nvSpPr>
          <p:cNvPr id="14" name="WordArt 2">
            <a:extLst>
              <a:ext uri="{FF2B5EF4-FFF2-40B4-BE49-F238E27FC236}">
                <a16:creationId xmlns:a16="http://schemas.microsoft.com/office/drawing/2014/main" xmlns="" id="{A441BBF1-A67F-42BC-82D0-E48C8D68D28E}"/>
              </a:ext>
            </a:extLst>
          </p:cNvPr>
          <p:cNvSpPr>
            <a:spLocks noChangeArrowheads="1" noChangeShapeType="1" noTextEdit="1"/>
          </p:cNvSpPr>
          <p:nvPr/>
        </p:nvSpPr>
        <p:spPr bwMode="auto">
          <a:xfrm>
            <a:off x="3330108" y="3645024"/>
            <a:ext cx="2538036" cy="2088232"/>
          </a:xfrm>
          <a:prstGeom prst="rect">
            <a:avLst/>
          </a:prstGeom>
          <a:solidFill>
            <a:schemeClr val="tx1"/>
          </a:solidFill>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Principi</a:t>
            </a:r>
          </a:p>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contabili</a:t>
            </a:r>
          </a:p>
        </p:txBody>
      </p:sp>
      <p:sp>
        <p:nvSpPr>
          <p:cNvPr id="15" name="WordArt 2">
            <a:extLst>
              <a:ext uri="{FF2B5EF4-FFF2-40B4-BE49-F238E27FC236}">
                <a16:creationId xmlns:a16="http://schemas.microsoft.com/office/drawing/2014/main" xmlns="" id="{172467C5-5662-4D7D-BF8B-0B77E3B2F933}"/>
              </a:ext>
            </a:extLst>
          </p:cNvPr>
          <p:cNvSpPr>
            <a:spLocks noChangeArrowheads="1" noChangeShapeType="1" noTextEdit="1"/>
          </p:cNvSpPr>
          <p:nvPr/>
        </p:nvSpPr>
        <p:spPr bwMode="auto">
          <a:xfrm>
            <a:off x="6372200" y="3645024"/>
            <a:ext cx="2538036" cy="2088232"/>
          </a:xfrm>
          <a:prstGeom prst="rect">
            <a:avLst/>
          </a:prstGeom>
          <a:solidFill>
            <a:schemeClr val="tx1"/>
          </a:solidFill>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Norme di</a:t>
            </a:r>
          </a:p>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legge</a:t>
            </a:r>
          </a:p>
        </p:txBody>
      </p:sp>
      <p:sp>
        <p:nvSpPr>
          <p:cNvPr id="16"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7"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901782331"/>
      </p:ext>
    </p:extLst>
  </p:cSld>
  <p:clrMapOvr>
    <a:masterClrMapping/>
  </p:clrMapOvr>
  <p:transition spd="med">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50486541"/>
              </p:ext>
            </p:extLst>
          </p:nvPr>
        </p:nvGraphicFramePr>
        <p:xfrm>
          <a:off x="323528" y="1379551"/>
          <a:ext cx="8424936" cy="4713745"/>
        </p:xfrm>
        <a:graphic>
          <a:graphicData uri="http://schemas.openxmlformats.org/drawingml/2006/table">
            <a:tbl>
              <a:tblPr/>
              <a:tblGrid>
                <a:gridCol w="1742118">
                  <a:extLst>
                    <a:ext uri="{9D8B030D-6E8A-4147-A177-3AD203B41FA5}">
                      <a16:colId xmlns:a16="http://schemas.microsoft.com/office/drawing/2014/main" xmlns="" val="2201459380"/>
                    </a:ext>
                  </a:extLst>
                </a:gridCol>
                <a:gridCol w="2509565">
                  <a:extLst>
                    <a:ext uri="{9D8B030D-6E8A-4147-A177-3AD203B41FA5}">
                      <a16:colId xmlns:a16="http://schemas.microsoft.com/office/drawing/2014/main" xmlns="" val="3382367960"/>
                    </a:ext>
                  </a:extLst>
                </a:gridCol>
                <a:gridCol w="3686468">
                  <a:extLst>
                    <a:ext uri="{9D8B030D-6E8A-4147-A177-3AD203B41FA5}">
                      <a16:colId xmlns:a16="http://schemas.microsoft.com/office/drawing/2014/main" xmlns="" val="3073482549"/>
                    </a:ext>
                  </a:extLst>
                </a:gridCol>
                <a:gridCol w="486785">
                  <a:extLst>
                    <a:ext uri="{9D8B030D-6E8A-4147-A177-3AD203B41FA5}">
                      <a16:colId xmlns:a16="http://schemas.microsoft.com/office/drawing/2014/main" xmlns="" val="2764353031"/>
                    </a:ext>
                  </a:extLst>
                </a:gridCol>
              </a:tblGrid>
              <a:tr h="225957">
                <a:tc gridSpan="4">
                  <a:txBody>
                    <a:bodyPr/>
                    <a:lstStyle/>
                    <a:p>
                      <a:pPr algn="l" fontAlgn="ctr">
                        <a:spcBef>
                          <a:spcPts val="0"/>
                        </a:spcBef>
                        <a:spcAft>
                          <a:spcPts val="0"/>
                        </a:spcAft>
                      </a:pPr>
                      <a:r>
                        <a:rPr lang="it-IT" sz="1800" b="1" i="0" u="none" strike="noStrike" dirty="0">
                          <a:solidFill>
                            <a:srgbClr val="FFFFFF"/>
                          </a:solidFill>
                          <a:effectLst/>
                          <a:latin typeface="Arial Narrow" panose="020B0606020202030204" pitchFamily="34" charset="0"/>
                        </a:rPr>
                        <a:t>Carta di lavoro</a:t>
                      </a:r>
                      <a:endParaRPr lang="it-IT" sz="18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310760">
                <a:tc gridSpan="3">
                  <a:txBody>
                    <a:bodyPr/>
                    <a:lstStyle/>
                    <a:p>
                      <a:pPr algn="l" fontAlgn="ctr">
                        <a:spcBef>
                          <a:spcPts val="0"/>
                        </a:spcBef>
                        <a:spcAft>
                          <a:spcPts val="0"/>
                        </a:spcAft>
                      </a:pPr>
                      <a:r>
                        <a:rPr lang="it-IT" sz="1800" b="1" i="0" u="none" strike="noStrike" dirty="0">
                          <a:solidFill>
                            <a:srgbClr val="FFFFFF"/>
                          </a:solidFill>
                          <a:effectLst/>
                          <a:latin typeface="Arial Narrow" panose="020B0606020202030204" pitchFamily="34" charset="0"/>
                        </a:rPr>
                        <a:t>Procedure di </a:t>
                      </a:r>
                      <a:r>
                        <a:rPr lang="it-IT" sz="1800" b="1" i="0" u="none" strike="noStrike" dirty="0" err="1">
                          <a:solidFill>
                            <a:srgbClr val="FFFFFF"/>
                          </a:solidFill>
                          <a:effectLst/>
                          <a:latin typeface="Arial Narrow" panose="020B0606020202030204" pitchFamily="34" charset="0"/>
                        </a:rPr>
                        <a:t>revisione_Immobilizzazioni</a:t>
                      </a:r>
                      <a:r>
                        <a:rPr lang="it-IT" sz="1800" b="1" i="0" u="none" strike="noStrike" dirty="0">
                          <a:solidFill>
                            <a:srgbClr val="FFFFFF"/>
                          </a:solidFill>
                          <a:effectLst/>
                          <a:latin typeface="Arial Narrow" panose="020B0606020202030204" pitchFamily="34" charset="0"/>
                        </a:rPr>
                        <a:t> immateriali</a:t>
                      </a:r>
                      <a:endParaRPr lang="it-IT" sz="18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a:txBody>
                    <a:bodyPr/>
                    <a:lstStyle/>
                    <a:p>
                      <a:endParaRPr lang="it-IT"/>
                    </a:p>
                  </a:txBody>
                  <a:tcPr marL="5857" marR="5857" marT="5857" marB="0" anchor="ctr">
                    <a:lnL>
                      <a:noFill/>
                    </a:lnL>
                    <a:lnR>
                      <a:noFill/>
                    </a:lnR>
                    <a:lnT>
                      <a:noFill/>
                    </a:lnT>
                    <a:lnB>
                      <a:noFill/>
                    </a:lnB>
                    <a:solidFill>
                      <a:srgbClr val="FF0000"/>
                    </a:solidFill>
                  </a:tcPr>
                </a:tc>
                <a:extLst>
                  <a:ext uri="{0D108BD9-81ED-4DB2-BD59-A6C34878D82A}">
                    <a16:rowId xmlns:a16="http://schemas.microsoft.com/office/drawing/2014/main" xmlns="" val="2050798857"/>
                  </a:ext>
                </a:extLst>
              </a:tr>
              <a:tr h="196451">
                <a:tc>
                  <a:txBody>
                    <a:bodyPr/>
                    <a:lstStyle/>
                    <a:p>
                      <a:pPr algn="l" fontAlgn="ctr">
                        <a:spcBef>
                          <a:spcPts val="0"/>
                        </a:spcBef>
                        <a:spcAft>
                          <a:spcPts val="0"/>
                        </a:spcAft>
                      </a:pPr>
                      <a:endParaRPr lang="it-IT" sz="11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Società: XYZ SpA</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Bilancio d’esercizio chiuso al 31/12/20XX</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endParaRPr lang="it-IT" dirty="0"/>
                    </a:p>
                  </a:txBody>
                  <a:tcPr marL="5857" marR="5857" marT="5857" marB="0" anchor="b">
                    <a:lnL>
                      <a:noFill/>
                    </a:lnL>
                    <a:lnR>
                      <a:noFill/>
                    </a:lnR>
                    <a:lnT>
                      <a:noFill/>
                    </a:lnT>
                    <a:lnB>
                      <a:noFill/>
                    </a:lnB>
                  </a:tcPr>
                </a:tc>
                <a:extLst>
                  <a:ext uri="{0D108BD9-81ED-4DB2-BD59-A6C34878D82A}">
                    <a16:rowId xmlns:a16="http://schemas.microsoft.com/office/drawing/2014/main" xmlns="" val="533176825"/>
                  </a:ext>
                </a:extLst>
              </a:tr>
              <a:tr h="261307">
                <a:tc>
                  <a:txBody>
                    <a:bodyPr/>
                    <a:lstStyle/>
                    <a:p>
                      <a:pPr algn="ctr" fontAlgn="b">
                        <a:spcBef>
                          <a:spcPts val="0"/>
                        </a:spcBef>
                        <a:spcAft>
                          <a:spcPts val="0"/>
                        </a:spcAft>
                      </a:pPr>
                      <a:endParaRPr lang="it-IT" sz="1100" b="0" i="0" u="none" strike="noStrike" dirty="0">
                        <a:effectLst/>
                        <a:latin typeface="Arial" panose="020B0604020202020204" pitchFamily="34" charset="0"/>
                      </a:endParaRPr>
                    </a:p>
                  </a:txBody>
                  <a:tcPr marL="5857" marR="5857" marT="58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endParaRPr lang="it-IT" sz="1100" b="0" i="0" u="none" strike="noStrike" dirty="0">
                        <a:effectLst/>
                        <a:latin typeface="Arial" panose="020B0604020202020204" pitchFamily="34" charset="0"/>
                      </a:endParaRPr>
                    </a:p>
                  </a:txBody>
                  <a:tcPr marL="5857" marR="5857" marT="58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it-IT" sz="1100" b="0" i="0" u="none" strike="noStrike" dirty="0">
                        <a:effectLst/>
                        <a:latin typeface="Arial" panose="020B0604020202020204" pitchFamily="34" charset="0"/>
                      </a:endParaRPr>
                    </a:p>
                  </a:txBody>
                  <a:tcPr marL="5857" marR="5857" marT="58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it-IT" dirty="0"/>
                    </a:p>
                  </a:txBody>
                  <a:tcPr marL="5857" marR="5857" marT="585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5611971"/>
                  </a:ext>
                </a:extLst>
              </a:tr>
              <a:tr h="148826">
                <a:tc>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Categoria</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Voce bilancio</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Procedure di revisione</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it-IT" dirty="0"/>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12725654"/>
                  </a:ext>
                </a:extLst>
              </a:tr>
              <a:tr h="1193702">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immateriali</a:t>
                      </a:r>
                      <a:endParaRPr lang="it-IT" sz="1200" b="1" i="0" u="none" strike="noStrike" dirty="0">
                        <a:solidFill>
                          <a:srgbClr val="002060"/>
                        </a:solidFill>
                        <a:effectLst/>
                        <a:latin typeface="Arial" panose="020B0604020202020204" pitchFamily="34" charset="0"/>
                      </a:endParaRPr>
                    </a:p>
                  </a:txBody>
                  <a:tcPr marL="56230" marR="56230" marT="28115" marB="281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a:solidFill>
                            <a:srgbClr val="002060"/>
                          </a:solidFill>
                          <a:effectLst/>
                          <a:latin typeface="Times New Roman" panose="02020603050405020304" pitchFamily="18" charset="0"/>
                        </a:rPr>
                        <a:t>Immobilizzazioni immateriali;              Amm.to Imm. Imm.li</a:t>
                      </a:r>
                      <a:endParaRPr lang="it-IT" sz="1200" b="1" i="0" u="none" strike="noStrike">
                        <a:solidFill>
                          <a:srgbClr val="002060"/>
                        </a:solidFill>
                        <a:effectLst/>
                        <a:latin typeface="Arial" panose="020B0604020202020204" pitchFamily="34" charset="0"/>
                      </a:endParaRPr>
                    </a:p>
                  </a:txBody>
                  <a:tcPr marL="56230" marR="56230" marT="28115" marB="281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Per ogni categoria di cespite ritenuta significativa selezionare dal totale dei movimenti dell'anno un campione considerato significativo e verificare: </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che il movimento sia adeguatamente documentato;</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che il valore di iscrizione in contabilità sia corretto (costo d’acquisto, oneri accessori, valore di vendita e correttezza del valore di decremento del fondo, correttezza del calcolo delle eventuali plusvalenze o minusvalenze),   </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che la classificazione sia appropriata,</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che sussistano le condizioni di utilità pluriennale e di destinazione ad utilizzo durevole. </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marL="56230" marR="56230" marT="28115" marB="28115">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8916536"/>
                  </a:ext>
                </a:extLst>
              </a:tr>
              <a:tr h="860857">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immateriali</a:t>
                      </a:r>
                      <a:endParaRPr lang="it-IT" sz="1200" b="1" i="0" u="none" strike="noStrike" dirty="0">
                        <a:solidFill>
                          <a:srgbClr val="002060"/>
                        </a:solidFill>
                        <a:effectLst/>
                        <a:latin typeface="Arial" panose="020B0604020202020204" pitchFamily="34" charset="0"/>
                      </a:endParaRPr>
                    </a:p>
                  </a:txBody>
                  <a:tcPr marL="56230" marR="56230" marT="28115" marB="281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immateriali</a:t>
                      </a:r>
                      <a:endParaRPr lang="it-IT" sz="1200" b="1" i="0" u="none" strike="noStrike" dirty="0">
                        <a:solidFill>
                          <a:srgbClr val="002060"/>
                        </a:solidFill>
                        <a:effectLst/>
                        <a:latin typeface="Arial" panose="020B0604020202020204" pitchFamily="34" charset="0"/>
                      </a:endParaRPr>
                    </a:p>
                  </a:txBody>
                  <a:tcPr marL="56230" marR="56230" marT="28115" marB="281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Effettuare un'analisi sintetica complessiva sul riepilogo per </a:t>
                      </a:r>
                      <a:r>
                        <a:rPr lang="it-IT" sz="1200" b="1" i="0" u="none" strike="noStrike" dirty="0" smtClean="0">
                          <a:solidFill>
                            <a:srgbClr val="002060"/>
                          </a:solidFill>
                          <a:effectLst/>
                          <a:latin typeface="Times New Roman" panose="02020603050405020304" pitchFamily="18" charset="0"/>
                        </a:rPr>
                        <a:t> accertare </a:t>
                      </a:r>
                      <a:r>
                        <a:rPr lang="it-IT" sz="1200" b="1" i="0" u="none" strike="noStrike" dirty="0">
                          <a:solidFill>
                            <a:srgbClr val="002060"/>
                          </a:solidFill>
                          <a:effectLst/>
                          <a:latin typeface="Times New Roman" panose="02020603050405020304" pitchFamily="18" charset="0"/>
                        </a:rPr>
                        <a:t>se emergono apparenti anomalie riguardo a: </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andamento noto della gestione,</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politiche e piani dichiarati dagli amministratori;</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politiche seguite nel passato. </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Approfondire le apparenti anomalie, eventualmente con altre verifiche. </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dirty="0"/>
                    </a:p>
                  </a:txBody>
                  <a:tcPr marL="56230" marR="56230" marT="28115" marB="28115">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4336850"/>
                  </a:ext>
                </a:extLst>
              </a:tr>
            </a:tbl>
          </a:graphicData>
        </a:graphic>
      </p:graphicFrame>
      <p:sp>
        <p:nvSpPr>
          <p:cNvPr id="4" name="Rettangolo 3">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5" name="Immagine 4">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7"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8"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extLst>
      <p:ext uri="{BB962C8B-B14F-4D97-AF65-F5344CB8AC3E}">
        <p14:creationId xmlns:p14="http://schemas.microsoft.com/office/powerpoint/2010/main" xmlns="" val="271072176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683568" y="1763382"/>
          <a:ext cx="7920879" cy="3650123"/>
        </p:xfrm>
        <a:graphic>
          <a:graphicData uri="http://schemas.openxmlformats.org/drawingml/2006/table">
            <a:tbl>
              <a:tblPr firstRow="1" bandRow="1"/>
              <a:tblGrid>
                <a:gridCol w="1350259">
                  <a:extLst>
                    <a:ext uri="{9D8B030D-6E8A-4147-A177-3AD203B41FA5}">
                      <a16:colId xmlns:a16="http://schemas.microsoft.com/office/drawing/2014/main" xmlns="" val="2201459380"/>
                    </a:ext>
                  </a:extLst>
                </a:gridCol>
                <a:gridCol w="2898213">
                  <a:extLst>
                    <a:ext uri="{9D8B030D-6E8A-4147-A177-3AD203B41FA5}">
                      <a16:colId xmlns:a16="http://schemas.microsoft.com/office/drawing/2014/main" xmlns="" val="3382367960"/>
                    </a:ext>
                  </a:extLst>
                </a:gridCol>
                <a:gridCol w="3672407">
                  <a:extLst>
                    <a:ext uri="{9D8B030D-6E8A-4147-A177-3AD203B41FA5}">
                      <a16:colId xmlns:a16="http://schemas.microsoft.com/office/drawing/2014/main" xmlns="" val="3073482549"/>
                    </a:ext>
                  </a:extLst>
                </a:gridCol>
              </a:tblGrid>
              <a:tr h="244733">
                <a:tc gridSpan="3">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Carta di </a:t>
                      </a:r>
                      <a:r>
                        <a:rPr lang="it-IT" sz="2000" b="1" i="0" u="none" strike="noStrike" dirty="0" smtClean="0">
                          <a:solidFill>
                            <a:srgbClr val="FFFFFF"/>
                          </a:solidFill>
                          <a:effectLst/>
                          <a:latin typeface="Arial Narrow" panose="020B0606020202030204" pitchFamily="34" charset="0"/>
                        </a:rPr>
                        <a:t>lavoro</a:t>
                      </a:r>
                    </a:p>
                    <a:p>
                      <a:pPr marL="0" marR="0" indent="0" algn="l" defTabSz="914400" rtl="0" eaLnBrk="1" fontAlgn="ctr" latinLnBrk="0" hangingPunct="1">
                        <a:lnSpc>
                          <a:spcPct val="100000"/>
                        </a:lnSpc>
                        <a:spcBef>
                          <a:spcPts val="0"/>
                        </a:spcBef>
                        <a:spcAft>
                          <a:spcPts val="0"/>
                        </a:spcAft>
                        <a:buClrTx/>
                        <a:buSzTx/>
                        <a:buFontTx/>
                        <a:buNone/>
                        <a:tabLst/>
                        <a:defRPr/>
                      </a:pPr>
                      <a:r>
                        <a:rPr lang="it-IT" sz="2000" b="1" i="0" u="none" strike="noStrike" dirty="0" smtClean="0">
                          <a:solidFill>
                            <a:srgbClr val="FFFFFF"/>
                          </a:solidFill>
                          <a:effectLst/>
                          <a:latin typeface="Arial Narrow" panose="020B0606020202030204" pitchFamily="34" charset="0"/>
                        </a:rPr>
                        <a:t>Procedure di </a:t>
                      </a:r>
                      <a:r>
                        <a:rPr lang="it-IT" sz="2000" b="1" i="0" u="none" strike="noStrike" dirty="0" err="1" smtClean="0">
                          <a:solidFill>
                            <a:srgbClr val="FFFFFF"/>
                          </a:solidFill>
                          <a:effectLst/>
                          <a:latin typeface="Arial Narrow" panose="020B0606020202030204" pitchFamily="34" charset="0"/>
                        </a:rPr>
                        <a:t>revisione_Immobilizzazioni</a:t>
                      </a:r>
                      <a:r>
                        <a:rPr lang="it-IT" sz="2000" b="1" i="0" u="none" strike="noStrike" dirty="0" smtClean="0">
                          <a:solidFill>
                            <a:srgbClr val="FFFFFF"/>
                          </a:solidFill>
                          <a:effectLst/>
                          <a:latin typeface="Arial Narrow" panose="020B0606020202030204" pitchFamily="34" charset="0"/>
                        </a:rPr>
                        <a:t> immateriali</a:t>
                      </a:r>
                      <a:endParaRPr lang="it-IT" sz="2000" b="0" i="0" u="none" strike="noStrike" dirty="0" smtClean="0">
                        <a:effectLst/>
                        <a:latin typeface="Arial" panose="020B0604020202020204" pitchFamily="34" charset="0"/>
                      </a:endParaRPr>
                    </a:p>
                  </a:txBody>
                  <a:tcPr marL="35463" marR="35463" marT="17731" marB="17731">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826672">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a:solidFill>
                            <a:srgbClr val="002060"/>
                          </a:solidFill>
                          <a:effectLst/>
                          <a:latin typeface="Times New Roman" panose="02020603050405020304" pitchFamily="18" charset="0"/>
                        </a:rPr>
                        <a:t>Immobilizzazioni immateriali;                  Incremento di immobilizzazioni per lavori interni</a:t>
                      </a:r>
                    </a:p>
                  </a:txBody>
                  <a:tcPr marL="6007" marR="6007" marT="6007" marB="0" anchor="ctr">
                    <a:lnL>
                      <a:noFill/>
                    </a:lnL>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Esaminare il dettaglio delle voci che compongono il saldo degli importi ricadenti nella categoria delle costruzioni realizzate in economia; verificarne a campione gli importi maggiormente significativi</a:t>
                      </a:r>
                    </a:p>
                  </a:txBody>
                  <a:tcPr marL="6007" marR="6007" marT="6007" marB="0" anchor="ctr">
                    <a:solidFill>
                      <a:schemeClr val="tx1"/>
                    </a:solidFill>
                  </a:tcPr>
                </a:tc>
                <a:extLst>
                  <a:ext uri="{0D108BD9-81ED-4DB2-BD59-A6C34878D82A}">
                    <a16:rowId xmlns:a16="http://schemas.microsoft.com/office/drawing/2014/main" xmlns="" val="2050798857"/>
                  </a:ext>
                </a:extLst>
              </a:tr>
              <a:tr h="826672">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  </a:t>
                      </a:r>
                      <a:endParaRPr lang="it-IT" sz="1400" b="1" i="0" u="none" strike="noStrike" dirty="0" smtClean="0">
                        <a:solidFill>
                          <a:srgbClr val="002060"/>
                        </a:solidFill>
                        <a:effectLst/>
                        <a:latin typeface="Times New Roman" panose="02020603050405020304" pitchFamily="18" charset="0"/>
                      </a:endParaRPr>
                    </a:p>
                    <a:p>
                      <a:pPr algn="ctr" fontAlgn="ctr"/>
                      <a:r>
                        <a:rPr lang="it-IT" sz="1400" b="1" i="0" u="none" strike="noStrike" dirty="0" smtClean="0">
                          <a:solidFill>
                            <a:srgbClr val="002060"/>
                          </a:solidFill>
                          <a:effectLst/>
                          <a:latin typeface="Times New Roman" panose="02020603050405020304" pitchFamily="18" charset="0"/>
                        </a:rPr>
                        <a:t>altri </a:t>
                      </a:r>
                      <a:r>
                        <a:rPr lang="it-IT" sz="1400" b="1" i="0" u="none" strike="noStrike" dirty="0">
                          <a:solidFill>
                            <a:srgbClr val="002060"/>
                          </a:solidFill>
                          <a:effectLst/>
                          <a:latin typeface="Times New Roman" panose="02020603050405020304" pitchFamily="18" charset="0"/>
                        </a:rPr>
                        <a:t>ricavi e proventi con separata indicazione dei contributi in conto esercizio</a:t>
                      </a:r>
                    </a:p>
                  </a:txBody>
                  <a:tcPr marL="6007" marR="6007" marT="6007" marB="0" anchor="ctr">
                    <a:lnL>
                      <a:noFill/>
                    </a:lnL>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Esaminare il presupposto dell'iscrizione in bilancio dei contributi erogati da organismi pubblici e relativi alla realizzazione in economia o all'acquisto di immobilizzazioni immateriali</a:t>
                      </a:r>
                    </a:p>
                  </a:txBody>
                  <a:tcPr marL="6007" marR="6007" marT="6007" marB="0" anchor="ctr">
                    <a:solidFill>
                      <a:schemeClr val="tx1"/>
                    </a:solidFill>
                  </a:tcPr>
                </a:tc>
                <a:extLst>
                  <a:ext uri="{0D108BD9-81ED-4DB2-BD59-A6C34878D82A}">
                    <a16:rowId xmlns:a16="http://schemas.microsoft.com/office/drawing/2014/main" xmlns="" val="3041559115"/>
                  </a:ext>
                </a:extLst>
              </a:tr>
              <a:tr h="826672">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                Variazioni </a:t>
                      </a:r>
                      <a:r>
                        <a:rPr lang="it-IT" sz="1400" b="1" i="0" u="none" strike="noStrike" baseline="0" dirty="0" smtClean="0">
                          <a:solidFill>
                            <a:srgbClr val="002060"/>
                          </a:solidFill>
                          <a:effectLst/>
                          <a:latin typeface="Times New Roman" panose="02020603050405020304" pitchFamily="18" charset="0"/>
                        </a:rPr>
                        <a:t> </a:t>
                      </a:r>
                      <a:r>
                        <a:rPr lang="it-IT" sz="1400" b="1" i="0" u="none" strike="noStrike" dirty="0" smtClean="0">
                          <a:solidFill>
                            <a:srgbClr val="002060"/>
                          </a:solidFill>
                          <a:effectLst/>
                          <a:latin typeface="Times New Roman" panose="02020603050405020304" pitchFamily="18" charset="0"/>
                        </a:rPr>
                        <a:t>lavori </a:t>
                      </a:r>
                      <a:r>
                        <a:rPr lang="it-IT" sz="1400" b="1" i="0" u="none" strike="noStrike" dirty="0">
                          <a:solidFill>
                            <a:srgbClr val="002060"/>
                          </a:solidFill>
                          <a:effectLst/>
                          <a:latin typeface="Times New Roman" panose="02020603050405020304" pitchFamily="18" charset="0"/>
                        </a:rPr>
                        <a:t>in corso su ordinazione</a:t>
                      </a:r>
                    </a:p>
                  </a:txBody>
                  <a:tcPr marL="6007" marR="6007" marT="6007" marB="0" anchor="ctr">
                    <a:lnL>
                      <a:noFill/>
                    </a:lnL>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Verificare il dettaglio ed il metodo di calcolo utilizzati per valorizzare i lavori in corso; ottenere evidenza documentale degli importi contabilizzati per eseguirne verifiche campionarie</a:t>
                      </a:r>
                    </a:p>
                  </a:txBody>
                  <a:tcPr marL="6007" marR="6007" marT="6007" marB="0" anchor="ctr">
                    <a:solidFill>
                      <a:schemeClr val="tx1"/>
                    </a:solidFill>
                  </a:tcPr>
                </a:tc>
                <a:extLst>
                  <a:ext uri="{0D108BD9-81ED-4DB2-BD59-A6C34878D82A}">
                    <a16:rowId xmlns:a16="http://schemas.microsoft.com/office/drawing/2014/main" xmlns="" val="2223672805"/>
                  </a:ext>
                </a:extLst>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9"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683568" y="1621642"/>
          <a:ext cx="7920879" cy="4061166"/>
        </p:xfrm>
        <a:graphic>
          <a:graphicData uri="http://schemas.openxmlformats.org/drawingml/2006/table">
            <a:tbl>
              <a:tblPr firstRow="1" bandRow="1"/>
              <a:tblGrid>
                <a:gridCol w="1440160">
                  <a:extLst>
                    <a:ext uri="{9D8B030D-6E8A-4147-A177-3AD203B41FA5}">
                      <a16:colId xmlns:a16="http://schemas.microsoft.com/office/drawing/2014/main" xmlns="" val="2201459380"/>
                    </a:ext>
                  </a:extLst>
                </a:gridCol>
                <a:gridCol w="1728192">
                  <a:extLst>
                    <a:ext uri="{9D8B030D-6E8A-4147-A177-3AD203B41FA5}">
                      <a16:colId xmlns:a16="http://schemas.microsoft.com/office/drawing/2014/main" xmlns="" val="3382367960"/>
                    </a:ext>
                  </a:extLst>
                </a:gridCol>
                <a:gridCol w="2809671">
                  <a:extLst>
                    <a:ext uri="{9D8B030D-6E8A-4147-A177-3AD203B41FA5}">
                      <a16:colId xmlns:a16="http://schemas.microsoft.com/office/drawing/2014/main" xmlns="" val="3073482549"/>
                    </a:ext>
                  </a:extLst>
                </a:gridCol>
                <a:gridCol w="1942856"/>
              </a:tblGrid>
              <a:tr h="244733">
                <a:tc gridSpan="4">
                  <a:txBody>
                    <a:bodyPr/>
                    <a:lstStyle/>
                    <a:p>
                      <a:pPr algn="l" fontAlgn="ctr">
                        <a:spcBef>
                          <a:spcPts val="0"/>
                        </a:spcBef>
                        <a:spcAft>
                          <a:spcPts val="0"/>
                        </a:spcAft>
                      </a:pPr>
                      <a:r>
                        <a:rPr lang="it-IT" sz="1800" b="1" i="0" u="none" strike="noStrike" dirty="0">
                          <a:solidFill>
                            <a:srgbClr val="FFFFFF"/>
                          </a:solidFill>
                          <a:effectLst/>
                          <a:latin typeface="Arial Narrow" panose="020B0606020202030204" pitchFamily="34" charset="0"/>
                        </a:rPr>
                        <a:t>Carta di lavoro</a:t>
                      </a:r>
                      <a:endParaRPr lang="it-IT" sz="18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hMerge="1">
                  <a:txBody>
                    <a:bodyPr/>
                    <a:lstStyle/>
                    <a:p>
                      <a:endParaRPr lang="it-IT"/>
                    </a:p>
                  </a:txBody>
                  <a:tcPr>
                    <a:lnL>
                      <a:noFill/>
                    </a:lnL>
                    <a:lnR>
                      <a:noFill/>
                    </a:lnR>
                    <a:lnT>
                      <a:noFill/>
                    </a:lnT>
                    <a:solidFill>
                      <a:srgbClr val="FF0000"/>
                    </a:solidFill>
                  </a:tcPr>
                </a:tc>
                <a:extLst>
                  <a:ext uri="{0D108BD9-81ED-4DB2-BD59-A6C34878D82A}">
                    <a16:rowId xmlns:a16="http://schemas.microsoft.com/office/drawing/2014/main" xmlns="" val="2058767841"/>
                  </a:ext>
                </a:extLst>
              </a:tr>
              <a:tr h="591152">
                <a:tc gridSpan="4">
                  <a:txBody>
                    <a:bodyPr/>
                    <a:lstStyle/>
                    <a:p>
                      <a:pPr algn="l" fontAlgn="ctr">
                        <a:spcBef>
                          <a:spcPts val="0"/>
                        </a:spcBef>
                        <a:spcAft>
                          <a:spcPts val="0"/>
                        </a:spcAft>
                      </a:pPr>
                      <a:r>
                        <a:rPr lang="it-IT" sz="1800" b="1" i="0" u="none" strike="noStrike" dirty="0">
                          <a:solidFill>
                            <a:srgbClr val="FFFFFF"/>
                          </a:solidFill>
                          <a:effectLst/>
                          <a:latin typeface="Arial Narrow" panose="020B0606020202030204" pitchFamily="34" charset="0"/>
                        </a:rPr>
                        <a:t>Procedure di </a:t>
                      </a:r>
                      <a:r>
                        <a:rPr lang="it-IT" sz="1800" b="1" i="0" u="none" strike="noStrike" dirty="0" err="1">
                          <a:solidFill>
                            <a:srgbClr val="FFFFFF"/>
                          </a:solidFill>
                          <a:effectLst/>
                          <a:latin typeface="Arial Narrow" panose="020B0606020202030204" pitchFamily="34" charset="0"/>
                        </a:rPr>
                        <a:t>revisione_Immobilizzazioni</a:t>
                      </a:r>
                      <a:r>
                        <a:rPr lang="it-IT" sz="1800" b="1" i="0" u="none" strike="noStrike" dirty="0">
                          <a:solidFill>
                            <a:srgbClr val="FFFFFF"/>
                          </a:solidFill>
                          <a:effectLst/>
                          <a:latin typeface="Arial Narrow" panose="020B0606020202030204" pitchFamily="34" charset="0"/>
                        </a:rPr>
                        <a:t> immateriali</a:t>
                      </a:r>
                      <a:endParaRPr lang="it-IT" sz="1800" b="0" i="0" u="none" strike="noStrike" dirty="0">
                        <a:effectLst/>
                        <a:latin typeface="Arial" panose="020B0604020202020204" pitchFamily="34" charset="0"/>
                      </a:endParaRPr>
                    </a:p>
                  </a:txBody>
                  <a:tcPr marL="56230" marR="56230" marT="28115" marB="28115">
                    <a:lnL>
                      <a:noFill/>
                    </a:lnL>
                    <a:lnT>
                      <a:noFill/>
                    </a:lnT>
                    <a:lnB>
                      <a:noFill/>
                    </a:lnB>
                    <a:solidFill>
                      <a:srgbClr val="FF0000"/>
                    </a:solidFill>
                  </a:tcPr>
                </a:tc>
                <a:tc hMerge="1">
                  <a:txBody>
                    <a:bodyPr/>
                    <a:lstStyle/>
                    <a:p>
                      <a:endParaRPr lang="it-IT"/>
                    </a:p>
                  </a:txBody>
                  <a:tcPr>
                    <a:lnL>
                      <a:noFill/>
                    </a:lnL>
                  </a:tcPr>
                </a:tc>
                <a:tc hMerge="1">
                  <a:txBody>
                    <a:bodyPr/>
                    <a:lstStyle/>
                    <a:p>
                      <a:endParaRPr lang="it-IT"/>
                    </a:p>
                  </a:txBody>
                  <a:tcPr/>
                </a:tc>
                <a:tc hMerge="1">
                  <a:txBody>
                    <a:bodyPr/>
                    <a:lstStyle/>
                    <a:p>
                      <a:endParaRPr lang="it-IT" sz="1400" dirty="0"/>
                    </a:p>
                  </a:txBody>
                  <a:tcPr marL="5857" marR="5857" marT="5857" marB="0" anchor="ctr"/>
                </a:tc>
                <a:extLst>
                  <a:ext uri="{0D108BD9-81ED-4DB2-BD59-A6C34878D82A}">
                    <a16:rowId xmlns:a16="http://schemas.microsoft.com/office/drawing/2014/main" xmlns="" val="2050798857"/>
                  </a:ext>
                </a:extLst>
              </a:tr>
              <a:tr h="576064">
                <a:tc>
                  <a:txBody>
                    <a:bodyPr/>
                    <a:lstStyle/>
                    <a:p>
                      <a:pPr algn="l" fontAlgn="ctr">
                        <a:spcBef>
                          <a:spcPts val="0"/>
                        </a:spcBef>
                        <a:spcAft>
                          <a:spcPts val="0"/>
                        </a:spcAft>
                      </a:pPr>
                      <a:endParaRPr lang="it-IT" sz="1400" b="0" i="0" u="none" strike="noStrike" dirty="0">
                        <a:effectLst/>
                        <a:latin typeface="Arial" panose="020B0604020202020204" pitchFamily="34" charset="0"/>
                      </a:endParaRPr>
                    </a:p>
                  </a:txBody>
                  <a:tcPr marL="5857" marR="5857" marT="5857" marB="0" anchor="ctr">
                    <a:lnL>
                      <a:noFill/>
                    </a:lnL>
                    <a:lnR>
                      <a:noFill/>
                    </a:lnR>
                    <a:lnT>
                      <a:noFill/>
                    </a:lnT>
                    <a:lnB>
                      <a:noFill/>
                    </a:lnB>
                    <a:noFill/>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Società: XYZ SpA</a:t>
                      </a:r>
                      <a:endParaRPr lang="it-IT" sz="1200" b="0" i="0" u="none" strike="noStrike" dirty="0">
                        <a:effectLst/>
                        <a:latin typeface="Arial" panose="020B0604020202020204" pitchFamily="34" charset="0"/>
                      </a:endParaRPr>
                    </a:p>
                  </a:txBody>
                  <a:tcPr marL="5857" marR="5857" marT="5857" marB="0" anchor="ctr">
                    <a:lnL>
                      <a:noFill/>
                    </a:lnL>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Bilancio d’esercizio chiuso al 31/12/20XX</a:t>
                      </a:r>
                      <a:endParaRPr lang="it-IT" sz="1200" b="0" i="0" u="none" strike="noStrike" dirty="0">
                        <a:effectLst/>
                        <a:latin typeface="Arial" panose="020B0604020202020204" pitchFamily="34" charset="0"/>
                      </a:endParaRPr>
                    </a:p>
                  </a:txBody>
                  <a:tcPr marL="5857" marR="5857" marT="5857" marB="0" anchor="ctr"/>
                </a:tc>
                <a:tc>
                  <a:txBody>
                    <a:bodyPr/>
                    <a:lstStyle/>
                    <a:p>
                      <a:endParaRPr lang="it-IT" sz="1400" dirty="0"/>
                    </a:p>
                  </a:txBody>
                  <a:tcPr marL="5857" marR="5857" marT="5857" marB="0" anchor="b"/>
                </a:tc>
                <a:extLst>
                  <a:ext uri="{0D108BD9-81ED-4DB2-BD59-A6C34878D82A}">
                    <a16:rowId xmlns:a16="http://schemas.microsoft.com/office/drawing/2014/main" xmlns="" val="3041559115"/>
                  </a:ext>
                </a:extLst>
              </a:tr>
              <a:tr h="360040">
                <a:tc>
                  <a:txBody>
                    <a:bodyPr/>
                    <a:lstStyle/>
                    <a:p>
                      <a:pPr algn="ctr" fontAlgn="b">
                        <a:spcBef>
                          <a:spcPts val="0"/>
                        </a:spcBef>
                        <a:spcAft>
                          <a:spcPts val="0"/>
                        </a:spcAft>
                      </a:pPr>
                      <a:endParaRPr lang="it-IT" sz="1400" b="0" i="0" u="none" strike="noStrike" dirty="0">
                        <a:effectLst/>
                        <a:latin typeface="Arial" panose="020B0604020202020204" pitchFamily="34" charset="0"/>
                      </a:endParaRPr>
                    </a:p>
                  </a:txBody>
                  <a:tcPr marL="5857" marR="5857" marT="5857" marB="0" anchor="b">
                    <a:lnL>
                      <a:noFill/>
                    </a:lnL>
                    <a:lnR>
                      <a:noFill/>
                    </a:lnR>
                    <a:lnT>
                      <a:noFill/>
                    </a:lnT>
                    <a:lnB>
                      <a:noFill/>
                    </a:lnB>
                    <a:noFill/>
                  </a:tcPr>
                </a:tc>
                <a:tc>
                  <a:txBody>
                    <a:bodyPr/>
                    <a:lstStyle/>
                    <a:p>
                      <a:pPr algn="ctr" fontAlgn="b">
                        <a:spcBef>
                          <a:spcPts val="0"/>
                        </a:spcBef>
                        <a:spcAft>
                          <a:spcPts val="0"/>
                        </a:spcAft>
                      </a:pPr>
                      <a:endParaRPr lang="it-IT" sz="1400" b="0" i="0" u="none" strike="noStrike" dirty="0">
                        <a:effectLst/>
                        <a:latin typeface="Arial" panose="020B0604020202020204" pitchFamily="34" charset="0"/>
                      </a:endParaRPr>
                    </a:p>
                  </a:txBody>
                  <a:tcPr marL="5857" marR="5857" marT="5857" marB="0" anchor="b">
                    <a:lnL>
                      <a:noFill/>
                    </a:lnL>
                  </a:tcPr>
                </a:tc>
                <a:tc>
                  <a:txBody>
                    <a:bodyPr/>
                    <a:lstStyle/>
                    <a:p>
                      <a:pPr algn="l" fontAlgn="b">
                        <a:spcBef>
                          <a:spcPts val="0"/>
                        </a:spcBef>
                        <a:spcAft>
                          <a:spcPts val="0"/>
                        </a:spcAft>
                      </a:pPr>
                      <a:endParaRPr lang="it-IT" sz="1400" b="0" i="0" u="none" strike="noStrike" dirty="0">
                        <a:effectLst/>
                        <a:latin typeface="Arial" panose="020B0604020202020204" pitchFamily="34" charset="0"/>
                      </a:endParaRPr>
                    </a:p>
                  </a:txBody>
                  <a:tcPr marL="5857" marR="5857" marT="5857" marB="0" anchor="b"/>
                </a:tc>
                <a:tc>
                  <a:txBody>
                    <a:bodyPr/>
                    <a:lstStyle/>
                    <a:p>
                      <a:endParaRPr lang="it-IT" sz="1400" dirty="0"/>
                    </a:p>
                  </a:txBody>
                  <a:tcPr marL="5857" marR="5857" marT="5857" marB="0" anchor="b"/>
                </a:tc>
                <a:extLst>
                  <a:ext uri="{0D108BD9-81ED-4DB2-BD59-A6C34878D82A}">
                    <a16:rowId xmlns:a16="http://schemas.microsoft.com/office/drawing/2014/main" xmlns="" val="2223672805"/>
                  </a:ext>
                </a:extLst>
              </a:tr>
              <a:tr h="525616">
                <a:tc>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Categoria</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solidFill>
                      <a:schemeClr val="tx1"/>
                    </a:solidFill>
                  </a:tcPr>
                </a:tc>
                <a:tc>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Voce bilancio</a:t>
                      </a:r>
                      <a:endParaRPr lang="it-IT" sz="1200" b="0" i="0" u="none" strike="noStrike" dirty="0">
                        <a:effectLst/>
                        <a:latin typeface="Arial" panose="020B0604020202020204" pitchFamily="34" charset="0"/>
                      </a:endParaRPr>
                    </a:p>
                  </a:txBody>
                  <a:tcPr marL="5857" marR="5857" marT="5857" marB="0" anchor="ctr">
                    <a:lnL>
                      <a:noFill/>
                    </a:lnL>
                    <a:lnR>
                      <a:noFill/>
                    </a:lnR>
                    <a:solidFill>
                      <a:schemeClr val="tx1"/>
                    </a:solidFill>
                  </a:tcPr>
                </a:tc>
                <a:tc gridSpan="2">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Procedure di revisione</a:t>
                      </a:r>
                      <a:endParaRPr lang="it-IT" sz="1200" b="0" i="0" u="none" strike="noStrike" dirty="0">
                        <a:effectLst/>
                        <a:latin typeface="Arial" panose="020B0604020202020204" pitchFamily="34" charset="0"/>
                      </a:endParaRPr>
                    </a:p>
                  </a:txBody>
                  <a:tcPr marL="5857" marR="5857" marT="5857" marB="0" anchor="ctr">
                    <a:lnL>
                      <a:noFill/>
                    </a:lnL>
                    <a:lnR>
                      <a:noFill/>
                    </a:lnR>
                    <a:solidFill>
                      <a:schemeClr val="tx1"/>
                    </a:solidFill>
                  </a:tcPr>
                </a:tc>
                <a:tc hMerge="1">
                  <a:txBody>
                    <a:bodyPr/>
                    <a:lstStyle/>
                    <a:p>
                      <a:endParaRPr lang="it-IT" dirty="0"/>
                    </a:p>
                  </a:txBody>
                  <a:tcPr marL="5857" marR="5857" marT="5857" marB="0" anchor="ctr"/>
                </a:tc>
              </a:tr>
              <a:tr h="1031657">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              </a:t>
                      </a:r>
                      <a:r>
                        <a:rPr lang="it-IT" sz="1400" b="1" i="0" u="none" strike="noStrike" dirty="0" err="1">
                          <a:solidFill>
                            <a:srgbClr val="002060"/>
                          </a:solidFill>
                          <a:effectLst/>
                          <a:latin typeface="Times New Roman" panose="02020603050405020304" pitchFamily="18" charset="0"/>
                        </a:rPr>
                        <a:t>Amm.to</a:t>
                      </a:r>
                      <a:r>
                        <a:rPr lang="it-IT" sz="1400" b="1" i="0" u="none" strike="noStrike" dirty="0">
                          <a:solidFill>
                            <a:srgbClr val="002060"/>
                          </a:solidFill>
                          <a:effectLst/>
                          <a:latin typeface="Times New Roman" panose="02020603050405020304" pitchFamily="18" charset="0"/>
                        </a:rPr>
                        <a:t> </a:t>
                      </a:r>
                      <a:r>
                        <a:rPr lang="it-IT" sz="1400" b="1" i="0" u="none" strike="noStrike" dirty="0" err="1">
                          <a:solidFill>
                            <a:srgbClr val="002060"/>
                          </a:solidFill>
                          <a:effectLst/>
                          <a:latin typeface="Times New Roman" panose="02020603050405020304" pitchFamily="18" charset="0"/>
                        </a:rPr>
                        <a:t>Imm</a:t>
                      </a:r>
                      <a:r>
                        <a:rPr lang="it-IT" sz="1400" b="1" i="0" u="none" strike="noStrike" dirty="0">
                          <a:solidFill>
                            <a:srgbClr val="002060"/>
                          </a:solidFill>
                          <a:effectLst/>
                          <a:latin typeface="Times New Roman" panose="02020603050405020304" pitchFamily="18" charset="0"/>
                        </a:rPr>
                        <a:t>. </a:t>
                      </a:r>
                      <a:r>
                        <a:rPr lang="it-IT" sz="1400" b="1" i="0" u="none" strike="noStrike" dirty="0" err="1">
                          <a:solidFill>
                            <a:srgbClr val="002060"/>
                          </a:solidFill>
                          <a:effectLst/>
                          <a:latin typeface="Times New Roman" panose="02020603050405020304" pitchFamily="18" charset="0"/>
                        </a:rPr>
                        <a:t>Imm.li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a:noFill/>
                    </a:lnR>
                    <a:lnB>
                      <a:noFill/>
                    </a:lnB>
                    <a:solidFill>
                      <a:schemeClr val="tx1"/>
                    </a:solidFill>
                  </a:tcPr>
                </a:tc>
                <a:tc gridSpan="2">
                  <a:txBody>
                    <a:bodyPr/>
                    <a:lstStyle/>
                    <a:p>
                      <a:pPr algn="l" fontAlgn="ctr"/>
                      <a:r>
                        <a:rPr lang="it-IT" sz="1400" b="1" i="0" u="none" strike="noStrike" dirty="0">
                          <a:solidFill>
                            <a:srgbClr val="002060"/>
                          </a:solidFill>
                          <a:effectLst/>
                          <a:latin typeface="Times New Roman" panose="02020603050405020304" pitchFamily="18" charset="0"/>
                        </a:rPr>
                        <a:t>Effettuare il ricalcolo delle quote di ammortamento contabilizzate nel corso dell'esercizio verificando la presenza di eventuali anomalie che possano aver inficiato i fondi ammortamenti contabilizzati nei precedenti esercizi. </a:t>
                      </a:r>
                    </a:p>
                  </a:txBody>
                  <a:tcPr marL="6007" marR="6007" marT="6007" marB="0" anchor="ctr">
                    <a:lnL>
                      <a:noFill/>
                    </a:lnL>
                    <a:lnR>
                      <a:noFill/>
                    </a:lnR>
                    <a:lnB>
                      <a:noFill/>
                    </a:lnB>
                    <a:solidFill>
                      <a:schemeClr val="tx1"/>
                    </a:solidFill>
                  </a:tcPr>
                </a:tc>
                <a:tc hMerge="1">
                  <a:txBody>
                    <a:bodyPr/>
                    <a:lstStyle/>
                    <a:p>
                      <a:pPr algn="just" fontAlgn="ctr"/>
                      <a:endParaRPr lang="it-IT" sz="1200" b="0" i="0" u="none" strike="noStrike" dirty="0">
                        <a:solidFill>
                          <a:srgbClr val="000000"/>
                        </a:solidFill>
                        <a:effectLst/>
                        <a:latin typeface="Times New Roman" panose="02020603050405020304" pitchFamily="18" charset="0"/>
                      </a:endParaRPr>
                    </a:p>
                  </a:txBody>
                  <a:tcPr marL="6007" marR="6007" marT="6007" marB="0" anchor="ctr">
                    <a:lnL>
                      <a:noFill/>
                    </a:lnL>
                    <a:lnR>
                      <a:noFill/>
                    </a:lnR>
                    <a:lnB>
                      <a:noFill/>
                    </a:lnB>
                  </a:tcPr>
                </a:tc>
                <a:extLst>
                  <a:ext uri="{0D108BD9-81ED-4DB2-BD59-A6C34878D82A}">
                    <a16:rowId xmlns:a16="http://schemas.microsoft.com/office/drawing/2014/main" xmlns="" val="533176825"/>
                  </a:ext>
                </a:extLst>
              </a:tr>
              <a:tr h="416703">
                <a:tc>
                  <a:txBody>
                    <a:bodyPr/>
                    <a:lstStyle/>
                    <a:p>
                      <a:pPr algn="ctr" fontAlgn="ctr"/>
                      <a:r>
                        <a:rPr lang="it-IT" sz="1400" b="1" i="0" u="none" strike="noStrike">
                          <a:solidFill>
                            <a:srgbClr val="002060"/>
                          </a:solidFill>
                          <a:effectLst/>
                          <a:latin typeface="Times New Roman" panose="02020603050405020304" pitchFamily="18" charset="0"/>
                        </a:rPr>
                        <a:t>Immobilizzazioni immateriali</a:t>
                      </a: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a:solidFill>
                            <a:srgbClr val="002060"/>
                          </a:solidFill>
                          <a:effectLst/>
                          <a:latin typeface="Times New Roman" panose="02020603050405020304" pitchFamily="18" charset="0"/>
                        </a:rPr>
                        <a:t>Immobilizzazioni immateriali;              Amm.to Imm. Imm.li</a:t>
                      </a: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gridSpan="2">
                  <a:txBody>
                    <a:bodyPr/>
                    <a:lstStyle/>
                    <a:p>
                      <a:pPr algn="l" fontAlgn="ctr"/>
                      <a:r>
                        <a:rPr lang="it-IT" sz="1400" b="1" i="0" u="none" strike="noStrike" dirty="0">
                          <a:solidFill>
                            <a:srgbClr val="002060"/>
                          </a:solidFill>
                          <a:effectLst/>
                          <a:latin typeface="Times New Roman" panose="02020603050405020304" pitchFamily="18" charset="0"/>
                        </a:rPr>
                        <a:t>Effettuare il ricalcolo dei fondi di ammortamento contabilizzati nei precedenti esercizi</a:t>
                      </a: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hMerge="1">
                  <a:txBody>
                    <a:bodyPr/>
                    <a:lstStyle/>
                    <a:p>
                      <a:pPr algn="just" fontAlgn="ctr"/>
                      <a:endParaRPr lang="it-IT" sz="1200" b="0" i="0" u="none" strike="noStrike" dirty="0">
                        <a:solidFill>
                          <a:srgbClr val="000000"/>
                        </a:solidFill>
                        <a:effectLst/>
                        <a:latin typeface="Times New Roman" panose="02020603050405020304" pitchFamily="18" charset="0"/>
                      </a:endParaRP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2138975"/>
                  </a:ext>
                </a:extLst>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6"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7"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971600" y="1512062"/>
          <a:ext cx="7632847" cy="4509570"/>
        </p:xfrm>
        <a:graphic>
          <a:graphicData uri="http://schemas.openxmlformats.org/drawingml/2006/table">
            <a:tbl>
              <a:tblPr firstRow="1" bandRow="1"/>
              <a:tblGrid>
                <a:gridCol w="1440160">
                  <a:extLst>
                    <a:ext uri="{9D8B030D-6E8A-4147-A177-3AD203B41FA5}">
                      <a16:colId xmlns:a16="http://schemas.microsoft.com/office/drawing/2014/main" xmlns="" val="2201459380"/>
                    </a:ext>
                  </a:extLst>
                </a:gridCol>
                <a:gridCol w="2799095">
                  <a:extLst>
                    <a:ext uri="{9D8B030D-6E8A-4147-A177-3AD203B41FA5}">
                      <a16:colId xmlns:a16="http://schemas.microsoft.com/office/drawing/2014/main" xmlns="" val="3382367960"/>
                    </a:ext>
                  </a:extLst>
                </a:gridCol>
                <a:gridCol w="3393592">
                  <a:extLst>
                    <a:ext uri="{9D8B030D-6E8A-4147-A177-3AD203B41FA5}">
                      <a16:colId xmlns:a16="http://schemas.microsoft.com/office/drawing/2014/main" xmlns="" val="3073482549"/>
                    </a:ext>
                  </a:extLst>
                </a:gridCol>
              </a:tblGrid>
              <a:tr h="356686">
                <a:tc gridSpan="3">
                  <a:txBody>
                    <a:bodyPr/>
                    <a:lstStyle/>
                    <a:p>
                      <a:pPr algn="l" fontAlgn="ctr">
                        <a:spcBef>
                          <a:spcPts val="0"/>
                        </a:spcBef>
                        <a:spcAft>
                          <a:spcPts val="0"/>
                        </a:spcAft>
                      </a:pPr>
                      <a:r>
                        <a:rPr lang="it-IT" sz="1400" b="1" i="0" u="none" strike="noStrike" baseline="0" dirty="0" smtClean="0">
                          <a:solidFill>
                            <a:srgbClr val="FFFFFF"/>
                          </a:solidFill>
                          <a:effectLst/>
                          <a:latin typeface="Arial Narrow" panose="020B0606020202030204" pitchFamily="34" charset="0"/>
                        </a:rPr>
                        <a:t> </a:t>
                      </a:r>
                      <a:r>
                        <a:rPr lang="it-IT" sz="2000" b="1" i="0" u="none" strike="noStrike" dirty="0" smtClean="0">
                          <a:solidFill>
                            <a:srgbClr val="FFFFFF"/>
                          </a:solidFill>
                          <a:effectLst/>
                          <a:latin typeface="Arial Narrow" panose="020B0606020202030204" pitchFamily="34" charset="0"/>
                        </a:rPr>
                        <a:t>Carta </a:t>
                      </a:r>
                      <a:r>
                        <a:rPr lang="it-IT" sz="2000" b="1" i="0" u="none" strike="noStrike" dirty="0">
                          <a:solidFill>
                            <a:srgbClr val="FFFFFF"/>
                          </a:solidFill>
                          <a:effectLst/>
                          <a:latin typeface="Arial Narrow" panose="020B0606020202030204" pitchFamily="34" charset="0"/>
                        </a:rPr>
                        <a:t>di </a:t>
                      </a:r>
                      <a:r>
                        <a:rPr lang="it-IT" sz="2000" b="1" i="0" u="none" strike="noStrike" dirty="0" smtClean="0">
                          <a:solidFill>
                            <a:srgbClr val="FFFFFF"/>
                          </a:solidFill>
                          <a:effectLst/>
                          <a:latin typeface="Arial Narrow" panose="020B0606020202030204" pitchFamily="34" charset="0"/>
                        </a:rPr>
                        <a:t>lavoro</a:t>
                      </a:r>
                    </a:p>
                    <a:p>
                      <a:pPr marL="0" marR="0" indent="0" algn="l" defTabSz="914400" rtl="0" eaLnBrk="1" fontAlgn="ctr" latinLnBrk="0" hangingPunct="1">
                        <a:lnSpc>
                          <a:spcPct val="100000"/>
                        </a:lnSpc>
                        <a:spcBef>
                          <a:spcPts val="0"/>
                        </a:spcBef>
                        <a:spcAft>
                          <a:spcPts val="0"/>
                        </a:spcAft>
                        <a:buClrTx/>
                        <a:buSzTx/>
                        <a:buFontTx/>
                        <a:buNone/>
                        <a:tabLst/>
                        <a:defRPr/>
                      </a:pPr>
                      <a:r>
                        <a:rPr lang="it-IT" sz="2000" b="1" i="0" u="none" strike="noStrike" dirty="0" smtClean="0">
                          <a:solidFill>
                            <a:srgbClr val="FFFFFF"/>
                          </a:solidFill>
                          <a:effectLst/>
                          <a:latin typeface="Arial Narrow" panose="020B0606020202030204" pitchFamily="34" charset="0"/>
                        </a:rPr>
                        <a:t>Procedure di </a:t>
                      </a:r>
                      <a:r>
                        <a:rPr lang="it-IT" sz="2000" b="1" i="0" u="none" strike="noStrike" dirty="0" err="1" smtClean="0">
                          <a:solidFill>
                            <a:srgbClr val="FFFFFF"/>
                          </a:solidFill>
                          <a:effectLst/>
                          <a:latin typeface="Arial Narrow" panose="020B0606020202030204" pitchFamily="34" charset="0"/>
                        </a:rPr>
                        <a:t>revisione_Immobilizzazioni</a:t>
                      </a:r>
                      <a:r>
                        <a:rPr lang="it-IT" sz="2000" b="1" i="0" u="none" strike="noStrike" dirty="0" smtClean="0">
                          <a:solidFill>
                            <a:srgbClr val="FFFFFF"/>
                          </a:solidFill>
                          <a:effectLst/>
                          <a:latin typeface="Arial Narrow" panose="020B0606020202030204" pitchFamily="34" charset="0"/>
                        </a:rPr>
                        <a:t> immateriali</a:t>
                      </a:r>
                      <a:endParaRPr lang="it-IT" sz="2000" b="0" i="0" u="none" strike="noStrike" dirty="0" smtClean="0">
                        <a:effectLst/>
                        <a:latin typeface="Arial" panose="020B0604020202020204" pitchFamily="34" charset="0"/>
                      </a:endParaRPr>
                    </a:p>
                  </a:txBody>
                  <a:tcPr marL="35463" marR="35463" marT="17731" marB="17731">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a:solidFill>
                            <a:srgbClr val="002060"/>
                          </a:solidFill>
                          <a:effectLst/>
                          <a:latin typeface="Times New Roman" panose="02020603050405020304" pitchFamily="18" charset="0"/>
                        </a:rPr>
                        <a:t>Immobilizzazioni immateriali</a:t>
                      </a:r>
                    </a:p>
                  </a:txBody>
                  <a:tcPr marL="6007" marR="6007" marT="600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Per le principali componenti delle immobilizzazioni derivanti da incrementi del passato, verificare che permangano le condizioni di utilità pluriennale. </a:t>
                      </a:r>
                    </a:p>
                  </a:txBody>
                  <a:tcPr marL="6007" marR="6007" marT="600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xmlns="" val="4228190450"/>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a:solidFill>
                            <a:srgbClr val="002060"/>
                          </a:solidFill>
                          <a:effectLst/>
                          <a:latin typeface="Times New Roman" panose="02020603050405020304" pitchFamily="18" charset="0"/>
                        </a:rPr>
                        <a:t>Immobilizzazioni immateriali</a:t>
                      </a:r>
                    </a:p>
                  </a:txBody>
                  <a:tcPr marL="6007" marR="6007" marT="6007"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b"/>
                      <a:r>
                        <a:rPr lang="it-IT" sz="1400" b="1" i="0" u="none" strike="noStrike" dirty="0">
                          <a:solidFill>
                            <a:srgbClr val="002060"/>
                          </a:solidFill>
                          <a:effectLst/>
                          <a:latin typeface="Times New Roman" panose="02020603050405020304" pitchFamily="18" charset="0"/>
                        </a:rPr>
                        <a:t>Con riferimento all'avviamento, verificare se sussistono le condizioni di utilità pluriennale e di destinazione ad utilizzo durevole. </a:t>
                      </a:r>
                    </a:p>
                  </a:txBody>
                  <a:tcPr marL="6007" marR="6007" marT="6007" marB="0" anchor="b">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2401365711"/>
                  </a:ext>
                </a:extLst>
              </a:tr>
              <a:tr h="495150">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a:solidFill>
                            <a:srgbClr val="002060"/>
                          </a:solidFill>
                          <a:effectLst/>
                          <a:latin typeface="Times New Roman" panose="02020603050405020304" pitchFamily="18" charset="0"/>
                        </a:rPr>
                        <a:t>Immobilizzazioni immateriali;                   Svalutazione delle immobilizzazioni</a:t>
                      </a:r>
                    </a:p>
                  </a:txBody>
                  <a:tcPr marL="6007" marR="6007" marT="6007"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Con riferimento all'avviamento, verificare se sussistano indicatori di perdita durevole di valore. In tal caso, verificare il test di </a:t>
                      </a:r>
                      <a:r>
                        <a:rPr lang="it-IT" sz="1400" b="1" i="1" u="none" strike="noStrike" dirty="0" err="1">
                          <a:solidFill>
                            <a:srgbClr val="002060"/>
                          </a:solidFill>
                          <a:effectLst/>
                          <a:latin typeface="Times New Roman" panose="02020603050405020304" pitchFamily="18" charset="0"/>
                        </a:rPr>
                        <a:t>impairment</a:t>
                      </a:r>
                      <a:r>
                        <a:rPr lang="it-IT" sz="1400" b="1" i="0" u="none" strike="noStrike" dirty="0">
                          <a:solidFill>
                            <a:srgbClr val="002060"/>
                          </a:solidFill>
                          <a:effectLst/>
                          <a:latin typeface="Times New Roman" panose="02020603050405020304" pitchFamily="18" charset="0"/>
                        </a:rPr>
                        <a:t> effettuato dalla Società o le motivazioni che hanno non hanno portato alla sua effettuazione.</a:t>
                      </a: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2104128158"/>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                   Svalutazione delle immobilizzazioni</a:t>
                      </a:r>
                    </a:p>
                  </a:txBody>
                  <a:tcPr marL="6007" marR="6007" marT="600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Verificare se sussistono elementi che facciano presumere difficoltà nella effettiva recuperabilità delle altre voci delle immobilizzazioni immateriali.</a:t>
                      </a:r>
                    </a:p>
                  </a:txBody>
                  <a:tcPr marL="6007" marR="6007" marT="600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222990025"/>
                  </a:ext>
                </a:extLst>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6"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7"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611560" y="1831606"/>
          <a:ext cx="7992887" cy="3436763"/>
        </p:xfrm>
        <a:graphic>
          <a:graphicData uri="http://schemas.openxmlformats.org/drawingml/2006/table">
            <a:tbl>
              <a:tblPr firstRow="1" bandRow="1"/>
              <a:tblGrid>
                <a:gridCol w="1362534">
                  <a:extLst>
                    <a:ext uri="{9D8B030D-6E8A-4147-A177-3AD203B41FA5}">
                      <a16:colId xmlns:a16="http://schemas.microsoft.com/office/drawing/2014/main" xmlns="" val="2201459380"/>
                    </a:ext>
                  </a:extLst>
                </a:gridCol>
                <a:gridCol w="2957946">
                  <a:extLst>
                    <a:ext uri="{9D8B030D-6E8A-4147-A177-3AD203B41FA5}">
                      <a16:colId xmlns:a16="http://schemas.microsoft.com/office/drawing/2014/main" xmlns="" val="3382367960"/>
                    </a:ext>
                  </a:extLst>
                </a:gridCol>
                <a:gridCol w="3672407">
                  <a:extLst>
                    <a:ext uri="{9D8B030D-6E8A-4147-A177-3AD203B41FA5}">
                      <a16:colId xmlns:a16="http://schemas.microsoft.com/office/drawing/2014/main" xmlns="" val="3073482549"/>
                    </a:ext>
                  </a:extLst>
                </a:gridCol>
              </a:tblGrid>
              <a:tr h="320525">
                <a:tc gridSpan="3">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Carta di </a:t>
                      </a:r>
                      <a:r>
                        <a:rPr lang="it-IT" sz="2000" b="1" i="0" u="none" strike="noStrike" dirty="0" smtClean="0">
                          <a:solidFill>
                            <a:srgbClr val="FFFFFF"/>
                          </a:solidFill>
                          <a:effectLst/>
                          <a:latin typeface="Arial Narrow" panose="020B0606020202030204" pitchFamily="34" charset="0"/>
                        </a:rPr>
                        <a:t>lavoro</a:t>
                      </a:r>
                    </a:p>
                    <a:p>
                      <a:pPr marL="0" marR="0" indent="0" algn="l" defTabSz="914400" rtl="0" eaLnBrk="1" fontAlgn="ctr" latinLnBrk="0" hangingPunct="1">
                        <a:lnSpc>
                          <a:spcPct val="100000"/>
                        </a:lnSpc>
                        <a:spcBef>
                          <a:spcPts val="0"/>
                        </a:spcBef>
                        <a:spcAft>
                          <a:spcPts val="0"/>
                        </a:spcAft>
                        <a:buClrTx/>
                        <a:buSzTx/>
                        <a:buFontTx/>
                        <a:buNone/>
                        <a:tabLst/>
                        <a:defRPr/>
                      </a:pPr>
                      <a:r>
                        <a:rPr lang="it-IT" sz="2000" b="1" i="0" u="none" strike="noStrike" dirty="0" smtClean="0">
                          <a:solidFill>
                            <a:srgbClr val="FFFFFF"/>
                          </a:solidFill>
                          <a:effectLst/>
                          <a:latin typeface="Arial Narrow" panose="020B0606020202030204" pitchFamily="34" charset="0"/>
                        </a:rPr>
                        <a:t>Procedure di </a:t>
                      </a:r>
                      <a:r>
                        <a:rPr lang="it-IT" sz="2000" b="1" i="0" u="none" strike="noStrike" dirty="0" err="1" smtClean="0">
                          <a:solidFill>
                            <a:srgbClr val="FFFFFF"/>
                          </a:solidFill>
                          <a:effectLst/>
                          <a:latin typeface="Arial Narrow" panose="020B0606020202030204" pitchFamily="34" charset="0"/>
                        </a:rPr>
                        <a:t>revisione_Immobilizzazioni</a:t>
                      </a:r>
                      <a:r>
                        <a:rPr lang="it-IT" sz="2000" b="1" i="0" u="none" strike="noStrike" dirty="0" smtClean="0">
                          <a:solidFill>
                            <a:srgbClr val="FFFFFF"/>
                          </a:solidFill>
                          <a:effectLst/>
                          <a:latin typeface="Arial Narrow" panose="020B0606020202030204" pitchFamily="34" charset="0"/>
                        </a:rPr>
                        <a:t> immateriali</a:t>
                      </a:r>
                      <a:endParaRPr lang="it-IT" sz="2000" b="0" i="0" u="none" strike="noStrike" dirty="0" smtClean="0">
                        <a:effectLst/>
                        <a:latin typeface="Arial" panose="020B0604020202020204" pitchFamily="34" charset="0"/>
                      </a:endParaRPr>
                    </a:p>
                  </a:txBody>
                  <a:tcPr marL="35463" marR="35463" marT="17731" marB="17731">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a:solidFill>
                            <a:srgbClr val="002060"/>
                          </a:solidFill>
                          <a:effectLst/>
                          <a:latin typeface="Times New Roman" panose="02020603050405020304" pitchFamily="18" charset="0"/>
                        </a:rPr>
                        <a:t>Immobilizzazioni immateriali;                   Svalutazione delle immobilizzazioni</a:t>
                      </a:r>
                    </a:p>
                  </a:txBody>
                  <a:tcPr marL="6007" marR="6007" marT="6007"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Verificare il test di </a:t>
                      </a:r>
                      <a:r>
                        <a:rPr lang="it-IT" sz="1400" b="1" i="1" u="none" strike="noStrike" dirty="0" err="1">
                          <a:solidFill>
                            <a:srgbClr val="002060"/>
                          </a:solidFill>
                          <a:effectLst/>
                          <a:latin typeface="Times New Roman" panose="02020603050405020304" pitchFamily="18" charset="0"/>
                        </a:rPr>
                        <a:t>impairment</a:t>
                      </a:r>
                      <a:r>
                        <a:rPr lang="it-IT" sz="1400" b="1" i="0" u="none" strike="noStrike" dirty="0">
                          <a:solidFill>
                            <a:srgbClr val="002060"/>
                          </a:solidFill>
                          <a:effectLst/>
                          <a:latin typeface="Times New Roman" panose="02020603050405020304" pitchFamily="18" charset="0"/>
                        </a:rPr>
                        <a:t> predisposto dalla società a supporto della permanenza in bilancio delle altre immobilizzazioni immateriali</a:t>
                      </a:r>
                    </a:p>
                  </a:txBody>
                  <a:tcPr marL="6007" marR="6007" marT="6007"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xmlns="" val="303891181"/>
                  </a:ext>
                </a:extLst>
              </a:tr>
              <a:tr h="610975">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ctr" fontAlgn="ctr"/>
                      <a:r>
                        <a:rPr lang="it-IT" sz="1400" b="1" i="0" u="none" strike="noStrike">
                          <a:solidFill>
                            <a:srgbClr val="002060"/>
                          </a:solidFill>
                          <a:effectLst/>
                          <a:latin typeface="Times New Roman" panose="02020603050405020304" pitchFamily="18" charset="0"/>
                        </a:rPr>
                        <a:t>Immobilizzazioni immateriali</a:t>
                      </a: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Verificare la corretta classificazione e rappresentazione in bilancio, e che l’informativa fornita in Nota integrativa sia completa, accurata e corrisponda alle risultanze contabili. Verificare inoltre la coerenza delle informazioni esposte nella relazione sulla gestione. </a:t>
                      </a: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085611971"/>
                  </a:ext>
                </a:extLst>
              </a:tr>
              <a:tr h="263502">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immateriali</a:t>
                      </a:r>
                    </a:p>
                  </a:txBody>
                  <a:tcPr marL="6007" marR="6007" marT="6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Verificare la recuperabilità degli acconti a fornitori di immobilizzazioni immateriali iscritti in bilancio. </a:t>
                      </a:r>
                    </a:p>
                  </a:txBody>
                  <a:tcPr marL="6007" marR="6007" marT="60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612725654"/>
                  </a:ext>
                </a:extLst>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6"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7"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582965" y="1147391"/>
            <a:ext cx="6508064"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EBE600"/>
                </a:solidFill>
                <a:effectLst>
                  <a:outerShdw blurRad="80000" dist="40000" dir="5040000" algn="tl">
                    <a:srgbClr val="000000">
                      <a:alpha val="30000"/>
                    </a:srgbClr>
                  </a:outerShdw>
                </a:effectLst>
              </a:rPr>
              <a:t>Esempio  carte di lavoro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2" name="TextBox 6">
            <a:extLst>
              <a:ext uri="{FF2B5EF4-FFF2-40B4-BE49-F238E27FC236}">
                <a16:creationId xmlns:a16="http://schemas.microsoft.com/office/drawing/2014/main" xmlns="" id="{D235124C-039E-46A0-B191-0AB9AE5A6523}"/>
              </a:ext>
            </a:extLst>
          </p:cNvPr>
          <p:cNvSpPr txBox="1">
            <a:spLocks noChangeArrowheads="1"/>
          </p:cNvSpPr>
          <p:nvPr/>
        </p:nvSpPr>
        <p:spPr bwMode="auto">
          <a:xfrm>
            <a:off x="3131840" y="1994297"/>
            <a:ext cx="3240360" cy="584775"/>
          </a:xfrm>
          <a:prstGeom prst="rect">
            <a:avLst/>
          </a:prstGeom>
          <a:solidFill>
            <a:schemeClr val="tx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it-IT" altLang="it-IT" sz="3200" b="1" dirty="0" err="1" smtClean="0">
                <a:solidFill>
                  <a:srgbClr val="FF0099"/>
                </a:solidFill>
                <a:latin typeface="Georgia" panose="02040502050405020303" pitchFamily="18" charset="0"/>
              </a:rPr>
              <a:t>Lead</a:t>
            </a:r>
            <a:r>
              <a:rPr lang="it-IT" altLang="it-IT" sz="3200" b="1" dirty="0" smtClean="0">
                <a:solidFill>
                  <a:srgbClr val="FF0099"/>
                </a:solidFill>
                <a:latin typeface="Georgia" panose="02040502050405020303" pitchFamily="18" charset="0"/>
              </a:rPr>
              <a:t> Schedule</a:t>
            </a:r>
            <a:endParaRPr lang="it-IT" altLang="it-IT" sz="3200" dirty="0">
              <a:solidFill>
                <a:srgbClr val="FF0099"/>
              </a:solidFill>
              <a:latin typeface="Georgia" panose="02040502050405020303" pitchFamily="18" charset="0"/>
            </a:endParaRPr>
          </a:p>
        </p:txBody>
      </p:sp>
      <p:pic>
        <p:nvPicPr>
          <p:cNvPr id="23" name="Picture 8">
            <a:extLst>
              <a:ext uri="{FF2B5EF4-FFF2-40B4-BE49-F238E27FC236}">
                <a16:creationId xmlns:a16="http://schemas.microsoft.com/office/drawing/2014/main" xmlns="" id="{84F8BA0A-8417-46D2-804F-9AD4373AAFB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2765598"/>
            <a:ext cx="8280920" cy="347171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582965" y="1147391"/>
            <a:ext cx="6508064"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EBE600"/>
                </a:solidFill>
                <a:effectLst>
                  <a:outerShdw blurRad="80000" dist="40000" dir="5040000" algn="tl">
                    <a:srgbClr val="000000">
                      <a:alpha val="30000"/>
                    </a:srgbClr>
                  </a:outerShdw>
                </a:effectLst>
              </a:rPr>
              <a:t>Esempio  carte di lavoro</a:t>
            </a:r>
            <a:endParaRPr lang="it-IT" sz="4400" b="1" cap="none" spc="0" dirty="0">
              <a:ln w="11430"/>
              <a:solidFill>
                <a:srgbClr val="EBE600"/>
              </a:solidFill>
              <a:effectLst>
                <a:outerShdw blurRad="80000" dist="40000" dir="5040000" algn="tl">
                  <a:srgbClr val="000000">
                    <a:alpha val="30000"/>
                  </a:srgbClr>
                </a:outerShdw>
              </a:effectLst>
            </a:endParaRPr>
          </a:p>
        </p:txBody>
      </p:sp>
      <p:sp>
        <p:nvSpPr>
          <p:cNvPr id="22" name="TextBox 6">
            <a:extLst>
              <a:ext uri="{FF2B5EF4-FFF2-40B4-BE49-F238E27FC236}">
                <a16:creationId xmlns:a16="http://schemas.microsoft.com/office/drawing/2014/main" xmlns="" id="{D235124C-039E-46A0-B191-0AB9AE5A6523}"/>
              </a:ext>
            </a:extLst>
          </p:cNvPr>
          <p:cNvSpPr txBox="1">
            <a:spLocks noChangeArrowheads="1"/>
          </p:cNvSpPr>
          <p:nvPr/>
        </p:nvSpPr>
        <p:spPr bwMode="auto">
          <a:xfrm>
            <a:off x="2627784" y="1994297"/>
            <a:ext cx="4248472" cy="584775"/>
          </a:xfrm>
          <a:prstGeom prst="rect">
            <a:avLst/>
          </a:prstGeom>
          <a:solidFill>
            <a:schemeClr val="tx2">
              <a:lumMod val="9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it-IT" altLang="it-IT" sz="3200" b="1" dirty="0" smtClean="0">
                <a:solidFill>
                  <a:srgbClr val="FF0099"/>
                </a:solidFill>
                <a:latin typeface="Georgia" panose="02040502050405020303" pitchFamily="18" charset="0"/>
              </a:rPr>
              <a:t>Sub </a:t>
            </a:r>
            <a:r>
              <a:rPr lang="it-IT" altLang="it-IT" sz="3200" b="1" dirty="0" err="1" smtClean="0">
                <a:solidFill>
                  <a:srgbClr val="FF0099"/>
                </a:solidFill>
                <a:latin typeface="Georgia" panose="02040502050405020303" pitchFamily="18" charset="0"/>
              </a:rPr>
              <a:t>Lead</a:t>
            </a:r>
            <a:r>
              <a:rPr lang="it-IT" altLang="it-IT" sz="3200" b="1" dirty="0" smtClean="0">
                <a:solidFill>
                  <a:srgbClr val="FF0099"/>
                </a:solidFill>
                <a:latin typeface="Georgia" panose="02040502050405020303" pitchFamily="18" charset="0"/>
              </a:rPr>
              <a:t> Schedule</a:t>
            </a:r>
            <a:endParaRPr lang="it-IT" altLang="it-IT" sz="3200" dirty="0">
              <a:solidFill>
                <a:srgbClr val="FF0099"/>
              </a:solidFill>
              <a:latin typeface="Georgia" panose="02040502050405020303" pitchFamily="18" charset="0"/>
            </a:endParaRPr>
          </a:p>
        </p:txBody>
      </p:sp>
      <p:pic>
        <p:nvPicPr>
          <p:cNvPr id="24" name="Picture 2">
            <a:extLst>
              <a:ext uri="{FF2B5EF4-FFF2-40B4-BE49-F238E27FC236}">
                <a16:creationId xmlns:a16="http://schemas.microsoft.com/office/drawing/2014/main" xmlns="" id="{9DAE27A3-89CC-4791-BE91-CDE2D2060C7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2676872"/>
            <a:ext cx="8424936" cy="363244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0"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5" name="Immagine 14">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16"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 name="Rettangolo 12">
            <a:extLst>
              <a:ext uri="{FF2B5EF4-FFF2-40B4-BE49-F238E27FC236}">
                <a16:creationId xmlns:a16="http://schemas.microsoft.com/office/drawing/2014/main" xmlns="" id="{6A59266F-B84C-4103-8A8B-28BE9B7406DE}"/>
              </a:ext>
            </a:extLst>
          </p:cNvPr>
          <p:cNvSpPr/>
          <p:nvPr/>
        </p:nvSpPr>
        <p:spPr>
          <a:xfrm>
            <a:off x="1582965" y="1147391"/>
            <a:ext cx="6508064" cy="769441"/>
          </a:xfrm>
          <a:prstGeom prst="rect">
            <a:avLst/>
          </a:prstGeom>
          <a:solidFill>
            <a:srgbClr val="00B0F0"/>
          </a:solid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1143000" indent="-1143000"/>
            <a:r>
              <a:rPr lang="it-IT" sz="4400" b="1" cap="none" spc="0" dirty="0" smtClean="0">
                <a:ln w="11430"/>
                <a:solidFill>
                  <a:srgbClr val="EBE600"/>
                </a:solidFill>
                <a:effectLst>
                  <a:outerShdw blurRad="80000" dist="40000" dir="5040000" algn="tl">
                    <a:srgbClr val="000000">
                      <a:alpha val="30000"/>
                    </a:srgbClr>
                  </a:outerShdw>
                </a:effectLst>
              </a:rPr>
              <a:t>Esempio  carte di lavoro</a:t>
            </a:r>
            <a:endParaRPr lang="it-IT" sz="4400" b="1" cap="none" spc="0" dirty="0">
              <a:ln w="11430"/>
              <a:solidFill>
                <a:srgbClr val="EBE600"/>
              </a:solidFill>
              <a:effectLst>
                <a:outerShdw blurRad="80000" dist="40000" dir="5040000" algn="tl">
                  <a:srgbClr val="000000">
                    <a:alpha val="30000"/>
                  </a:srgbClr>
                </a:outerShdw>
              </a:effectLst>
            </a:endParaRPr>
          </a:p>
        </p:txBody>
      </p:sp>
      <p:pic>
        <p:nvPicPr>
          <p:cNvPr id="23" name="Picture 1">
            <a:extLst>
              <a:ext uri="{FF2B5EF4-FFF2-40B4-BE49-F238E27FC236}">
                <a16:creationId xmlns:a16="http://schemas.microsoft.com/office/drawing/2014/main" xmlns="" id="{1D836E45-0BFA-4E3C-BBE0-2910348ACB13}"/>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2132856"/>
            <a:ext cx="8352928" cy="410445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146355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2">
            <a:extLst>
              <a:ext uri="{FF2B5EF4-FFF2-40B4-BE49-F238E27FC236}">
                <a16:creationId xmlns:a16="http://schemas.microsoft.com/office/drawing/2014/main" xmlns="" id="{FB5E54E4-DB18-4D8E-B977-DCE56794F716}"/>
              </a:ext>
            </a:extLst>
          </p:cNvPr>
          <p:cNvSpPr>
            <a:spLocks noChangeArrowheads="1" noChangeShapeType="1" noTextEdit="1"/>
          </p:cNvSpPr>
          <p:nvPr/>
        </p:nvSpPr>
        <p:spPr bwMode="auto">
          <a:xfrm>
            <a:off x="323528" y="1196752"/>
            <a:ext cx="8496944" cy="4896544"/>
          </a:xfrm>
          <a:prstGeom prst="rect">
            <a:avLst/>
          </a:prstGeom>
        </p:spPr>
        <p:txBody>
          <a:bodyPr wrap="none" fromWordArt="1">
            <a:prstTxWarp prst="textPlain">
              <a:avLst>
                <a:gd name="adj" fmla="val 50000"/>
              </a:avLst>
            </a:prstTxWarp>
          </a:bodyPr>
          <a:lstStyle/>
          <a:p>
            <a:pPr algn="ctr"/>
            <a:r>
              <a:rPr lang="it-IT" sz="8000" kern="10" dirty="0" smtClean="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Immobilizzazioni</a:t>
            </a:r>
          </a:p>
          <a:p>
            <a:pPr algn="ctr"/>
            <a:r>
              <a:rPr lang="it-IT" sz="8000" kern="10" dirty="0" smtClean="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MATERIALI</a:t>
            </a:r>
            <a:endParaRPr lang="it-IT" sz="8000" kern="10" dirty="0">
              <a:ln w="9525" cap="sq">
                <a:noFill/>
                <a:round/>
                <a:headEnd type="none" w="sm" len="sm"/>
                <a:tailEnd type="none" w="sm" len="sm"/>
              </a:ln>
              <a:solidFill>
                <a:srgbClr val="FFFF00"/>
              </a:solidFill>
              <a:effectLst>
                <a:innerShdw blurRad="63500" dist="50800" dir="16200000">
                  <a:prstClr val="black">
                    <a:alpha val="50000"/>
                  </a:prstClr>
                </a:innerShdw>
              </a:effectLst>
              <a:latin typeface="Impact"/>
            </a:endParaRPr>
          </a:p>
        </p:txBody>
      </p:sp>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79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graphicFrame>
        <p:nvGraphicFramePr>
          <p:cNvPr id="8" name="Tabella 7"/>
          <p:cNvGraphicFramePr>
            <a:graphicFrameLocks noGrp="1"/>
          </p:cNvGraphicFramePr>
          <p:nvPr>
            <p:extLst>
              <p:ext uri="{D42A27DB-BD31-4B8C-83A1-F6EECF244321}">
                <p14:modId xmlns:p14="http://schemas.microsoft.com/office/powerpoint/2010/main" xmlns="" val="3973622639"/>
              </p:ext>
            </p:extLst>
          </p:nvPr>
        </p:nvGraphicFramePr>
        <p:xfrm>
          <a:off x="1500336" y="3133824"/>
          <a:ext cx="6312024" cy="2336800"/>
        </p:xfrm>
        <a:graphic>
          <a:graphicData uri="http://schemas.openxmlformats.org/drawingml/2006/table">
            <a:tbl>
              <a:tblPr firstRow="1" bandRow="1">
                <a:tableStyleId>{5C22544A-7EE6-4342-B048-85BDC9FD1C3A}</a:tableStyleId>
              </a:tblPr>
              <a:tblGrid>
                <a:gridCol w="3013620">
                  <a:extLst>
                    <a:ext uri="{9D8B030D-6E8A-4147-A177-3AD203B41FA5}">
                      <a16:colId xmlns:a16="http://schemas.microsoft.com/office/drawing/2014/main" xmlns="" val="20000"/>
                    </a:ext>
                  </a:extLst>
                </a:gridCol>
                <a:gridCol w="3298404">
                  <a:extLst>
                    <a:ext uri="{9D8B030D-6E8A-4147-A177-3AD203B41FA5}">
                      <a16:colId xmlns:a16="http://schemas.microsoft.com/office/drawing/2014/main" xmlns="" val="20001"/>
                    </a:ext>
                  </a:extLst>
                </a:gridCol>
              </a:tblGrid>
              <a:tr h="370840">
                <a:tc>
                  <a:txBody>
                    <a:bodyPr/>
                    <a:lstStyle/>
                    <a:p>
                      <a:pPr algn="ctr"/>
                      <a:r>
                        <a:rPr lang="it-IT" sz="2400" dirty="0">
                          <a:solidFill>
                            <a:srgbClr val="FF0000"/>
                          </a:solidFill>
                        </a:rPr>
                        <a:t>ATTIVO</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it-IT" sz="2400" dirty="0">
                          <a:solidFill>
                            <a:srgbClr val="FF0000"/>
                          </a:solidFill>
                        </a:rPr>
                        <a:t>PASSIVO</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0"/>
                  </a:ext>
                </a:extLst>
              </a:tr>
              <a:tr h="370840">
                <a:tc>
                  <a:txBody>
                    <a:bodyPr/>
                    <a:lstStyle/>
                    <a:p>
                      <a:pPr algn="l"/>
                      <a:r>
                        <a:rPr lang="it-IT" b="1" dirty="0">
                          <a:solidFill>
                            <a:schemeClr val="bg1"/>
                          </a:solidFill>
                        </a:rPr>
                        <a:t>A)</a:t>
                      </a:r>
                      <a:r>
                        <a:rPr lang="it-IT" b="1" baseline="0" dirty="0">
                          <a:solidFill>
                            <a:schemeClr val="bg1"/>
                          </a:solidFill>
                        </a:rPr>
                        <a:t> Crediti verso Soci</a:t>
                      </a:r>
                      <a:endParaRPr lang="it-IT" b="1" dirty="0">
                        <a:solidFill>
                          <a:schemeClr val="bg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l"/>
                      <a:r>
                        <a:rPr lang="it-IT" b="1" dirty="0">
                          <a:solidFill>
                            <a:schemeClr val="bg1"/>
                          </a:solidFill>
                        </a:rPr>
                        <a:t>A) Patrimonio netto</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1"/>
                  </a:ext>
                </a:extLst>
              </a:tr>
              <a:tr h="370840">
                <a:tc>
                  <a:txBody>
                    <a:bodyPr/>
                    <a:lstStyle/>
                    <a:p>
                      <a:pPr algn="l"/>
                      <a:r>
                        <a:rPr lang="it-IT" sz="2000" b="1" dirty="0">
                          <a:solidFill>
                            <a:srgbClr val="CC0000"/>
                          </a:solidFill>
                        </a:rPr>
                        <a:t>B) Immobilizzazioni</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l"/>
                      <a:r>
                        <a:rPr lang="it-IT" b="1" dirty="0">
                          <a:solidFill>
                            <a:schemeClr val="bg1"/>
                          </a:solidFill>
                        </a:rPr>
                        <a:t>B) Fondi </a:t>
                      </a:r>
                      <a:r>
                        <a:rPr lang="it-IT" b="1" dirty="0" smtClean="0">
                          <a:solidFill>
                            <a:schemeClr val="bg1"/>
                          </a:solidFill>
                        </a:rPr>
                        <a:t>per </a:t>
                      </a:r>
                      <a:r>
                        <a:rPr lang="it-IT" b="1" dirty="0">
                          <a:solidFill>
                            <a:schemeClr val="bg1"/>
                          </a:solidFill>
                        </a:rPr>
                        <a:t>rischi e oneri</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2"/>
                  </a:ext>
                </a:extLst>
              </a:tr>
              <a:tr h="370840">
                <a:tc>
                  <a:txBody>
                    <a:bodyPr/>
                    <a:lstStyle/>
                    <a:p>
                      <a:pPr algn="l"/>
                      <a:r>
                        <a:rPr lang="it-IT" b="1" dirty="0">
                          <a:solidFill>
                            <a:schemeClr val="bg1"/>
                          </a:solidFill>
                        </a:rPr>
                        <a:t>C) Attivo circolante</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l"/>
                      <a:r>
                        <a:rPr lang="it-IT" b="1" dirty="0">
                          <a:solidFill>
                            <a:schemeClr val="bg1"/>
                          </a:solidFill>
                        </a:rPr>
                        <a:t>C) Trattamento F. R. lavoro</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3"/>
                  </a:ext>
                </a:extLst>
              </a:tr>
              <a:tr h="370840">
                <a:tc>
                  <a:txBody>
                    <a:bodyPr/>
                    <a:lstStyle/>
                    <a:p>
                      <a:pPr algn="l"/>
                      <a:r>
                        <a:rPr lang="it-IT" b="1" dirty="0">
                          <a:solidFill>
                            <a:schemeClr val="bg1"/>
                          </a:solidFill>
                        </a:rPr>
                        <a:t>D) Ratei</a:t>
                      </a:r>
                      <a:r>
                        <a:rPr lang="it-IT" b="1" baseline="0" dirty="0">
                          <a:solidFill>
                            <a:schemeClr val="bg1"/>
                          </a:solidFill>
                        </a:rPr>
                        <a:t> e risconti</a:t>
                      </a:r>
                      <a:endParaRPr lang="it-IT" b="1" dirty="0">
                        <a:solidFill>
                          <a:schemeClr val="bg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tc>
                  <a:txBody>
                    <a:bodyPr/>
                    <a:lstStyle/>
                    <a:p>
                      <a:pPr algn="l"/>
                      <a:r>
                        <a:rPr lang="it-IT" b="1" dirty="0">
                          <a:solidFill>
                            <a:schemeClr val="bg1"/>
                          </a:solidFill>
                        </a:rPr>
                        <a:t>D) Debiti</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4"/>
                  </a:ext>
                </a:extLst>
              </a:tr>
              <a:tr h="370840">
                <a:tc>
                  <a:txBody>
                    <a:bodyPr/>
                    <a:lstStyle/>
                    <a:p>
                      <a:pPr algn="l"/>
                      <a:endParaRPr lang="it-IT" b="1" dirty="0">
                        <a:solidFill>
                          <a:schemeClr val="bg1"/>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CC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a:solidFill>
                            <a:schemeClr val="bg1"/>
                          </a:solidFill>
                        </a:rPr>
                        <a:t>D) Ratei</a:t>
                      </a:r>
                      <a:r>
                        <a:rPr lang="it-IT" b="1" baseline="0" dirty="0">
                          <a:solidFill>
                            <a:schemeClr val="bg1"/>
                          </a:solidFill>
                        </a:rPr>
                        <a:t> e risconti</a:t>
                      </a:r>
                      <a:endParaRPr lang="it-IT" b="1" dirty="0">
                        <a:solidFill>
                          <a:schemeClr val="bg1"/>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CC00"/>
                    </a:solidFill>
                  </a:tcPr>
                </a:tc>
                <a:extLst>
                  <a:ext uri="{0D108BD9-81ED-4DB2-BD59-A6C34878D82A}">
                    <a16:rowId xmlns:a16="http://schemas.microsoft.com/office/drawing/2014/main" xmlns="" val="10005"/>
                  </a:ext>
                </a:extLst>
              </a:tr>
            </a:tbl>
          </a:graphicData>
        </a:graphic>
      </p:graphicFrame>
      <p:sp>
        <p:nvSpPr>
          <p:cNvPr id="9" name="WordArt 4"/>
          <p:cNvSpPr>
            <a:spLocks noChangeArrowheads="1" noChangeShapeType="1" noTextEdit="1"/>
          </p:cNvSpPr>
          <p:nvPr/>
        </p:nvSpPr>
        <p:spPr bwMode="auto">
          <a:xfrm>
            <a:off x="1643042" y="1340768"/>
            <a:ext cx="5688632" cy="1080120"/>
          </a:xfrm>
          <a:prstGeom prst="rect">
            <a:avLst/>
          </a:prstGeom>
        </p:spPr>
        <p:txBody>
          <a:bodyPr wrap="none" fromWordArt="1">
            <a:prstTxWarp prst="textPlain">
              <a:avLst>
                <a:gd name="adj" fmla="val 50000"/>
              </a:avLst>
            </a:prstTxWarp>
          </a:bodyPr>
          <a:lstStyle/>
          <a:p>
            <a:pPr algn="ctr"/>
            <a:r>
              <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SCHEMA </a:t>
            </a:r>
            <a:r>
              <a:rPr lang="it-IT" sz="3600" kern="10" dirty="0" err="1">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DI</a:t>
            </a:r>
            <a:r>
              <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 SINTESI</a:t>
            </a:r>
          </a:p>
          <a:p>
            <a:pPr algn="ctr"/>
            <a:r>
              <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(ART. 2424 COD. CIV.)</a:t>
            </a: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a:extLst>
              <a:ext uri="{FF2B5EF4-FFF2-40B4-BE49-F238E27FC236}">
                <a16:creationId xmlns:a16="http://schemas.microsoft.com/office/drawing/2014/main" xmlns="" id="{C157BCB7-15E8-4BA3-95B4-40C9BC743589}"/>
              </a:ext>
            </a:extLst>
          </p:cNvPr>
          <p:cNvSpPr>
            <a:spLocks noChangeArrowheads="1" noChangeShapeType="1" noTextEdit="1"/>
          </p:cNvSpPr>
          <p:nvPr/>
        </p:nvSpPr>
        <p:spPr bwMode="auto">
          <a:xfrm>
            <a:off x="1259632" y="1571612"/>
            <a:ext cx="6805634" cy="4295788"/>
          </a:xfrm>
          <a:prstGeom prst="rect">
            <a:avLst/>
          </a:prstGeom>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I principi</a:t>
            </a:r>
          </a:p>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di revisione</a:t>
            </a:r>
          </a:p>
        </p:txBody>
      </p:sp>
      <p:sp>
        <p:nvSpPr>
          <p:cNvPr id="4" name="Text Box 4">
            <a:extLst>
              <a:ext uri="{FF2B5EF4-FFF2-40B4-BE49-F238E27FC236}">
                <a16:creationId xmlns:a16="http://schemas.microsoft.com/office/drawing/2014/main" xmlns="" id="{0F72EDE2-A766-4946-BBE3-B47725CC60D8}"/>
              </a:ext>
            </a:extLst>
          </p:cNvPr>
          <p:cNvSpPr txBox="1">
            <a:spLocks noChangeArrowheads="1"/>
          </p:cNvSpPr>
          <p:nvPr/>
        </p:nvSpPr>
        <p:spPr bwMode="auto">
          <a:xfrm>
            <a:off x="3303811" y="188640"/>
            <a:ext cx="3500437" cy="357887"/>
          </a:xfrm>
          <a:prstGeom prst="rect">
            <a:avLst/>
          </a:prstGeom>
          <a:solidFill>
            <a:srgbClr val="FFFF00"/>
          </a:solidFill>
          <a:ln>
            <a:noFill/>
          </a:ln>
          <a:effectLst/>
        </p:spPr>
        <p:txBody>
          <a:bodyPr wrap="square"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6" name="Segnaposto data 4">
            <a:extLst>
              <a:ext uri="{FF2B5EF4-FFF2-40B4-BE49-F238E27FC236}">
                <a16:creationId xmlns:a16="http://schemas.microsoft.com/office/drawing/2014/main" xmlns="" id="{51A72992-C28C-40CD-BB08-D625FE33F1FB}"/>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7" name="Segnaposto numero diapositiva 3">
            <a:extLst>
              <a:ext uri="{FF2B5EF4-FFF2-40B4-BE49-F238E27FC236}">
                <a16:creationId xmlns:a16="http://schemas.microsoft.com/office/drawing/2014/main" xmlns="" id="{B64E7207-4A23-44AA-80DD-7FA62DF43402}"/>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ext Box 4">
            <a:extLst>
              <a:ext uri="{FF2B5EF4-FFF2-40B4-BE49-F238E27FC236}">
                <a16:creationId xmlns:a16="http://schemas.microsoft.com/office/drawing/2014/main" xmlns="" id="{D78A27E6-A84A-49EA-B5B4-BC8BC555C1DC}"/>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pic>
        <p:nvPicPr>
          <p:cNvPr id="9" name="Immagine 8">
            <a:extLst>
              <a:ext uri="{FF2B5EF4-FFF2-40B4-BE49-F238E27FC236}">
                <a16:creationId xmlns:a16="http://schemas.microsoft.com/office/drawing/2014/main" xmlns="" id="{29F922F9-12BD-46F0-80DE-DEE50F166681}"/>
              </a:ext>
            </a:extLst>
          </p:cNvPr>
          <p:cNvPicPr>
            <a:picLocks noChangeAspect="1"/>
          </p:cNvPicPr>
          <p:nvPr/>
        </p:nvPicPr>
        <p:blipFill>
          <a:blip r:embed="rId3" cstate="print"/>
          <a:stretch>
            <a:fillRect/>
          </a:stretch>
        </p:blipFill>
        <p:spPr>
          <a:xfrm>
            <a:off x="1038225" y="6357938"/>
            <a:ext cx="653455" cy="471288"/>
          </a:xfrm>
          <a:prstGeom prst="rect">
            <a:avLst/>
          </a:prstGeom>
        </p:spPr>
      </p:pic>
    </p:spTree>
    <p:extLst>
      <p:ext uri="{BB962C8B-B14F-4D97-AF65-F5344CB8AC3E}">
        <p14:creationId xmlns:p14="http://schemas.microsoft.com/office/powerpoint/2010/main" xmlns="" val="2983117416"/>
      </p:ext>
    </p:extLst>
  </p:cSld>
  <p:clrMapOvr>
    <a:masterClrMapping/>
  </p:clrMapOvr>
  <p:transition spd="med">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4355976" y="1247943"/>
            <a:ext cx="2664296"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smtClean="0">
                <a:solidFill>
                  <a:srgbClr val="000099"/>
                </a:solidFill>
              </a:rPr>
              <a:t>TOTALE</a:t>
            </a:r>
          </a:p>
          <a:p>
            <a:pPr algn="ctr"/>
            <a:r>
              <a:rPr lang="it-IT" sz="2000" b="1" dirty="0" smtClean="0">
                <a:solidFill>
                  <a:srgbClr val="000099"/>
                </a:solidFill>
              </a:rPr>
              <a:t>IMMOBILIZZAZIONI</a:t>
            </a:r>
            <a:endParaRPr lang="it-IT" b="1" dirty="0">
              <a:solidFill>
                <a:srgbClr val="000099"/>
              </a:solidFill>
            </a:endParaRPr>
          </a:p>
        </p:txBody>
      </p:sp>
      <p:sp>
        <p:nvSpPr>
          <p:cNvPr id="9" name="Rectangle 3"/>
          <p:cNvSpPr>
            <a:spLocks noChangeArrowheads="1"/>
          </p:cNvSpPr>
          <p:nvPr/>
        </p:nvSpPr>
        <p:spPr bwMode="auto">
          <a:xfrm>
            <a:off x="4787999" y="2420888"/>
            <a:ext cx="1800225" cy="720725"/>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a:solidFill>
                  <a:srgbClr val="000099"/>
                </a:solidFill>
              </a:rPr>
              <a:t>Codice civile</a:t>
            </a:r>
          </a:p>
          <a:p>
            <a:pPr algn="ctr"/>
            <a:r>
              <a:rPr lang="it-IT" b="1" dirty="0">
                <a:solidFill>
                  <a:srgbClr val="000099"/>
                </a:solidFill>
              </a:rPr>
              <a:t>suddivide in:</a:t>
            </a:r>
          </a:p>
        </p:txBody>
      </p:sp>
      <p:sp>
        <p:nvSpPr>
          <p:cNvPr id="15" name="Rectangle 4"/>
          <p:cNvSpPr>
            <a:spLocks noChangeArrowheads="1"/>
          </p:cNvSpPr>
          <p:nvPr/>
        </p:nvSpPr>
        <p:spPr bwMode="auto">
          <a:xfrm>
            <a:off x="930942" y="2293460"/>
            <a:ext cx="2952779" cy="936846"/>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err="1" smtClean="0">
                <a:solidFill>
                  <a:srgbClr val="CC0066"/>
                </a:solidFill>
              </a:rPr>
              <a:t>B.I</a:t>
            </a:r>
            <a:endParaRPr lang="it-IT" b="1" dirty="0">
              <a:solidFill>
                <a:srgbClr val="000099"/>
              </a:solidFill>
            </a:endParaRPr>
          </a:p>
          <a:p>
            <a:pPr algn="ctr"/>
            <a:r>
              <a:rPr lang="it-IT" b="1" dirty="0" smtClean="0">
                <a:solidFill>
                  <a:srgbClr val="000099"/>
                </a:solidFill>
              </a:rPr>
              <a:t>Immobilizzazioni</a:t>
            </a:r>
          </a:p>
          <a:p>
            <a:pPr algn="ctr"/>
            <a:r>
              <a:rPr lang="it-IT" b="1" dirty="0" smtClean="0">
                <a:solidFill>
                  <a:srgbClr val="000099"/>
                </a:solidFill>
              </a:rPr>
              <a:t>immateriali</a:t>
            </a:r>
            <a:endParaRPr lang="it-IT" dirty="0">
              <a:solidFill>
                <a:srgbClr val="000099"/>
              </a:solidFill>
            </a:endParaRPr>
          </a:p>
        </p:txBody>
      </p:sp>
      <p:sp>
        <p:nvSpPr>
          <p:cNvPr id="17" name="AutoShape 7"/>
          <p:cNvSpPr>
            <a:spLocks noChangeArrowheads="1"/>
          </p:cNvSpPr>
          <p:nvPr/>
        </p:nvSpPr>
        <p:spPr bwMode="auto">
          <a:xfrm rot="10800000">
            <a:off x="4069457" y="2471688"/>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899591" y="3717032"/>
            <a:ext cx="3024337"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err="1" smtClean="0">
                <a:solidFill>
                  <a:srgbClr val="CC0066"/>
                </a:solidFill>
              </a:rPr>
              <a:t>B.II</a:t>
            </a:r>
            <a:endParaRPr lang="it-IT" b="1" dirty="0">
              <a:solidFill>
                <a:srgbClr val="000099"/>
              </a:solidFill>
            </a:endParaRPr>
          </a:p>
          <a:p>
            <a:pPr algn="ctr"/>
            <a:r>
              <a:rPr lang="it-IT" b="1" dirty="0" smtClean="0">
                <a:solidFill>
                  <a:srgbClr val="000099"/>
                </a:solidFill>
              </a:rPr>
              <a:t>Immobilizzazioni</a:t>
            </a:r>
          </a:p>
          <a:p>
            <a:pPr algn="ctr"/>
            <a:r>
              <a:rPr lang="it-IT" b="1" dirty="0" smtClean="0">
                <a:solidFill>
                  <a:srgbClr val="000099"/>
                </a:solidFill>
              </a:rPr>
              <a:t>materiali</a:t>
            </a:r>
            <a:endParaRPr lang="it-IT" dirty="0">
              <a:solidFill>
                <a:srgbClr val="000099"/>
              </a:solidFill>
            </a:endParaRPr>
          </a:p>
        </p:txBody>
      </p:sp>
      <p:sp>
        <p:nvSpPr>
          <p:cNvPr id="19" name="AutoShape 9"/>
          <p:cNvSpPr>
            <a:spLocks noChangeArrowheads="1"/>
          </p:cNvSpPr>
          <p:nvPr/>
        </p:nvSpPr>
        <p:spPr bwMode="auto">
          <a:xfrm>
            <a:off x="2109157" y="3292891"/>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858441" y="5157192"/>
            <a:ext cx="3096344"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err="1" smtClean="0">
                <a:solidFill>
                  <a:srgbClr val="CC0066"/>
                </a:solidFill>
              </a:rPr>
              <a:t>B.III</a:t>
            </a:r>
            <a:endParaRPr lang="it-IT" b="1" dirty="0">
              <a:solidFill>
                <a:srgbClr val="000099"/>
              </a:solidFill>
            </a:endParaRPr>
          </a:p>
          <a:p>
            <a:pPr algn="ctr"/>
            <a:r>
              <a:rPr lang="it-IT" b="1" dirty="0" smtClean="0">
                <a:solidFill>
                  <a:srgbClr val="000099"/>
                </a:solidFill>
              </a:rPr>
              <a:t>Immobilizzazioni</a:t>
            </a:r>
          </a:p>
          <a:p>
            <a:pPr algn="ctr"/>
            <a:r>
              <a:rPr lang="it-IT" b="1" dirty="0" smtClean="0">
                <a:solidFill>
                  <a:srgbClr val="000099"/>
                </a:solidFill>
              </a:rPr>
              <a:t>finanziarie</a:t>
            </a:r>
            <a:endParaRPr lang="it-IT" dirty="0">
              <a:solidFill>
                <a:srgbClr val="000099"/>
              </a:solidFill>
            </a:endParaRPr>
          </a:p>
          <a:p>
            <a:pPr algn="ctr"/>
            <a:endParaRPr lang="it-IT" dirty="0">
              <a:solidFill>
                <a:srgbClr val="FF0000"/>
              </a:solidFill>
            </a:endParaRPr>
          </a:p>
        </p:txBody>
      </p:sp>
      <p:sp>
        <p:nvSpPr>
          <p:cNvPr id="21" name="AutoShape 9"/>
          <p:cNvSpPr>
            <a:spLocks noChangeArrowheads="1"/>
          </p:cNvSpPr>
          <p:nvPr/>
        </p:nvSpPr>
        <p:spPr bwMode="auto">
          <a:xfrm>
            <a:off x="2123728" y="4742253"/>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5688112" y="1988840"/>
            <a:ext cx="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utoShape 7"/>
          <p:cNvSpPr>
            <a:spLocks noChangeArrowheads="1"/>
          </p:cNvSpPr>
          <p:nvPr/>
        </p:nvSpPr>
        <p:spPr bwMode="auto">
          <a:xfrm rot="10800000">
            <a:off x="4067945" y="386084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4" name="AutoShape 7"/>
          <p:cNvSpPr>
            <a:spLocks noChangeArrowheads="1"/>
          </p:cNvSpPr>
          <p:nvPr/>
        </p:nvSpPr>
        <p:spPr bwMode="auto">
          <a:xfrm rot="10800000">
            <a:off x="4098801" y="530100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5" name="Ovale 24">
            <a:extLst>
              <a:ext uri="{FF2B5EF4-FFF2-40B4-BE49-F238E27FC236}">
                <a16:creationId xmlns:a16="http://schemas.microsoft.com/office/drawing/2014/main" xmlns="" id="{732943AF-4DF5-45C2-A6C4-C4E339E1052E}"/>
              </a:ext>
            </a:extLst>
          </p:cNvPr>
          <p:cNvSpPr/>
          <p:nvPr/>
        </p:nvSpPr>
        <p:spPr>
          <a:xfrm>
            <a:off x="539552" y="2437476"/>
            <a:ext cx="3744416" cy="2232248"/>
          </a:xfrm>
          <a:prstGeom prst="ellipse">
            <a:avLst/>
          </a:prstGeom>
          <a:noFill/>
          <a:ln w="889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1">
                    <a:lumMod val="75000"/>
                  </a:schemeClr>
                </a:solidFill>
              </a:ln>
              <a:noFill/>
            </a:endParaRPr>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ppt_w/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ppt_h/2"/>
                                          </p:val>
                                        </p:tav>
                                        <p:tav tm="100000">
                                          <p:val>
                                            <p:strVal val="#ppt_y"/>
                                          </p:val>
                                        </p:tav>
                                      </p:tavLst>
                                    </p:anim>
                                    <p:anim calcmode="lin" valueType="num">
                                      <p:cBhvr>
                                        <p:cTn id="37" dur="1000" fill="hold"/>
                                        <p:tgtEl>
                                          <p:spTgt spid="19"/>
                                        </p:tgtEl>
                                        <p:attrNameLst>
                                          <p:attrName>ppt_w</p:attrName>
                                        </p:attrNameLst>
                                      </p:cBhvr>
                                      <p:tavLst>
                                        <p:tav tm="0">
                                          <p:val>
                                            <p:strVal val="#ppt_w"/>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ppt_x</p:attrName>
                                        </p:attrNameLst>
                                      </p:cBhvr>
                                      <p:tavLst>
                                        <p:tav tm="0">
                                          <p:val>
                                            <p:strVal val="#ppt_x+#ppt_w/2"/>
                                          </p:val>
                                        </p:tav>
                                        <p:tav tm="100000">
                                          <p:val>
                                            <p:strVal val="#ppt_x"/>
                                          </p:val>
                                        </p:tav>
                                      </p:tavLst>
                                    </p:anim>
                                    <p:anim calcmode="lin" valueType="num">
                                      <p:cBhvr>
                                        <p:cTn id="44" dur="1000" fill="hold"/>
                                        <p:tgtEl>
                                          <p:spTgt spid="23"/>
                                        </p:tgtEl>
                                        <p:attrNameLst>
                                          <p:attrName>ppt_y</p:attrName>
                                        </p:attrNameLst>
                                      </p:cBhvr>
                                      <p:tavLst>
                                        <p:tav tm="0">
                                          <p:val>
                                            <p:strVal val="#ppt_y"/>
                                          </p:val>
                                        </p:tav>
                                        <p:tav tm="100000">
                                          <p:val>
                                            <p:strVal val="#ppt_y"/>
                                          </p:val>
                                        </p:tav>
                                      </p:tavLst>
                                    </p:anim>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ppt_h/2"/>
                                          </p:val>
                                        </p:tav>
                                        <p:tav tm="100000">
                                          <p:val>
                                            <p:strVal val="#ppt_y"/>
                                          </p:val>
                                        </p:tav>
                                      </p:tavLst>
                                    </p:anim>
                                    <p:anim calcmode="lin" valueType="num">
                                      <p:cBhvr>
                                        <p:cTn id="57" dur="1000" fill="hold"/>
                                        <p:tgtEl>
                                          <p:spTgt spid="21"/>
                                        </p:tgtEl>
                                        <p:attrNameLst>
                                          <p:attrName>ppt_w</p:attrName>
                                        </p:attrNameLst>
                                      </p:cBhvr>
                                      <p:tavLst>
                                        <p:tav tm="0">
                                          <p:val>
                                            <p:strVal val="#ppt_w"/>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2"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ppt_x</p:attrName>
                                        </p:attrNameLst>
                                      </p:cBhvr>
                                      <p:tavLst>
                                        <p:tav tm="0">
                                          <p:val>
                                            <p:strVal val="#ppt_x+#ppt_w/2"/>
                                          </p:val>
                                        </p:tav>
                                        <p:tav tm="100000">
                                          <p:val>
                                            <p:strVal val="#ppt_x"/>
                                          </p:val>
                                        </p:tav>
                                      </p:tavLst>
                                    </p:anim>
                                    <p:anim calcmode="lin" valueType="num">
                                      <p:cBhvr>
                                        <p:cTn id="64" dur="1000" fill="hold"/>
                                        <p:tgtEl>
                                          <p:spTgt spid="24"/>
                                        </p:tgtEl>
                                        <p:attrNameLst>
                                          <p:attrName>ppt_y</p:attrName>
                                        </p:attrNameLst>
                                      </p:cBhvr>
                                      <p:tavLst>
                                        <p:tav tm="0">
                                          <p:val>
                                            <p:strVal val="#ppt_y"/>
                                          </p:val>
                                        </p:tav>
                                        <p:tav tm="100000">
                                          <p:val>
                                            <p:strVal val="#ppt_y"/>
                                          </p:val>
                                        </p:tav>
                                      </p:tavLst>
                                    </p:anim>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strips(downLeft)">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autoUpdateAnimBg="0"/>
      <p:bldP spid="17" grpId="0" animBg="1"/>
      <p:bldP spid="18" grpId="0" animBg="1" autoUpdateAnimBg="0"/>
      <p:bldP spid="19" grpId="0" animBg="1"/>
      <p:bldP spid="20" grpId="0" animBg="1" autoUpdateAnimBg="0"/>
      <p:bldP spid="21" grpId="0" animBg="1"/>
      <p:bldP spid="23" grpId="0" animBg="1"/>
      <p:bldP spid="24" grpId="0" animBg="1"/>
      <p:bldP spid="2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3966908" y="1247943"/>
            <a:ext cx="3600400"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B.II</a:t>
            </a:r>
            <a:r>
              <a:rPr lang="it-IT" sz="2000" b="1" dirty="0" smtClean="0">
                <a:solidFill>
                  <a:srgbClr val="000099"/>
                </a:solidFill>
              </a:rPr>
              <a:t>) </a:t>
            </a:r>
            <a:r>
              <a:rPr lang="it-IT" sz="2000" b="1" dirty="0" smtClean="0">
                <a:solidFill>
                  <a:srgbClr val="000099"/>
                </a:solidFill>
              </a:rPr>
              <a:t>IMMOBILIZZAZIONI</a:t>
            </a:r>
          </a:p>
          <a:p>
            <a:pPr algn="ctr"/>
            <a:r>
              <a:rPr lang="it-IT" sz="2000" b="1" dirty="0" smtClean="0">
                <a:solidFill>
                  <a:srgbClr val="000099"/>
                </a:solidFill>
              </a:rPr>
              <a:t>materiali</a:t>
            </a:r>
            <a:endParaRPr lang="it-IT" b="1" dirty="0">
              <a:solidFill>
                <a:srgbClr val="000099"/>
              </a:solidFill>
            </a:endParaRPr>
          </a:p>
        </p:txBody>
      </p:sp>
      <p:sp>
        <p:nvSpPr>
          <p:cNvPr id="9" name="Rectangle 3"/>
          <p:cNvSpPr>
            <a:spLocks noChangeArrowheads="1"/>
          </p:cNvSpPr>
          <p:nvPr/>
        </p:nvSpPr>
        <p:spPr bwMode="auto">
          <a:xfrm>
            <a:off x="4860007" y="2420888"/>
            <a:ext cx="1800225" cy="720725"/>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a:solidFill>
                  <a:srgbClr val="000099"/>
                </a:solidFill>
              </a:rPr>
              <a:t>Codice civile</a:t>
            </a:r>
          </a:p>
          <a:p>
            <a:pPr algn="ctr"/>
            <a:r>
              <a:rPr lang="it-IT" b="1" dirty="0">
                <a:solidFill>
                  <a:srgbClr val="000099"/>
                </a:solidFill>
              </a:rPr>
              <a:t>suddivide in:</a:t>
            </a:r>
          </a:p>
        </p:txBody>
      </p:sp>
      <p:sp>
        <p:nvSpPr>
          <p:cNvPr id="15" name="Rectangle 4"/>
          <p:cNvSpPr>
            <a:spLocks noChangeArrowheads="1"/>
          </p:cNvSpPr>
          <p:nvPr/>
        </p:nvSpPr>
        <p:spPr bwMode="auto">
          <a:xfrm>
            <a:off x="930942" y="2293460"/>
            <a:ext cx="2952779" cy="936846"/>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1)</a:t>
            </a:r>
            <a:endParaRPr lang="it-IT" b="1" dirty="0">
              <a:solidFill>
                <a:srgbClr val="000099"/>
              </a:solidFill>
            </a:endParaRPr>
          </a:p>
          <a:p>
            <a:pPr algn="ctr"/>
            <a:r>
              <a:rPr lang="it-IT" b="1" dirty="0" smtClean="0">
                <a:solidFill>
                  <a:srgbClr val="000099"/>
                </a:solidFill>
              </a:rPr>
              <a:t>Terreni e</a:t>
            </a:r>
          </a:p>
          <a:p>
            <a:pPr algn="ctr"/>
            <a:r>
              <a:rPr lang="it-IT" b="1" dirty="0" smtClean="0">
                <a:solidFill>
                  <a:srgbClr val="000099"/>
                </a:solidFill>
              </a:rPr>
              <a:t>fabbricati</a:t>
            </a:r>
            <a:endParaRPr lang="it-IT" dirty="0">
              <a:solidFill>
                <a:srgbClr val="000099"/>
              </a:solidFill>
            </a:endParaRPr>
          </a:p>
        </p:txBody>
      </p:sp>
      <p:sp>
        <p:nvSpPr>
          <p:cNvPr id="17" name="AutoShape 7"/>
          <p:cNvSpPr>
            <a:spLocks noChangeArrowheads="1"/>
          </p:cNvSpPr>
          <p:nvPr/>
        </p:nvSpPr>
        <p:spPr bwMode="auto">
          <a:xfrm rot="10800000">
            <a:off x="4069457" y="2471688"/>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899591" y="3717032"/>
            <a:ext cx="3024337"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2)</a:t>
            </a:r>
            <a:endParaRPr lang="it-IT" b="1" dirty="0">
              <a:solidFill>
                <a:srgbClr val="000099"/>
              </a:solidFill>
            </a:endParaRPr>
          </a:p>
          <a:p>
            <a:pPr algn="ctr"/>
            <a:r>
              <a:rPr lang="it-IT" b="1" dirty="0" smtClean="0">
                <a:solidFill>
                  <a:srgbClr val="000099"/>
                </a:solidFill>
              </a:rPr>
              <a:t>Impianti e</a:t>
            </a:r>
          </a:p>
          <a:p>
            <a:pPr algn="ctr"/>
            <a:r>
              <a:rPr lang="it-IT" b="1" dirty="0" smtClean="0">
                <a:solidFill>
                  <a:srgbClr val="000099"/>
                </a:solidFill>
              </a:rPr>
              <a:t>macchinario</a:t>
            </a:r>
            <a:endParaRPr lang="it-IT" dirty="0">
              <a:solidFill>
                <a:srgbClr val="000099"/>
              </a:solidFill>
            </a:endParaRPr>
          </a:p>
        </p:txBody>
      </p:sp>
      <p:sp>
        <p:nvSpPr>
          <p:cNvPr id="19" name="AutoShape 9"/>
          <p:cNvSpPr>
            <a:spLocks noChangeArrowheads="1"/>
          </p:cNvSpPr>
          <p:nvPr/>
        </p:nvSpPr>
        <p:spPr bwMode="auto">
          <a:xfrm>
            <a:off x="2109157" y="3292891"/>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858441" y="5157192"/>
            <a:ext cx="3096344"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smtClean="0">
                <a:solidFill>
                  <a:srgbClr val="CC0066"/>
                </a:solidFill>
              </a:rPr>
              <a:t>3)</a:t>
            </a:r>
            <a:endParaRPr lang="it-IT" b="1" dirty="0">
              <a:solidFill>
                <a:srgbClr val="000099"/>
              </a:solidFill>
            </a:endParaRPr>
          </a:p>
          <a:p>
            <a:pPr algn="ctr"/>
            <a:r>
              <a:rPr lang="it-IT" b="1" dirty="0" smtClean="0">
                <a:solidFill>
                  <a:srgbClr val="000099"/>
                </a:solidFill>
              </a:rPr>
              <a:t>Attrezzature </a:t>
            </a:r>
            <a:r>
              <a:rPr lang="it-IT" b="1" dirty="0" err="1" smtClean="0">
                <a:solidFill>
                  <a:srgbClr val="000099"/>
                </a:solidFill>
              </a:rPr>
              <a:t>industr</a:t>
            </a:r>
            <a:r>
              <a:rPr lang="it-IT" b="1" dirty="0" smtClean="0">
                <a:solidFill>
                  <a:srgbClr val="000099"/>
                </a:solidFill>
              </a:rPr>
              <a:t>. </a:t>
            </a:r>
            <a:r>
              <a:rPr lang="it-IT" b="1" dirty="0" smtClean="0">
                <a:solidFill>
                  <a:srgbClr val="000099"/>
                </a:solidFill>
              </a:rPr>
              <a:t>e</a:t>
            </a:r>
            <a:endParaRPr lang="it-IT" b="1" dirty="0" smtClean="0">
              <a:solidFill>
                <a:srgbClr val="000099"/>
              </a:solidFill>
            </a:endParaRPr>
          </a:p>
          <a:p>
            <a:pPr algn="ctr"/>
            <a:r>
              <a:rPr lang="it-IT" b="1" dirty="0" smtClean="0">
                <a:solidFill>
                  <a:srgbClr val="000099"/>
                </a:solidFill>
              </a:rPr>
              <a:t>commerciali</a:t>
            </a:r>
            <a:endParaRPr lang="it-IT" b="1" dirty="0">
              <a:solidFill>
                <a:srgbClr val="000099"/>
              </a:solidFill>
            </a:endParaRPr>
          </a:p>
          <a:p>
            <a:pPr algn="ctr"/>
            <a:endParaRPr lang="it-IT" dirty="0">
              <a:solidFill>
                <a:srgbClr val="FF0000"/>
              </a:solidFill>
            </a:endParaRPr>
          </a:p>
        </p:txBody>
      </p:sp>
      <p:sp>
        <p:nvSpPr>
          <p:cNvPr id="21" name="AutoShape 9"/>
          <p:cNvSpPr>
            <a:spLocks noChangeArrowheads="1"/>
          </p:cNvSpPr>
          <p:nvPr/>
        </p:nvSpPr>
        <p:spPr bwMode="auto">
          <a:xfrm>
            <a:off x="2123728" y="4742253"/>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5760120" y="1988840"/>
            <a:ext cx="69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utoShape 7"/>
          <p:cNvSpPr>
            <a:spLocks noChangeArrowheads="1"/>
          </p:cNvSpPr>
          <p:nvPr/>
        </p:nvSpPr>
        <p:spPr bwMode="auto">
          <a:xfrm rot="10800000">
            <a:off x="4067945" y="386084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4" name="AutoShape 7"/>
          <p:cNvSpPr>
            <a:spLocks noChangeArrowheads="1"/>
          </p:cNvSpPr>
          <p:nvPr/>
        </p:nvSpPr>
        <p:spPr bwMode="auto">
          <a:xfrm rot="10800000">
            <a:off x="4098801" y="530100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ppt_w/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ppt_h/2"/>
                                          </p:val>
                                        </p:tav>
                                        <p:tav tm="100000">
                                          <p:val>
                                            <p:strVal val="#ppt_y"/>
                                          </p:val>
                                        </p:tav>
                                      </p:tavLst>
                                    </p:anim>
                                    <p:anim calcmode="lin" valueType="num">
                                      <p:cBhvr>
                                        <p:cTn id="37" dur="1000" fill="hold"/>
                                        <p:tgtEl>
                                          <p:spTgt spid="19"/>
                                        </p:tgtEl>
                                        <p:attrNameLst>
                                          <p:attrName>ppt_w</p:attrName>
                                        </p:attrNameLst>
                                      </p:cBhvr>
                                      <p:tavLst>
                                        <p:tav tm="0">
                                          <p:val>
                                            <p:strVal val="#ppt_w"/>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ppt_x</p:attrName>
                                        </p:attrNameLst>
                                      </p:cBhvr>
                                      <p:tavLst>
                                        <p:tav tm="0">
                                          <p:val>
                                            <p:strVal val="#ppt_x+#ppt_w/2"/>
                                          </p:val>
                                        </p:tav>
                                        <p:tav tm="100000">
                                          <p:val>
                                            <p:strVal val="#ppt_x"/>
                                          </p:val>
                                        </p:tav>
                                      </p:tavLst>
                                    </p:anim>
                                    <p:anim calcmode="lin" valueType="num">
                                      <p:cBhvr>
                                        <p:cTn id="44" dur="1000" fill="hold"/>
                                        <p:tgtEl>
                                          <p:spTgt spid="23"/>
                                        </p:tgtEl>
                                        <p:attrNameLst>
                                          <p:attrName>ppt_y</p:attrName>
                                        </p:attrNameLst>
                                      </p:cBhvr>
                                      <p:tavLst>
                                        <p:tav tm="0">
                                          <p:val>
                                            <p:strVal val="#ppt_y"/>
                                          </p:val>
                                        </p:tav>
                                        <p:tav tm="100000">
                                          <p:val>
                                            <p:strVal val="#ppt_y"/>
                                          </p:val>
                                        </p:tav>
                                      </p:tavLst>
                                    </p:anim>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ppt_h/2"/>
                                          </p:val>
                                        </p:tav>
                                        <p:tav tm="100000">
                                          <p:val>
                                            <p:strVal val="#ppt_y"/>
                                          </p:val>
                                        </p:tav>
                                      </p:tavLst>
                                    </p:anim>
                                    <p:anim calcmode="lin" valueType="num">
                                      <p:cBhvr>
                                        <p:cTn id="57" dur="1000" fill="hold"/>
                                        <p:tgtEl>
                                          <p:spTgt spid="21"/>
                                        </p:tgtEl>
                                        <p:attrNameLst>
                                          <p:attrName>ppt_w</p:attrName>
                                        </p:attrNameLst>
                                      </p:cBhvr>
                                      <p:tavLst>
                                        <p:tav tm="0">
                                          <p:val>
                                            <p:strVal val="#ppt_w"/>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2"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ppt_x</p:attrName>
                                        </p:attrNameLst>
                                      </p:cBhvr>
                                      <p:tavLst>
                                        <p:tav tm="0">
                                          <p:val>
                                            <p:strVal val="#ppt_x+#ppt_w/2"/>
                                          </p:val>
                                        </p:tav>
                                        <p:tav tm="100000">
                                          <p:val>
                                            <p:strVal val="#ppt_x"/>
                                          </p:val>
                                        </p:tav>
                                      </p:tavLst>
                                    </p:anim>
                                    <p:anim calcmode="lin" valueType="num">
                                      <p:cBhvr>
                                        <p:cTn id="64" dur="1000" fill="hold"/>
                                        <p:tgtEl>
                                          <p:spTgt spid="24"/>
                                        </p:tgtEl>
                                        <p:attrNameLst>
                                          <p:attrName>ppt_y</p:attrName>
                                        </p:attrNameLst>
                                      </p:cBhvr>
                                      <p:tavLst>
                                        <p:tav tm="0">
                                          <p:val>
                                            <p:strVal val="#ppt_y"/>
                                          </p:val>
                                        </p:tav>
                                        <p:tav tm="100000">
                                          <p:val>
                                            <p:strVal val="#ppt_y"/>
                                          </p:val>
                                        </p:tav>
                                      </p:tavLst>
                                    </p:anim>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autoUpdateAnimBg="0"/>
      <p:bldP spid="17" grpId="0" animBg="1"/>
      <p:bldP spid="18" grpId="0" animBg="1" autoUpdateAnimBg="0"/>
      <p:bldP spid="19" grpId="0" animBg="1"/>
      <p:bldP spid="20" grpId="0" animBg="1" autoUpdateAnimBg="0"/>
      <p:bldP spid="21" grpId="0" animBg="1"/>
      <p:bldP spid="23" grpId="0" animBg="1"/>
      <p:bldP spid="2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4211960" y="1247943"/>
            <a:ext cx="3096344"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a:t>
            </a:r>
            <a:r>
              <a:rPr lang="it-IT" sz="2000" b="1" dirty="0" smtClean="0">
                <a:solidFill>
                  <a:srgbClr val="000099"/>
                </a:solidFill>
              </a:rPr>
              <a:t>) IMMOBILIZZAZIONI</a:t>
            </a:r>
          </a:p>
          <a:p>
            <a:pPr algn="ctr"/>
            <a:r>
              <a:rPr lang="it-IT" sz="2000" b="1" dirty="0" smtClean="0">
                <a:solidFill>
                  <a:srgbClr val="000099"/>
                </a:solidFill>
              </a:rPr>
              <a:t>materiali</a:t>
            </a:r>
            <a:endParaRPr lang="it-IT" b="1" dirty="0">
              <a:solidFill>
                <a:srgbClr val="000099"/>
              </a:solidFill>
            </a:endParaRPr>
          </a:p>
        </p:txBody>
      </p:sp>
      <p:sp>
        <p:nvSpPr>
          <p:cNvPr id="9" name="Rectangle 3"/>
          <p:cNvSpPr>
            <a:spLocks noChangeArrowheads="1"/>
          </p:cNvSpPr>
          <p:nvPr/>
        </p:nvSpPr>
        <p:spPr bwMode="auto">
          <a:xfrm>
            <a:off x="4860007" y="2420888"/>
            <a:ext cx="1800225" cy="720725"/>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a:solidFill>
                  <a:srgbClr val="000099"/>
                </a:solidFill>
              </a:rPr>
              <a:t>Codice civile</a:t>
            </a:r>
          </a:p>
          <a:p>
            <a:pPr algn="ctr"/>
            <a:r>
              <a:rPr lang="it-IT" b="1" dirty="0">
                <a:solidFill>
                  <a:srgbClr val="000099"/>
                </a:solidFill>
              </a:rPr>
              <a:t>suddivide in:</a:t>
            </a:r>
          </a:p>
        </p:txBody>
      </p:sp>
      <p:sp>
        <p:nvSpPr>
          <p:cNvPr id="15" name="Rectangle 4"/>
          <p:cNvSpPr>
            <a:spLocks noChangeArrowheads="1"/>
          </p:cNvSpPr>
          <p:nvPr/>
        </p:nvSpPr>
        <p:spPr bwMode="auto">
          <a:xfrm>
            <a:off x="930942" y="2293460"/>
            <a:ext cx="2952779" cy="936846"/>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4)</a:t>
            </a:r>
            <a:endParaRPr lang="it-IT" b="1" dirty="0">
              <a:solidFill>
                <a:srgbClr val="000099"/>
              </a:solidFill>
            </a:endParaRPr>
          </a:p>
          <a:p>
            <a:pPr algn="ctr"/>
            <a:r>
              <a:rPr lang="it-IT" b="1" dirty="0" smtClean="0">
                <a:solidFill>
                  <a:srgbClr val="000099"/>
                </a:solidFill>
              </a:rPr>
              <a:t>Altri beni</a:t>
            </a:r>
            <a:endParaRPr lang="it-IT" dirty="0">
              <a:solidFill>
                <a:srgbClr val="000099"/>
              </a:solidFill>
            </a:endParaRPr>
          </a:p>
        </p:txBody>
      </p:sp>
      <p:sp>
        <p:nvSpPr>
          <p:cNvPr id="17" name="AutoShape 7"/>
          <p:cNvSpPr>
            <a:spLocks noChangeArrowheads="1"/>
          </p:cNvSpPr>
          <p:nvPr/>
        </p:nvSpPr>
        <p:spPr bwMode="auto">
          <a:xfrm rot="10800000">
            <a:off x="4069457" y="2471688"/>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9" name="AutoShape 9"/>
          <p:cNvSpPr>
            <a:spLocks noChangeArrowheads="1"/>
          </p:cNvSpPr>
          <p:nvPr/>
        </p:nvSpPr>
        <p:spPr bwMode="auto">
          <a:xfrm>
            <a:off x="2109157" y="3436907"/>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858441" y="4077072"/>
            <a:ext cx="3096344"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smtClean="0">
                <a:solidFill>
                  <a:srgbClr val="CC0066"/>
                </a:solidFill>
              </a:rPr>
              <a:t>6)</a:t>
            </a:r>
            <a:endParaRPr lang="it-IT" b="1" dirty="0">
              <a:solidFill>
                <a:srgbClr val="000099"/>
              </a:solidFill>
            </a:endParaRPr>
          </a:p>
          <a:p>
            <a:pPr algn="ctr"/>
            <a:r>
              <a:rPr lang="it-IT" b="1" dirty="0" smtClean="0">
                <a:solidFill>
                  <a:srgbClr val="000099"/>
                </a:solidFill>
              </a:rPr>
              <a:t>Immobilizzazioni in corso</a:t>
            </a:r>
          </a:p>
          <a:p>
            <a:pPr algn="ctr"/>
            <a:r>
              <a:rPr lang="it-IT" b="1" dirty="0" smtClean="0">
                <a:solidFill>
                  <a:srgbClr val="000099"/>
                </a:solidFill>
              </a:rPr>
              <a:t>e acconti</a:t>
            </a:r>
            <a:endParaRPr lang="it-IT" dirty="0">
              <a:solidFill>
                <a:srgbClr val="000099"/>
              </a:solidFill>
            </a:endParaRPr>
          </a:p>
          <a:p>
            <a:pPr algn="ctr"/>
            <a:endParaRPr lang="it-IT" dirty="0">
              <a:solidFill>
                <a:srgbClr val="FF0000"/>
              </a:solidFill>
            </a:endParaRPr>
          </a:p>
        </p:txBody>
      </p:sp>
      <p:cxnSp>
        <p:nvCxnSpPr>
          <p:cNvPr id="22" name="Connettore 2 21"/>
          <p:cNvCxnSpPr>
            <a:stCxn id="8" idx="2"/>
            <a:endCxn id="9" idx="0"/>
          </p:cNvCxnSpPr>
          <p:nvPr/>
        </p:nvCxnSpPr>
        <p:spPr>
          <a:xfrm flipH="1">
            <a:off x="5760120" y="1988840"/>
            <a:ext cx="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AutoShape 7"/>
          <p:cNvSpPr>
            <a:spLocks noChangeArrowheads="1"/>
          </p:cNvSpPr>
          <p:nvPr/>
        </p:nvSpPr>
        <p:spPr bwMode="auto">
          <a:xfrm rot="10800000">
            <a:off x="4098801" y="422088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ppt_w/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ppt_h/2"/>
                                          </p:val>
                                        </p:tav>
                                        <p:tav tm="100000">
                                          <p:val>
                                            <p:strVal val="#ppt_y"/>
                                          </p:val>
                                        </p:tav>
                                      </p:tavLst>
                                    </p:anim>
                                    <p:anim calcmode="lin" valueType="num">
                                      <p:cBhvr>
                                        <p:cTn id="37" dur="1000" fill="hold"/>
                                        <p:tgtEl>
                                          <p:spTgt spid="19"/>
                                        </p:tgtEl>
                                        <p:attrNameLst>
                                          <p:attrName>ppt_w</p:attrName>
                                        </p:attrNameLst>
                                      </p:cBhvr>
                                      <p:tavLst>
                                        <p:tav tm="0">
                                          <p:val>
                                            <p:strVal val="#ppt_w"/>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ppt_x</p:attrName>
                                        </p:attrNameLst>
                                      </p:cBhvr>
                                      <p:tavLst>
                                        <p:tav tm="0">
                                          <p:val>
                                            <p:strVal val="#ppt_x+#ppt_w/2"/>
                                          </p:val>
                                        </p:tav>
                                        <p:tav tm="100000">
                                          <p:val>
                                            <p:strVal val="#ppt_x"/>
                                          </p:val>
                                        </p:tav>
                                      </p:tavLst>
                                    </p:anim>
                                    <p:anim calcmode="lin" valueType="num">
                                      <p:cBhvr>
                                        <p:cTn id="44" dur="1000" fill="hold"/>
                                        <p:tgtEl>
                                          <p:spTgt spid="24"/>
                                        </p:tgtEl>
                                        <p:attrNameLst>
                                          <p:attrName>ppt_y</p:attrName>
                                        </p:attrNameLst>
                                      </p:cBhvr>
                                      <p:tavLst>
                                        <p:tav tm="0">
                                          <p:val>
                                            <p:strVal val="#ppt_y"/>
                                          </p:val>
                                        </p:tav>
                                        <p:tav tm="100000">
                                          <p:val>
                                            <p:strVal val="#ppt_y"/>
                                          </p:val>
                                        </p:tav>
                                      </p:tavLst>
                                    </p:anim>
                                    <p:anim calcmode="lin" valueType="num">
                                      <p:cBhvr>
                                        <p:cTn id="45" dur="1000" fill="hold"/>
                                        <p:tgtEl>
                                          <p:spTgt spid="24"/>
                                        </p:tgtEl>
                                        <p:attrNameLst>
                                          <p:attrName>ppt_w</p:attrName>
                                        </p:attrNameLst>
                                      </p:cBhvr>
                                      <p:tavLst>
                                        <p:tav tm="0">
                                          <p:val>
                                            <p:fltVal val="0"/>
                                          </p:val>
                                        </p:tav>
                                        <p:tav tm="100000">
                                          <p:val>
                                            <p:strVal val="#ppt_w"/>
                                          </p:val>
                                        </p:tav>
                                      </p:tavLst>
                                    </p:anim>
                                    <p:anim calcmode="lin" valueType="num">
                                      <p:cBhvr>
                                        <p:cTn id="46"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autoUpdateAnimBg="0"/>
      <p:bldP spid="17" grpId="0" animBg="1"/>
      <p:bldP spid="19" grpId="0" animBg="1"/>
      <p:bldP spid="20" grpId="0" animBg="1" autoUpdateAnimBg="0"/>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3"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6" name="Immagine 15">
            <a:extLst>
              <a:ext uri="{FF2B5EF4-FFF2-40B4-BE49-F238E27FC236}">
                <a16:creationId xmlns:a16="http://schemas.microsoft.com/office/drawing/2014/main" xmlns="" id="{5A6A365E-3B1D-46E0-BE6B-B30CDCCAF60C}"/>
              </a:ext>
            </a:extLst>
          </p:cNvPr>
          <p:cNvPicPr>
            <a:picLocks noChangeAspect="1"/>
          </p:cNvPicPr>
          <p:nvPr/>
        </p:nvPicPr>
        <p:blipFill>
          <a:blip r:embed="rId3" cstate="print"/>
          <a:stretch>
            <a:fillRect/>
          </a:stretch>
        </p:blipFill>
        <p:spPr>
          <a:xfrm>
            <a:off x="8862" y="-14439"/>
            <a:ext cx="2186874" cy="995168"/>
          </a:xfrm>
          <a:prstGeom prst="rect">
            <a:avLst/>
          </a:prstGeom>
        </p:spPr>
      </p:pic>
      <p:sp>
        <p:nvSpPr>
          <p:cNvPr id="8" name="Rectangle 2"/>
          <p:cNvSpPr>
            <a:spLocks noChangeArrowheads="1"/>
          </p:cNvSpPr>
          <p:nvPr/>
        </p:nvSpPr>
        <p:spPr bwMode="auto">
          <a:xfrm>
            <a:off x="4211960" y="1247943"/>
            <a:ext cx="3096344" cy="740897"/>
          </a:xfrm>
          <a:prstGeom prst="rect">
            <a:avLst/>
          </a:prstGeom>
          <a:solidFill>
            <a:srgbClr val="FFCCFF"/>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sz="2000" b="1" dirty="0" err="1" smtClean="0">
                <a:solidFill>
                  <a:srgbClr val="000099"/>
                </a:solidFill>
              </a:rPr>
              <a:t>B.I</a:t>
            </a:r>
            <a:r>
              <a:rPr lang="it-IT" sz="2000" b="1" dirty="0" smtClean="0">
                <a:solidFill>
                  <a:srgbClr val="000099"/>
                </a:solidFill>
              </a:rPr>
              <a:t>) IMMOBILIZZAZIONI</a:t>
            </a:r>
          </a:p>
          <a:p>
            <a:pPr algn="ctr"/>
            <a:r>
              <a:rPr lang="it-IT" sz="2000" b="1" dirty="0" smtClean="0">
                <a:solidFill>
                  <a:srgbClr val="000099"/>
                </a:solidFill>
              </a:rPr>
              <a:t>materiali</a:t>
            </a:r>
            <a:endParaRPr lang="it-IT" b="1" dirty="0">
              <a:solidFill>
                <a:srgbClr val="000099"/>
              </a:solidFill>
            </a:endParaRPr>
          </a:p>
        </p:txBody>
      </p:sp>
      <p:sp>
        <p:nvSpPr>
          <p:cNvPr id="9" name="Rectangle 3"/>
          <p:cNvSpPr>
            <a:spLocks noChangeArrowheads="1"/>
          </p:cNvSpPr>
          <p:nvPr/>
        </p:nvSpPr>
        <p:spPr bwMode="auto">
          <a:xfrm>
            <a:off x="4860007" y="2420888"/>
            <a:ext cx="1800225" cy="720725"/>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000099"/>
                </a:solidFill>
              </a:rPr>
              <a:t>RILEVAZIONE</a:t>
            </a:r>
            <a:endParaRPr lang="it-IT" b="1" dirty="0">
              <a:solidFill>
                <a:srgbClr val="000099"/>
              </a:solidFill>
            </a:endParaRPr>
          </a:p>
        </p:txBody>
      </p:sp>
      <p:sp>
        <p:nvSpPr>
          <p:cNvPr id="15" name="Rectangle 4"/>
          <p:cNvSpPr>
            <a:spLocks noChangeArrowheads="1"/>
          </p:cNvSpPr>
          <p:nvPr/>
        </p:nvSpPr>
        <p:spPr bwMode="auto">
          <a:xfrm>
            <a:off x="930942" y="2293460"/>
            <a:ext cx="2952779" cy="936846"/>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1)</a:t>
            </a:r>
            <a:endParaRPr lang="it-IT" b="1" dirty="0">
              <a:solidFill>
                <a:srgbClr val="000099"/>
              </a:solidFill>
            </a:endParaRPr>
          </a:p>
          <a:p>
            <a:pPr algn="ctr"/>
            <a:r>
              <a:rPr lang="it-IT" b="1" dirty="0" smtClean="0">
                <a:solidFill>
                  <a:srgbClr val="000099"/>
                </a:solidFill>
              </a:rPr>
              <a:t>Soddisfa “concetto”</a:t>
            </a:r>
          </a:p>
          <a:p>
            <a:pPr algn="ctr"/>
            <a:r>
              <a:rPr lang="it-IT" b="1" dirty="0" smtClean="0">
                <a:solidFill>
                  <a:srgbClr val="000099"/>
                </a:solidFill>
              </a:rPr>
              <a:t>Bene </a:t>
            </a:r>
            <a:r>
              <a:rPr lang="it-IT" b="1" dirty="0" smtClean="0">
                <a:solidFill>
                  <a:srgbClr val="000099"/>
                </a:solidFill>
              </a:rPr>
              <a:t>materiale</a:t>
            </a:r>
            <a:endParaRPr lang="it-IT" dirty="0">
              <a:solidFill>
                <a:srgbClr val="000099"/>
              </a:solidFill>
            </a:endParaRPr>
          </a:p>
        </p:txBody>
      </p:sp>
      <p:sp>
        <p:nvSpPr>
          <p:cNvPr id="17" name="AutoShape 7"/>
          <p:cNvSpPr>
            <a:spLocks noChangeArrowheads="1"/>
          </p:cNvSpPr>
          <p:nvPr/>
        </p:nvSpPr>
        <p:spPr bwMode="auto">
          <a:xfrm rot="10800000">
            <a:off x="4069457" y="2471688"/>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18" name="Rectangle 8"/>
          <p:cNvSpPr>
            <a:spLocks noChangeArrowheads="1"/>
          </p:cNvSpPr>
          <p:nvPr/>
        </p:nvSpPr>
        <p:spPr bwMode="auto">
          <a:xfrm>
            <a:off x="899591" y="3717032"/>
            <a:ext cx="3024337"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r>
              <a:rPr lang="it-IT" b="1" dirty="0" smtClean="0">
                <a:solidFill>
                  <a:srgbClr val="CC0066"/>
                </a:solidFill>
              </a:rPr>
              <a:t>2)</a:t>
            </a:r>
            <a:endParaRPr lang="it-IT" b="1" dirty="0">
              <a:solidFill>
                <a:srgbClr val="000099"/>
              </a:solidFill>
            </a:endParaRPr>
          </a:p>
          <a:p>
            <a:pPr algn="ctr"/>
            <a:r>
              <a:rPr lang="it-IT" b="1" dirty="0" smtClean="0">
                <a:solidFill>
                  <a:srgbClr val="000099"/>
                </a:solidFill>
              </a:rPr>
              <a:t>Benefici economici  soc. e</a:t>
            </a:r>
          </a:p>
          <a:p>
            <a:pPr algn="ctr"/>
            <a:r>
              <a:rPr lang="it-IT" b="1" dirty="0" smtClean="0">
                <a:solidFill>
                  <a:srgbClr val="000099"/>
                </a:solidFill>
              </a:rPr>
              <a:t>limitazione a terzi</a:t>
            </a:r>
            <a:endParaRPr lang="it-IT" dirty="0">
              <a:solidFill>
                <a:srgbClr val="000099"/>
              </a:solidFill>
            </a:endParaRPr>
          </a:p>
        </p:txBody>
      </p:sp>
      <p:sp>
        <p:nvSpPr>
          <p:cNvPr id="19" name="AutoShape 9"/>
          <p:cNvSpPr>
            <a:spLocks noChangeArrowheads="1"/>
          </p:cNvSpPr>
          <p:nvPr/>
        </p:nvSpPr>
        <p:spPr bwMode="auto">
          <a:xfrm>
            <a:off x="2109157" y="3292891"/>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sp>
        <p:nvSpPr>
          <p:cNvPr id="20" name="Rectangle 8"/>
          <p:cNvSpPr>
            <a:spLocks noChangeArrowheads="1"/>
          </p:cNvSpPr>
          <p:nvPr/>
        </p:nvSpPr>
        <p:spPr bwMode="auto">
          <a:xfrm>
            <a:off x="858441" y="5157192"/>
            <a:ext cx="3096344" cy="936104"/>
          </a:xfrm>
          <a:prstGeom prst="rect">
            <a:avLst/>
          </a:prstGeom>
          <a:solidFill>
            <a:srgbClr val="CCFFCC"/>
          </a:solidFill>
          <a:ln w="12700" cap="sq">
            <a:solidFill>
              <a:srgbClr val="CC0066"/>
            </a:solidFill>
            <a:miter lim="800000"/>
            <a:headEnd type="none" w="sm" len="sm"/>
            <a:tailEnd type="none" w="sm" len="sm"/>
          </a:ln>
          <a:effectLst>
            <a:outerShdw dist="107763" dir="18900000" algn="ctr" rotWithShape="0">
              <a:srgbClr val="FF0066">
                <a:alpha val="50000"/>
              </a:srgbClr>
            </a:outerShdw>
          </a:effectLst>
        </p:spPr>
        <p:txBody>
          <a:bodyPr wrap="none" anchor="ctr"/>
          <a:lstStyle/>
          <a:p>
            <a:pPr algn="ctr"/>
            <a:endParaRPr lang="it-IT" b="1" dirty="0">
              <a:solidFill>
                <a:srgbClr val="CC0066"/>
              </a:solidFill>
            </a:endParaRPr>
          </a:p>
          <a:p>
            <a:pPr algn="ctr"/>
            <a:r>
              <a:rPr lang="it-IT" b="1" dirty="0" smtClean="0">
                <a:solidFill>
                  <a:srgbClr val="CC0066"/>
                </a:solidFill>
              </a:rPr>
              <a:t>3)</a:t>
            </a:r>
            <a:endParaRPr lang="it-IT" b="1" dirty="0">
              <a:solidFill>
                <a:srgbClr val="000099"/>
              </a:solidFill>
            </a:endParaRPr>
          </a:p>
          <a:p>
            <a:pPr algn="ctr"/>
            <a:r>
              <a:rPr lang="it-IT" b="1" dirty="0" smtClean="0">
                <a:solidFill>
                  <a:srgbClr val="000099"/>
                </a:solidFill>
              </a:rPr>
              <a:t>Costo stimabile</a:t>
            </a:r>
          </a:p>
          <a:p>
            <a:pPr algn="ctr"/>
            <a:r>
              <a:rPr lang="it-IT" b="1" dirty="0" smtClean="0">
                <a:solidFill>
                  <a:srgbClr val="000099"/>
                </a:solidFill>
              </a:rPr>
              <a:t>sufficiente attendibilità</a:t>
            </a:r>
            <a:endParaRPr lang="it-IT" dirty="0">
              <a:solidFill>
                <a:srgbClr val="000099"/>
              </a:solidFill>
            </a:endParaRPr>
          </a:p>
          <a:p>
            <a:pPr algn="ctr"/>
            <a:endParaRPr lang="it-IT" dirty="0">
              <a:solidFill>
                <a:srgbClr val="FF0000"/>
              </a:solidFill>
            </a:endParaRPr>
          </a:p>
        </p:txBody>
      </p:sp>
      <p:sp>
        <p:nvSpPr>
          <p:cNvPr id="21" name="AutoShape 9"/>
          <p:cNvSpPr>
            <a:spLocks noChangeArrowheads="1"/>
          </p:cNvSpPr>
          <p:nvPr/>
        </p:nvSpPr>
        <p:spPr bwMode="auto">
          <a:xfrm>
            <a:off x="2123728" y="4742253"/>
            <a:ext cx="647700" cy="280125"/>
          </a:xfrm>
          <a:prstGeom prst="downArrow">
            <a:avLst>
              <a:gd name="adj1" fmla="val 50000"/>
              <a:gd name="adj2" fmla="val 25000"/>
            </a:avLst>
          </a:prstGeom>
          <a:gradFill rotWithShape="1">
            <a:gsLst>
              <a:gs pos="0">
                <a:srgbClr val="FF66FF"/>
              </a:gs>
              <a:gs pos="50000">
                <a:schemeClr val="tx1"/>
              </a:gs>
              <a:gs pos="100000">
                <a:srgbClr val="FF66FF"/>
              </a:gs>
            </a:gsLst>
            <a:lin ang="5400000" scaled="1"/>
          </a:gradFill>
          <a:ln w="12700" cap="sq">
            <a:solidFill>
              <a:schemeClr val="tx1"/>
            </a:solidFill>
            <a:miter lim="800000"/>
            <a:headEnd type="none" w="sm" len="sm"/>
            <a:tailEnd type="none" w="sm" len="sm"/>
          </a:ln>
          <a:effectLst/>
        </p:spPr>
        <p:txBody>
          <a:bodyPr wrap="none" anchor="ctr"/>
          <a:lstStyle/>
          <a:p>
            <a:endParaRPr lang="it-IT"/>
          </a:p>
        </p:txBody>
      </p:sp>
      <p:cxnSp>
        <p:nvCxnSpPr>
          <p:cNvPr id="22" name="Connettore 2 21"/>
          <p:cNvCxnSpPr>
            <a:stCxn id="8" idx="2"/>
            <a:endCxn id="9" idx="0"/>
          </p:cNvCxnSpPr>
          <p:nvPr/>
        </p:nvCxnSpPr>
        <p:spPr>
          <a:xfrm flipH="1">
            <a:off x="5760120" y="1988840"/>
            <a:ext cx="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utoShape 7"/>
          <p:cNvSpPr>
            <a:spLocks noChangeArrowheads="1"/>
          </p:cNvSpPr>
          <p:nvPr/>
        </p:nvSpPr>
        <p:spPr bwMode="auto">
          <a:xfrm rot="10800000">
            <a:off x="4067945" y="386084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
        <p:nvSpPr>
          <p:cNvPr id="24" name="AutoShape 7"/>
          <p:cNvSpPr>
            <a:spLocks noChangeArrowheads="1"/>
          </p:cNvSpPr>
          <p:nvPr/>
        </p:nvSpPr>
        <p:spPr bwMode="auto">
          <a:xfrm rot="10800000">
            <a:off x="4098801" y="5301009"/>
            <a:ext cx="25717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FF"/>
          </a:solidFill>
          <a:ln w="12700" cap="sq">
            <a:solidFill>
              <a:schemeClr val="tx1"/>
            </a:solidFill>
            <a:miter lim="800000"/>
            <a:headEnd type="none" w="sm" len="sm"/>
            <a:tailEnd type="none" w="sm" len="sm"/>
          </a:ln>
          <a:effectLst/>
        </p:spPr>
        <p:txBody>
          <a:bodyPr wrap="none" anchor="ctr"/>
          <a:lstStyle/>
          <a:p>
            <a:endParaRPr lang="it-IT"/>
          </a:p>
        </p:txBody>
      </p:sp>
    </p:spTree>
    <p:extLst>
      <p:ext uri="{BB962C8B-B14F-4D97-AF65-F5344CB8AC3E}">
        <p14:creationId xmlns:p14="http://schemas.microsoft.com/office/powerpoint/2010/main" xmlns="" val="428308747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ppt_x</p:attrName>
                                        </p:attrNameLst>
                                      </p:cBhvr>
                                      <p:tavLst>
                                        <p:tav tm="0">
                                          <p:val>
                                            <p:strVal val="#ppt_x+#ppt_w/2"/>
                                          </p:val>
                                        </p:tav>
                                        <p:tav tm="100000">
                                          <p:val>
                                            <p:strVal val="#ppt_x"/>
                                          </p:val>
                                        </p:tav>
                                      </p:tavLst>
                                    </p:anim>
                                    <p:anim calcmode="lin" valueType="num">
                                      <p:cBhvr>
                                        <p:cTn id="24" dur="1000" fill="hold"/>
                                        <p:tgtEl>
                                          <p:spTgt spid="17"/>
                                        </p:tgtEl>
                                        <p:attrNameLst>
                                          <p:attrName>ppt_y</p:attrName>
                                        </p:attrNameLst>
                                      </p:cBhvr>
                                      <p:tavLst>
                                        <p:tav tm="0">
                                          <p:val>
                                            <p:strVal val="#ppt_y"/>
                                          </p:val>
                                        </p:tav>
                                        <p:tav tm="100000">
                                          <p:val>
                                            <p:strVal val="#ppt_y"/>
                                          </p:val>
                                        </p:tav>
                                      </p:tavLst>
                                    </p:anim>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ppt_h/2"/>
                                          </p:val>
                                        </p:tav>
                                        <p:tav tm="100000">
                                          <p:val>
                                            <p:strVal val="#ppt_y"/>
                                          </p:val>
                                        </p:tav>
                                      </p:tavLst>
                                    </p:anim>
                                    <p:anim calcmode="lin" valueType="num">
                                      <p:cBhvr>
                                        <p:cTn id="37" dur="1000" fill="hold"/>
                                        <p:tgtEl>
                                          <p:spTgt spid="19"/>
                                        </p:tgtEl>
                                        <p:attrNameLst>
                                          <p:attrName>ppt_w</p:attrName>
                                        </p:attrNameLst>
                                      </p:cBhvr>
                                      <p:tavLst>
                                        <p:tav tm="0">
                                          <p:val>
                                            <p:strVal val="#ppt_w"/>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2"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ppt_x</p:attrName>
                                        </p:attrNameLst>
                                      </p:cBhvr>
                                      <p:tavLst>
                                        <p:tav tm="0">
                                          <p:val>
                                            <p:strVal val="#ppt_x+#ppt_w/2"/>
                                          </p:val>
                                        </p:tav>
                                        <p:tav tm="100000">
                                          <p:val>
                                            <p:strVal val="#ppt_x"/>
                                          </p:val>
                                        </p:tav>
                                      </p:tavLst>
                                    </p:anim>
                                    <p:anim calcmode="lin" valueType="num">
                                      <p:cBhvr>
                                        <p:cTn id="44" dur="1000" fill="hold"/>
                                        <p:tgtEl>
                                          <p:spTgt spid="23"/>
                                        </p:tgtEl>
                                        <p:attrNameLst>
                                          <p:attrName>ppt_y</p:attrName>
                                        </p:attrNameLst>
                                      </p:cBhvr>
                                      <p:tavLst>
                                        <p:tav tm="0">
                                          <p:val>
                                            <p:strVal val="#ppt_y"/>
                                          </p:val>
                                        </p:tav>
                                        <p:tav tm="100000">
                                          <p:val>
                                            <p:strVal val="#ppt_y"/>
                                          </p:val>
                                        </p:tav>
                                      </p:tavLst>
                                    </p:anim>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ppt_h/2"/>
                                          </p:val>
                                        </p:tav>
                                        <p:tav tm="100000">
                                          <p:val>
                                            <p:strVal val="#ppt_y"/>
                                          </p:val>
                                        </p:tav>
                                      </p:tavLst>
                                    </p:anim>
                                    <p:anim calcmode="lin" valueType="num">
                                      <p:cBhvr>
                                        <p:cTn id="57" dur="1000" fill="hold"/>
                                        <p:tgtEl>
                                          <p:spTgt spid="21"/>
                                        </p:tgtEl>
                                        <p:attrNameLst>
                                          <p:attrName>ppt_w</p:attrName>
                                        </p:attrNameLst>
                                      </p:cBhvr>
                                      <p:tavLst>
                                        <p:tav tm="0">
                                          <p:val>
                                            <p:strVal val="#ppt_w"/>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2"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ppt_x</p:attrName>
                                        </p:attrNameLst>
                                      </p:cBhvr>
                                      <p:tavLst>
                                        <p:tav tm="0">
                                          <p:val>
                                            <p:strVal val="#ppt_x+#ppt_w/2"/>
                                          </p:val>
                                        </p:tav>
                                        <p:tav tm="100000">
                                          <p:val>
                                            <p:strVal val="#ppt_x"/>
                                          </p:val>
                                        </p:tav>
                                      </p:tavLst>
                                    </p:anim>
                                    <p:anim calcmode="lin" valueType="num">
                                      <p:cBhvr>
                                        <p:cTn id="64" dur="1000" fill="hold"/>
                                        <p:tgtEl>
                                          <p:spTgt spid="24"/>
                                        </p:tgtEl>
                                        <p:attrNameLst>
                                          <p:attrName>ppt_y</p:attrName>
                                        </p:attrNameLst>
                                      </p:cBhvr>
                                      <p:tavLst>
                                        <p:tav tm="0">
                                          <p:val>
                                            <p:strVal val="#ppt_y"/>
                                          </p:val>
                                        </p:tav>
                                        <p:tav tm="100000">
                                          <p:val>
                                            <p:strVal val="#ppt_y"/>
                                          </p:val>
                                        </p:tav>
                                      </p:tavLst>
                                    </p:anim>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autoUpdateAnimBg="0"/>
      <p:bldP spid="17" grpId="0" animBg="1"/>
      <p:bldP spid="18" grpId="0" animBg="1" autoUpdateAnimBg="0"/>
      <p:bldP spid="19" grpId="0" animBg="1"/>
      <p:bldP spid="20" grpId="0" animBg="1" autoUpdateAnimBg="0"/>
      <p:bldP spid="21" grpId="0" animBg="1"/>
      <p:bldP spid="23" grpId="0" animBg="1"/>
      <p:bldP spid="2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86107" y="1628800"/>
            <a:ext cx="7971798" cy="2308324"/>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it-IT" sz="7200" b="1" cap="all" dirty="0">
                <a:ln w="0"/>
                <a:solidFill>
                  <a:srgbClr val="FF0000"/>
                </a:solidFill>
                <a:effectLst>
                  <a:reflection blurRad="12700" stA="50000" endPos="50000" dist="5000" dir="5400000" sy="-100000" rotWithShape="0"/>
                </a:effectLst>
              </a:rPr>
              <a:t>La valutazione</a:t>
            </a:r>
          </a:p>
          <a:p>
            <a:pPr algn="ctr">
              <a:defRPr/>
            </a:pPr>
            <a:r>
              <a:rPr lang="it-IT" sz="7200" b="1" cap="all" dirty="0" smtClean="0">
                <a:ln w="0"/>
                <a:solidFill>
                  <a:srgbClr val="FF0000"/>
                </a:solidFill>
                <a:effectLst>
                  <a:reflection blurRad="12700" stA="50000" endPos="50000" dist="5000" dir="5400000" sy="-100000" rotWithShape="0"/>
                </a:effectLst>
              </a:rPr>
              <a:t>Degli </a:t>
            </a:r>
            <a:r>
              <a:rPr lang="it-IT" sz="7200" b="1" cap="all" dirty="0" err="1" smtClean="0">
                <a:ln w="0"/>
                <a:solidFill>
                  <a:srgbClr val="FF0000"/>
                </a:solidFill>
                <a:effectLst>
                  <a:reflection blurRad="12700" stA="50000" endPos="50000" dist="5000" dir="5400000" sy="-100000" rotWithShape="0"/>
                </a:effectLst>
              </a:rPr>
              <a:t>assets</a:t>
            </a:r>
            <a:endParaRPr lang="it-IT" sz="7200" b="1" cap="all" dirty="0">
              <a:ln w="0"/>
              <a:solidFill>
                <a:srgbClr val="FF0000"/>
              </a:solidFill>
              <a:effectLst>
                <a:reflection blurRad="12700" stA="50000" endPos="50000" dist="5000" dir="5400000" sy="-100000" rotWithShape="0"/>
              </a:effectLst>
            </a:endParaRPr>
          </a:p>
        </p:txBody>
      </p:sp>
      <p:sp>
        <p:nvSpPr>
          <p:cNvPr id="8" name="Rettangolo 7"/>
          <p:cNvSpPr/>
          <p:nvPr/>
        </p:nvSpPr>
        <p:spPr>
          <a:xfrm>
            <a:off x="899592" y="4481825"/>
            <a:ext cx="7344816" cy="1323439"/>
          </a:xfrm>
          <a:prstGeom prst="rect">
            <a:avLst/>
          </a:prstGeom>
          <a:solidFill>
            <a:srgbClr val="FFFF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t-IT" sz="8000" b="1" cap="none" spc="50" dirty="0" smtClean="0">
                <a:ln w="11430"/>
                <a:solidFill>
                  <a:srgbClr val="CC0000"/>
                </a:solidFill>
                <a:effectLst>
                  <a:outerShdw blurRad="76200" dist="50800" dir="5400000" algn="tl" rotWithShape="0">
                    <a:srgbClr val="000000">
                      <a:alpha val="65000"/>
                    </a:srgbClr>
                  </a:outerShdw>
                </a:effectLst>
              </a:rPr>
              <a:t>Carte di </a:t>
            </a:r>
            <a:r>
              <a:rPr lang="it-IT" sz="8000" b="1" spc="50" dirty="0" smtClean="0">
                <a:ln w="11430"/>
                <a:solidFill>
                  <a:srgbClr val="CC0000"/>
                </a:solidFill>
                <a:effectLst>
                  <a:outerShdw blurRad="76200" dist="50800" dir="5400000" algn="tl" rotWithShape="0">
                    <a:srgbClr val="000000">
                      <a:alpha val="65000"/>
                    </a:srgbClr>
                  </a:outerShdw>
                </a:effectLst>
              </a:rPr>
              <a:t>lavoro</a:t>
            </a:r>
            <a:endParaRPr lang="it-IT" sz="8000" b="1" cap="none" spc="50" dirty="0">
              <a:ln w="11430"/>
              <a:solidFill>
                <a:srgbClr val="CC0000"/>
              </a:solidFill>
              <a:effectLst>
                <a:outerShdw blurRad="76200" dist="50800" dir="5400000" algn="tl" rotWithShape="0">
                  <a:srgbClr val="000000">
                    <a:alpha val="65000"/>
                  </a:srgbClr>
                </a:outerShdw>
              </a:effectLst>
            </a:endParaRPr>
          </a:p>
        </p:txBody>
      </p:sp>
      <p:sp>
        <p:nvSpPr>
          <p:cNvPr id="14"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15"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Segnaposto data 4">
            <a:extLst>
              <a:ext uri="{FF2B5EF4-FFF2-40B4-BE49-F238E27FC236}">
                <a16:creationId xmlns:a16="http://schemas.microsoft.com/office/drawing/2014/main" xmlns="" id="{0CA1E987-3ABA-405F-8DEF-3DFBAE77342A}"/>
              </a:ext>
            </a:extLst>
          </p:cNvPr>
          <p:cNvSpPr>
            <a:spLocks noGrp="1"/>
          </p:cNvSpPr>
          <p:nvPr>
            <p:ph type="dt" sz="half" idx="4294967295"/>
          </p:nvPr>
        </p:nvSpPr>
        <p:spPr>
          <a:xfrm>
            <a:off x="6588224" y="6477043"/>
            <a:ext cx="1794734" cy="365125"/>
          </a:xfrm>
          <a:prstGeom prst="rect">
            <a:avLst/>
          </a:prstGeo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21" name="Rettangolo 2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22" name="Immagine 21">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39"/>
            <a:ext cx="2186874" cy="995168"/>
          </a:xfrm>
          <a:prstGeom prst="rect">
            <a:avLst/>
          </a:prstGeom>
        </p:spPr>
      </p:pic>
      <p:sp>
        <p:nvSpPr>
          <p:cNvPr id="23"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5"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6"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7"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8" name="AutoShape 12"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50486541"/>
              </p:ext>
            </p:extLst>
          </p:nvPr>
        </p:nvGraphicFramePr>
        <p:xfrm>
          <a:off x="323528" y="1332305"/>
          <a:ext cx="8496945" cy="4932717"/>
        </p:xfrm>
        <a:graphic>
          <a:graphicData uri="http://schemas.openxmlformats.org/drawingml/2006/table">
            <a:tbl>
              <a:tblPr/>
              <a:tblGrid>
                <a:gridCol w="1757008">
                  <a:extLst>
                    <a:ext uri="{9D8B030D-6E8A-4147-A177-3AD203B41FA5}">
                      <a16:colId xmlns:a16="http://schemas.microsoft.com/office/drawing/2014/main" xmlns="" val="2201459380"/>
                    </a:ext>
                  </a:extLst>
                </a:gridCol>
                <a:gridCol w="2237282">
                  <a:extLst>
                    <a:ext uri="{9D8B030D-6E8A-4147-A177-3AD203B41FA5}">
                      <a16:colId xmlns:a16="http://schemas.microsoft.com/office/drawing/2014/main" xmlns="" val="3382367960"/>
                    </a:ext>
                  </a:extLst>
                </a:gridCol>
                <a:gridCol w="4011709">
                  <a:extLst>
                    <a:ext uri="{9D8B030D-6E8A-4147-A177-3AD203B41FA5}">
                      <a16:colId xmlns:a16="http://schemas.microsoft.com/office/drawing/2014/main" xmlns="" val="3073482549"/>
                    </a:ext>
                  </a:extLst>
                </a:gridCol>
                <a:gridCol w="490946">
                  <a:extLst>
                    <a:ext uri="{9D8B030D-6E8A-4147-A177-3AD203B41FA5}">
                      <a16:colId xmlns:a16="http://schemas.microsoft.com/office/drawing/2014/main" xmlns="" val="2764353031"/>
                    </a:ext>
                  </a:extLst>
                </a:gridCol>
              </a:tblGrid>
              <a:tr h="312957">
                <a:tc gridSpan="4">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Carta di lavoro</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430412">
                <a:tc gridSpan="3">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Procedure di </a:t>
                      </a:r>
                      <a:r>
                        <a:rPr lang="it-IT" sz="2000" b="1" i="0" u="none" strike="noStrike" dirty="0" err="1">
                          <a:solidFill>
                            <a:srgbClr val="FFFFFF"/>
                          </a:solidFill>
                          <a:effectLst/>
                          <a:latin typeface="Arial Narrow" panose="020B0606020202030204" pitchFamily="34" charset="0"/>
                        </a:rPr>
                        <a:t>revisione_Immobilizzazioni</a:t>
                      </a:r>
                      <a:r>
                        <a:rPr lang="it-IT" sz="2000" b="1" i="0" u="none" strike="noStrike" dirty="0">
                          <a:solidFill>
                            <a:srgbClr val="FFFFFF"/>
                          </a:solidFill>
                          <a:effectLst/>
                          <a:latin typeface="Arial Narrow" panose="020B0606020202030204" pitchFamily="34" charset="0"/>
                        </a:rPr>
                        <a:t> </a:t>
                      </a:r>
                      <a:r>
                        <a:rPr lang="it-IT" sz="2000" b="1" i="0" u="none" strike="noStrike" dirty="0" smtClean="0">
                          <a:solidFill>
                            <a:srgbClr val="FFFFFF"/>
                          </a:solidFill>
                          <a:effectLst/>
                          <a:latin typeface="Arial Narrow" panose="020B0606020202030204" pitchFamily="34" charset="0"/>
                        </a:rPr>
                        <a:t>materiali</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a:txBody>
                    <a:bodyPr/>
                    <a:lstStyle/>
                    <a:p>
                      <a:endParaRPr lang="it-IT"/>
                    </a:p>
                  </a:txBody>
                  <a:tcPr marL="5857" marR="5857" marT="5857" marB="0" anchor="ctr">
                    <a:lnL>
                      <a:noFill/>
                    </a:lnL>
                    <a:lnR>
                      <a:noFill/>
                    </a:lnR>
                    <a:lnT>
                      <a:noFill/>
                    </a:lnT>
                    <a:lnB>
                      <a:noFill/>
                    </a:lnB>
                    <a:solidFill>
                      <a:srgbClr val="FF0000"/>
                    </a:solidFill>
                  </a:tcPr>
                </a:tc>
                <a:extLst>
                  <a:ext uri="{0D108BD9-81ED-4DB2-BD59-A6C34878D82A}">
                    <a16:rowId xmlns:a16="http://schemas.microsoft.com/office/drawing/2014/main" xmlns="" val="2050798857"/>
                  </a:ext>
                </a:extLst>
              </a:tr>
              <a:tr h="388054">
                <a:tc>
                  <a:txBody>
                    <a:bodyPr/>
                    <a:lstStyle/>
                    <a:p>
                      <a:pPr algn="l" fontAlgn="ctr">
                        <a:spcBef>
                          <a:spcPts val="0"/>
                        </a:spcBef>
                        <a:spcAft>
                          <a:spcPts val="0"/>
                        </a:spcAft>
                      </a:pPr>
                      <a:endParaRPr lang="it-IT" sz="11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Società: XYZ SpA</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Bilancio d’esercizio chiuso al 31/12/20XX</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endParaRPr lang="it-IT"/>
                    </a:p>
                  </a:txBody>
                  <a:tcPr marL="5857" marR="5857" marT="5857" marB="0" anchor="b">
                    <a:lnL>
                      <a:noFill/>
                    </a:lnL>
                    <a:lnR>
                      <a:noFill/>
                    </a:lnR>
                    <a:lnT>
                      <a:noFill/>
                    </a:lnT>
                    <a:lnB>
                      <a:noFill/>
                    </a:lnB>
                  </a:tcPr>
                </a:tc>
                <a:extLst>
                  <a:ext uri="{0D108BD9-81ED-4DB2-BD59-A6C34878D82A}">
                    <a16:rowId xmlns:a16="http://schemas.microsoft.com/office/drawing/2014/main" xmlns="" val="533176825"/>
                  </a:ext>
                </a:extLst>
              </a:tr>
              <a:tr h="388054">
                <a:tc>
                  <a:txBody>
                    <a:bodyPr/>
                    <a:lstStyle/>
                    <a:p>
                      <a:pPr algn="l" fontAlgn="ctr">
                        <a:spcBef>
                          <a:spcPts val="0"/>
                        </a:spcBef>
                        <a:spcAft>
                          <a:spcPts val="0"/>
                        </a:spcAft>
                      </a:pPr>
                      <a:endParaRPr lang="it-IT" sz="1100" b="0" i="0" u="none" strike="noStrike" dirty="0">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Preparata da: </a:t>
                      </a:r>
                      <a:r>
                        <a:rPr lang="it-IT" sz="1200" b="0" i="0" u="none" strike="noStrike" dirty="0">
                          <a:solidFill>
                            <a:srgbClr val="FF0000"/>
                          </a:solidFill>
                          <a:effectLst/>
                          <a:latin typeface="Arial Narrow" panose="020B0606020202030204" pitchFamily="34" charset="0"/>
                        </a:rPr>
                        <a:t>P/M1/M2</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Data: __________________________________</a:t>
                      </a:r>
                      <a:endParaRPr lang="it-IT" sz="1200" b="0" i="0" u="none" strike="noStrike" dirty="0">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endParaRPr lang="it-IT"/>
                    </a:p>
                  </a:txBody>
                  <a:tcPr marL="5857" marR="5857" marT="585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228190450"/>
                  </a:ext>
                </a:extLst>
              </a:tr>
              <a:tr h="388054">
                <a:tc>
                  <a:txBody>
                    <a:bodyPr/>
                    <a:lstStyle/>
                    <a:p>
                      <a:pPr algn="l" fontAlgn="ctr">
                        <a:spcBef>
                          <a:spcPts val="0"/>
                        </a:spcBef>
                        <a:spcAft>
                          <a:spcPts val="0"/>
                        </a:spcAft>
                      </a:pPr>
                      <a:endParaRPr lang="it-IT" sz="1100" b="0" i="0" u="none" strike="noStrike">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Rivista da: </a:t>
                      </a:r>
                      <a:r>
                        <a:rPr lang="it-IT" sz="1200" b="0" i="0" u="none" strike="noStrike" dirty="0">
                          <a:solidFill>
                            <a:srgbClr val="FF0000"/>
                          </a:solidFill>
                          <a:effectLst/>
                          <a:latin typeface="Arial Narrow" panose="020B0606020202030204" pitchFamily="34" charset="0"/>
                        </a:rPr>
                        <a:t>M1/M2/P</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spcBef>
                          <a:spcPts val="0"/>
                        </a:spcBef>
                        <a:spcAft>
                          <a:spcPts val="0"/>
                        </a:spcAft>
                      </a:pPr>
                      <a:r>
                        <a:rPr lang="it-IT" sz="1200" b="0" i="0" u="none" strike="noStrike">
                          <a:solidFill>
                            <a:srgbClr val="000000"/>
                          </a:solidFill>
                          <a:effectLst/>
                          <a:latin typeface="Arial Narrow" panose="020B0606020202030204" pitchFamily="34" charset="0"/>
                        </a:rPr>
                        <a:t>Data: __________________________________</a:t>
                      </a:r>
                      <a:endParaRPr lang="it-IT" sz="1200" b="0" i="0" u="none" strike="noStrike">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it-IT"/>
                    </a:p>
                  </a:txBody>
                  <a:tcPr marL="5857" marR="5857" marT="585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01365711"/>
                  </a:ext>
                </a:extLst>
              </a:tr>
              <a:tr h="388054">
                <a:tc>
                  <a:txBody>
                    <a:bodyPr/>
                    <a:lstStyle/>
                    <a:p>
                      <a:pPr algn="l" fontAlgn="t">
                        <a:spcBef>
                          <a:spcPts val="0"/>
                        </a:spcBef>
                        <a:spcAft>
                          <a:spcPts val="0"/>
                        </a:spcAft>
                      </a:pPr>
                      <a:endParaRPr lang="it-IT" sz="1100" b="0" i="0" u="none" strike="noStrike">
                        <a:effectLst/>
                        <a:latin typeface="Arial" panose="020B0604020202020204" pitchFamily="34" charset="0"/>
                      </a:endParaRPr>
                    </a:p>
                  </a:txBody>
                  <a:tcPr marL="5857" marR="5857" marT="5857"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Rivista da: </a:t>
                      </a:r>
                      <a:r>
                        <a:rPr lang="it-IT" sz="1200" b="0" i="0" u="none" strike="noStrike" dirty="0">
                          <a:solidFill>
                            <a:srgbClr val="FF0000"/>
                          </a:solidFill>
                          <a:effectLst/>
                          <a:latin typeface="Arial Narrow" panose="020B0606020202030204" pitchFamily="34" charset="0"/>
                        </a:rPr>
                        <a:t>M2/P/M1</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Data: __________________________________</a:t>
                      </a:r>
                      <a:endParaRPr lang="it-IT" sz="1200" b="0" i="0" u="none" strike="noStrike" dirty="0">
                        <a:effectLst/>
                        <a:latin typeface="Arial" panose="020B0604020202020204" pitchFamily="34" charset="0"/>
                      </a:endParaRPr>
                    </a:p>
                  </a:txBody>
                  <a:tcPr marL="5857" marR="5857" marT="5857"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it-IT"/>
                    </a:p>
                  </a:txBody>
                  <a:tcPr marL="5857" marR="5857" marT="5857"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104128158"/>
                  </a:ext>
                </a:extLst>
              </a:tr>
              <a:tr h="388054">
                <a:tc>
                  <a:txBody>
                    <a:bodyPr/>
                    <a:lstStyle/>
                    <a:p>
                      <a:pPr algn="ctr" fontAlgn="ctr">
                        <a:spcBef>
                          <a:spcPts val="0"/>
                        </a:spcBef>
                        <a:spcAft>
                          <a:spcPts val="0"/>
                        </a:spcAft>
                      </a:pPr>
                      <a:r>
                        <a:rPr lang="it-IT" sz="1400" b="1" i="0" u="none" strike="noStrike" dirty="0">
                          <a:solidFill>
                            <a:srgbClr val="002060"/>
                          </a:solidFill>
                          <a:effectLst/>
                          <a:latin typeface="Times New Roman" panose="02020603050405020304" pitchFamily="18" charset="0"/>
                        </a:rPr>
                        <a:t>Categoria</a:t>
                      </a:r>
                      <a:endParaRPr lang="it-IT" sz="1400" b="1" i="0" u="none" strike="noStrike" dirty="0">
                        <a:solidFill>
                          <a:srgbClr val="002060"/>
                        </a:solidFill>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400" b="1" i="0" u="none" strike="noStrike" dirty="0">
                          <a:solidFill>
                            <a:srgbClr val="002060"/>
                          </a:solidFill>
                          <a:effectLst/>
                          <a:latin typeface="Times New Roman" panose="02020603050405020304" pitchFamily="18" charset="0"/>
                        </a:rPr>
                        <a:t>Voce bilancio</a:t>
                      </a:r>
                      <a:endParaRPr lang="it-IT" sz="1400" b="1" i="0" u="none" strike="noStrike" dirty="0">
                        <a:solidFill>
                          <a:srgbClr val="002060"/>
                        </a:solidFill>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fontAlgn="ctr">
                        <a:spcBef>
                          <a:spcPts val="0"/>
                        </a:spcBef>
                        <a:spcAft>
                          <a:spcPts val="0"/>
                        </a:spcAft>
                      </a:pPr>
                      <a:r>
                        <a:rPr lang="it-IT" sz="1400" b="1" i="0" u="none" strike="noStrike" dirty="0">
                          <a:solidFill>
                            <a:srgbClr val="002060"/>
                          </a:solidFill>
                          <a:effectLst/>
                          <a:latin typeface="Times New Roman" panose="02020603050405020304" pitchFamily="18" charset="0"/>
                        </a:rPr>
                        <a:t>Procedure di revisione</a:t>
                      </a:r>
                      <a:endParaRPr lang="it-IT" sz="1400" b="1" i="0" u="none" strike="noStrike" dirty="0">
                        <a:solidFill>
                          <a:srgbClr val="002060"/>
                        </a:solidFill>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it-IT" dirty="0"/>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12725654"/>
                  </a:ext>
                </a:extLst>
              </a:tr>
              <a:tr h="867325">
                <a:tc>
                  <a:txBody>
                    <a:bodyPr/>
                    <a:lstStyle/>
                    <a:p>
                      <a:pPr algn="ctr" fontAlgn="ctr">
                        <a:spcBef>
                          <a:spcPts val="0"/>
                        </a:spcBef>
                        <a:spcAft>
                          <a:spcPts val="0"/>
                        </a:spcAft>
                      </a:pPr>
                      <a:r>
                        <a:rPr lang="it-IT" sz="1100" b="1" i="0" u="none" strike="noStrike" dirty="0">
                          <a:solidFill>
                            <a:srgbClr val="002060"/>
                          </a:solidFill>
                          <a:effectLst/>
                          <a:latin typeface="Times New Roman" panose="02020603050405020304" pitchFamily="18" charset="0"/>
                        </a:rPr>
                        <a:t>Immobilizzazioni </a:t>
                      </a:r>
                      <a:r>
                        <a:rPr lang="it-IT" sz="1100" b="1" i="0" u="none" strike="noStrike" dirty="0" smtClean="0">
                          <a:solidFill>
                            <a:srgbClr val="002060"/>
                          </a:solidFill>
                          <a:effectLst/>
                          <a:latin typeface="Times New Roman" panose="02020603050405020304" pitchFamily="18" charset="0"/>
                        </a:rPr>
                        <a:t>materiali</a:t>
                      </a:r>
                      <a:endParaRPr lang="it-IT" sz="11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dirty="0" smtClean="0">
                          <a:solidFill>
                            <a:srgbClr val="002060"/>
                          </a:solidFill>
                          <a:effectLst/>
                          <a:latin typeface="Times New Roman" panose="02020603050405020304" pitchFamily="18" charset="0"/>
                        </a:rPr>
                        <a:t> materiali</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Amm.to</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a:t>
                      </a:r>
                      <a:r>
                        <a:rPr lang="it-IT" sz="1200" b="1" i="0" u="none" strike="noStrike" dirty="0">
                          <a:solidFill>
                            <a:srgbClr val="002060"/>
                          </a:solidFill>
                          <a:effectLst/>
                          <a:latin typeface="Times New Roman" panose="02020603050405020304" pitchFamily="18" charset="0"/>
                        </a:rPr>
                        <a:t>. </a:t>
                      </a:r>
                      <a:r>
                        <a:rPr lang="it-IT" sz="1200" b="1" i="0" u="none" strike="noStrike" dirty="0" err="1" smtClean="0">
                          <a:solidFill>
                            <a:srgbClr val="002060"/>
                          </a:solidFill>
                          <a:effectLst/>
                          <a:latin typeface="Times New Roman" panose="02020603050405020304" pitchFamily="18" charset="0"/>
                        </a:rPr>
                        <a:t>Mat.li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Predisporre la </a:t>
                      </a:r>
                      <a:r>
                        <a:rPr lang="it-IT" sz="1200" b="1" i="0" u="none" strike="noStrike" dirty="0" err="1">
                          <a:solidFill>
                            <a:srgbClr val="002060"/>
                          </a:solidFill>
                          <a:effectLst/>
                          <a:latin typeface="Times New Roman" panose="02020603050405020304" pitchFamily="18" charset="0"/>
                        </a:rPr>
                        <a:t>lead</a:t>
                      </a:r>
                      <a:r>
                        <a:rPr lang="it-IT" sz="1200" b="1" i="0" u="none" strike="noStrike" dirty="0">
                          <a:solidFill>
                            <a:srgbClr val="002060"/>
                          </a:solidFill>
                          <a:effectLst/>
                          <a:latin typeface="Times New Roman" panose="02020603050405020304" pitchFamily="18" charset="0"/>
                        </a:rPr>
                        <a:t> identificando, sulla base del Bilancio di Verifica, le variazioni dell'anno (acquisti, dismissioni, ammortamenti, </a:t>
                      </a:r>
                      <a:r>
                        <a:rPr lang="it-IT" sz="1200" b="1" i="0" u="none" strike="noStrike" dirty="0" err="1">
                          <a:solidFill>
                            <a:srgbClr val="002060"/>
                          </a:solidFill>
                          <a:effectLst/>
                          <a:latin typeface="Times New Roman" panose="02020603050405020304" pitchFamily="18" charset="0"/>
                        </a:rPr>
                        <a:t>riclassifiche</a:t>
                      </a:r>
                      <a:r>
                        <a:rPr lang="it-IT" sz="1200" b="1" i="0" u="none" strike="noStrike" dirty="0">
                          <a:solidFill>
                            <a:srgbClr val="002060"/>
                          </a:solidFill>
                          <a:effectLst/>
                          <a:latin typeface="Times New Roman" panose="02020603050405020304" pitchFamily="18" charset="0"/>
                        </a:rPr>
                        <a:t> ecc.). A fine esercizio accertare la corrispondenza del riepilogo dei movimenti con il bilancio dell’esercizio. </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dirty="0"/>
                    </a:p>
                  </a:txBody>
                  <a:tcPr marL="5857" marR="5857" marT="585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0732119"/>
                  </a:ext>
                </a:extLst>
              </a:tr>
              <a:tr h="945626">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dirty="0" smtClean="0">
                          <a:solidFill>
                            <a:srgbClr val="002060"/>
                          </a:solidFill>
                          <a:effectLst/>
                          <a:latin typeface="Times New Roman" panose="02020603050405020304" pitchFamily="18" charset="0"/>
                        </a:rPr>
                        <a:t>materiali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dirty="0" smtClean="0">
                          <a:solidFill>
                            <a:srgbClr val="002060"/>
                          </a:solidFill>
                          <a:effectLst/>
                          <a:latin typeface="Times New Roman" panose="02020603050405020304" pitchFamily="18" charset="0"/>
                        </a:rPr>
                        <a:t> materiali</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Amm.to</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a:t>
                      </a:r>
                      <a:r>
                        <a:rPr lang="it-IT" sz="1200" b="1" i="0" u="none" strike="noStrike" dirty="0">
                          <a:solidFill>
                            <a:srgbClr val="002060"/>
                          </a:solidFill>
                          <a:effectLst/>
                          <a:latin typeface="Times New Roman" panose="02020603050405020304" pitchFamily="18" charset="0"/>
                        </a:rPr>
                        <a:t>. </a:t>
                      </a:r>
                      <a:r>
                        <a:rPr lang="it-IT" sz="1200" b="1" i="0" u="none" strike="noStrike" dirty="0" err="1" smtClean="0">
                          <a:solidFill>
                            <a:srgbClr val="002060"/>
                          </a:solidFill>
                          <a:effectLst/>
                          <a:latin typeface="Times New Roman" panose="02020603050405020304" pitchFamily="18" charset="0"/>
                        </a:rPr>
                        <a:t>Mat.li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Ottenere il Libro Cespiti con il quale identificare le categorie </a:t>
                      </a:r>
                      <a:r>
                        <a:rPr lang="it-IT" sz="1200" b="1" i="0" u="none" strike="noStrike" dirty="0" smtClean="0">
                          <a:solidFill>
                            <a:srgbClr val="002060"/>
                          </a:solidFill>
                          <a:effectLst/>
                          <a:latin typeface="Times New Roman" panose="02020603050405020304" pitchFamily="18" charset="0"/>
                        </a:rPr>
                        <a:t>di     cespite</a:t>
                      </a:r>
                      <a:r>
                        <a:rPr lang="it-IT" sz="1200" b="1" i="0" u="none" strike="noStrike" dirty="0">
                          <a:solidFill>
                            <a:srgbClr val="002060"/>
                          </a:solidFill>
                          <a:effectLst/>
                          <a:latin typeface="Times New Roman" panose="02020603050405020304" pitchFamily="18" charset="0"/>
                        </a:rPr>
                        <a:t>, la loro composizione, i costi storici, i fondi ammortamento oltre che le movimentazioni dell'anno. </a:t>
                      </a:r>
                      <a:r>
                        <a:rPr lang="it-IT" sz="1200" b="1" i="0" u="none" strike="noStrike" dirty="0" smtClean="0">
                          <a:solidFill>
                            <a:srgbClr val="002060"/>
                          </a:solidFill>
                          <a:effectLst/>
                          <a:latin typeface="Times New Roman" panose="02020603050405020304" pitchFamily="18" charset="0"/>
                        </a:rPr>
                        <a:t>Quadrare </a:t>
                      </a:r>
                      <a:r>
                        <a:rPr lang="it-IT" sz="1200" b="1" i="0" u="none" strike="noStrike" dirty="0">
                          <a:solidFill>
                            <a:srgbClr val="002060"/>
                          </a:solidFill>
                          <a:effectLst/>
                          <a:latin typeface="Times New Roman" panose="02020603050405020304" pitchFamily="18" charset="0"/>
                        </a:rPr>
                        <a:t>le movimentazioni del Libro Cespiti con la </a:t>
                      </a:r>
                      <a:r>
                        <a:rPr lang="it-IT" sz="1200" b="1" i="0" u="none" strike="noStrike" dirty="0" err="1">
                          <a:solidFill>
                            <a:srgbClr val="002060"/>
                          </a:solidFill>
                          <a:effectLst/>
                          <a:latin typeface="Times New Roman" panose="02020603050405020304" pitchFamily="18" charset="0"/>
                        </a:rPr>
                        <a:t>lead</a:t>
                      </a:r>
                      <a:r>
                        <a:rPr lang="it-IT" sz="1200" b="1" i="0" u="none" strike="noStrike" dirty="0">
                          <a:solidFill>
                            <a:srgbClr val="002060"/>
                          </a:solidFill>
                          <a:effectLst/>
                          <a:latin typeface="Times New Roman" panose="02020603050405020304" pitchFamily="18" charset="0"/>
                        </a:rPr>
                        <a:t> precedentemente costruita.</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sz="1200" dirty="0"/>
                    </a:p>
                  </a:txBody>
                  <a:tcPr marL="5857" marR="5857" marT="58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8166217"/>
                  </a:ext>
                </a:extLst>
              </a:tr>
              <a:tr h="388054">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dirty="0" smtClean="0">
                          <a:solidFill>
                            <a:srgbClr val="002060"/>
                          </a:solidFill>
                          <a:effectLst/>
                          <a:latin typeface="Times New Roman" panose="02020603050405020304" pitchFamily="18" charset="0"/>
                        </a:rPr>
                        <a:t>materiali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baseline="0" dirty="0" smtClean="0">
                          <a:solidFill>
                            <a:srgbClr val="002060"/>
                          </a:solidFill>
                          <a:effectLst/>
                          <a:latin typeface="Times New Roman" panose="02020603050405020304" pitchFamily="18" charset="0"/>
                        </a:rPr>
                        <a:t> </a:t>
                      </a:r>
                      <a:r>
                        <a:rPr lang="it-IT" sz="1200" b="1" i="0" u="none" strike="noStrike" dirty="0" smtClean="0">
                          <a:solidFill>
                            <a:srgbClr val="002060"/>
                          </a:solidFill>
                          <a:effectLst/>
                          <a:latin typeface="Times New Roman" panose="02020603050405020304" pitchFamily="18" charset="0"/>
                        </a:rPr>
                        <a:t>materiali</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Amm.to</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a:t>
                      </a:r>
                      <a:r>
                        <a:rPr lang="it-IT" sz="1200" b="1" i="0" u="none" strike="noStrike" dirty="0">
                          <a:solidFill>
                            <a:srgbClr val="002060"/>
                          </a:solidFill>
                          <a:effectLst/>
                          <a:latin typeface="Times New Roman" panose="02020603050405020304" pitchFamily="18" charset="0"/>
                        </a:rPr>
                        <a:t>. </a:t>
                      </a:r>
                      <a:r>
                        <a:rPr lang="it-IT" sz="1200" b="1" i="0" u="none" strike="noStrike" dirty="0" err="1" smtClean="0">
                          <a:solidFill>
                            <a:srgbClr val="002060"/>
                          </a:solidFill>
                          <a:effectLst/>
                          <a:latin typeface="Times New Roman" panose="02020603050405020304" pitchFamily="18" charset="0"/>
                        </a:rPr>
                        <a:t>Mat.li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Effettuare procedure di analisi comparativa  comprendendo le motivazioni di differenze significative tra i due esercizi.</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dirty="0"/>
                    </a:p>
                  </a:txBody>
                  <a:tcPr marL="5857" marR="5857" marT="58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6035747"/>
                  </a:ext>
                </a:extLst>
              </a:tr>
            </a:tbl>
          </a:graphicData>
        </a:graphic>
      </p:graphicFrame>
      <p:sp>
        <p:nvSpPr>
          <p:cNvPr id="4" name="Rettangolo 3">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5" name="Immagine 4">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7"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8"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extLst>
      <p:ext uri="{BB962C8B-B14F-4D97-AF65-F5344CB8AC3E}">
        <p14:creationId xmlns:p14="http://schemas.microsoft.com/office/powerpoint/2010/main" xmlns="" val="2710721767"/>
      </p:ext>
    </p:extLst>
  </p:cSld>
  <p:clrMapOvr>
    <a:masterClrMapping/>
  </p:clrMapOvr>
  <p:transition spd="med">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50486541"/>
              </p:ext>
            </p:extLst>
          </p:nvPr>
        </p:nvGraphicFramePr>
        <p:xfrm>
          <a:off x="323528" y="1379551"/>
          <a:ext cx="8424936" cy="4774705"/>
        </p:xfrm>
        <a:graphic>
          <a:graphicData uri="http://schemas.openxmlformats.org/drawingml/2006/table">
            <a:tbl>
              <a:tblPr/>
              <a:tblGrid>
                <a:gridCol w="1742118">
                  <a:extLst>
                    <a:ext uri="{9D8B030D-6E8A-4147-A177-3AD203B41FA5}">
                      <a16:colId xmlns:a16="http://schemas.microsoft.com/office/drawing/2014/main" xmlns="" val="2201459380"/>
                    </a:ext>
                  </a:extLst>
                </a:gridCol>
                <a:gridCol w="2509565">
                  <a:extLst>
                    <a:ext uri="{9D8B030D-6E8A-4147-A177-3AD203B41FA5}">
                      <a16:colId xmlns:a16="http://schemas.microsoft.com/office/drawing/2014/main" xmlns="" val="3382367960"/>
                    </a:ext>
                  </a:extLst>
                </a:gridCol>
                <a:gridCol w="3686468">
                  <a:extLst>
                    <a:ext uri="{9D8B030D-6E8A-4147-A177-3AD203B41FA5}">
                      <a16:colId xmlns:a16="http://schemas.microsoft.com/office/drawing/2014/main" xmlns="" val="3073482549"/>
                    </a:ext>
                  </a:extLst>
                </a:gridCol>
                <a:gridCol w="486785">
                  <a:extLst>
                    <a:ext uri="{9D8B030D-6E8A-4147-A177-3AD203B41FA5}">
                      <a16:colId xmlns:a16="http://schemas.microsoft.com/office/drawing/2014/main" xmlns="" val="2764353031"/>
                    </a:ext>
                  </a:extLst>
                </a:gridCol>
              </a:tblGrid>
              <a:tr h="225957">
                <a:tc gridSpan="4">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Carta di lavoro</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310760">
                <a:tc gridSpan="3">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Procedure di </a:t>
                      </a:r>
                      <a:r>
                        <a:rPr lang="it-IT" sz="2000" b="1" i="0" u="none" strike="noStrike" dirty="0" err="1">
                          <a:solidFill>
                            <a:srgbClr val="FFFFFF"/>
                          </a:solidFill>
                          <a:effectLst/>
                          <a:latin typeface="Arial Narrow" panose="020B0606020202030204" pitchFamily="34" charset="0"/>
                        </a:rPr>
                        <a:t>revisione_Immobilizzazioni</a:t>
                      </a:r>
                      <a:r>
                        <a:rPr lang="it-IT" sz="2000" b="1" i="0" u="none" strike="noStrike" dirty="0">
                          <a:solidFill>
                            <a:srgbClr val="FFFFFF"/>
                          </a:solidFill>
                          <a:effectLst/>
                          <a:latin typeface="Arial Narrow" panose="020B0606020202030204" pitchFamily="34" charset="0"/>
                        </a:rPr>
                        <a:t> </a:t>
                      </a:r>
                      <a:r>
                        <a:rPr lang="it-IT" sz="2000" b="1" i="0" u="none" strike="noStrike" dirty="0" smtClean="0">
                          <a:solidFill>
                            <a:srgbClr val="FFFFFF"/>
                          </a:solidFill>
                          <a:effectLst/>
                          <a:latin typeface="Arial Narrow" panose="020B0606020202030204" pitchFamily="34" charset="0"/>
                        </a:rPr>
                        <a:t>materiali</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a:txBody>
                    <a:bodyPr/>
                    <a:lstStyle/>
                    <a:p>
                      <a:endParaRPr lang="it-IT"/>
                    </a:p>
                  </a:txBody>
                  <a:tcPr marL="5857" marR="5857" marT="5857" marB="0" anchor="ctr">
                    <a:lnL>
                      <a:noFill/>
                    </a:lnL>
                    <a:lnR>
                      <a:noFill/>
                    </a:lnR>
                    <a:lnT>
                      <a:noFill/>
                    </a:lnT>
                    <a:lnB>
                      <a:noFill/>
                    </a:lnB>
                    <a:solidFill>
                      <a:srgbClr val="FF0000"/>
                    </a:solidFill>
                  </a:tcPr>
                </a:tc>
                <a:extLst>
                  <a:ext uri="{0D108BD9-81ED-4DB2-BD59-A6C34878D82A}">
                    <a16:rowId xmlns:a16="http://schemas.microsoft.com/office/drawing/2014/main" xmlns="" val="2050798857"/>
                  </a:ext>
                </a:extLst>
              </a:tr>
              <a:tr h="196451">
                <a:tc>
                  <a:txBody>
                    <a:bodyPr/>
                    <a:lstStyle/>
                    <a:p>
                      <a:pPr algn="l" fontAlgn="ctr">
                        <a:spcBef>
                          <a:spcPts val="0"/>
                        </a:spcBef>
                        <a:spcAft>
                          <a:spcPts val="0"/>
                        </a:spcAft>
                      </a:pPr>
                      <a:endParaRPr lang="it-IT" sz="11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Società: XYZ SpA</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Bilancio d’esercizio chiuso al 31/12/20XX</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tcPr>
                </a:tc>
                <a:tc>
                  <a:txBody>
                    <a:bodyPr/>
                    <a:lstStyle/>
                    <a:p>
                      <a:endParaRPr lang="it-IT" dirty="0"/>
                    </a:p>
                  </a:txBody>
                  <a:tcPr marL="5857" marR="5857" marT="5857" marB="0" anchor="b">
                    <a:lnL>
                      <a:noFill/>
                    </a:lnL>
                    <a:lnR>
                      <a:noFill/>
                    </a:lnR>
                    <a:lnT>
                      <a:noFill/>
                    </a:lnT>
                    <a:lnB>
                      <a:noFill/>
                    </a:lnB>
                  </a:tcPr>
                </a:tc>
                <a:extLst>
                  <a:ext uri="{0D108BD9-81ED-4DB2-BD59-A6C34878D82A}">
                    <a16:rowId xmlns:a16="http://schemas.microsoft.com/office/drawing/2014/main" xmlns="" val="533176825"/>
                  </a:ext>
                </a:extLst>
              </a:tr>
              <a:tr h="261307">
                <a:tc>
                  <a:txBody>
                    <a:bodyPr/>
                    <a:lstStyle/>
                    <a:p>
                      <a:pPr algn="ctr" fontAlgn="b">
                        <a:spcBef>
                          <a:spcPts val="0"/>
                        </a:spcBef>
                        <a:spcAft>
                          <a:spcPts val="0"/>
                        </a:spcAft>
                      </a:pPr>
                      <a:endParaRPr lang="it-IT" sz="1100" b="0" i="0" u="none" strike="noStrike" dirty="0">
                        <a:effectLst/>
                        <a:latin typeface="Arial" panose="020B0604020202020204" pitchFamily="34" charset="0"/>
                      </a:endParaRPr>
                    </a:p>
                  </a:txBody>
                  <a:tcPr marL="5857" marR="5857" marT="58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endParaRPr lang="it-IT" sz="1100" b="0" i="0" u="none" strike="noStrike" dirty="0">
                        <a:effectLst/>
                        <a:latin typeface="Arial" panose="020B0604020202020204" pitchFamily="34" charset="0"/>
                      </a:endParaRPr>
                    </a:p>
                  </a:txBody>
                  <a:tcPr marL="5857" marR="5857" marT="58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endParaRPr lang="it-IT" sz="1100" b="0" i="0" u="none" strike="noStrike" dirty="0">
                        <a:effectLst/>
                        <a:latin typeface="Arial" panose="020B0604020202020204" pitchFamily="34" charset="0"/>
                      </a:endParaRPr>
                    </a:p>
                  </a:txBody>
                  <a:tcPr marL="5857" marR="5857" marT="585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it-IT" dirty="0"/>
                    </a:p>
                  </a:txBody>
                  <a:tcPr marL="5857" marR="5857" marT="585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5611971"/>
                  </a:ext>
                </a:extLst>
              </a:tr>
              <a:tr h="148826">
                <a:tc>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Categoria</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Voce bilancio</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Procedure di revisione</a:t>
                      </a:r>
                      <a:endParaRPr lang="it-IT" sz="1200" b="0" i="0" u="none" strike="noStrike" dirty="0">
                        <a:effectLst/>
                        <a:latin typeface="Arial" panose="020B0604020202020204" pitchFamily="34" charset="0"/>
                      </a:endParaRPr>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it-IT" dirty="0"/>
                    </a:p>
                  </a:txBody>
                  <a:tcPr marL="5857" marR="5857" marT="58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612725654"/>
                  </a:ext>
                </a:extLst>
              </a:tr>
              <a:tr h="1193702">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dirty="0" smtClean="0">
                          <a:solidFill>
                            <a:srgbClr val="002060"/>
                          </a:solidFill>
                          <a:effectLst/>
                          <a:latin typeface="Times New Roman" panose="02020603050405020304" pitchFamily="18" charset="0"/>
                        </a:rPr>
                        <a:t>materiali</a:t>
                      </a:r>
                      <a:endParaRPr lang="it-IT" sz="1200" b="1" i="0" u="none" strike="noStrike" dirty="0">
                        <a:solidFill>
                          <a:srgbClr val="002060"/>
                        </a:solidFill>
                        <a:effectLst/>
                        <a:latin typeface="Arial" panose="020B0604020202020204" pitchFamily="34" charset="0"/>
                      </a:endParaRPr>
                    </a:p>
                  </a:txBody>
                  <a:tcPr marL="56230" marR="56230" marT="28115" marB="281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dirty="0" smtClean="0">
                          <a:solidFill>
                            <a:srgbClr val="002060"/>
                          </a:solidFill>
                          <a:effectLst/>
                          <a:latin typeface="Times New Roman" panose="02020603050405020304" pitchFamily="18" charset="0"/>
                        </a:rPr>
                        <a:t> materiali</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Amm.to</a:t>
                      </a:r>
                      <a:r>
                        <a:rPr lang="it-IT" sz="1200" b="1" i="0" u="none" strike="noStrike" dirty="0">
                          <a:solidFill>
                            <a:srgbClr val="002060"/>
                          </a:solidFill>
                          <a:effectLst/>
                          <a:latin typeface="Times New Roman" panose="02020603050405020304" pitchFamily="18" charset="0"/>
                        </a:rPr>
                        <a:t> </a:t>
                      </a:r>
                      <a:r>
                        <a:rPr lang="it-IT" sz="1200" b="1" i="0" u="none" strike="noStrike" dirty="0" err="1">
                          <a:solidFill>
                            <a:srgbClr val="002060"/>
                          </a:solidFill>
                          <a:effectLst/>
                          <a:latin typeface="Times New Roman" panose="02020603050405020304" pitchFamily="18" charset="0"/>
                        </a:rPr>
                        <a:t>Imm</a:t>
                      </a:r>
                      <a:r>
                        <a:rPr lang="it-IT" sz="1200" b="1" i="0" u="none" strike="noStrike" dirty="0">
                          <a:solidFill>
                            <a:srgbClr val="002060"/>
                          </a:solidFill>
                          <a:effectLst/>
                          <a:latin typeface="Times New Roman" panose="02020603050405020304" pitchFamily="18" charset="0"/>
                        </a:rPr>
                        <a:t>. </a:t>
                      </a:r>
                      <a:r>
                        <a:rPr lang="it-IT" sz="1200" b="1" i="0" u="none" strike="noStrike" dirty="0" err="1" smtClean="0">
                          <a:solidFill>
                            <a:srgbClr val="002060"/>
                          </a:solidFill>
                          <a:effectLst/>
                          <a:latin typeface="Times New Roman" panose="02020603050405020304" pitchFamily="18" charset="0"/>
                        </a:rPr>
                        <a:t>Mat.li</a:t>
                      </a:r>
                      <a:endParaRPr lang="it-IT" sz="1200" b="1" i="0" u="none" strike="noStrike" dirty="0">
                        <a:solidFill>
                          <a:srgbClr val="002060"/>
                        </a:solidFill>
                        <a:effectLst/>
                        <a:latin typeface="Arial" panose="020B0604020202020204" pitchFamily="34" charset="0"/>
                      </a:endParaRPr>
                    </a:p>
                  </a:txBody>
                  <a:tcPr marL="56230" marR="56230" marT="28115" marB="281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Per ogni categoria di cespite ritenuta significativa selezionare dal totale dei movimenti dell'anno un campione considerato significativo e verificare: </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che il movimento sia adeguatamente documentato;</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che il valore di iscrizione in contabilità sia corretto (costo d’acquisto, oneri accessori, valore di vendita e correttezza del valore di decremento del fondo, correttezza del calcolo delle eventuali plusvalenze o minusvalenze),   </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che la classificazione sia appropriata,</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che sussistano le condizioni di utilità pluriennale e di destinazione ad utilizzo durevole. </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marL="56230" marR="56230" marT="28115" marB="28115">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8916536"/>
                  </a:ext>
                </a:extLst>
              </a:tr>
              <a:tr h="860857">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dirty="0" smtClean="0">
                          <a:solidFill>
                            <a:srgbClr val="002060"/>
                          </a:solidFill>
                          <a:effectLst/>
                          <a:latin typeface="Times New Roman" panose="02020603050405020304" pitchFamily="18" charset="0"/>
                        </a:rPr>
                        <a:t>materiali</a:t>
                      </a:r>
                      <a:endParaRPr lang="it-IT" sz="1200" b="1" i="0" u="none" strike="noStrike" dirty="0">
                        <a:solidFill>
                          <a:srgbClr val="002060"/>
                        </a:solidFill>
                        <a:effectLst/>
                        <a:latin typeface="Arial" panose="020B0604020202020204" pitchFamily="34" charset="0"/>
                      </a:endParaRPr>
                    </a:p>
                  </a:txBody>
                  <a:tcPr marL="56230" marR="56230" marT="28115" marB="281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it-IT" sz="1200" b="1" i="0" u="none" strike="noStrike" dirty="0">
                          <a:solidFill>
                            <a:srgbClr val="002060"/>
                          </a:solidFill>
                          <a:effectLst/>
                          <a:latin typeface="Times New Roman" panose="02020603050405020304" pitchFamily="18" charset="0"/>
                        </a:rPr>
                        <a:t>Immobilizzazioni </a:t>
                      </a:r>
                      <a:r>
                        <a:rPr lang="it-IT" sz="1200" b="1" i="0" u="none" strike="noStrike" dirty="0" smtClean="0">
                          <a:solidFill>
                            <a:srgbClr val="002060"/>
                          </a:solidFill>
                          <a:effectLst/>
                          <a:latin typeface="Times New Roman" panose="02020603050405020304" pitchFamily="18" charset="0"/>
                        </a:rPr>
                        <a:t>Materiali</a:t>
                      </a:r>
                      <a:endParaRPr lang="it-IT" sz="1200" b="1" i="0" u="none" strike="noStrike" dirty="0">
                        <a:solidFill>
                          <a:srgbClr val="002060"/>
                        </a:solidFill>
                        <a:effectLst/>
                        <a:latin typeface="Arial" panose="020B0604020202020204" pitchFamily="34" charset="0"/>
                      </a:endParaRPr>
                    </a:p>
                  </a:txBody>
                  <a:tcPr marL="56230" marR="56230" marT="28115" marB="281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Effettuare un'analisi sintetica complessiva sul riepilogo per </a:t>
                      </a:r>
                      <a:r>
                        <a:rPr lang="it-IT" sz="1200" b="1" i="0" u="none" strike="noStrike" dirty="0" smtClean="0">
                          <a:solidFill>
                            <a:srgbClr val="002060"/>
                          </a:solidFill>
                          <a:effectLst/>
                          <a:latin typeface="Times New Roman" panose="02020603050405020304" pitchFamily="18" charset="0"/>
                        </a:rPr>
                        <a:t> accertare </a:t>
                      </a:r>
                      <a:r>
                        <a:rPr lang="it-IT" sz="1200" b="1" i="0" u="none" strike="noStrike" dirty="0">
                          <a:solidFill>
                            <a:srgbClr val="002060"/>
                          </a:solidFill>
                          <a:effectLst/>
                          <a:latin typeface="Times New Roman" panose="02020603050405020304" pitchFamily="18" charset="0"/>
                        </a:rPr>
                        <a:t>se emergono apparenti anomalie riguardo a: </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andamento noto della gestione,</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politiche e piani dichiarati dagli amministratori;</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 politiche seguite nel passato. </a:t>
                      </a:r>
                      <a:endParaRPr lang="it-IT" sz="1200" b="1" i="0" u="none" strike="noStrike" dirty="0">
                        <a:solidFill>
                          <a:srgbClr val="002060"/>
                        </a:solidFill>
                        <a:effectLst/>
                        <a:latin typeface="Arial" panose="020B0604020202020204" pitchFamily="34" charset="0"/>
                      </a:endParaRPr>
                    </a:p>
                    <a:p>
                      <a:pPr algn="l" fontAlgn="ctr">
                        <a:spcBef>
                          <a:spcPts val="0"/>
                        </a:spcBef>
                        <a:spcAft>
                          <a:spcPts val="0"/>
                        </a:spcAft>
                      </a:pPr>
                      <a:r>
                        <a:rPr lang="it-IT" sz="1200" b="1" i="0" u="none" strike="noStrike" dirty="0">
                          <a:solidFill>
                            <a:srgbClr val="002060"/>
                          </a:solidFill>
                          <a:effectLst/>
                          <a:latin typeface="Times New Roman" panose="02020603050405020304" pitchFamily="18" charset="0"/>
                        </a:rPr>
                        <a:t>Approfondire le apparenti anomalie, eventualmente con altre verifiche. </a:t>
                      </a:r>
                      <a:endParaRPr lang="it-IT" sz="1200" b="1" i="0" u="none" strike="noStrike" dirty="0">
                        <a:solidFill>
                          <a:srgbClr val="002060"/>
                        </a:solidFill>
                        <a:effectLst/>
                        <a:latin typeface="Arial" panose="020B0604020202020204" pitchFamily="34" charset="0"/>
                      </a:endParaRPr>
                    </a:p>
                  </a:txBody>
                  <a:tcPr marL="5857" marR="5857" marT="585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dirty="0"/>
                    </a:p>
                  </a:txBody>
                  <a:tcPr marL="56230" marR="56230" marT="28115" marB="28115">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4336850"/>
                  </a:ext>
                </a:extLst>
              </a:tr>
            </a:tbl>
          </a:graphicData>
        </a:graphic>
      </p:graphicFrame>
      <p:sp>
        <p:nvSpPr>
          <p:cNvPr id="4" name="Rettangolo 3">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5" name="Immagine 4">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7"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8"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extLst>
      <p:ext uri="{BB962C8B-B14F-4D97-AF65-F5344CB8AC3E}">
        <p14:creationId xmlns:p14="http://schemas.microsoft.com/office/powerpoint/2010/main" xmlns="" val="2710721767"/>
      </p:ext>
    </p:extLst>
  </p:cSld>
  <p:clrMapOvr>
    <a:masterClrMapping/>
  </p:clrMapOvr>
  <p:transition spd="med">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683568" y="1763382"/>
          <a:ext cx="7920879" cy="4050423"/>
        </p:xfrm>
        <a:graphic>
          <a:graphicData uri="http://schemas.openxmlformats.org/drawingml/2006/table">
            <a:tbl>
              <a:tblPr firstRow="1" bandRow="1"/>
              <a:tblGrid>
                <a:gridCol w="922537">
                  <a:extLst>
                    <a:ext uri="{9D8B030D-6E8A-4147-A177-3AD203B41FA5}">
                      <a16:colId xmlns:a16="http://schemas.microsoft.com/office/drawing/2014/main" xmlns="" val="2201459380"/>
                    </a:ext>
                  </a:extLst>
                </a:gridCol>
                <a:gridCol w="1980146">
                  <a:extLst>
                    <a:ext uri="{9D8B030D-6E8A-4147-A177-3AD203B41FA5}">
                      <a16:colId xmlns:a16="http://schemas.microsoft.com/office/drawing/2014/main" xmlns="" val="3382367960"/>
                    </a:ext>
                  </a:extLst>
                </a:gridCol>
                <a:gridCol w="5018196">
                  <a:extLst>
                    <a:ext uri="{9D8B030D-6E8A-4147-A177-3AD203B41FA5}">
                      <a16:colId xmlns:a16="http://schemas.microsoft.com/office/drawing/2014/main" xmlns="" val="3073482549"/>
                    </a:ext>
                  </a:extLst>
                </a:gridCol>
              </a:tblGrid>
              <a:tr h="244733">
                <a:tc gridSpan="3">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Carta di lavoro</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470972">
                <a:tc gridSpan="3">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Procedure di </a:t>
                      </a:r>
                      <a:r>
                        <a:rPr lang="it-IT" sz="2000" b="1" i="0" u="none" strike="noStrike" dirty="0" err="1">
                          <a:solidFill>
                            <a:srgbClr val="FFFFFF"/>
                          </a:solidFill>
                          <a:effectLst/>
                          <a:latin typeface="Arial Narrow" panose="020B0606020202030204" pitchFamily="34" charset="0"/>
                        </a:rPr>
                        <a:t>revisione_Immobilizzazioni</a:t>
                      </a:r>
                      <a:r>
                        <a:rPr lang="it-IT" sz="2000" b="1" i="0" u="none" strike="noStrike" dirty="0">
                          <a:solidFill>
                            <a:srgbClr val="FFFFFF"/>
                          </a:solidFill>
                          <a:effectLst/>
                          <a:latin typeface="Arial Narrow" panose="020B0606020202030204" pitchFamily="34" charset="0"/>
                        </a:rPr>
                        <a:t> </a:t>
                      </a:r>
                      <a:r>
                        <a:rPr lang="it-IT" sz="2000" b="1" i="0" u="none" strike="noStrike" dirty="0" smtClean="0">
                          <a:solidFill>
                            <a:srgbClr val="FFFFFF"/>
                          </a:solidFill>
                          <a:effectLst/>
                          <a:latin typeface="Arial Narrow" panose="020B0606020202030204" pitchFamily="34" charset="0"/>
                        </a:rPr>
                        <a:t>materiali</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lnL>
                      <a:noFill/>
                    </a:lnL>
                    <a:solidFill>
                      <a:schemeClr val="tx1"/>
                    </a:solidFill>
                  </a:tcPr>
                </a:tc>
                <a:tc hMerge="1">
                  <a:txBody>
                    <a:bodyPr/>
                    <a:lstStyle/>
                    <a:p>
                      <a:endParaRPr lang="it-IT"/>
                    </a:p>
                  </a:txBody>
                  <a:tcPr>
                    <a:solidFill>
                      <a:schemeClr val="tx1"/>
                    </a:solidFill>
                  </a:tcPr>
                </a:tc>
                <a:extLst>
                  <a:ext uri="{0D108BD9-81ED-4DB2-BD59-A6C34878D82A}">
                    <a16:rowId xmlns:a16="http://schemas.microsoft.com/office/drawing/2014/main" xmlns="" val="2050798857"/>
                  </a:ext>
                </a:extLst>
              </a:tr>
              <a:tr h="826672">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baseline="0" dirty="0" smtClean="0">
                          <a:solidFill>
                            <a:srgbClr val="002060"/>
                          </a:solidFill>
                          <a:effectLst/>
                          <a:latin typeface="Times New Roman" panose="02020603050405020304" pitchFamily="18" charset="0"/>
                        </a:rPr>
                        <a:t> </a:t>
                      </a:r>
                      <a:r>
                        <a:rPr lang="it-IT" sz="1400" b="1" i="0" u="none" strike="noStrike" dirty="0" smtClean="0">
                          <a:solidFill>
                            <a:srgbClr val="002060"/>
                          </a:solidFill>
                          <a:effectLst/>
                          <a:latin typeface="Times New Roman" panose="02020603050405020304" pitchFamily="18" charset="0"/>
                        </a:rPr>
                        <a:t>materiali</a:t>
                      </a:r>
                      <a:r>
                        <a:rPr lang="it-IT" sz="1400" b="1" i="0" u="none" strike="noStrike" dirty="0">
                          <a:solidFill>
                            <a:srgbClr val="002060"/>
                          </a:solidFill>
                          <a:effectLst/>
                          <a:latin typeface="Times New Roman" panose="02020603050405020304" pitchFamily="18" charset="0"/>
                        </a:rPr>
                        <a:t>;  </a:t>
                      </a:r>
                      <a:endParaRPr lang="it-IT" sz="1400" b="1" i="0" u="none" strike="noStrike" dirty="0" smtClean="0">
                        <a:solidFill>
                          <a:srgbClr val="002060"/>
                        </a:solidFill>
                        <a:effectLst/>
                        <a:latin typeface="Times New Roman" panose="02020603050405020304" pitchFamily="18" charset="0"/>
                      </a:endParaRPr>
                    </a:p>
                    <a:p>
                      <a:pPr algn="ctr" fontAlgn="ctr"/>
                      <a:r>
                        <a:rPr lang="it-IT" sz="1400" b="1" i="0" u="none" strike="noStrike" dirty="0" smtClean="0">
                          <a:solidFill>
                            <a:srgbClr val="002060"/>
                          </a:solidFill>
                          <a:effectLst/>
                          <a:latin typeface="Times New Roman" panose="02020603050405020304" pitchFamily="18" charset="0"/>
                        </a:rPr>
                        <a:t>Incremento di immobilizzazioni per lavori interni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solidFill>
                      <a:schemeClr val="tx1"/>
                    </a:solidFill>
                  </a:tcPr>
                </a:tc>
                <a:tc>
                  <a:txBody>
                    <a:bodyPr/>
                    <a:lstStyle/>
                    <a:p>
                      <a:pPr algn="l" fontAlgn="ctr"/>
                      <a:r>
                        <a:rPr lang="it-IT" sz="1400" b="1" i="0" u="none" strike="noStrike" dirty="0" smtClean="0">
                          <a:solidFill>
                            <a:srgbClr val="002060"/>
                          </a:solidFill>
                          <a:effectLst/>
                          <a:latin typeface="Times New Roman" panose="02020603050405020304" pitchFamily="18" charset="0"/>
                        </a:rPr>
                        <a:t>Esaminare il dettaglio delle voci che compongono il saldo degli importi ricadenti nella categoria delle costruzioni realizzate in economia; verificarne a campione gli importi maggiormente significativi</a:t>
                      </a:r>
                      <a:endParaRPr lang="it-IT" sz="1400" b="1" i="0" u="none" strike="noStrike" dirty="0">
                        <a:solidFill>
                          <a:srgbClr val="002060"/>
                        </a:solidFill>
                        <a:effectLst/>
                        <a:latin typeface="Times New Roman" panose="02020603050405020304" pitchFamily="18" charset="0"/>
                      </a:endParaRPr>
                    </a:p>
                  </a:txBody>
                  <a:tcPr marL="6007" marR="6007" marT="6007" marB="0" anchor="ctr">
                    <a:solidFill>
                      <a:schemeClr val="tx1"/>
                    </a:solidFill>
                  </a:tcPr>
                </a:tc>
              </a:tr>
              <a:tr h="826672">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baseline="0" dirty="0" smtClean="0">
                          <a:solidFill>
                            <a:srgbClr val="002060"/>
                          </a:solidFill>
                          <a:effectLst/>
                          <a:latin typeface="Times New Roman" panose="02020603050405020304" pitchFamily="18" charset="0"/>
                        </a:rPr>
                        <a:t> </a:t>
                      </a:r>
                      <a:r>
                        <a:rPr lang="it-IT" sz="1400" b="1" i="0" u="none" strike="noStrike" dirty="0" smtClean="0">
                          <a:solidFill>
                            <a:srgbClr val="002060"/>
                          </a:solidFill>
                          <a:effectLst/>
                          <a:latin typeface="Times New Roman" panose="02020603050405020304" pitchFamily="18" charset="0"/>
                        </a:rPr>
                        <a:t>materiali</a:t>
                      </a:r>
                      <a:r>
                        <a:rPr lang="it-IT" sz="1400" b="1" i="0" u="none" strike="noStrike" dirty="0">
                          <a:solidFill>
                            <a:srgbClr val="002060"/>
                          </a:solidFill>
                          <a:effectLst/>
                          <a:latin typeface="Times New Roman" panose="02020603050405020304" pitchFamily="18" charset="0"/>
                        </a:rPr>
                        <a:t>;  </a:t>
                      </a:r>
                      <a:endParaRPr lang="it-IT" sz="1400" b="1" i="0" u="none" strike="noStrike" dirty="0" smtClean="0">
                        <a:solidFill>
                          <a:srgbClr val="002060"/>
                        </a:solidFill>
                        <a:effectLst/>
                        <a:latin typeface="Times New Roman" panose="02020603050405020304" pitchFamily="18" charset="0"/>
                      </a:endParaRPr>
                    </a:p>
                    <a:p>
                      <a:pPr algn="ctr" fontAlgn="ctr"/>
                      <a:r>
                        <a:rPr lang="it-IT" sz="1400" b="1" i="0" u="none" strike="noStrike" dirty="0" smtClean="0">
                          <a:solidFill>
                            <a:srgbClr val="002060"/>
                          </a:solidFill>
                          <a:effectLst/>
                          <a:latin typeface="Times New Roman" panose="02020603050405020304" pitchFamily="18" charset="0"/>
                        </a:rPr>
                        <a:t>altri </a:t>
                      </a:r>
                      <a:r>
                        <a:rPr lang="it-IT" sz="1400" b="1" i="0" u="none" strike="noStrike" dirty="0">
                          <a:solidFill>
                            <a:srgbClr val="002060"/>
                          </a:solidFill>
                          <a:effectLst/>
                          <a:latin typeface="Times New Roman" panose="02020603050405020304" pitchFamily="18" charset="0"/>
                        </a:rPr>
                        <a:t>ricavi e proventi con separata indicazione dei contributi in conto esercizio</a:t>
                      </a:r>
                    </a:p>
                  </a:txBody>
                  <a:tcPr marL="6007" marR="6007" marT="6007" marB="0" anchor="ctr">
                    <a:lnL>
                      <a:noFill/>
                    </a:lnL>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E</a:t>
                      </a:r>
                      <a:r>
                        <a:rPr lang="it-IT" sz="1400" b="1" i="0" u="none" strike="noStrike" dirty="0" smtClean="0">
                          <a:solidFill>
                            <a:srgbClr val="002060"/>
                          </a:solidFill>
                          <a:effectLst/>
                          <a:latin typeface="Times New Roman" panose="02020603050405020304" pitchFamily="18" charset="0"/>
                        </a:rPr>
                        <a:t>saminare </a:t>
                      </a:r>
                      <a:r>
                        <a:rPr lang="it-IT" sz="1400" b="1" i="0" u="none" strike="noStrike" dirty="0">
                          <a:solidFill>
                            <a:srgbClr val="002060"/>
                          </a:solidFill>
                          <a:effectLst/>
                          <a:latin typeface="Times New Roman" panose="02020603050405020304" pitchFamily="18" charset="0"/>
                        </a:rPr>
                        <a:t>il presupposto dell'iscrizione in bilancio dei contributi erogati da organismi pubblici e relativi alla realizzazione in economia o all'acquisto di 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solidFill>
                      <a:schemeClr val="tx1"/>
                    </a:solidFill>
                  </a:tcPr>
                </a:tc>
                <a:extLst>
                  <a:ext uri="{0D108BD9-81ED-4DB2-BD59-A6C34878D82A}">
                    <a16:rowId xmlns:a16="http://schemas.microsoft.com/office/drawing/2014/main" xmlns="" val="3041559115"/>
                  </a:ext>
                </a:extLst>
              </a:tr>
              <a:tr h="826672">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baseline="0" dirty="0" smtClean="0">
                          <a:solidFill>
                            <a:srgbClr val="002060"/>
                          </a:solidFill>
                          <a:effectLst/>
                          <a:latin typeface="Times New Roman" panose="02020603050405020304" pitchFamily="18" charset="0"/>
                        </a:rPr>
                        <a:t> </a:t>
                      </a:r>
                      <a:r>
                        <a:rPr lang="it-IT" sz="1400" b="1" i="0" u="none" strike="noStrike" dirty="0" smtClean="0">
                          <a:solidFill>
                            <a:srgbClr val="002060"/>
                          </a:solidFill>
                          <a:effectLst/>
                          <a:latin typeface="Times New Roman" panose="02020603050405020304" pitchFamily="18" charset="0"/>
                        </a:rPr>
                        <a:t>materiali</a:t>
                      </a:r>
                      <a:r>
                        <a:rPr lang="it-IT" sz="1400" b="1" i="0" u="none" strike="noStrike" dirty="0">
                          <a:solidFill>
                            <a:srgbClr val="002060"/>
                          </a:solidFill>
                          <a:effectLst/>
                          <a:latin typeface="Times New Roman" panose="02020603050405020304" pitchFamily="18" charset="0"/>
                        </a:rPr>
                        <a:t>;                Variazioni </a:t>
                      </a:r>
                      <a:r>
                        <a:rPr lang="it-IT" sz="1400" b="1" i="0" u="none" strike="noStrike" baseline="0" dirty="0" smtClean="0">
                          <a:solidFill>
                            <a:srgbClr val="002060"/>
                          </a:solidFill>
                          <a:effectLst/>
                          <a:latin typeface="Times New Roman" panose="02020603050405020304" pitchFamily="18" charset="0"/>
                        </a:rPr>
                        <a:t> </a:t>
                      </a:r>
                      <a:r>
                        <a:rPr lang="it-IT" sz="1400" b="1" i="0" u="none" strike="noStrike" dirty="0" smtClean="0">
                          <a:solidFill>
                            <a:srgbClr val="002060"/>
                          </a:solidFill>
                          <a:effectLst/>
                          <a:latin typeface="Times New Roman" panose="02020603050405020304" pitchFamily="18" charset="0"/>
                        </a:rPr>
                        <a:t>lavori </a:t>
                      </a:r>
                      <a:r>
                        <a:rPr lang="it-IT" sz="1400" b="1" i="0" u="none" strike="noStrike" dirty="0">
                          <a:solidFill>
                            <a:srgbClr val="002060"/>
                          </a:solidFill>
                          <a:effectLst/>
                          <a:latin typeface="Times New Roman" panose="02020603050405020304" pitchFamily="18" charset="0"/>
                        </a:rPr>
                        <a:t>in corso su ordinazione</a:t>
                      </a:r>
                    </a:p>
                  </a:txBody>
                  <a:tcPr marL="6007" marR="6007" marT="6007" marB="0" anchor="ctr">
                    <a:lnL>
                      <a:noFill/>
                    </a:lnL>
                    <a:solidFill>
                      <a:schemeClr val="tx1"/>
                    </a:solidFill>
                  </a:tcPr>
                </a:tc>
                <a:tc>
                  <a:txBody>
                    <a:bodyPr/>
                    <a:lstStyle/>
                    <a:p>
                      <a:pPr algn="l" fontAlgn="ctr"/>
                      <a:r>
                        <a:rPr lang="it-IT" sz="1400" b="1" i="0" u="none" strike="noStrike" dirty="0">
                          <a:solidFill>
                            <a:srgbClr val="002060"/>
                          </a:solidFill>
                          <a:effectLst/>
                          <a:latin typeface="Times New Roman" panose="02020603050405020304" pitchFamily="18" charset="0"/>
                        </a:rPr>
                        <a:t>Verificare il dettaglio ed il metodo di calcolo utilizzati per valorizzare i lavori in corso; ottenere evidenza documentale degli importi contabilizzati per eseguirne verifiche campionarie</a:t>
                      </a:r>
                    </a:p>
                  </a:txBody>
                  <a:tcPr marL="6007" marR="6007" marT="6007" marB="0" anchor="ctr">
                    <a:solidFill>
                      <a:schemeClr val="tx1"/>
                    </a:solidFill>
                  </a:tcPr>
                </a:tc>
                <a:extLst>
                  <a:ext uri="{0D108BD9-81ED-4DB2-BD59-A6C34878D82A}">
                    <a16:rowId xmlns:a16="http://schemas.microsoft.com/office/drawing/2014/main" xmlns="" val="2223672805"/>
                  </a:ext>
                </a:extLst>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8"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9"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683568" y="1621642"/>
          <a:ext cx="7920879" cy="4091646"/>
        </p:xfrm>
        <a:graphic>
          <a:graphicData uri="http://schemas.openxmlformats.org/drawingml/2006/table">
            <a:tbl>
              <a:tblPr firstRow="1" bandRow="1"/>
              <a:tblGrid>
                <a:gridCol w="1440160">
                  <a:extLst>
                    <a:ext uri="{9D8B030D-6E8A-4147-A177-3AD203B41FA5}">
                      <a16:colId xmlns:a16="http://schemas.microsoft.com/office/drawing/2014/main" xmlns="" val="2201459380"/>
                    </a:ext>
                  </a:extLst>
                </a:gridCol>
                <a:gridCol w="1728192">
                  <a:extLst>
                    <a:ext uri="{9D8B030D-6E8A-4147-A177-3AD203B41FA5}">
                      <a16:colId xmlns:a16="http://schemas.microsoft.com/office/drawing/2014/main" xmlns="" val="3382367960"/>
                    </a:ext>
                  </a:extLst>
                </a:gridCol>
                <a:gridCol w="2809671">
                  <a:extLst>
                    <a:ext uri="{9D8B030D-6E8A-4147-A177-3AD203B41FA5}">
                      <a16:colId xmlns:a16="http://schemas.microsoft.com/office/drawing/2014/main" xmlns="" val="3073482549"/>
                    </a:ext>
                  </a:extLst>
                </a:gridCol>
                <a:gridCol w="1942856"/>
              </a:tblGrid>
              <a:tr h="244733">
                <a:tc gridSpan="4">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Carta di lavoro</a:t>
                      </a:r>
                      <a:endParaRPr lang="it-IT" sz="2000" b="0" i="0" u="none" strike="noStrike" dirty="0">
                        <a:effectLst/>
                        <a:latin typeface="Arial" panose="020B0604020202020204" pitchFamily="34" charset="0"/>
                      </a:endParaRPr>
                    </a:p>
                  </a:txBody>
                  <a:tcPr marL="56230" marR="56230" marT="28115" marB="28115">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tc hMerge="1">
                  <a:txBody>
                    <a:bodyPr/>
                    <a:lstStyle/>
                    <a:p>
                      <a:endParaRPr lang="it-IT"/>
                    </a:p>
                  </a:txBody>
                  <a:tcPr>
                    <a:lnL>
                      <a:noFill/>
                    </a:lnL>
                    <a:lnR>
                      <a:noFill/>
                    </a:lnR>
                    <a:lnT>
                      <a:noFill/>
                    </a:lnT>
                    <a:solidFill>
                      <a:srgbClr val="FF0000"/>
                    </a:solidFill>
                  </a:tcPr>
                </a:tc>
                <a:extLst>
                  <a:ext uri="{0D108BD9-81ED-4DB2-BD59-A6C34878D82A}">
                    <a16:rowId xmlns:a16="http://schemas.microsoft.com/office/drawing/2014/main" xmlns="" val="2058767841"/>
                  </a:ext>
                </a:extLst>
              </a:tr>
              <a:tr h="591152">
                <a:tc gridSpan="4">
                  <a:txBody>
                    <a:bodyPr/>
                    <a:lstStyle/>
                    <a:p>
                      <a:pPr algn="l" fontAlgn="ctr">
                        <a:spcBef>
                          <a:spcPts val="0"/>
                        </a:spcBef>
                        <a:spcAft>
                          <a:spcPts val="0"/>
                        </a:spcAft>
                      </a:pPr>
                      <a:r>
                        <a:rPr lang="it-IT" sz="2000" b="1" i="0" u="none" strike="noStrike" dirty="0">
                          <a:solidFill>
                            <a:srgbClr val="FFFFFF"/>
                          </a:solidFill>
                          <a:effectLst/>
                          <a:latin typeface="Arial Narrow" panose="020B0606020202030204" pitchFamily="34" charset="0"/>
                        </a:rPr>
                        <a:t>Procedure di </a:t>
                      </a:r>
                      <a:r>
                        <a:rPr lang="it-IT" sz="2000" b="1" i="0" u="none" strike="noStrike" dirty="0" err="1">
                          <a:solidFill>
                            <a:srgbClr val="FFFFFF"/>
                          </a:solidFill>
                          <a:effectLst/>
                          <a:latin typeface="Arial Narrow" panose="020B0606020202030204" pitchFamily="34" charset="0"/>
                        </a:rPr>
                        <a:t>revisione_Immobilizzazioni</a:t>
                      </a:r>
                      <a:r>
                        <a:rPr lang="it-IT" sz="2000" b="1" i="0" u="none" strike="noStrike" dirty="0">
                          <a:solidFill>
                            <a:srgbClr val="FFFFFF"/>
                          </a:solidFill>
                          <a:effectLst/>
                          <a:latin typeface="Arial Narrow" panose="020B0606020202030204" pitchFamily="34" charset="0"/>
                        </a:rPr>
                        <a:t> </a:t>
                      </a:r>
                      <a:r>
                        <a:rPr lang="it-IT" sz="2000" b="1" i="0" u="none" strike="noStrike" dirty="0" smtClean="0">
                          <a:solidFill>
                            <a:srgbClr val="FFFFFF"/>
                          </a:solidFill>
                          <a:effectLst/>
                          <a:latin typeface="Arial Narrow" panose="020B0606020202030204" pitchFamily="34" charset="0"/>
                        </a:rPr>
                        <a:t>materiali</a:t>
                      </a:r>
                      <a:endParaRPr lang="it-IT" sz="2000" b="0" i="0" u="none" strike="noStrike" dirty="0">
                        <a:effectLst/>
                        <a:latin typeface="Arial" panose="020B0604020202020204" pitchFamily="34" charset="0"/>
                      </a:endParaRPr>
                    </a:p>
                  </a:txBody>
                  <a:tcPr marL="56230" marR="56230" marT="28115" marB="28115">
                    <a:lnL>
                      <a:noFill/>
                    </a:lnL>
                    <a:lnT>
                      <a:noFill/>
                    </a:lnT>
                    <a:lnB>
                      <a:noFill/>
                    </a:lnB>
                    <a:solidFill>
                      <a:srgbClr val="FF0000"/>
                    </a:solidFill>
                  </a:tcPr>
                </a:tc>
                <a:tc hMerge="1">
                  <a:txBody>
                    <a:bodyPr/>
                    <a:lstStyle/>
                    <a:p>
                      <a:endParaRPr lang="it-IT"/>
                    </a:p>
                  </a:txBody>
                  <a:tcPr>
                    <a:lnL>
                      <a:noFill/>
                    </a:lnL>
                  </a:tcPr>
                </a:tc>
                <a:tc hMerge="1">
                  <a:txBody>
                    <a:bodyPr/>
                    <a:lstStyle/>
                    <a:p>
                      <a:endParaRPr lang="it-IT"/>
                    </a:p>
                  </a:txBody>
                  <a:tcPr/>
                </a:tc>
                <a:tc hMerge="1">
                  <a:txBody>
                    <a:bodyPr/>
                    <a:lstStyle/>
                    <a:p>
                      <a:endParaRPr lang="it-IT" sz="1400" dirty="0"/>
                    </a:p>
                  </a:txBody>
                  <a:tcPr marL="5857" marR="5857" marT="5857" marB="0" anchor="ctr"/>
                </a:tc>
                <a:extLst>
                  <a:ext uri="{0D108BD9-81ED-4DB2-BD59-A6C34878D82A}">
                    <a16:rowId xmlns:a16="http://schemas.microsoft.com/office/drawing/2014/main" xmlns="" val="2050798857"/>
                  </a:ext>
                </a:extLst>
              </a:tr>
              <a:tr h="576064">
                <a:tc>
                  <a:txBody>
                    <a:bodyPr/>
                    <a:lstStyle/>
                    <a:p>
                      <a:pPr algn="l" fontAlgn="ctr">
                        <a:spcBef>
                          <a:spcPts val="0"/>
                        </a:spcBef>
                        <a:spcAft>
                          <a:spcPts val="0"/>
                        </a:spcAft>
                      </a:pPr>
                      <a:endParaRPr lang="it-IT" sz="1400" b="0" i="0" u="none" strike="noStrike" dirty="0">
                        <a:effectLst/>
                        <a:latin typeface="Arial" panose="020B0604020202020204" pitchFamily="34" charset="0"/>
                      </a:endParaRPr>
                    </a:p>
                  </a:txBody>
                  <a:tcPr marL="5857" marR="5857" marT="5857" marB="0" anchor="ctr">
                    <a:lnL>
                      <a:noFill/>
                    </a:lnL>
                    <a:lnR>
                      <a:noFill/>
                    </a:lnR>
                    <a:lnT>
                      <a:noFill/>
                    </a:lnT>
                    <a:lnB>
                      <a:noFill/>
                    </a:lnB>
                    <a:noFill/>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Società: XYZ SpA</a:t>
                      </a:r>
                      <a:endParaRPr lang="it-IT" sz="1200" b="0" i="0" u="none" strike="noStrike" dirty="0">
                        <a:effectLst/>
                        <a:latin typeface="Arial" panose="020B0604020202020204" pitchFamily="34" charset="0"/>
                      </a:endParaRPr>
                    </a:p>
                  </a:txBody>
                  <a:tcPr marL="5857" marR="5857" marT="5857" marB="0" anchor="ctr">
                    <a:lnL>
                      <a:noFill/>
                    </a:lnL>
                  </a:tcPr>
                </a:tc>
                <a:tc>
                  <a:txBody>
                    <a:bodyPr/>
                    <a:lstStyle/>
                    <a:p>
                      <a:pPr algn="l" fontAlgn="ctr">
                        <a:spcBef>
                          <a:spcPts val="0"/>
                        </a:spcBef>
                        <a:spcAft>
                          <a:spcPts val="0"/>
                        </a:spcAft>
                      </a:pPr>
                      <a:r>
                        <a:rPr lang="it-IT" sz="1200" b="0" i="0" u="none" strike="noStrike" dirty="0">
                          <a:solidFill>
                            <a:srgbClr val="000000"/>
                          </a:solidFill>
                          <a:effectLst/>
                          <a:latin typeface="Arial Narrow" panose="020B0606020202030204" pitchFamily="34" charset="0"/>
                        </a:rPr>
                        <a:t>Bilancio d’esercizio chiuso al 31/12/20XX</a:t>
                      </a:r>
                      <a:endParaRPr lang="it-IT" sz="1200" b="0" i="0" u="none" strike="noStrike" dirty="0">
                        <a:effectLst/>
                        <a:latin typeface="Arial" panose="020B0604020202020204" pitchFamily="34" charset="0"/>
                      </a:endParaRPr>
                    </a:p>
                  </a:txBody>
                  <a:tcPr marL="5857" marR="5857" marT="5857" marB="0" anchor="ctr"/>
                </a:tc>
                <a:tc>
                  <a:txBody>
                    <a:bodyPr/>
                    <a:lstStyle/>
                    <a:p>
                      <a:endParaRPr lang="it-IT" sz="1400" dirty="0"/>
                    </a:p>
                  </a:txBody>
                  <a:tcPr marL="5857" marR="5857" marT="5857" marB="0" anchor="b"/>
                </a:tc>
                <a:extLst>
                  <a:ext uri="{0D108BD9-81ED-4DB2-BD59-A6C34878D82A}">
                    <a16:rowId xmlns:a16="http://schemas.microsoft.com/office/drawing/2014/main" xmlns="" val="3041559115"/>
                  </a:ext>
                </a:extLst>
              </a:tr>
              <a:tr h="360040">
                <a:tc>
                  <a:txBody>
                    <a:bodyPr/>
                    <a:lstStyle/>
                    <a:p>
                      <a:pPr algn="ctr" fontAlgn="b">
                        <a:spcBef>
                          <a:spcPts val="0"/>
                        </a:spcBef>
                        <a:spcAft>
                          <a:spcPts val="0"/>
                        </a:spcAft>
                      </a:pPr>
                      <a:endParaRPr lang="it-IT" sz="1400" b="0" i="0" u="none" strike="noStrike" dirty="0">
                        <a:effectLst/>
                        <a:latin typeface="Arial" panose="020B0604020202020204" pitchFamily="34" charset="0"/>
                      </a:endParaRPr>
                    </a:p>
                  </a:txBody>
                  <a:tcPr marL="5857" marR="5857" marT="5857" marB="0" anchor="b">
                    <a:lnL>
                      <a:noFill/>
                    </a:lnL>
                    <a:lnR>
                      <a:noFill/>
                    </a:lnR>
                    <a:lnT>
                      <a:noFill/>
                    </a:lnT>
                    <a:lnB>
                      <a:noFill/>
                    </a:lnB>
                    <a:noFill/>
                  </a:tcPr>
                </a:tc>
                <a:tc>
                  <a:txBody>
                    <a:bodyPr/>
                    <a:lstStyle/>
                    <a:p>
                      <a:pPr algn="ctr" fontAlgn="b">
                        <a:spcBef>
                          <a:spcPts val="0"/>
                        </a:spcBef>
                        <a:spcAft>
                          <a:spcPts val="0"/>
                        </a:spcAft>
                      </a:pPr>
                      <a:endParaRPr lang="it-IT" sz="1400" b="0" i="0" u="none" strike="noStrike" dirty="0">
                        <a:effectLst/>
                        <a:latin typeface="Arial" panose="020B0604020202020204" pitchFamily="34" charset="0"/>
                      </a:endParaRPr>
                    </a:p>
                  </a:txBody>
                  <a:tcPr marL="5857" marR="5857" marT="5857" marB="0" anchor="b">
                    <a:lnL>
                      <a:noFill/>
                    </a:lnL>
                  </a:tcPr>
                </a:tc>
                <a:tc>
                  <a:txBody>
                    <a:bodyPr/>
                    <a:lstStyle/>
                    <a:p>
                      <a:pPr algn="l" fontAlgn="b">
                        <a:spcBef>
                          <a:spcPts val="0"/>
                        </a:spcBef>
                        <a:spcAft>
                          <a:spcPts val="0"/>
                        </a:spcAft>
                      </a:pPr>
                      <a:endParaRPr lang="it-IT" sz="1400" b="0" i="0" u="none" strike="noStrike" dirty="0">
                        <a:effectLst/>
                        <a:latin typeface="Arial" panose="020B0604020202020204" pitchFamily="34" charset="0"/>
                      </a:endParaRPr>
                    </a:p>
                  </a:txBody>
                  <a:tcPr marL="5857" marR="5857" marT="5857" marB="0" anchor="b"/>
                </a:tc>
                <a:tc>
                  <a:txBody>
                    <a:bodyPr/>
                    <a:lstStyle/>
                    <a:p>
                      <a:endParaRPr lang="it-IT" sz="1400" dirty="0"/>
                    </a:p>
                  </a:txBody>
                  <a:tcPr marL="5857" marR="5857" marT="5857" marB="0" anchor="b"/>
                </a:tc>
                <a:extLst>
                  <a:ext uri="{0D108BD9-81ED-4DB2-BD59-A6C34878D82A}">
                    <a16:rowId xmlns:a16="http://schemas.microsoft.com/office/drawing/2014/main" xmlns="" val="2223672805"/>
                  </a:ext>
                </a:extLst>
              </a:tr>
              <a:tr h="525616">
                <a:tc>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Categoria</a:t>
                      </a:r>
                      <a:endParaRPr lang="it-IT" sz="1200" b="0" i="0" u="none" strike="noStrike" dirty="0">
                        <a:effectLst/>
                        <a:latin typeface="Arial" panose="020B0604020202020204" pitchFamily="34" charset="0"/>
                      </a:endParaRPr>
                    </a:p>
                  </a:txBody>
                  <a:tcPr marL="5857" marR="5857" marT="5857" marB="0" anchor="ctr">
                    <a:lnL>
                      <a:noFill/>
                    </a:lnL>
                    <a:lnR>
                      <a:noFill/>
                    </a:lnR>
                    <a:lnT>
                      <a:noFill/>
                    </a:lnT>
                    <a:lnB>
                      <a:noFill/>
                    </a:lnB>
                    <a:solidFill>
                      <a:schemeClr val="tx1"/>
                    </a:solidFill>
                  </a:tcPr>
                </a:tc>
                <a:tc>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Voce bilancio</a:t>
                      </a:r>
                      <a:endParaRPr lang="it-IT" sz="1200" b="0" i="0" u="none" strike="noStrike" dirty="0">
                        <a:effectLst/>
                        <a:latin typeface="Arial" panose="020B0604020202020204" pitchFamily="34" charset="0"/>
                      </a:endParaRPr>
                    </a:p>
                  </a:txBody>
                  <a:tcPr marL="5857" marR="5857" marT="5857" marB="0" anchor="ctr">
                    <a:lnL>
                      <a:noFill/>
                    </a:lnL>
                    <a:lnR>
                      <a:noFill/>
                    </a:lnR>
                    <a:solidFill>
                      <a:schemeClr val="tx1"/>
                    </a:solidFill>
                  </a:tcPr>
                </a:tc>
                <a:tc gridSpan="2">
                  <a:txBody>
                    <a:bodyPr/>
                    <a:lstStyle/>
                    <a:p>
                      <a:pPr algn="ctr" fontAlgn="ctr">
                        <a:spcBef>
                          <a:spcPts val="0"/>
                        </a:spcBef>
                        <a:spcAft>
                          <a:spcPts val="0"/>
                        </a:spcAft>
                      </a:pPr>
                      <a:r>
                        <a:rPr lang="it-IT" sz="1200" b="1" i="0" u="none" strike="noStrike" dirty="0">
                          <a:solidFill>
                            <a:srgbClr val="000000"/>
                          </a:solidFill>
                          <a:effectLst/>
                          <a:latin typeface="Times New Roman" panose="02020603050405020304" pitchFamily="18" charset="0"/>
                        </a:rPr>
                        <a:t>Procedure di revisione</a:t>
                      </a:r>
                      <a:endParaRPr lang="it-IT" sz="1200" b="0" i="0" u="none" strike="noStrike" dirty="0">
                        <a:effectLst/>
                        <a:latin typeface="Arial" panose="020B0604020202020204" pitchFamily="34" charset="0"/>
                      </a:endParaRPr>
                    </a:p>
                  </a:txBody>
                  <a:tcPr marL="5857" marR="5857" marT="5857" marB="0" anchor="ctr">
                    <a:lnL>
                      <a:noFill/>
                    </a:lnL>
                    <a:lnR>
                      <a:noFill/>
                    </a:lnR>
                    <a:solidFill>
                      <a:schemeClr val="tx1"/>
                    </a:solidFill>
                  </a:tcPr>
                </a:tc>
                <a:tc hMerge="1">
                  <a:txBody>
                    <a:bodyPr/>
                    <a:lstStyle/>
                    <a:p>
                      <a:endParaRPr lang="it-IT" dirty="0"/>
                    </a:p>
                  </a:txBody>
                  <a:tcPr marL="5857" marR="5857" marT="5857" marB="0" anchor="ctr"/>
                </a:tc>
              </a:tr>
              <a:tr h="1031657">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r>
                        <a:rPr lang="it-IT" sz="1400" b="1" i="0" u="none" strike="noStrike" dirty="0">
                          <a:solidFill>
                            <a:srgbClr val="002060"/>
                          </a:solidFill>
                          <a:effectLst/>
                          <a:latin typeface="Times New Roman" panose="02020603050405020304" pitchFamily="18" charset="0"/>
                        </a:rPr>
                        <a:t>;              </a:t>
                      </a:r>
                      <a:r>
                        <a:rPr lang="it-IT" sz="1400" b="1" i="0" u="none" strike="noStrike" dirty="0" err="1">
                          <a:solidFill>
                            <a:srgbClr val="002060"/>
                          </a:solidFill>
                          <a:effectLst/>
                          <a:latin typeface="Times New Roman" panose="02020603050405020304" pitchFamily="18" charset="0"/>
                        </a:rPr>
                        <a:t>Amm.to</a:t>
                      </a:r>
                      <a:r>
                        <a:rPr lang="it-IT" sz="1400" b="1" i="0" u="none" strike="noStrike" dirty="0">
                          <a:solidFill>
                            <a:srgbClr val="002060"/>
                          </a:solidFill>
                          <a:effectLst/>
                          <a:latin typeface="Times New Roman" panose="02020603050405020304" pitchFamily="18" charset="0"/>
                        </a:rPr>
                        <a:t> </a:t>
                      </a:r>
                      <a:r>
                        <a:rPr lang="it-IT" sz="1400" b="1" i="0" u="none" strike="noStrike" dirty="0" err="1">
                          <a:solidFill>
                            <a:srgbClr val="002060"/>
                          </a:solidFill>
                          <a:effectLst/>
                          <a:latin typeface="Times New Roman" panose="02020603050405020304" pitchFamily="18" charset="0"/>
                        </a:rPr>
                        <a:t>Imm</a:t>
                      </a:r>
                      <a:r>
                        <a:rPr lang="it-IT" sz="1400" b="1" i="0" u="none" strike="noStrike" dirty="0">
                          <a:solidFill>
                            <a:srgbClr val="002060"/>
                          </a:solidFill>
                          <a:effectLst/>
                          <a:latin typeface="Times New Roman" panose="02020603050405020304" pitchFamily="18" charset="0"/>
                        </a:rPr>
                        <a:t>. </a:t>
                      </a:r>
                      <a:r>
                        <a:rPr lang="it-IT" sz="1400" b="1" i="0" u="none" strike="noStrike" dirty="0" err="1" smtClean="0">
                          <a:solidFill>
                            <a:srgbClr val="002060"/>
                          </a:solidFill>
                          <a:effectLst/>
                          <a:latin typeface="Times New Roman" panose="02020603050405020304" pitchFamily="18" charset="0"/>
                        </a:rPr>
                        <a:t>Mat.li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a:noFill/>
                    </a:lnR>
                    <a:lnB>
                      <a:noFill/>
                    </a:lnB>
                    <a:solidFill>
                      <a:schemeClr val="tx1"/>
                    </a:solidFill>
                  </a:tcPr>
                </a:tc>
                <a:tc gridSpan="2">
                  <a:txBody>
                    <a:bodyPr/>
                    <a:lstStyle/>
                    <a:p>
                      <a:pPr algn="l" fontAlgn="ctr"/>
                      <a:r>
                        <a:rPr lang="it-IT" sz="1400" b="1" i="0" u="none" strike="noStrike" dirty="0">
                          <a:solidFill>
                            <a:srgbClr val="002060"/>
                          </a:solidFill>
                          <a:effectLst/>
                          <a:latin typeface="Times New Roman" panose="02020603050405020304" pitchFamily="18" charset="0"/>
                        </a:rPr>
                        <a:t>Effettuare il ricalcolo delle quote di ammortamento contabilizzate nel corso dell'esercizio verificando la presenza di eventuali anomalie che possano aver inficiato i fondi ammortamenti contabilizzati nei precedenti esercizi. </a:t>
                      </a:r>
                    </a:p>
                  </a:txBody>
                  <a:tcPr marL="6007" marR="6007" marT="6007" marB="0" anchor="ctr">
                    <a:lnL>
                      <a:noFill/>
                    </a:lnL>
                    <a:lnR>
                      <a:noFill/>
                    </a:lnR>
                    <a:lnB>
                      <a:noFill/>
                    </a:lnB>
                    <a:solidFill>
                      <a:schemeClr val="tx1"/>
                    </a:solidFill>
                  </a:tcPr>
                </a:tc>
                <a:tc hMerge="1">
                  <a:txBody>
                    <a:bodyPr/>
                    <a:lstStyle/>
                    <a:p>
                      <a:pPr algn="just" fontAlgn="ctr"/>
                      <a:endParaRPr lang="it-IT" sz="1200" b="0" i="0" u="none" strike="noStrike" dirty="0">
                        <a:solidFill>
                          <a:srgbClr val="000000"/>
                        </a:solidFill>
                        <a:effectLst/>
                        <a:latin typeface="Times New Roman" panose="02020603050405020304" pitchFamily="18" charset="0"/>
                      </a:endParaRPr>
                    </a:p>
                  </a:txBody>
                  <a:tcPr marL="6007" marR="6007" marT="6007" marB="0" anchor="ctr">
                    <a:lnL>
                      <a:noFill/>
                    </a:lnL>
                    <a:lnR>
                      <a:noFill/>
                    </a:lnR>
                    <a:lnB>
                      <a:noFill/>
                    </a:lnB>
                  </a:tcPr>
                </a:tc>
                <a:extLst>
                  <a:ext uri="{0D108BD9-81ED-4DB2-BD59-A6C34878D82A}">
                    <a16:rowId xmlns:a16="http://schemas.microsoft.com/office/drawing/2014/main" xmlns="" val="533176825"/>
                  </a:ext>
                </a:extLst>
              </a:tr>
              <a:tr h="416703">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a:noFill/>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r>
                        <a:rPr lang="it-IT" sz="1400" b="1" i="0" u="none" strike="noStrike" dirty="0">
                          <a:solidFill>
                            <a:srgbClr val="002060"/>
                          </a:solidFill>
                          <a:effectLst/>
                          <a:latin typeface="Times New Roman" panose="02020603050405020304" pitchFamily="18" charset="0"/>
                        </a:rPr>
                        <a:t>;              </a:t>
                      </a:r>
                      <a:r>
                        <a:rPr lang="it-IT" sz="1400" b="1" i="0" u="none" strike="noStrike" dirty="0" err="1">
                          <a:solidFill>
                            <a:srgbClr val="002060"/>
                          </a:solidFill>
                          <a:effectLst/>
                          <a:latin typeface="Times New Roman" panose="02020603050405020304" pitchFamily="18" charset="0"/>
                        </a:rPr>
                        <a:t>Amm.to</a:t>
                      </a:r>
                      <a:r>
                        <a:rPr lang="it-IT" sz="1400" b="1" i="0" u="none" strike="noStrike" dirty="0">
                          <a:solidFill>
                            <a:srgbClr val="002060"/>
                          </a:solidFill>
                          <a:effectLst/>
                          <a:latin typeface="Times New Roman" panose="02020603050405020304" pitchFamily="18" charset="0"/>
                        </a:rPr>
                        <a:t> </a:t>
                      </a:r>
                      <a:r>
                        <a:rPr lang="it-IT" sz="1400" b="1" i="0" u="none" strike="noStrike" dirty="0" err="1">
                          <a:solidFill>
                            <a:srgbClr val="002060"/>
                          </a:solidFill>
                          <a:effectLst/>
                          <a:latin typeface="Times New Roman" panose="02020603050405020304" pitchFamily="18" charset="0"/>
                        </a:rPr>
                        <a:t>Imm</a:t>
                      </a:r>
                      <a:r>
                        <a:rPr lang="it-IT" sz="1400" b="1" i="0" u="none" strike="noStrike" dirty="0">
                          <a:solidFill>
                            <a:srgbClr val="002060"/>
                          </a:solidFill>
                          <a:effectLst/>
                          <a:latin typeface="Times New Roman" panose="02020603050405020304" pitchFamily="18" charset="0"/>
                        </a:rPr>
                        <a:t>. </a:t>
                      </a:r>
                      <a:r>
                        <a:rPr lang="it-IT" sz="1400" b="1" i="0" u="none" strike="noStrike" dirty="0" err="1" smtClean="0">
                          <a:solidFill>
                            <a:srgbClr val="002060"/>
                          </a:solidFill>
                          <a:effectLst/>
                          <a:latin typeface="Times New Roman" panose="02020603050405020304" pitchFamily="18" charset="0"/>
                        </a:rPr>
                        <a:t>Mat.li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gridSpan="2">
                  <a:txBody>
                    <a:bodyPr/>
                    <a:lstStyle/>
                    <a:p>
                      <a:pPr algn="l" fontAlgn="ctr"/>
                      <a:r>
                        <a:rPr lang="it-IT" sz="1400" b="1" i="0" u="none" strike="noStrike" dirty="0">
                          <a:solidFill>
                            <a:srgbClr val="002060"/>
                          </a:solidFill>
                          <a:effectLst/>
                          <a:latin typeface="Times New Roman" panose="02020603050405020304" pitchFamily="18" charset="0"/>
                        </a:rPr>
                        <a:t>Effettuare il ricalcolo dei fondi di ammortamento contabilizzati nei precedenti esercizi</a:t>
                      </a: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hMerge="1">
                  <a:txBody>
                    <a:bodyPr/>
                    <a:lstStyle/>
                    <a:p>
                      <a:pPr algn="just" fontAlgn="ctr"/>
                      <a:endParaRPr lang="it-IT" sz="1200" b="0" i="0" u="none" strike="noStrike" dirty="0">
                        <a:solidFill>
                          <a:srgbClr val="000000"/>
                        </a:solidFill>
                        <a:effectLst/>
                        <a:latin typeface="Times New Roman" panose="02020603050405020304" pitchFamily="18" charset="0"/>
                      </a:endParaRPr>
                    </a:p>
                  </a:txBody>
                  <a:tcPr marL="6007" marR="6007" marT="6007"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2138975"/>
                  </a:ext>
                </a:extLst>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6"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7"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755576" y="2220792"/>
          <a:ext cx="7632847" cy="3224432"/>
        </p:xfrm>
        <a:graphic>
          <a:graphicData uri="http://schemas.openxmlformats.org/drawingml/2006/table">
            <a:tbl>
              <a:tblPr firstRow="1" bandRow="1"/>
              <a:tblGrid>
                <a:gridCol w="1440160">
                  <a:extLst>
                    <a:ext uri="{9D8B030D-6E8A-4147-A177-3AD203B41FA5}">
                      <a16:colId xmlns:a16="http://schemas.microsoft.com/office/drawing/2014/main" xmlns="" val="2201459380"/>
                    </a:ext>
                  </a:extLst>
                </a:gridCol>
                <a:gridCol w="2799095">
                  <a:extLst>
                    <a:ext uri="{9D8B030D-6E8A-4147-A177-3AD203B41FA5}">
                      <a16:colId xmlns:a16="http://schemas.microsoft.com/office/drawing/2014/main" xmlns="" val="3382367960"/>
                    </a:ext>
                  </a:extLst>
                </a:gridCol>
                <a:gridCol w="3393592">
                  <a:extLst>
                    <a:ext uri="{9D8B030D-6E8A-4147-A177-3AD203B41FA5}">
                      <a16:colId xmlns:a16="http://schemas.microsoft.com/office/drawing/2014/main" xmlns="" val="3073482549"/>
                    </a:ext>
                  </a:extLst>
                </a:gridCol>
              </a:tblGrid>
              <a:tr h="356686">
                <a:tc gridSpan="3">
                  <a:txBody>
                    <a:bodyPr/>
                    <a:lstStyle/>
                    <a:p>
                      <a:pPr algn="l" fontAlgn="ctr">
                        <a:spcBef>
                          <a:spcPts val="0"/>
                        </a:spcBef>
                        <a:spcAft>
                          <a:spcPts val="0"/>
                        </a:spcAft>
                      </a:pPr>
                      <a:r>
                        <a:rPr lang="it-IT" sz="1400" b="1" i="0" u="none" strike="noStrike" baseline="0" dirty="0" smtClean="0">
                          <a:solidFill>
                            <a:srgbClr val="FFFFFF"/>
                          </a:solidFill>
                          <a:effectLst/>
                          <a:latin typeface="Arial Narrow" panose="020B0606020202030204" pitchFamily="34" charset="0"/>
                        </a:rPr>
                        <a:t> </a:t>
                      </a:r>
                      <a:r>
                        <a:rPr lang="it-IT" sz="2000" b="1" i="0" u="none" strike="noStrike" dirty="0" smtClean="0">
                          <a:solidFill>
                            <a:srgbClr val="FFFFFF"/>
                          </a:solidFill>
                          <a:effectLst/>
                          <a:latin typeface="Arial Narrow" panose="020B0606020202030204" pitchFamily="34" charset="0"/>
                        </a:rPr>
                        <a:t>Carta </a:t>
                      </a:r>
                      <a:r>
                        <a:rPr lang="it-IT" sz="2000" b="1" i="0" u="none" strike="noStrike" dirty="0">
                          <a:solidFill>
                            <a:srgbClr val="FFFFFF"/>
                          </a:solidFill>
                          <a:effectLst/>
                          <a:latin typeface="Arial Narrow" panose="020B0606020202030204" pitchFamily="34" charset="0"/>
                        </a:rPr>
                        <a:t>di </a:t>
                      </a:r>
                      <a:r>
                        <a:rPr lang="it-IT" sz="2000" b="1" i="0" u="none" strike="noStrike" dirty="0" smtClean="0">
                          <a:solidFill>
                            <a:srgbClr val="FFFFFF"/>
                          </a:solidFill>
                          <a:effectLst/>
                          <a:latin typeface="Arial Narrow" panose="020B0606020202030204" pitchFamily="34" charset="0"/>
                        </a:rPr>
                        <a:t>lavoro</a:t>
                      </a:r>
                    </a:p>
                    <a:p>
                      <a:pPr marL="0" marR="0" indent="0" algn="l" defTabSz="914400" rtl="0" eaLnBrk="1" fontAlgn="ctr" latinLnBrk="0" hangingPunct="1">
                        <a:lnSpc>
                          <a:spcPct val="100000"/>
                        </a:lnSpc>
                        <a:spcBef>
                          <a:spcPts val="0"/>
                        </a:spcBef>
                        <a:spcAft>
                          <a:spcPts val="0"/>
                        </a:spcAft>
                        <a:buClrTx/>
                        <a:buSzTx/>
                        <a:buFontTx/>
                        <a:buNone/>
                        <a:tabLst/>
                        <a:defRPr/>
                      </a:pPr>
                      <a:r>
                        <a:rPr lang="it-IT" sz="2000" b="1" i="0" u="none" strike="noStrike" dirty="0" smtClean="0">
                          <a:solidFill>
                            <a:srgbClr val="FFFFFF"/>
                          </a:solidFill>
                          <a:effectLst/>
                          <a:latin typeface="Arial Narrow" panose="020B0606020202030204" pitchFamily="34" charset="0"/>
                        </a:rPr>
                        <a:t>Procedure di </a:t>
                      </a:r>
                      <a:r>
                        <a:rPr lang="it-IT" sz="2000" b="1" i="0" u="none" strike="noStrike" dirty="0" err="1" smtClean="0">
                          <a:solidFill>
                            <a:srgbClr val="FFFFFF"/>
                          </a:solidFill>
                          <a:effectLst/>
                          <a:latin typeface="Arial Narrow" panose="020B0606020202030204" pitchFamily="34" charset="0"/>
                        </a:rPr>
                        <a:t>revisione_Immobilizzazioni</a:t>
                      </a:r>
                      <a:r>
                        <a:rPr lang="it-IT" sz="2000" b="1" i="0" u="none" strike="noStrike" dirty="0" smtClean="0">
                          <a:solidFill>
                            <a:srgbClr val="FFFFFF"/>
                          </a:solidFill>
                          <a:effectLst/>
                          <a:latin typeface="Arial Narrow" panose="020B0606020202030204" pitchFamily="34" charset="0"/>
                        </a:rPr>
                        <a:t> materiali</a:t>
                      </a:r>
                      <a:endParaRPr lang="it-IT" sz="2000" b="0" i="0" u="none" strike="noStrike" dirty="0" smtClean="0">
                        <a:effectLst/>
                        <a:latin typeface="Arial" panose="020B0604020202020204" pitchFamily="34" charset="0"/>
                      </a:endParaRPr>
                    </a:p>
                  </a:txBody>
                  <a:tcPr marL="35463" marR="35463" marT="17731" marB="17731">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it-IT" sz="1400" b="0" i="0" u="none" strike="noStrike" dirty="0">
                          <a:solidFill>
                            <a:srgbClr val="000066"/>
                          </a:solidFill>
                          <a:latin typeface="Times New Roman"/>
                        </a:rPr>
                        <a:t>Verificare </a:t>
                      </a:r>
                      <a:r>
                        <a:rPr lang="it-IT" sz="1400" b="0" i="0" u="none" strike="noStrike" dirty="0" smtClean="0">
                          <a:solidFill>
                            <a:srgbClr val="000066"/>
                          </a:solidFill>
                          <a:latin typeface="Times New Roman"/>
                        </a:rPr>
                        <a:t>presenza </a:t>
                      </a:r>
                      <a:r>
                        <a:rPr lang="it-IT" sz="1400" b="0" i="0" u="none" strike="noStrike" dirty="0">
                          <a:solidFill>
                            <a:srgbClr val="000066"/>
                          </a:solidFill>
                          <a:latin typeface="Times New Roman"/>
                        </a:rPr>
                        <a:t>di indicatori di perdita durevole di valore. </a:t>
                      </a:r>
                      <a:r>
                        <a:rPr lang="it-IT" sz="1400" b="0" i="0" u="none" strike="noStrike" dirty="0" smtClean="0">
                          <a:solidFill>
                            <a:srgbClr val="000066"/>
                          </a:solidFill>
                          <a:latin typeface="Times New Roman"/>
                        </a:rPr>
                        <a:t>Verificare </a:t>
                      </a:r>
                      <a:r>
                        <a:rPr lang="it-IT" sz="1400" b="0" i="0" u="none" strike="noStrike" dirty="0">
                          <a:solidFill>
                            <a:srgbClr val="000066"/>
                          </a:solidFill>
                          <a:latin typeface="Times New Roman"/>
                        </a:rPr>
                        <a:t>il calcolo di </a:t>
                      </a:r>
                      <a:r>
                        <a:rPr lang="it-IT" sz="1400" b="0" i="1" u="none" strike="noStrike" dirty="0" err="1">
                          <a:solidFill>
                            <a:srgbClr val="000066"/>
                          </a:solidFill>
                          <a:latin typeface="Times New Roman"/>
                        </a:rPr>
                        <a:t>impairment</a:t>
                      </a:r>
                      <a:r>
                        <a:rPr lang="it-IT" sz="1400" b="0" i="0" u="none" strike="noStrike" dirty="0">
                          <a:solidFill>
                            <a:srgbClr val="000066"/>
                          </a:solidFill>
                          <a:latin typeface="Times New Roman"/>
                        </a:rPr>
                        <a:t> effettuato dalla Società o le motivazioni che hanno </a:t>
                      </a:r>
                      <a:r>
                        <a:rPr lang="it-IT" sz="1400" b="0" i="0" u="none" strike="noStrike" dirty="0" smtClean="0">
                          <a:solidFill>
                            <a:srgbClr val="000066"/>
                          </a:solidFill>
                          <a:latin typeface="Times New Roman"/>
                        </a:rPr>
                        <a:t>o</a:t>
                      </a:r>
                      <a:r>
                        <a:rPr lang="it-IT" sz="1400" b="0" i="0" u="none" strike="noStrike" baseline="0" dirty="0" smtClean="0">
                          <a:solidFill>
                            <a:srgbClr val="000066"/>
                          </a:solidFill>
                          <a:latin typeface="Times New Roman"/>
                        </a:rPr>
                        <a:t> </a:t>
                      </a:r>
                      <a:r>
                        <a:rPr lang="it-IT" sz="1400" b="0" i="0" u="none" strike="noStrike" dirty="0" smtClean="0">
                          <a:solidFill>
                            <a:srgbClr val="000066"/>
                          </a:solidFill>
                          <a:latin typeface="Times New Roman"/>
                        </a:rPr>
                        <a:t>non portato </a:t>
                      </a:r>
                      <a:r>
                        <a:rPr lang="it-IT" sz="1400" b="0" i="0" u="none" strike="noStrike" dirty="0">
                          <a:solidFill>
                            <a:srgbClr val="000066"/>
                          </a:solidFill>
                          <a:latin typeface="Times New Roman"/>
                        </a:rPr>
                        <a:t>alla sua effettuazione.</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xmlns="" val="4228190450"/>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ctr"/>
                      <a:r>
                        <a:rPr lang="it-IT" sz="1400" b="0" i="0" u="none" strike="noStrike" dirty="0">
                          <a:solidFill>
                            <a:srgbClr val="000066"/>
                          </a:solidFill>
                          <a:latin typeface="Times New Roman"/>
                        </a:rPr>
                        <a:t>Verificare </a:t>
                      </a:r>
                      <a:r>
                        <a:rPr lang="it-IT" sz="1400" b="0" i="0" u="none" strike="noStrike" dirty="0" smtClean="0">
                          <a:solidFill>
                            <a:srgbClr val="000066"/>
                          </a:solidFill>
                          <a:latin typeface="Times New Roman"/>
                        </a:rPr>
                        <a:t> </a:t>
                      </a:r>
                      <a:r>
                        <a:rPr lang="it-IT" sz="1400" b="0" i="0" u="none" strike="noStrike" dirty="0">
                          <a:solidFill>
                            <a:srgbClr val="000066"/>
                          </a:solidFill>
                          <a:latin typeface="Times New Roman"/>
                        </a:rPr>
                        <a:t>corretta classificazione e rappresentazione in </a:t>
                      </a:r>
                      <a:r>
                        <a:rPr lang="it-IT" sz="1400" b="0" i="0" u="none" strike="noStrike" dirty="0" smtClean="0">
                          <a:solidFill>
                            <a:srgbClr val="000066"/>
                          </a:solidFill>
                          <a:latin typeface="Times New Roman"/>
                        </a:rPr>
                        <a:t>bilancio </a:t>
                      </a:r>
                      <a:r>
                        <a:rPr lang="it-IT" sz="1400" b="0" i="0" u="none" strike="noStrike" dirty="0">
                          <a:solidFill>
                            <a:srgbClr val="000066"/>
                          </a:solidFill>
                          <a:latin typeface="Times New Roman"/>
                        </a:rPr>
                        <a:t>e che l’informativa fornita in Nota integrativa sia completa, accurata e corrisponda alle risultanze contabili. Verificare inoltre la coerenza delle informazioni esposte nella relazione sulla gestione.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2401365711"/>
                  </a:ext>
                </a:extLst>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6"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7"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89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a:extLst>
              <a:ext uri="{FF2B5EF4-FFF2-40B4-BE49-F238E27FC236}">
                <a16:creationId xmlns:a16="http://schemas.microsoft.com/office/drawing/2014/main" xmlns="" id="{09FE5042-D148-4C9F-8524-2D88B9DA1965}"/>
              </a:ext>
            </a:extLst>
          </p:cNvPr>
          <p:cNvSpPr>
            <a:spLocks noChangeArrowheads="1" noChangeShapeType="1" noTextEdit="1"/>
          </p:cNvSpPr>
          <p:nvPr/>
        </p:nvSpPr>
        <p:spPr bwMode="auto">
          <a:xfrm>
            <a:off x="1115616" y="1196752"/>
            <a:ext cx="6805634" cy="1124419"/>
          </a:xfrm>
          <a:prstGeom prst="rect">
            <a:avLst/>
          </a:prstGeom>
          <a:solidFill>
            <a:srgbClr val="00B050"/>
          </a:solidFill>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«Strumenti» revisore</a:t>
            </a:r>
          </a:p>
        </p:txBody>
      </p:sp>
      <p:sp>
        <p:nvSpPr>
          <p:cNvPr id="6" name="WordArt 2">
            <a:extLst>
              <a:ext uri="{FF2B5EF4-FFF2-40B4-BE49-F238E27FC236}">
                <a16:creationId xmlns:a16="http://schemas.microsoft.com/office/drawing/2014/main" xmlns="" id="{547BF976-D28A-45E6-83C8-6EA57C05CF63}"/>
              </a:ext>
            </a:extLst>
          </p:cNvPr>
          <p:cNvSpPr>
            <a:spLocks noChangeArrowheads="1" noChangeShapeType="1" noTextEdit="1"/>
          </p:cNvSpPr>
          <p:nvPr/>
        </p:nvSpPr>
        <p:spPr bwMode="auto">
          <a:xfrm>
            <a:off x="395536" y="3140968"/>
            <a:ext cx="1224136" cy="2088232"/>
          </a:xfrm>
          <a:prstGeom prst="rect">
            <a:avLst/>
          </a:prstGeom>
          <a:solidFill>
            <a:schemeClr val="tx1"/>
          </a:solidFill>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Principi di</a:t>
            </a:r>
          </a:p>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revisione</a:t>
            </a:r>
          </a:p>
        </p:txBody>
      </p:sp>
      <p:sp>
        <p:nvSpPr>
          <p:cNvPr id="16" name="WordArt 2">
            <a:extLst>
              <a:ext uri="{FF2B5EF4-FFF2-40B4-BE49-F238E27FC236}">
                <a16:creationId xmlns:a16="http://schemas.microsoft.com/office/drawing/2014/main" xmlns="" id="{A441BBF1-A67F-42BC-82D0-E48C8D68D28E}"/>
              </a:ext>
            </a:extLst>
          </p:cNvPr>
          <p:cNvSpPr>
            <a:spLocks noChangeArrowheads="1" noChangeShapeType="1" noTextEdit="1"/>
          </p:cNvSpPr>
          <p:nvPr/>
        </p:nvSpPr>
        <p:spPr bwMode="auto">
          <a:xfrm>
            <a:off x="1737054" y="3025800"/>
            <a:ext cx="6805634" cy="979264"/>
          </a:xfrm>
          <a:prstGeom prst="rect">
            <a:avLst/>
          </a:prstGeom>
          <a:solidFill>
            <a:srgbClr val="FFFF00"/>
          </a:solidFill>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Art. 11, co 1, </a:t>
            </a:r>
            <a:r>
              <a:rPr lang="it-IT" sz="8000" kern="10" dirty="0" err="1">
                <a:ln w="9525" cap="sq">
                  <a:noFill/>
                  <a:round/>
                  <a:headEnd type="none" w="sm" len="sm"/>
                  <a:tailEnd type="none" w="sm" len="sm"/>
                </a:ln>
                <a:solidFill>
                  <a:srgbClr val="FF0099"/>
                </a:solidFill>
                <a:effectLst>
                  <a:outerShdw dist="35921" dir="2700000" algn="ctr" rotWithShape="0">
                    <a:srgbClr val="C0C0C0"/>
                  </a:outerShdw>
                </a:effectLst>
                <a:latin typeface="Impact"/>
              </a:rPr>
              <a:t>DLgs</a:t>
            </a: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 39/10:</a:t>
            </a:r>
          </a:p>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principi di revisione adottati dalla Commissione Europea</a:t>
            </a:r>
          </a:p>
        </p:txBody>
      </p:sp>
      <p:sp>
        <p:nvSpPr>
          <p:cNvPr id="2" name="WordArt 2">
            <a:extLst>
              <a:ext uri="{FF2B5EF4-FFF2-40B4-BE49-F238E27FC236}">
                <a16:creationId xmlns:a16="http://schemas.microsoft.com/office/drawing/2014/main" xmlns="" id="{A3BD99EF-D47C-4B7A-A30D-FFCFC621365D}"/>
              </a:ext>
            </a:extLst>
          </p:cNvPr>
          <p:cNvSpPr>
            <a:spLocks noChangeArrowheads="1" noChangeShapeType="1" noTextEdit="1"/>
          </p:cNvSpPr>
          <p:nvPr/>
        </p:nvSpPr>
        <p:spPr bwMode="auto">
          <a:xfrm>
            <a:off x="1737054" y="4293096"/>
            <a:ext cx="6805634" cy="1080120"/>
          </a:xfrm>
          <a:prstGeom prst="rect">
            <a:avLst/>
          </a:prstGeom>
          <a:solidFill>
            <a:srgbClr val="FFFF00"/>
          </a:solidFill>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Art. 11, co 2, </a:t>
            </a:r>
            <a:r>
              <a:rPr lang="it-IT" sz="8000" kern="10" dirty="0" err="1">
                <a:ln w="9525" cap="sq">
                  <a:noFill/>
                  <a:round/>
                  <a:headEnd type="none" w="sm" len="sm"/>
                  <a:tailEnd type="none" w="sm" len="sm"/>
                </a:ln>
                <a:solidFill>
                  <a:srgbClr val="FF0099"/>
                </a:solidFill>
                <a:effectLst>
                  <a:outerShdw dist="35921" dir="2700000" algn="ctr" rotWithShape="0">
                    <a:srgbClr val="C0C0C0"/>
                  </a:outerShdw>
                </a:effectLst>
                <a:latin typeface="Impact"/>
              </a:rPr>
              <a:t>DLgs</a:t>
            </a: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 39/10:</a:t>
            </a:r>
          </a:p>
          <a:p>
            <a:pPr algn="ct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in assenza, principi elaborati da </a:t>
            </a:r>
            <a:r>
              <a:rPr lang="it-IT" sz="8000" kern="10" dirty="0" err="1">
                <a:ln w="9525" cap="sq">
                  <a:noFill/>
                  <a:round/>
                  <a:headEnd type="none" w="sm" len="sm"/>
                  <a:tailEnd type="none" w="sm" len="sm"/>
                </a:ln>
                <a:solidFill>
                  <a:srgbClr val="FF0099"/>
                </a:solidFill>
                <a:effectLst>
                  <a:outerShdw dist="35921" dir="2700000" algn="ctr" rotWithShape="0">
                    <a:srgbClr val="C0C0C0"/>
                  </a:outerShdw>
                </a:effectLst>
                <a:latin typeface="Impact"/>
              </a:rPr>
              <a:t>ass</a:t>
            </a:r>
            <a:r>
              <a:rPr lang="it-IT" sz="8000" kern="10" dirty="0">
                <a:ln w="9525" cap="sq">
                  <a:noFill/>
                  <a:round/>
                  <a:headEnd type="none" w="sm" len="sm"/>
                  <a:tailEnd type="none" w="sm" len="sm"/>
                </a:ln>
                <a:solidFill>
                  <a:srgbClr val="FF0099"/>
                </a:solidFill>
                <a:effectLst>
                  <a:outerShdw dist="35921" dir="2700000" algn="ctr" rotWithShape="0">
                    <a:srgbClr val="C0C0C0"/>
                  </a:outerShdw>
                </a:effectLst>
                <a:latin typeface="Impact"/>
              </a:rPr>
              <a:t>/ordini con MEF</a:t>
            </a:r>
          </a:p>
        </p:txBody>
      </p:sp>
      <p:sp>
        <p:nvSpPr>
          <p:cNvPr id="7" name="Text Box 4">
            <a:extLst>
              <a:ext uri="{FF2B5EF4-FFF2-40B4-BE49-F238E27FC236}">
                <a16:creationId xmlns:a16="http://schemas.microsoft.com/office/drawing/2014/main" xmlns="" id="{0F72EDE2-A766-4946-BBE3-B47725CC60D8}"/>
              </a:ext>
            </a:extLst>
          </p:cNvPr>
          <p:cNvSpPr txBox="1">
            <a:spLocks noChangeArrowheads="1"/>
          </p:cNvSpPr>
          <p:nvPr/>
        </p:nvSpPr>
        <p:spPr bwMode="auto">
          <a:xfrm>
            <a:off x="3303811" y="188640"/>
            <a:ext cx="3500437" cy="357887"/>
          </a:xfrm>
          <a:prstGeom prst="rect">
            <a:avLst/>
          </a:prstGeom>
          <a:solidFill>
            <a:srgbClr val="FFFF00"/>
          </a:solidFill>
          <a:ln>
            <a:noFill/>
          </a:ln>
          <a:effectLst/>
        </p:spPr>
        <p:txBody>
          <a:bodyPr wrap="square"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8" name="Segnaposto data 4">
            <a:extLst>
              <a:ext uri="{FF2B5EF4-FFF2-40B4-BE49-F238E27FC236}">
                <a16:creationId xmlns:a16="http://schemas.microsoft.com/office/drawing/2014/main" xmlns="" id="{47AC3FCC-2915-44D1-A61C-82DE04EB662E}"/>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9" name="Segnaposto numero diapositiva 3">
            <a:extLst>
              <a:ext uri="{FF2B5EF4-FFF2-40B4-BE49-F238E27FC236}">
                <a16:creationId xmlns:a16="http://schemas.microsoft.com/office/drawing/2014/main" xmlns="" id="{3E87DC62-5FF3-4B5F-8227-6B311FDA535B}"/>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ext Box 4">
            <a:extLst>
              <a:ext uri="{FF2B5EF4-FFF2-40B4-BE49-F238E27FC236}">
                <a16:creationId xmlns:a16="http://schemas.microsoft.com/office/drawing/2014/main" xmlns="" id="{17A7BFE3-3FE6-4AB0-987C-B75A6907466B}"/>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pic>
        <p:nvPicPr>
          <p:cNvPr id="12" name="Immagine 11">
            <a:extLst>
              <a:ext uri="{FF2B5EF4-FFF2-40B4-BE49-F238E27FC236}">
                <a16:creationId xmlns:a16="http://schemas.microsoft.com/office/drawing/2014/main" xmlns="" id="{9B1B4FA1-6350-493B-8995-45ED86818C4E}"/>
              </a:ext>
            </a:extLst>
          </p:cNvPr>
          <p:cNvPicPr>
            <a:picLocks noChangeAspect="1"/>
          </p:cNvPicPr>
          <p:nvPr/>
        </p:nvPicPr>
        <p:blipFill>
          <a:blip r:embed="rId3" cstate="print"/>
          <a:stretch>
            <a:fillRect/>
          </a:stretch>
        </p:blipFill>
        <p:spPr>
          <a:xfrm>
            <a:off x="1038225" y="6357938"/>
            <a:ext cx="653455" cy="471288"/>
          </a:xfrm>
          <a:prstGeom prst="rect">
            <a:avLst/>
          </a:prstGeom>
        </p:spPr>
      </p:pic>
    </p:spTree>
    <p:extLst>
      <p:ext uri="{BB962C8B-B14F-4D97-AF65-F5344CB8AC3E}">
        <p14:creationId xmlns:p14="http://schemas.microsoft.com/office/powerpoint/2010/main" xmlns="" val="2986450752"/>
      </p:ext>
    </p:extLst>
  </p:cSld>
  <p:clrMapOvr>
    <a:masterClrMapping/>
  </p:clrMapOvr>
  <p:transition spd="med">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971600" y="1647726"/>
          <a:ext cx="7632847" cy="3011072"/>
        </p:xfrm>
        <a:graphic>
          <a:graphicData uri="http://schemas.openxmlformats.org/drawingml/2006/table">
            <a:tbl>
              <a:tblPr firstRow="1" bandRow="1"/>
              <a:tblGrid>
                <a:gridCol w="1440160">
                  <a:extLst>
                    <a:ext uri="{9D8B030D-6E8A-4147-A177-3AD203B41FA5}">
                      <a16:colId xmlns:a16="http://schemas.microsoft.com/office/drawing/2014/main" xmlns="" val="2201459380"/>
                    </a:ext>
                  </a:extLst>
                </a:gridCol>
                <a:gridCol w="2799095">
                  <a:extLst>
                    <a:ext uri="{9D8B030D-6E8A-4147-A177-3AD203B41FA5}">
                      <a16:colId xmlns:a16="http://schemas.microsoft.com/office/drawing/2014/main" xmlns="" val="3382367960"/>
                    </a:ext>
                  </a:extLst>
                </a:gridCol>
                <a:gridCol w="3393592">
                  <a:extLst>
                    <a:ext uri="{9D8B030D-6E8A-4147-A177-3AD203B41FA5}">
                      <a16:colId xmlns:a16="http://schemas.microsoft.com/office/drawing/2014/main" xmlns="" val="3073482549"/>
                    </a:ext>
                  </a:extLst>
                </a:gridCol>
              </a:tblGrid>
              <a:tr h="356686">
                <a:tc gridSpan="3">
                  <a:txBody>
                    <a:bodyPr/>
                    <a:lstStyle/>
                    <a:p>
                      <a:pPr algn="l" fontAlgn="ctr">
                        <a:spcBef>
                          <a:spcPts val="0"/>
                        </a:spcBef>
                        <a:spcAft>
                          <a:spcPts val="0"/>
                        </a:spcAft>
                      </a:pPr>
                      <a:r>
                        <a:rPr lang="it-IT" sz="1400" b="1" i="0" u="none" strike="noStrike" baseline="0" dirty="0" smtClean="0">
                          <a:solidFill>
                            <a:srgbClr val="FFFFFF"/>
                          </a:solidFill>
                          <a:effectLst/>
                          <a:latin typeface="Arial Narrow" panose="020B0606020202030204" pitchFamily="34" charset="0"/>
                        </a:rPr>
                        <a:t> </a:t>
                      </a:r>
                      <a:r>
                        <a:rPr lang="it-IT" sz="2000" b="1" i="0" u="none" strike="noStrike" dirty="0" smtClean="0">
                          <a:solidFill>
                            <a:srgbClr val="FFFFFF"/>
                          </a:solidFill>
                          <a:effectLst/>
                          <a:latin typeface="Arial Narrow" panose="020B0606020202030204" pitchFamily="34" charset="0"/>
                        </a:rPr>
                        <a:t>Carta </a:t>
                      </a:r>
                      <a:r>
                        <a:rPr lang="it-IT" sz="2000" b="1" i="0" u="none" strike="noStrike" dirty="0">
                          <a:solidFill>
                            <a:srgbClr val="FFFFFF"/>
                          </a:solidFill>
                          <a:effectLst/>
                          <a:latin typeface="Arial Narrow" panose="020B0606020202030204" pitchFamily="34" charset="0"/>
                        </a:rPr>
                        <a:t>di </a:t>
                      </a:r>
                      <a:r>
                        <a:rPr lang="it-IT" sz="2000" b="1" i="0" u="none" strike="noStrike" dirty="0" smtClean="0">
                          <a:solidFill>
                            <a:srgbClr val="FFFFFF"/>
                          </a:solidFill>
                          <a:effectLst/>
                          <a:latin typeface="Arial Narrow" panose="020B0606020202030204" pitchFamily="34" charset="0"/>
                        </a:rPr>
                        <a:t>lavoro</a:t>
                      </a:r>
                    </a:p>
                    <a:p>
                      <a:pPr marL="0" marR="0" indent="0" algn="l" defTabSz="914400" rtl="0" eaLnBrk="1" fontAlgn="ctr" latinLnBrk="0" hangingPunct="1">
                        <a:lnSpc>
                          <a:spcPct val="100000"/>
                        </a:lnSpc>
                        <a:spcBef>
                          <a:spcPts val="0"/>
                        </a:spcBef>
                        <a:spcAft>
                          <a:spcPts val="0"/>
                        </a:spcAft>
                        <a:buClrTx/>
                        <a:buSzTx/>
                        <a:buFontTx/>
                        <a:buNone/>
                        <a:tabLst/>
                        <a:defRPr/>
                      </a:pPr>
                      <a:r>
                        <a:rPr lang="it-IT" sz="2000" b="1" i="0" u="none" strike="noStrike" dirty="0" smtClean="0">
                          <a:solidFill>
                            <a:srgbClr val="FFFFFF"/>
                          </a:solidFill>
                          <a:effectLst/>
                          <a:latin typeface="Arial Narrow" panose="020B0606020202030204" pitchFamily="34" charset="0"/>
                        </a:rPr>
                        <a:t>Procedure di </a:t>
                      </a:r>
                      <a:r>
                        <a:rPr lang="it-IT" sz="2000" b="1" i="0" u="none" strike="noStrike" dirty="0" err="1" smtClean="0">
                          <a:solidFill>
                            <a:srgbClr val="FFFFFF"/>
                          </a:solidFill>
                          <a:effectLst/>
                          <a:latin typeface="Arial Narrow" panose="020B0606020202030204" pitchFamily="34" charset="0"/>
                        </a:rPr>
                        <a:t>revisione_Immobilizzazioni</a:t>
                      </a:r>
                      <a:r>
                        <a:rPr lang="it-IT" sz="2000" b="1" i="0" u="none" strike="noStrike" dirty="0" smtClean="0">
                          <a:solidFill>
                            <a:srgbClr val="FFFFFF"/>
                          </a:solidFill>
                          <a:effectLst/>
                          <a:latin typeface="Arial Narrow" panose="020B0606020202030204" pitchFamily="34" charset="0"/>
                        </a:rPr>
                        <a:t> materiali</a:t>
                      </a:r>
                      <a:endParaRPr lang="it-IT" sz="2000" b="0" i="0" u="none" strike="noStrike" dirty="0" smtClean="0">
                        <a:effectLst/>
                        <a:latin typeface="Arial" panose="020B0604020202020204" pitchFamily="34" charset="0"/>
                      </a:endParaRPr>
                    </a:p>
                  </a:txBody>
                  <a:tcPr marL="35463" marR="35463" marT="17731" marB="17731">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495150">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                   </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ctr"/>
                      <a:r>
                        <a:rPr lang="it-IT" sz="1400" b="0" i="0" u="none" strike="noStrike" dirty="0">
                          <a:solidFill>
                            <a:srgbClr val="000066"/>
                          </a:solidFill>
                          <a:latin typeface="Times New Roman"/>
                        </a:rPr>
                        <a:t>Verificare un campione di registrazioni relative a spese di manutenzione capitalizzate, in base alla relativa </a:t>
                      </a:r>
                      <a:r>
                        <a:rPr lang="it-IT" sz="1400" b="0" i="0" u="none" strike="noStrike" dirty="0" smtClean="0">
                          <a:solidFill>
                            <a:srgbClr val="000066"/>
                          </a:solidFill>
                          <a:latin typeface="Times New Roman"/>
                        </a:rPr>
                        <a:t>documentazione. </a:t>
                      </a:r>
                      <a:r>
                        <a:rPr lang="it-IT" sz="1400" b="0" i="0" u="none" strike="noStrike" dirty="0">
                          <a:solidFill>
                            <a:srgbClr val="000066"/>
                          </a:solidFill>
                          <a:latin typeface="Times New Roman"/>
                        </a:rPr>
                        <a:t>Verificare la sussistenza delle condizioni richieste dai principi contabili di riferimento relative alla </a:t>
                      </a:r>
                      <a:r>
                        <a:rPr lang="it-IT" sz="1400" b="0" i="0" u="none" strike="noStrike" dirty="0" err="1" smtClean="0">
                          <a:solidFill>
                            <a:srgbClr val="000066"/>
                          </a:solidFill>
                          <a:latin typeface="Times New Roman"/>
                        </a:rPr>
                        <a:t>capitalizzabilità</a:t>
                      </a:r>
                      <a:r>
                        <a:rPr lang="it-IT" sz="1400" b="0" i="0" u="none" strike="noStrike" dirty="0" smtClean="0">
                          <a:solidFill>
                            <a:srgbClr val="000066"/>
                          </a:solidFill>
                          <a:latin typeface="Times New Roman"/>
                        </a:rPr>
                        <a:t>. </a:t>
                      </a:r>
                      <a:endParaRPr lang="it-IT" sz="1400" b="0" i="0" u="none" strike="noStrike" dirty="0">
                        <a:solidFill>
                          <a:srgbClr val="000066"/>
                        </a:solidFill>
                        <a:latin typeface="Times New Roman"/>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2104128158"/>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                </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ctr"/>
                      <a:r>
                        <a:rPr lang="it-IT" sz="1400" b="0" i="0" u="none" strike="noStrike" dirty="0" smtClean="0">
                          <a:solidFill>
                            <a:srgbClr val="000066"/>
                          </a:solidFill>
                          <a:latin typeface="Times New Roman"/>
                        </a:rPr>
                        <a:t>Verificare </a:t>
                      </a:r>
                      <a:r>
                        <a:rPr lang="it-IT" sz="1400" b="0" i="0" u="none" strike="noStrike" dirty="0">
                          <a:solidFill>
                            <a:srgbClr val="000066"/>
                          </a:solidFill>
                          <a:latin typeface="Times New Roman"/>
                        </a:rPr>
                        <a:t>costo medio orario utilizzato ai fini della capitalizzazione del costo del personale oltre che le ore effettivamente effettuate, in base alla relativa documentazione di supporto. Verificare che si tratti di attività capitalizzabili.</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222990025"/>
                  </a:ext>
                </a:extLst>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6"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7"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90</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xmlns="" id="{F053C4AF-4632-4B51-9E52-08B7D3C2F19E}"/>
              </a:ext>
            </a:extLst>
          </p:cNvPr>
          <p:cNvGraphicFramePr>
            <a:graphicFrameLocks noGrp="1"/>
          </p:cNvGraphicFramePr>
          <p:nvPr>
            <p:extLst>
              <p:ext uri="{D42A27DB-BD31-4B8C-83A1-F6EECF244321}">
                <p14:modId xmlns:p14="http://schemas.microsoft.com/office/powerpoint/2010/main" xmlns="" val="4129707230"/>
              </p:ext>
            </p:extLst>
          </p:nvPr>
        </p:nvGraphicFramePr>
        <p:xfrm>
          <a:off x="827584" y="1647726"/>
          <a:ext cx="7632847" cy="4472207"/>
        </p:xfrm>
        <a:graphic>
          <a:graphicData uri="http://schemas.openxmlformats.org/drawingml/2006/table">
            <a:tbl>
              <a:tblPr firstRow="1" bandRow="1"/>
              <a:tblGrid>
                <a:gridCol w="1440160">
                  <a:extLst>
                    <a:ext uri="{9D8B030D-6E8A-4147-A177-3AD203B41FA5}">
                      <a16:colId xmlns:a16="http://schemas.microsoft.com/office/drawing/2014/main" xmlns="" val="2201459380"/>
                    </a:ext>
                  </a:extLst>
                </a:gridCol>
                <a:gridCol w="2799095">
                  <a:extLst>
                    <a:ext uri="{9D8B030D-6E8A-4147-A177-3AD203B41FA5}">
                      <a16:colId xmlns:a16="http://schemas.microsoft.com/office/drawing/2014/main" xmlns="" val="3382367960"/>
                    </a:ext>
                  </a:extLst>
                </a:gridCol>
                <a:gridCol w="3393592">
                  <a:extLst>
                    <a:ext uri="{9D8B030D-6E8A-4147-A177-3AD203B41FA5}">
                      <a16:colId xmlns:a16="http://schemas.microsoft.com/office/drawing/2014/main" xmlns="" val="3073482549"/>
                    </a:ext>
                  </a:extLst>
                </a:gridCol>
              </a:tblGrid>
              <a:tr h="356686">
                <a:tc gridSpan="3">
                  <a:txBody>
                    <a:bodyPr/>
                    <a:lstStyle/>
                    <a:p>
                      <a:pPr algn="l" fontAlgn="ctr">
                        <a:spcBef>
                          <a:spcPts val="0"/>
                        </a:spcBef>
                        <a:spcAft>
                          <a:spcPts val="0"/>
                        </a:spcAft>
                      </a:pPr>
                      <a:r>
                        <a:rPr lang="it-IT" sz="1400" b="1" i="0" u="none" strike="noStrike" baseline="0" dirty="0" smtClean="0">
                          <a:solidFill>
                            <a:srgbClr val="FFFFFF"/>
                          </a:solidFill>
                          <a:effectLst/>
                          <a:latin typeface="Arial Narrow" panose="020B0606020202030204" pitchFamily="34" charset="0"/>
                        </a:rPr>
                        <a:t> </a:t>
                      </a:r>
                      <a:r>
                        <a:rPr lang="it-IT" sz="1800" b="1" i="0" u="none" strike="noStrike" dirty="0" smtClean="0">
                          <a:solidFill>
                            <a:srgbClr val="FFFFFF"/>
                          </a:solidFill>
                          <a:effectLst/>
                          <a:latin typeface="Arial Narrow" panose="020B0606020202030204" pitchFamily="34" charset="0"/>
                        </a:rPr>
                        <a:t>Carta </a:t>
                      </a:r>
                      <a:r>
                        <a:rPr lang="it-IT" sz="1800" b="1" i="0" u="none" strike="noStrike" dirty="0">
                          <a:solidFill>
                            <a:srgbClr val="FFFFFF"/>
                          </a:solidFill>
                          <a:effectLst/>
                          <a:latin typeface="Arial Narrow" panose="020B0606020202030204" pitchFamily="34" charset="0"/>
                        </a:rPr>
                        <a:t>di </a:t>
                      </a:r>
                      <a:r>
                        <a:rPr lang="it-IT" sz="1800" b="1" i="0" u="none" strike="noStrike" dirty="0" smtClean="0">
                          <a:solidFill>
                            <a:srgbClr val="FFFFFF"/>
                          </a:solidFill>
                          <a:effectLst/>
                          <a:latin typeface="Arial Narrow" panose="020B0606020202030204" pitchFamily="34" charset="0"/>
                        </a:rPr>
                        <a:t>lavoro</a:t>
                      </a:r>
                    </a:p>
                    <a:p>
                      <a:pPr marL="0" marR="0" indent="0" algn="l" defTabSz="914400" rtl="0" eaLnBrk="1" fontAlgn="ctr" latinLnBrk="0" hangingPunct="1">
                        <a:lnSpc>
                          <a:spcPct val="100000"/>
                        </a:lnSpc>
                        <a:spcBef>
                          <a:spcPts val="0"/>
                        </a:spcBef>
                        <a:spcAft>
                          <a:spcPts val="0"/>
                        </a:spcAft>
                        <a:buClrTx/>
                        <a:buSzTx/>
                        <a:buFontTx/>
                        <a:buNone/>
                        <a:tabLst/>
                        <a:defRPr/>
                      </a:pPr>
                      <a:r>
                        <a:rPr lang="it-IT" sz="1800" b="1" i="0" u="none" strike="noStrike" dirty="0" smtClean="0">
                          <a:solidFill>
                            <a:srgbClr val="FFFFFF"/>
                          </a:solidFill>
                          <a:effectLst/>
                          <a:latin typeface="Arial Narrow" panose="020B0606020202030204" pitchFamily="34" charset="0"/>
                        </a:rPr>
                        <a:t>Procedure di </a:t>
                      </a:r>
                      <a:r>
                        <a:rPr lang="it-IT" sz="1800" b="1" i="0" u="none" strike="noStrike" dirty="0" err="1" smtClean="0">
                          <a:solidFill>
                            <a:srgbClr val="FFFFFF"/>
                          </a:solidFill>
                          <a:effectLst/>
                          <a:latin typeface="Arial Narrow" panose="020B0606020202030204" pitchFamily="34" charset="0"/>
                        </a:rPr>
                        <a:t>revisione_Immobilizzazioni</a:t>
                      </a:r>
                      <a:r>
                        <a:rPr lang="it-IT" sz="1800" b="1" i="0" u="none" strike="noStrike" dirty="0" smtClean="0">
                          <a:solidFill>
                            <a:srgbClr val="FFFFFF"/>
                          </a:solidFill>
                          <a:effectLst/>
                          <a:latin typeface="Arial Narrow" panose="020B0606020202030204" pitchFamily="34" charset="0"/>
                        </a:rPr>
                        <a:t> materiali</a:t>
                      </a:r>
                      <a:endParaRPr lang="it-IT" sz="1800" b="0" i="0" u="none" strike="noStrike" dirty="0" smtClean="0">
                        <a:effectLst/>
                        <a:latin typeface="Arial" panose="020B0604020202020204" pitchFamily="34" charset="0"/>
                      </a:endParaRPr>
                    </a:p>
                  </a:txBody>
                  <a:tcPr marL="35463" marR="35463" marT="17731" marB="17731">
                    <a:lnL>
                      <a:noFill/>
                    </a:lnL>
                    <a:lnR>
                      <a:noFill/>
                    </a:lnR>
                    <a:lnT>
                      <a:noFill/>
                    </a:lnT>
                    <a:lnB>
                      <a:noFill/>
                    </a:lnB>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2058767841"/>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ctr"/>
                      <a:r>
                        <a:rPr lang="it-IT" sz="1400" b="0" i="0" u="none" strike="noStrike">
                          <a:solidFill>
                            <a:srgbClr val="000066"/>
                          </a:solidFill>
                          <a:latin typeface="Times New Roman"/>
                        </a:rPr>
                        <a:t>Effettuare un inventario fisico dei cespiti e verificarne le condizioni di utilizzo e funzionamento.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xmlns="" val="4228190450"/>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l" fontAlgn="ctr"/>
                      <a:r>
                        <a:rPr lang="it-IT" sz="1400" b="0" i="0" u="none" strike="noStrike">
                          <a:solidFill>
                            <a:srgbClr val="000066"/>
                          </a:solidFill>
                          <a:latin typeface="Times New Roman"/>
                        </a:rPr>
                        <a:t>Analizzare eventuali perizie di valutazione delle immobilizzazioni materiali.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2401365711"/>
                  </a:ext>
                </a:extLst>
              </a:tr>
              <a:tr h="495150">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                </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algn="just" fontAlgn="ctr"/>
                      <a:r>
                        <a:rPr lang="it-IT" sz="1400" b="0" i="0" u="none" strike="noStrike" dirty="0">
                          <a:solidFill>
                            <a:srgbClr val="000066"/>
                          </a:solidFill>
                          <a:latin typeface="Times New Roman"/>
                        </a:rPr>
                        <a:t>Richiedere le visure catastali o altra documentazione di supporto ritenuta idonea </a:t>
                      </a:r>
                      <a:r>
                        <a:rPr lang="it-IT" sz="1400" b="0" i="0" u="none" strike="noStrike" dirty="0" smtClean="0">
                          <a:solidFill>
                            <a:srgbClr val="000066"/>
                          </a:solidFill>
                          <a:latin typeface="Times New Roman"/>
                        </a:rPr>
                        <a:t>per</a:t>
                      </a:r>
                      <a:r>
                        <a:rPr lang="it-IT" sz="1400" b="0" i="0" u="none" strike="noStrike" baseline="0" dirty="0" smtClean="0">
                          <a:solidFill>
                            <a:srgbClr val="000066"/>
                          </a:solidFill>
                          <a:latin typeface="Times New Roman"/>
                        </a:rPr>
                        <a:t> </a:t>
                      </a:r>
                      <a:r>
                        <a:rPr lang="it-IT" sz="1400" b="0" i="0" u="none" strike="noStrike" dirty="0" smtClean="0">
                          <a:solidFill>
                            <a:srgbClr val="000066"/>
                          </a:solidFill>
                          <a:latin typeface="Times New Roman"/>
                        </a:rPr>
                        <a:t>l’attestazione </a:t>
                      </a:r>
                      <a:r>
                        <a:rPr lang="it-IT" sz="1400" b="0" i="0" u="none" strike="noStrike" dirty="0">
                          <a:solidFill>
                            <a:srgbClr val="000066"/>
                          </a:solidFill>
                          <a:latin typeface="Times New Roman"/>
                        </a:rPr>
                        <a:t>della proprietà degli immobili.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2104128158"/>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                  </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tx1"/>
                    </a:solidFill>
                  </a:tcPr>
                </a:tc>
                <a:tc>
                  <a:txBody>
                    <a:bodyPr/>
                    <a:lstStyle/>
                    <a:p>
                      <a:pPr algn="l" fontAlgn="ctr"/>
                      <a:r>
                        <a:rPr lang="it-IT" sz="1400" b="0" i="0" u="none" strike="noStrike" dirty="0">
                          <a:solidFill>
                            <a:srgbClr val="000066"/>
                          </a:solidFill>
                          <a:latin typeface="Times New Roman"/>
                        </a:rPr>
                        <a:t>Verificare la recuperabilità degli acconti a fornitori di immobilizzazioni materiali iscritti in bilancio.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xmlns="" val="2222990025"/>
                  </a:ext>
                </a:extLst>
              </a:tr>
              <a:tr h="379325">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a:t>
                      </a:r>
                      <a:endParaRPr lang="it-IT" sz="1400" b="1" i="0" u="none" strike="noStrike" dirty="0">
                        <a:solidFill>
                          <a:srgbClr val="002060"/>
                        </a:solidFill>
                        <a:effectLst/>
                        <a:latin typeface="Times New Roman" panose="02020603050405020304" pitchFamily="18" charset="0"/>
                      </a:endParaRPr>
                    </a:p>
                  </a:txBody>
                  <a:tcPr marL="6007" marR="6007" marT="6007"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ctr" fontAlgn="ctr"/>
                      <a:r>
                        <a:rPr lang="it-IT" sz="1400" b="1" i="0" u="none" strike="noStrike" dirty="0">
                          <a:solidFill>
                            <a:srgbClr val="002060"/>
                          </a:solidFill>
                          <a:effectLst/>
                          <a:latin typeface="Times New Roman" panose="02020603050405020304" pitchFamily="18" charset="0"/>
                        </a:rPr>
                        <a:t>Immobilizzazioni </a:t>
                      </a:r>
                      <a:r>
                        <a:rPr lang="it-IT" sz="1400" b="1" i="0" u="none" strike="noStrike" dirty="0" smtClean="0">
                          <a:solidFill>
                            <a:srgbClr val="002060"/>
                          </a:solidFill>
                          <a:effectLst/>
                          <a:latin typeface="Times New Roman" panose="02020603050405020304" pitchFamily="18" charset="0"/>
                        </a:rPr>
                        <a:t>materiali                  </a:t>
                      </a:r>
                      <a:endParaRPr lang="it-IT" sz="1400" b="1" i="0" u="none" strike="noStrike" dirty="0">
                        <a:solidFill>
                          <a:srgbClr val="002060"/>
                        </a:solidFill>
                        <a:effectLst/>
                        <a:latin typeface="Times New Roman" panose="02020603050405020304" pitchFamily="18" charset="0"/>
                      </a:endParaRPr>
                    </a:p>
                  </a:txBody>
                  <a:tcPr marL="6007" marR="6007" marT="600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just" fontAlgn="ctr"/>
                      <a:r>
                        <a:rPr lang="it-IT" sz="1400" b="0" i="0" u="none" strike="noStrike" dirty="0">
                          <a:solidFill>
                            <a:srgbClr val="000066"/>
                          </a:solidFill>
                          <a:latin typeface="Times New Roman"/>
                        </a:rPr>
                        <a:t>Effettuare </a:t>
                      </a:r>
                      <a:r>
                        <a:rPr lang="it-IT" sz="1400" b="0" i="0" u="none" strike="noStrike" dirty="0" smtClean="0">
                          <a:solidFill>
                            <a:srgbClr val="000066"/>
                          </a:solidFill>
                          <a:latin typeface="Times New Roman"/>
                        </a:rPr>
                        <a:t>ricalcolo con </a:t>
                      </a:r>
                      <a:r>
                        <a:rPr lang="it-IT" sz="1400" b="0" i="0" u="none" strike="noStrike" dirty="0">
                          <a:solidFill>
                            <a:srgbClr val="000066"/>
                          </a:solidFill>
                          <a:latin typeface="Times New Roman"/>
                        </a:rPr>
                        <a:t>metodo finanziario del valore contabile dei cespiti acquisiti in leasing. Verificare </a:t>
                      </a:r>
                      <a:r>
                        <a:rPr lang="it-IT" sz="1400" b="0" i="0" u="none" strike="noStrike" dirty="0" smtClean="0">
                          <a:solidFill>
                            <a:srgbClr val="000066"/>
                          </a:solidFill>
                          <a:latin typeface="Times New Roman"/>
                        </a:rPr>
                        <a:t>concordanza </a:t>
                      </a:r>
                      <a:r>
                        <a:rPr lang="it-IT" sz="1400" b="0" i="0" u="none" strike="noStrike" dirty="0">
                          <a:solidFill>
                            <a:srgbClr val="000066"/>
                          </a:solidFill>
                          <a:latin typeface="Times New Roman"/>
                        </a:rPr>
                        <a:t>con </a:t>
                      </a:r>
                      <a:r>
                        <a:rPr lang="it-IT" sz="1400" b="0" i="0" u="none" strike="noStrike" dirty="0" smtClean="0">
                          <a:solidFill>
                            <a:srgbClr val="000066"/>
                          </a:solidFill>
                          <a:latin typeface="Times New Roman"/>
                        </a:rPr>
                        <a:t>informativa </a:t>
                      </a:r>
                      <a:r>
                        <a:rPr lang="it-IT" sz="1400" b="0" i="0" u="none" strike="noStrike" dirty="0">
                          <a:solidFill>
                            <a:srgbClr val="000066"/>
                          </a:solidFill>
                          <a:latin typeface="Times New Roman"/>
                        </a:rPr>
                        <a:t>fornita in nota integrativa. Verificare </a:t>
                      </a:r>
                      <a:r>
                        <a:rPr lang="it-IT" sz="1400" b="0" i="0" u="none" strike="noStrike" dirty="0" smtClean="0">
                          <a:solidFill>
                            <a:srgbClr val="000066"/>
                          </a:solidFill>
                          <a:latin typeface="Times New Roman"/>
                        </a:rPr>
                        <a:t>coerenza   informazioni </a:t>
                      </a:r>
                      <a:r>
                        <a:rPr lang="it-IT" sz="1400" b="0" i="0" u="none" strike="noStrike" dirty="0">
                          <a:solidFill>
                            <a:srgbClr val="000066"/>
                          </a:solidFill>
                          <a:latin typeface="Times New Roman"/>
                        </a:rPr>
                        <a:t>esposte nella relazione sulla gestione.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3" name="Rettangolo 2">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4" name="Immagine 3">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6" name="Text Box 4">
            <a:extLst>
              <a:ext uri="{FF2B5EF4-FFF2-40B4-BE49-F238E27FC236}">
                <a16:creationId xmlns:a16="http://schemas.microsoft.com/office/drawing/2014/main" xmlns="" id="{A304A313-4DBB-4CC4-B799-D3F90C9C1856}"/>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dirty="0">
                <a:solidFill>
                  <a:schemeClr val="bg2">
                    <a:lumMod val="75000"/>
                  </a:schemeClr>
                </a:solidFill>
              </a:rPr>
              <a:t>Prof. </a:t>
            </a:r>
            <a:r>
              <a:rPr lang="de-DE" altLang="it-IT" sz="1939" dirty="0" err="1">
                <a:solidFill>
                  <a:schemeClr val="bg2">
                    <a:lumMod val="75000"/>
                  </a:schemeClr>
                </a:solidFill>
              </a:rPr>
              <a:t>dott</a:t>
            </a:r>
            <a:r>
              <a:rPr lang="de-DE" altLang="it-IT" sz="1939" dirty="0">
                <a:solidFill>
                  <a:schemeClr val="bg2">
                    <a:lumMod val="75000"/>
                  </a:schemeClr>
                </a:solidFill>
              </a:rPr>
              <a:t>. Nicola </a:t>
            </a:r>
            <a:r>
              <a:rPr lang="de-DE" altLang="it-IT" sz="1939" dirty="0" err="1">
                <a:solidFill>
                  <a:schemeClr val="bg2">
                    <a:lumMod val="75000"/>
                  </a:schemeClr>
                </a:solidFill>
              </a:rPr>
              <a:t>Cavalluzzo</a:t>
            </a:r>
            <a:endParaRPr lang="it-IT" altLang="it-IT" sz="1939" dirty="0">
              <a:solidFill>
                <a:schemeClr val="bg2">
                  <a:lumMod val="75000"/>
                </a:schemeClr>
              </a:solidFill>
            </a:endParaRPr>
          </a:p>
        </p:txBody>
      </p:sp>
      <p:sp>
        <p:nvSpPr>
          <p:cNvPr id="7"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91</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Tree>
  </p:cSld>
  <p:clrMapOvr>
    <a:masterClrMapping/>
  </p:clrMapOvr>
  <p:transition spd="med">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
            <a:extLst>
              <a:ext uri="{FF2B5EF4-FFF2-40B4-BE49-F238E27FC236}">
                <a16:creationId xmlns="" xmlns:a16="http://schemas.microsoft.com/office/drawing/2014/main" id="{3380A723-9137-40D2-98AA-DC6752EB6943}"/>
              </a:ext>
            </a:extLst>
          </p:cNvPr>
          <p:cNvSpPr>
            <a:spLocks noChangeArrowheads="1" noChangeShapeType="1" noTextEdit="1"/>
          </p:cNvSpPr>
          <p:nvPr/>
        </p:nvSpPr>
        <p:spPr bwMode="auto">
          <a:xfrm>
            <a:off x="683568" y="1124744"/>
            <a:ext cx="7920880" cy="1225733"/>
          </a:xfrm>
          <a:prstGeom prst="rect">
            <a:avLst/>
          </a:prstGeom>
          <a:solidFill>
            <a:srgbClr val="FF0000"/>
          </a:solidFill>
          <a:ln>
            <a:noFill/>
          </a:ln>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La sospensione degli ammortamenti</a:t>
            </a:r>
          </a:p>
        </p:txBody>
      </p:sp>
      <p:sp>
        <p:nvSpPr>
          <p:cNvPr id="10" name="AutoShape 19">
            <a:extLst>
              <a:ext uri="{FF2B5EF4-FFF2-40B4-BE49-F238E27FC236}">
                <a16:creationId xmlns="" xmlns:a16="http://schemas.microsoft.com/office/drawing/2014/main" id="{C845B245-7455-4911-9BE9-A0A7512D7867}"/>
              </a:ext>
            </a:extLst>
          </p:cNvPr>
          <p:cNvSpPr>
            <a:spLocks noChangeArrowheads="1"/>
          </p:cNvSpPr>
          <p:nvPr/>
        </p:nvSpPr>
        <p:spPr bwMode="auto">
          <a:xfrm>
            <a:off x="755576" y="2550789"/>
            <a:ext cx="7776864" cy="950219"/>
          </a:xfrm>
          <a:prstGeom prst="roundRect">
            <a:avLst>
              <a:gd name="adj" fmla="val 16667"/>
            </a:avLst>
          </a:prstGeom>
          <a:solidFill>
            <a:srgbClr val="00FF99"/>
          </a:solidFill>
          <a:ln w="12700" cap="sq">
            <a:solidFill>
              <a:schemeClr val="tx1"/>
            </a:solidFill>
            <a:round/>
            <a:headEnd type="none" w="sm" len="sm"/>
            <a:tailEnd type="none" w="sm" len="sm"/>
          </a:ln>
        </p:spPr>
        <p:txBody>
          <a:bodyPr wrap="none" anchor="ctr"/>
          <a:lstStyle/>
          <a:p>
            <a:pPr lvl="1" algn="ctr"/>
            <a:r>
              <a:rPr lang="it-IT" sz="3200" b="1" dirty="0" smtClean="0">
                <a:solidFill>
                  <a:srgbClr val="002060"/>
                </a:solidFill>
              </a:rPr>
              <a:t>Norma inserita in sede di conversione</a:t>
            </a:r>
          </a:p>
          <a:p>
            <a:pPr lvl="1" algn="ctr"/>
            <a:r>
              <a:rPr lang="it-IT" sz="3200" b="1" dirty="0" smtClean="0">
                <a:solidFill>
                  <a:srgbClr val="002060"/>
                </a:solidFill>
              </a:rPr>
              <a:t>del </a:t>
            </a:r>
            <a:r>
              <a:rPr lang="it-IT" sz="3200" b="1" dirty="0" err="1" smtClean="0">
                <a:solidFill>
                  <a:srgbClr val="002060"/>
                </a:solidFill>
              </a:rPr>
              <a:t>DL</a:t>
            </a:r>
            <a:r>
              <a:rPr lang="it-IT" sz="3200" b="1" dirty="0" smtClean="0">
                <a:solidFill>
                  <a:srgbClr val="002060"/>
                </a:solidFill>
              </a:rPr>
              <a:t> 104/2020 (decreto Agosto)</a:t>
            </a:r>
            <a:endParaRPr lang="it-IT" sz="3200" b="1" dirty="0">
              <a:solidFill>
                <a:srgbClr val="002060"/>
              </a:solidFill>
            </a:endParaRPr>
          </a:p>
        </p:txBody>
      </p:sp>
      <p:sp>
        <p:nvSpPr>
          <p:cNvPr id="12" name="WordArt 6">
            <a:extLst>
              <a:ext uri="{FF2B5EF4-FFF2-40B4-BE49-F238E27FC236}">
                <a16:creationId xmlns="" xmlns:a16="http://schemas.microsoft.com/office/drawing/2014/main" id="{506BE73D-9C54-4747-9073-38F72F61FCD8}"/>
              </a:ext>
            </a:extLst>
          </p:cNvPr>
          <p:cNvSpPr>
            <a:spLocks noChangeArrowheads="1" noChangeShapeType="1" noTextEdit="1"/>
          </p:cNvSpPr>
          <p:nvPr/>
        </p:nvSpPr>
        <p:spPr bwMode="auto">
          <a:xfrm>
            <a:off x="1044128" y="3861048"/>
            <a:ext cx="7200280" cy="2232248"/>
          </a:xfrm>
          <a:prstGeom prst="rect">
            <a:avLst/>
          </a:prstGeom>
          <a:solidFill>
            <a:schemeClr val="tx1"/>
          </a:solidFill>
        </p:spPr>
        <p:txBody>
          <a:bodyPr wrap="none" fromWordArt="1">
            <a:prstTxWarp prst="textPlain">
              <a:avLst>
                <a:gd name="adj" fmla="val 50000"/>
              </a:avLst>
            </a:prstTxWarp>
          </a:bodyPr>
          <a:lstStyle/>
          <a:p>
            <a:pPr algn="ctr"/>
            <a:r>
              <a:rPr lang="it-IT" sz="3600" i="1" kern="10" dirty="0"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Art. 60, </a:t>
            </a:r>
            <a:r>
              <a:rPr lang="it-IT" sz="3600" i="1" kern="10" dirty="0" err="1"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co</a:t>
            </a:r>
            <a:r>
              <a:rPr lang="it-IT" sz="3600" i="1" kern="10" dirty="0"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 7bis-7quinquies,</a:t>
            </a:r>
          </a:p>
          <a:p>
            <a:pPr algn="ctr"/>
            <a:r>
              <a:rPr lang="it-IT" sz="3600" kern="10" dirty="0" err="1"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DL</a:t>
            </a:r>
            <a:r>
              <a:rPr lang="it-IT" sz="3600" kern="10" dirty="0"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 104/2020 </a:t>
            </a:r>
            <a:r>
              <a:rPr lang="it-IT" sz="3600" kern="10" dirty="0" err="1"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conv</a:t>
            </a:r>
            <a:r>
              <a:rPr lang="it-IT" sz="3600" kern="10" dirty="0" smtClean="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 L. 126/2020</a:t>
            </a:r>
            <a:endParaRPr lang="it-IT" sz="3600"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sp>
        <p:nvSpPr>
          <p:cNvPr id="13"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a:solidFill>
                  <a:schemeClr val="bg2">
                    <a:lumMod val="75000"/>
                  </a:schemeClr>
                </a:solidFill>
              </a:rPr>
              <a:t>Prof. dott. Nicola Cavalluzzo</a:t>
            </a:r>
            <a:endParaRPr lang="it-IT" altLang="it-IT" sz="1939" dirty="0">
              <a:solidFill>
                <a:schemeClr val="bg2">
                  <a:lumMod val="75000"/>
                </a:schemeClr>
              </a:solidFill>
            </a:endParaRPr>
          </a:p>
        </p:txBody>
      </p:sp>
      <p:sp>
        <p:nvSpPr>
          <p:cNvPr id="14" name="Segnaposto data 4">
            <a:extLst>
              <a:ext uri="{FF2B5EF4-FFF2-40B4-BE49-F238E27FC236}">
                <a16:creationId xmlns:a16="http://schemas.microsoft.com/office/drawing/2014/main" xmlns="" id="{0CA1E987-3ABA-405F-8DEF-3DFBAE77342A}"/>
              </a:ext>
            </a:extLst>
          </p:cNvPr>
          <p:cNvSpPr>
            <a:spLocks noGrp="1"/>
          </p:cNvSpPr>
          <p:nvPr>
            <p:ph type="dt" sz="half" idx="4294967295"/>
          </p:nvPr>
        </p:nvSpPr>
        <p:spPr>
          <a:xfrm>
            <a:off x="6588224" y="6477043"/>
            <a:ext cx="1794734" cy="365125"/>
          </a:xfrm>
          <a:prstGeom prst="rect">
            <a:avLst/>
          </a:prstGeo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5"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92</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Rettangolo 15">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7" name="Immagine 16">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39"/>
            <a:ext cx="2186874" cy="995168"/>
          </a:xfrm>
          <a:prstGeom prst="rect">
            <a:avLst/>
          </a:prstGeom>
        </p:spPr>
      </p:pic>
      <p:sp>
        <p:nvSpPr>
          <p:cNvPr id="18"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193174417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770" decel="100000"/>
                                        <p:tgtEl>
                                          <p:spTgt spid="12"/>
                                        </p:tgtEl>
                                      </p:cBhvr>
                                    </p:animEffect>
                                    <p:animScale>
                                      <p:cBhvr>
                                        <p:cTn id="15" dur="770" decel="100000"/>
                                        <p:tgtEl>
                                          <p:spTgt spid="12"/>
                                        </p:tgtEl>
                                      </p:cBhvr>
                                      <p:from x="10000" y="10000"/>
                                      <p:to x="200000" y="450000"/>
                                    </p:animScale>
                                    <p:animScale>
                                      <p:cBhvr>
                                        <p:cTn id="16" dur="1230" accel="100000" fill="hold">
                                          <p:stCondLst>
                                            <p:cond delay="770"/>
                                          </p:stCondLst>
                                        </p:cTn>
                                        <p:tgtEl>
                                          <p:spTgt spid="12"/>
                                        </p:tgtEl>
                                      </p:cBhvr>
                                      <p:from x="200000" y="450000"/>
                                      <p:to x="100000" y="100000"/>
                                    </p:animScale>
                                    <p:set>
                                      <p:cBhvr>
                                        <p:cTn id="17" dur="770" fill="hold"/>
                                        <p:tgtEl>
                                          <p:spTgt spid="12"/>
                                        </p:tgtEl>
                                        <p:attrNameLst>
                                          <p:attrName>ppt_x</p:attrName>
                                        </p:attrNameLst>
                                      </p:cBhvr>
                                      <p:to>
                                        <p:strVal val="(0.5)"/>
                                      </p:to>
                                    </p:set>
                                    <p:anim from="(0.5)" to="(#ppt_x)" calcmode="lin" valueType="num">
                                      <p:cBhvr>
                                        <p:cTn id="18" dur="1230" accel="100000" fill="hold">
                                          <p:stCondLst>
                                            <p:cond delay="770"/>
                                          </p:stCondLst>
                                        </p:cTn>
                                        <p:tgtEl>
                                          <p:spTgt spid="12"/>
                                        </p:tgtEl>
                                        <p:attrNameLst>
                                          <p:attrName>ppt_x</p:attrName>
                                        </p:attrNameLst>
                                      </p:cBhvr>
                                    </p:anim>
                                    <p:set>
                                      <p:cBhvr>
                                        <p:cTn id="19" dur="770" fill="hold"/>
                                        <p:tgtEl>
                                          <p:spTgt spid="12"/>
                                        </p:tgtEl>
                                        <p:attrNameLst>
                                          <p:attrName>ppt_y</p:attrName>
                                        </p:attrNameLst>
                                      </p:cBhvr>
                                      <p:to>
                                        <p:strVal val="(#ppt_y+0.4)"/>
                                      </p:to>
                                    </p:set>
                                    <p:anim from="(#ppt_y+0.4)" to="(#ppt_y)" calcmode="lin" valueType="num">
                                      <p:cBhvr>
                                        <p:cTn id="20"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
            <a:extLst>
              <a:ext uri="{FF2B5EF4-FFF2-40B4-BE49-F238E27FC236}">
                <a16:creationId xmlns="" xmlns:a16="http://schemas.microsoft.com/office/drawing/2014/main" id="{3380A723-9137-40D2-98AA-DC6752EB6943}"/>
              </a:ext>
            </a:extLst>
          </p:cNvPr>
          <p:cNvSpPr>
            <a:spLocks noChangeArrowheads="1" noChangeShapeType="1" noTextEdit="1"/>
          </p:cNvSpPr>
          <p:nvPr/>
        </p:nvSpPr>
        <p:spPr bwMode="auto">
          <a:xfrm>
            <a:off x="683568" y="1124744"/>
            <a:ext cx="7920880" cy="1225733"/>
          </a:xfrm>
          <a:prstGeom prst="rect">
            <a:avLst/>
          </a:prstGeom>
          <a:solidFill>
            <a:srgbClr val="FF0000"/>
          </a:solidFill>
          <a:ln>
            <a:noFill/>
          </a:ln>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La sospensione degli ammortamenti</a:t>
            </a:r>
          </a:p>
        </p:txBody>
      </p:sp>
      <p:sp>
        <p:nvSpPr>
          <p:cNvPr id="10" name="AutoShape 19">
            <a:extLst>
              <a:ext uri="{FF2B5EF4-FFF2-40B4-BE49-F238E27FC236}">
                <a16:creationId xmlns="" xmlns:a16="http://schemas.microsoft.com/office/drawing/2014/main" id="{C845B245-7455-4911-9BE9-A0A7512D7867}"/>
              </a:ext>
            </a:extLst>
          </p:cNvPr>
          <p:cNvSpPr>
            <a:spLocks noChangeArrowheads="1"/>
          </p:cNvSpPr>
          <p:nvPr/>
        </p:nvSpPr>
        <p:spPr bwMode="auto">
          <a:xfrm>
            <a:off x="1044128" y="2550789"/>
            <a:ext cx="7200280" cy="950219"/>
          </a:xfrm>
          <a:prstGeom prst="roundRect">
            <a:avLst>
              <a:gd name="adj" fmla="val 16667"/>
            </a:avLst>
          </a:prstGeom>
          <a:solidFill>
            <a:srgbClr val="00FF99"/>
          </a:solidFill>
          <a:ln w="12700" cap="sq">
            <a:solidFill>
              <a:schemeClr val="tx1"/>
            </a:solidFill>
            <a:round/>
            <a:headEnd type="none" w="sm" len="sm"/>
            <a:tailEnd type="none" w="sm" len="sm"/>
          </a:ln>
        </p:spPr>
        <p:txBody>
          <a:bodyPr wrap="none" anchor="ctr"/>
          <a:lstStyle/>
          <a:p>
            <a:pPr lvl="1" algn="ctr"/>
            <a:r>
              <a:rPr lang="it-IT" sz="3200" b="1" dirty="0">
                <a:solidFill>
                  <a:srgbClr val="002060"/>
                </a:solidFill>
              </a:rPr>
              <a:t>Rientra tra le misure e</a:t>
            </a:r>
          </a:p>
          <a:p>
            <a:pPr algn="ctr"/>
            <a:r>
              <a:rPr lang="it-IT" sz="3200" b="1" dirty="0">
                <a:solidFill>
                  <a:srgbClr val="002060"/>
                </a:solidFill>
              </a:rPr>
              <a:t>SOSTEGNO DELLE IMPRESE</a:t>
            </a:r>
          </a:p>
        </p:txBody>
      </p:sp>
      <p:sp>
        <p:nvSpPr>
          <p:cNvPr id="11" name="WordArt 6">
            <a:extLst>
              <a:ext uri="{FF2B5EF4-FFF2-40B4-BE49-F238E27FC236}">
                <a16:creationId xmlns="" xmlns:a16="http://schemas.microsoft.com/office/drawing/2014/main" id="{4128A4BA-1C5E-4EBA-A521-6DA5BB14D542}"/>
              </a:ext>
            </a:extLst>
          </p:cNvPr>
          <p:cNvSpPr>
            <a:spLocks noChangeArrowheads="1" noChangeShapeType="1" noTextEdit="1"/>
          </p:cNvSpPr>
          <p:nvPr/>
        </p:nvSpPr>
        <p:spPr bwMode="auto">
          <a:xfrm>
            <a:off x="1044128" y="4997464"/>
            <a:ext cx="7200280" cy="1095832"/>
          </a:xfrm>
          <a:prstGeom prst="rect">
            <a:avLst/>
          </a:prstGeom>
          <a:solidFill>
            <a:schemeClr val="bg2">
              <a:lumMod val="75000"/>
            </a:schemeClr>
          </a:solidFill>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Facoltà di derogare alla rappresentazione veritiera e corretta</a:t>
            </a:r>
          </a:p>
        </p:txBody>
      </p:sp>
      <p:sp>
        <p:nvSpPr>
          <p:cNvPr id="12" name="WordArt 6">
            <a:extLst>
              <a:ext uri="{FF2B5EF4-FFF2-40B4-BE49-F238E27FC236}">
                <a16:creationId xmlns="" xmlns:a16="http://schemas.microsoft.com/office/drawing/2014/main" id="{506BE73D-9C54-4747-9073-38F72F61FCD8}"/>
              </a:ext>
            </a:extLst>
          </p:cNvPr>
          <p:cNvSpPr>
            <a:spLocks noChangeArrowheads="1" noChangeShapeType="1" noTextEdit="1"/>
          </p:cNvSpPr>
          <p:nvPr/>
        </p:nvSpPr>
        <p:spPr bwMode="auto">
          <a:xfrm>
            <a:off x="1044128" y="3789040"/>
            <a:ext cx="7200280" cy="984499"/>
          </a:xfrm>
          <a:prstGeom prst="rect">
            <a:avLst/>
          </a:prstGeom>
          <a:solidFill>
            <a:schemeClr val="tx1"/>
          </a:solidFill>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 anche in deroga all’art. 2426. c. 1, n. 2)»</a:t>
            </a:r>
          </a:p>
        </p:txBody>
      </p:sp>
      <p:sp>
        <p:nvSpPr>
          <p:cNvPr id="13"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a:solidFill>
                  <a:schemeClr val="bg2">
                    <a:lumMod val="75000"/>
                  </a:schemeClr>
                </a:solidFill>
              </a:rPr>
              <a:t>Prof. dott. Nicola Cavalluzzo</a:t>
            </a:r>
            <a:endParaRPr lang="it-IT" altLang="it-IT" sz="1939" dirty="0">
              <a:solidFill>
                <a:schemeClr val="bg2">
                  <a:lumMod val="75000"/>
                </a:schemeClr>
              </a:solidFill>
            </a:endParaRPr>
          </a:p>
        </p:txBody>
      </p:sp>
      <p:sp>
        <p:nvSpPr>
          <p:cNvPr id="14" name="Segnaposto data 4">
            <a:extLst>
              <a:ext uri="{FF2B5EF4-FFF2-40B4-BE49-F238E27FC236}">
                <a16:creationId xmlns:a16="http://schemas.microsoft.com/office/drawing/2014/main" xmlns="" id="{0CA1E987-3ABA-405F-8DEF-3DFBAE77342A}"/>
              </a:ext>
            </a:extLst>
          </p:cNvPr>
          <p:cNvSpPr>
            <a:spLocks noGrp="1"/>
          </p:cNvSpPr>
          <p:nvPr>
            <p:ph type="dt" sz="half" idx="4294967295"/>
          </p:nvPr>
        </p:nvSpPr>
        <p:spPr>
          <a:xfrm>
            <a:off x="6588224" y="6477043"/>
            <a:ext cx="1794734" cy="365125"/>
          </a:xfrm>
          <a:prstGeom prst="rect">
            <a:avLst/>
          </a:prstGeo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5"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93</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6" name="Rettangolo 15">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7" name="Immagine 16">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39"/>
            <a:ext cx="2186874" cy="995168"/>
          </a:xfrm>
          <a:prstGeom prst="rect">
            <a:avLst/>
          </a:prstGeom>
        </p:spPr>
      </p:pic>
      <p:sp>
        <p:nvSpPr>
          <p:cNvPr id="18"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193174417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770" decel="100000"/>
                                        <p:tgtEl>
                                          <p:spTgt spid="12"/>
                                        </p:tgtEl>
                                      </p:cBhvr>
                                    </p:animEffect>
                                    <p:animScale>
                                      <p:cBhvr>
                                        <p:cTn id="15" dur="770" decel="100000"/>
                                        <p:tgtEl>
                                          <p:spTgt spid="12"/>
                                        </p:tgtEl>
                                      </p:cBhvr>
                                      <p:from x="10000" y="10000"/>
                                      <p:to x="200000" y="450000"/>
                                    </p:animScale>
                                    <p:animScale>
                                      <p:cBhvr>
                                        <p:cTn id="16" dur="1230" accel="100000" fill="hold">
                                          <p:stCondLst>
                                            <p:cond delay="770"/>
                                          </p:stCondLst>
                                        </p:cTn>
                                        <p:tgtEl>
                                          <p:spTgt spid="12"/>
                                        </p:tgtEl>
                                      </p:cBhvr>
                                      <p:from x="200000" y="450000"/>
                                      <p:to x="100000" y="100000"/>
                                    </p:animScale>
                                    <p:set>
                                      <p:cBhvr>
                                        <p:cTn id="17" dur="770" fill="hold"/>
                                        <p:tgtEl>
                                          <p:spTgt spid="12"/>
                                        </p:tgtEl>
                                        <p:attrNameLst>
                                          <p:attrName>ppt_x</p:attrName>
                                        </p:attrNameLst>
                                      </p:cBhvr>
                                      <p:to>
                                        <p:strVal val="(0.5)"/>
                                      </p:to>
                                    </p:set>
                                    <p:anim from="(0.5)" to="(#ppt_x)" calcmode="lin" valueType="num">
                                      <p:cBhvr>
                                        <p:cTn id="18" dur="1230" accel="100000" fill="hold">
                                          <p:stCondLst>
                                            <p:cond delay="770"/>
                                          </p:stCondLst>
                                        </p:cTn>
                                        <p:tgtEl>
                                          <p:spTgt spid="12"/>
                                        </p:tgtEl>
                                        <p:attrNameLst>
                                          <p:attrName>ppt_x</p:attrName>
                                        </p:attrNameLst>
                                      </p:cBhvr>
                                    </p:anim>
                                    <p:set>
                                      <p:cBhvr>
                                        <p:cTn id="19" dur="770" fill="hold"/>
                                        <p:tgtEl>
                                          <p:spTgt spid="12"/>
                                        </p:tgtEl>
                                        <p:attrNameLst>
                                          <p:attrName>ppt_y</p:attrName>
                                        </p:attrNameLst>
                                      </p:cBhvr>
                                      <p:to>
                                        <p:strVal val="(#ppt_y+0.4)"/>
                                      </p:to>
                                    </p:set>
                                    <p:anim from="(#ppt_y+0.4)" to="(#ppt_y)" calcmode="lin" valueType="num">
                                      <p:cBhvr>
                                        <p:cTn id="20" dur="1230" accel="100000" fill="hold">
                                          <p:stCondLst>
                                            <p:cond delay="770"/>
                                          </p:stCondLst>
                                        </p:cTn>
                                        <p:tgtEl>
                                          <p:spTgt spid="12"/>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70" decel="100000"/>
                                        <p:tgtEl>
                                          <p:spTgt spid="11"/>
                                        </p:tgtEl>
                                      </p:cBhvr>
                                    </p:animEffect>
                                    <p:animScale>
                                      <p:cBhvr>
                                        <p:cTn id="26" dur="770" decel="100000"/>
                                        <p:tgtEl>
                                          <p:spTgt spid="11"/>
                                        </p:tgtEl>
                                      </p:cBhvr>
                                      <p:from x="10000" y="10000"/>
                                      <p:to x="200000" y="450000"/>
                                    </p:animScale>
                                    <p:animScale>
                                      <p:cBhvr>
                                        <p:cTn id="27" dur="1230" accel="100000" fill="hold">
                                          <p:stCondLst>
                                            <p:cond delay="770"/>
                                          </p:stCondLst>
                                        </p:cTn>
                                        <p:tgtEl>
                                          <p:spTgt spid="11"/>
                                        </p:tgtEl>
                                      </p:cBhvr>
                                      <p:from x="200000" y="450000"/>
                                      <p:to x="100000" y="100000"/>
                                    </p:animScale>
                                    <p:set>
                                      <p:cBhvr>
                                        <p:cTn id="28" dur="770" fill="hold"/>
                                        <p:tgtEl>
                                          <p:spTgt spid="11"/>
                                        </p:tgtEl>
                                        <p:attrNameLst>
                                          <p:attrName>ppt_x</p:attrName>
                                        </p:attrNameLst>
                                      </p:cBhvr>
                                      <p:to>
                                        <p:strVal val="(0.5)"/>
                                      </p:to>
                                    </p:set>
                                    <p:anim from="(0.5)" to="(#ppt_x)" calcmode="lin" valueType="num">
                                      <p:cBhvr>
                                        <p:cTn id="29" dur="1230" accel="100000" fill="hold">
                                          <p:stCondLst>
                                            <p:cond delay="770"/>
                                          </p:stCondLst>
                                        </p:cTn>
                                        <p:tgtEl>
                                          <p:spTgt spid="11"/>
                                        </p:tgtEl>
                                        <p:attrNameLst>
                                          <p:attrName>ppt_x</p:attrName>
                                        </p:attrNameLst>
                                      </p:cBhvr>
                                    </p:anim>
                                    <p:set>
                                      <p:cBhvr>
                                        <p:cTn id="30" dur="770" fill="hold"/>
                                        <p:tgtEl>
                                          <p:spTgt spid="11"/>
                                        </p:tgtEl>
                                        <p:attrNameLst>
                                          <p:attrName>ppt_y</p:attrName>
                                        </p:attrNameLst>
                                      </p:cBhvr>
                                      <p:to>
                                        <p:strVal val="(#ppt_y+0.4)"/>
                                      </p:to>
                                    </p:set>
                                    <p:anim from="(#ppt_y+0.4)" to="(#ppt_y)" calcmode="lin" valueType="num">
                                      <p:cBhvr>
                                        <p:cTn id="31"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2">
            <a:extLst>
              <a:ext uri="{FF2B5EF4-FFF2-40B4-BE49-F238E27FC236}">
                <a16:creationId xmlns="" xmlns:a16="http://schemas.microsoft.com/office/drawing/2014/main" id="{B30B2478-D1E8-4C3B-89EE-BD78AAD53EE4}"/>
              </a:ext>
            </a:extLst>
          </p:cNvPr>
          <p:cNvSpPr>
            <a:spLocks noChangeArrowheads="1" noChangeShapeType="1" noTextEdit="1"/>
          </p:cNvSpPr>
          <p:nvPr/>
        </p:nvSpPr>
        <p:spPr bwMode="auto">
          <a:xfrm>
            <a:off x="1043608" y="980728"/>
            <a:ext cx="7920880" cy="937701"/>
          </a:xfrm>
          <a:prstGeom prst="rect">
            <a:avLst/>
          </a:prstGeom>
          <a:solidFill>
            <a:srgbClr val="FF0000"/>
          </a:solidFill>
          <a:ln>
            <a:noFill/>
          </a:ln>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La sospensione degli ammortamenti</a:t>
            </a:r>
          </a:p>
        </p:txBody>
      </p:sp>
      <p:sp>
        <p:nvSpPr>
          <p:cNvPr id="8" name="AutoShape 19">
            <a:extLst>
              <a:ext uri="{FF2B5EF4-FFF2-40B4-BE49-F238E27FC236}">
                <a16:creationId xmlns="" xmlns:a16="http://schemas.microsoft.com/office/drawing/2014/main" id="{9D91E369-5EBB-49AF-9ABA-3F95ACBC3307}"/>
              </a:ext>
            </a:extLst>
          </p:cNvPr>
          <p:cNvSpPr>
            <a:spLocks noChangeArrowheads="1"/>
          </p:cNvSpPr>
          <p:nvPr/>
        </p:nvSpPr>
        <p:spPr bwMode="auto">
          <a:xfrm>
            <a:off x="5603921" y="2492896"/>
            <a:ext cx="3384376" cy="1094312"/>
          </a:xfrm>
          <a:prstGeom prst="roundRect">
            <a:avLst>
              <a:gd name="adj" fmla="val 16667"/>
            </a:avLst>
          </a:prstGeom>
          <a:solidFill>
            <a:schemeClr val="tx1">
              <a:lumMod val="85000"/>
            </a:schemeClr>
          </a:solidFill>
          <a:ln w="12700" cap="sq">
            <a:solidFill>
              <a:schemeClr val="tx1"/>
            </a:solidFill>
            <a:round/>
            <a:headEnd type="none" w="sm" len="sm"/>
            <a:tailEnd type="none" w="sm" len="sm"/>
          </a:ln>
        </p:spPr>
        <p:txBody>
          <a:bodyPr wrap="none" anchor="ctr"/>
          <a:lstStyle/>
          <a:p>
            <a:pPr algn="ctr"/>
            <a:r>
              <a:rPr lang="it-IT" sz="2400" b="1" dirty="0">
                <a:solidFill>
                  <a:srgbClr val="FF0000"/>
                </a:solidFill>
              </a:rPr>
              <a:t> «mitigare» effetto</a:t>
            </a:r>
          </a:p>
          <a:p>
            <a:pPr algn="ctr"/>
            <a:r>
              <a:rPr lang="it-IT" sz="2400" b="1" dirty="0">
                <a:solidFill>
                  <a:srgbClr val="FF0000"/>
                </a:solidFill>
              </a:rPr>
              <a:t>perdite bilancio 2020</a:t>
            </a:r>
          </a:p>
        </p:txBody>
      </p:sp>
      <p:sp>
        <p:nvSpPr>
          <p:cNvPr id="9" name="AutoShape 4">
            <a:extLst>
              <a:ext uri="{FF2B5EF4-FFF2-40B4-BE49-F238E27FC236}">
                <a16:creationId xmlns="" xmlns:a16="http://schemas.microsoft.com/office/drawing/2014/main" id="{434CB5BE-CD0B-4D79-A48D-4C58C96EFA09}"/>
              </a:ext>
            </a:extLst>
          </p:cNvPr>
          <p:cNvSpPr>
            <a:spLocks noChangeArrowheads="1"/>
          </p:cNvSpPr>
          <p:nvPr/>
        </p:nvSpPr>
        <p:spPr bwMode="auto">
          <a:xfrm>
            <a:off x="5099865" y="2668860"/>
            <a:ext cx="432048" cy="720080"/>
          </a:xfrm>
          <a:prstGeom prst="rightArrow">
            <a:avLst>
              <a:gd name="adj1" fmla="val 50000"/>
              <a:gd name="adj2" fmla="val 60000"/>
            </a:avLst>
          </a:prstGeom>
          <a:gradFill rotWithShape="0">
            <a:gsLst>
              <a:gs pos="0">
                <a:srgbClr val="000082"/>
              </a:gs>
              <a:gs pos="30000">
                <a:srgbClr val="66008F"/>
              </a:gs>
              <a:gs pos="64999">
                <a:srgbClr val="BA0066"/>
              </a:gs>
              <a:gs pos="89999">
                <a:srgbClr val="FF0000"/>
              </a:gs>
              <a:gs pos="100000">
                <a:srgbClr val="FF8200"/>
              </a:gs>
            </a:gsLst>
            <a:lin ang="0" scaled="1"/>
          </a:gradFill>
          <a:ln w="9525">
            <a:noFill/>
            <a:miter lim="800000"/>
            <a:headEnd/>
            <a:tailEnd/>
          </a:ln>
          <a:effectLst/>
        </p:spPr>
        <p:txBody>
          <a:bodyPr wrap="none" anchor="ctr"/>
          <a:lstStyle/>
          <a:p>
            <a:endParaRPr lang="it-IT"/>
          </a:p>
        </p:txBody>
      </p:sp>
      <p:sp>
        <p:nvSpPr>
          <p:cNvPr id="10" name="WordArt 6">
            <a:extLst>
              <a:ext uri="{FF2B5EF4-FFF2-40B4-BE49-F238E27FC236}">
                <a16:creationId xmlns="" xmlns:a16="http://schemas.microsoft.com/office/drawing/2014/main" id="{04C410AE-5A7F-45C0-9E8F-158CC1EA1CDF}"/>
              </a:ext>
            </a:extLst>
          </p:cNvPr>
          <p:cNvSpPr>
            <a:spLocks noChangeArrowheads="1" noChangeShapeType="1" noTextEdit="1"/>
          </p:cNvSpPr>
          <p:nvPr/>
        </p:nvSpPr>
        <p:spPr bwMode="auto">
          <a:xfrm>
            <a:off x="941157" y="2494309"/>
            <a:ext cx="4014692" cy="1092899"/>
          </a:xfrm>
          <a:prstGeom prst="rect">
            <a:avLst/>
          </a:prstGeom>
          <a:solidFill>
            <a:schemeClr val="tx1"/>
          </a:solidFill>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solidFill>
                  <a:schemeClr val="accent3">
                    <a:lumMod val="75000"/>
                  </a:schemeClr>
                </a:solidFill>
                <a:latin typeface="Arial Black"/>
              </a:rPr>
              <a:t>Finalità</a:t>
            </a:r>
          </a:p>
        </p:txBody>
      </p:sp>
      <p:sp>
        <p:nvSpPr>
          <p:cNvPr id="11" name="AutoShape 19">
            <a:extLst>
              <a:ext uri="{FF2B5EF4-FFF2-40B4-BE49-F238E27FC236}">
                <a16:creationId xmlns="" xmlns:a16="http://schemas.microsoft.com/office/drawing/2014/main" id="{D7B78029-2325-4745-B70E-53B4E8A90D43}"/>
              </a:ext>
            </a:extLst>
          </p:cNvPr>
          <p:cNvSpPr>
            <a:spLocks noChangeArrowheads="1"/>
          </p:cNvSpPr>
          <p:nvPr/>
        </p:nvSpPr>
        <p:spPr bwMode="auto">
          <a:xfrm>
            <a:off x="5576211" y="4315805"/>
            <a:ext cx="3491880" cy="1273435"/>
          </a:xfrm>
          <a:prstGeom prst="roundRect">
            <a:avLst>
              <a:gd name="adj" fmla="val 16667"/>
            </a:avLst>
          </a:prstGeom>
          <a:solidFill>
            <a:schemeClr val="tx1">
              <a:lumMod val="85000"/>
            </a:schemeClr>
          </a:solidFill>
          <a:ln w="12700" cap="sq">
            <a:solidFill>
              <a:schemeClr val="tx1"/>
            </a:solidFill>
            <a:round/>
            <a:headEnd type="none" w="sm" len="sm"/>
            <a:tailEnd type="none" w="sm" len="sm"/>
          </a:ln>
        </p:spPr>
        <p:txBody>
          <a:bodyPr wrap="none" anchor="ctr"/>
          <a:lstStyle/>
          <a:p>
            <a:pPr algn="ctr"/>
            <a:r>
              <a:rPr lang="it-IT" sz="2400" b="1" u="sng" dirty="0">
                <a:solidFill>
                  <a:srgbClr val="FF0000"/>
                </a:solidFill>
              </a:rPr>
              <a:t>NON</a:t>
            </a:r>
            <a:r>
              <a:rPr lang="it-IT" sz="2400" b="1" dirty="0">
                <a:solidFill>
                  <a:srgbClr val="FF0000"/>
                </a:solidFill>
              </a:rPr>
              <a:t> effettuando</a:t>
            </a:r>
          </a:p>
          <a:p>
            <a:pPr algn="ctr"/>
            <a:r>
              <a:rPr lang="it-IT" sz="2000" b="1" u="sng" dirty="0">
                <a:solidFill>
                  <a:srgbClr val="002060"/>
                </a:solidFill>
              </a:rPr>
              <a:t>fino al 100%</a:t>
            </a:r>
            <a:r>
              <a:rPr lang="it-IT" sz="2000" b="1" u="sng" dirty="0">
                <a:solidFill>
                  <a:srgbClr val="FF0000"/>
                </a:solidFill>
              </a:rPr>
              <a:t> </a:t>
            </a:r>
            <a:r>
              <a:rPr lang="it-IT" sz="1600" b="1" u="sng" dirty="0">
                <a:solidFill>
                  <a:srgbClr val="FF0000"/>
                </a:solidFill>
              </a:rPr>
              <a:t>ammortamento 2020</a:t>
            </a:r>
          </a:p>
          <a:p>
            <a:pPr algn="ctr"/>
            <a:r>
              <a:rPr lang="it-IT" sz="2000" b="1" dirty="0">
                <a:solidFill>
                  <a:srgbClr val="FF0000"/>
                </a:solidFill>
              </a:rPr>
              <a:t>immobilizzazioni</a:t>
            </a:r>
          </a:p>
          <a:p>
            <a:pPr algn="ctr"/>
            <a:r>
              <a:rPr lang="it-IT" sz="2000" b="1" u="sng" dirty="0">
                <a:solidFill>
                  <a:srgbClr val="FF0000"/>
                </a:solidFill>
              </a:rPr>
              <a:t>materiali e immateriali</a:t>
            </a:r>
          </a:p>
        </p:txBody>
      </p:sp>
      <p:sp>
        <p:nvSpPr>
          <p:cNvPr id="12" name="AutoShape 4">
            <a:extLst>
              <a:ext uri="{FF2B5EF4-FFF2-40B4-BE49-F238E27FC236}">
                <a16:creationId xmlns="" xmlns:a16="http://schemas.microsoft.com/office/drawing/2014/main" id="{7C17365A-DDAD-4851-85B1-6BCAFCFCC19F}"/>
              </a:ext>
            </a:extLst>
          </p:cNvPr>
          <p:cNvSpPr>
            <a:spLocks noChangeArrowheads="1"/>
          </p:cNvSpPr>
          <p:nvPr/>
        </p:nvSpPr>
        <p:spPr bwMode="auto">
          <a:xfrm>
            <a:off x="5099865" y="4580550"/>
            <a:ext cx="432048" cy="720080"/>
          </a:xfrm>
          <a:prstGeom prst="rightArrow">
            <a:avLst>
              <a:gd name="adj1" fmla="val 50000"/>
              <a:gd name="adj2" fmla="val 60000"/>
            </a:avLst>
          </a:prstGeom>
          <a:gradFill rotWithShape="0">
            <a:gsLst>
              <a:gs pos="0">
                <a:srgbClr val="000082"/>
              </a:gs>
              <a:gs pos="30000">
                <a:srgbClr val="66008F"/>
              </a:gs>
              <a:gs pos="64999">
                <a:srgbClr val="BA0066"/>
              </a:gs>
              <a:gs pos="89999">
                <a:srgbClr val="FF0000"/>
              </a:gs>
              <a:gs pos="100000">
                <a:srgbClr val="FF8200"/>
              </a:gs>
            </a:gsLst>
            <a:lin ang="0" scaled="1"/>
          </a:gradFill>
          <a:ln w="9525">
            <a:noFill/>
            <a:miter lim="800000"/>
            <a:headEnd/>
            <a:tailEnd/>
          </a:ln>
          <a:effectLst/>
        </p:spPr>
        <p:txBody>
          <a:bodyPr wrap="none" anchor="ctr"/>
          <a:lstStyle/>
          <a:p>
            <a:endParaRPr lang="it-IT"/>
          </a:p>
        </p:txBody>
      </p:sp>
      <p:sp>
        <p:nvSpPr>
          <p:cNvPr id="13" name="WordArt 6">
            <a:extLst>
              <a:ext uri="{FF2B5EF4-FFF2-40B4-BE49-F238E27FC236}">
                <a16:creationId xmlns="" xmlns:a16="http://schemas.microsoft.com/office/drawing/2014/main" id="{D57E01BE-A399-48FC-B402-316E044098C0}"/>
              </a:ext>
            </a:extLst>
          </p:cNvPr>
          <p:cNvSpPr>
            <a:spLocks noChangeArrowheads="1" noChangeShapeType="1" noTextEdit="1"/>
          </p:cNvSpPr>
          <p:nvPr/>
        </p:nvSpPr>
        <p:spPr bwMode="auto">
          <a:xfrm>
            <a:off x="941157" y="4405999"/>
            <a:ext cx="4014692" cy="1092899"/>
          </a:xfrm>
          <a:prstGeom prst="rect">
            <a:avLst/>
          </a:prstGeom>
          <a:solidFill>
            <a:schemeClr val="tx1"/>
          </a:solidFill>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solidFill>
                  <a:schemeClr val="accent3">
                    <a:lumMod val="75000"/>
                  </a:schemeClr>
                </a:solidFill>
                <a:latin typeface="Arial Black"/>
              </a:rPr>
              <a:t>Come?</a:t>
            </a:r>
          </a:p>
        </p:txBody>
      </p:sp>
      <p:sp>
        <p:nvSpPr>
          <p:cNvPr id="14"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a:solidFill>
                  <a:schemeClr val="bg2">
                    <a:lumMod val="75000"/>
                  </a:schemeClr>
                </a:solidFill>
              </a:rPr>
              <a:t>Prof. dott. Nicola Cavalluzzo</a:t>
            </a:r>
            <a:endParaRPr lang="it-IT" altLang="it-IT" sz="1939" dirty="0">
              <a:solidFill>
                <a:schemeClr val="bg2">
                  <a:lumMod val="75000"/>
                </a:schemeClr>
              </a:solidFill>
            </a:endParaRPr>
          </a:p>
        </p:txBody>
      </p:sp>
      <p:sp>
        <p:nvSpPr>
          <p:cNvPr id="15" name="Segnaposto data 4">
            <a:extLst>
              <a:ext uri="{FF2B5EF4-FFF2-40B4-BE49-F238E27FC236}">
                <a16:creationId xmlns:a16="http://schemas.microsoft.com/office/drawing/2014/main" xmlns="" id="{0CA1E987-3ABA-405F-8DEF-3DFBAE77342A}"/>
              </a:ext>
            </a:extLst>
          </p:cNvPr>
          <p:cNvSpPr>
            <a:spLocks noGrp="1"/>
          </p:cNvSpPr>
          <p:nvPr>
            <p:ph type="dt" sz="half" idx="4294967295"/>
          </p:nvPr>
        </p:nvSpPr>
        <p:spPr>
          <a:xfrm>
            <a:off x="6588224" y="6477043"/>
            <a:ext cx="1794734" cy="365125"/>
          </a:xfrm>
          <a:prstGeom prst="rect">
            <a:avLst/>
          </a:prstGeo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6"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94</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Rettangolo 16">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8" name="Immagine 17">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39"/>
            <a:ext cx="2186874" cy="995168"/>
          </a:xfrm>
          <a:prstGeom prst="rect">
            <a:avLst/>
          </a:prstGeom>
        </p:spPr>
      </p:pic>
      <p:sp>
        <p:nvSpPr>
          <p:cNvPr id="19"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3"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277909938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ppt_w/2"/>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70" decel="100000"/>
                                        <p:tgtEl>
                                          <p:spTgt spid="8"/>
                                        </p:tgtEl>
                                      </p:cBhvr>
                                    </p:animEffect>
                                    <p:animScale>
                                      <p:cBhvr>
                                        <p:cTn id="27" dur="770" decel="100000"/>
                                        <p:tgtEl>
                                          <p:spTgt spid="8"/>
                                        </p:tgtEl>
                                      </p:cBhvr>
                                      <p:from x="10000" y="10000"/>
                                      <p:to x="200000" y="450000"/>
                                    </p:animScale>
                                    <p:animScale>
                                      <p:cBhvr>
                                        <p:cTn id="28" dur="1230" accel="100000" fill="hold">
                                          <p:stCondLst>
                                            <p:cond delay="770"/>
                                          </p:stCondLst>
                                        </p:cTn>
                                        <p:tgtEl>
                                          <p:spTgt spid="8"/>
                                        </p:tgtEl>
                                      </p:cBhvr>
                                      <p:from x="200000" y="450000"/>
                                      <p:to x="100000" y="100000"/>
                                    </p:animScale>
                                    <p:set>
                                      <p:cBhvr>
                                        <p:cTn id="29" dur="770" fill="hold"/>
                                        <p:tgtEl>
                                          <p:spTgt spid="8"/>
                                        </p:tgtEl>
                                        <p:attrNameLst>
                                          <p:attrName>ppt_x</p:attrName>
                                        </p:attrNameLst>
                                      </p:cBhvr>
                                      <p:to>
                                        <p:strVal val="(0.5)"/>
                                      </p:to>
                                    </p:set>
                                    <p:anim from="(0.5)" to="(#ppt_x)" calcmode="lin" valueType="num">
                                      <p:cBhvr>
                                        <p:cTn id="30" dur="1230" accel="100000" fill="hold">
                                          <p:stCondLst>
                                            <p:cond delay="770"/>
                                          </p:stCondLst>
                                        </p:cTn>
                                        <p:tgtEl>
                                          <p:spTgt spid="8"/>
                                        </p:tgtEl>
                                        <p:attrNameLst>
                                          <p:attrName>ppt_x</p:attrName>
                                        </p:attrNameLst>
                                      </p:cBhvr>
                                    </p:anim>
                                    <p:set>
                                      <p:cBhvr>
                                        <p:cTn id="31" dur="770" fill="hold"/>
                                        <p:tgtEl>
                                          <p:spTgt spid="8"/>
                                        </p:tgtEl>
                                        <p:attrNameLst>
                                          <p:attrName>ppt_y</p:attrName>
                                        </p:attrNameLst>
                                      </p:cBhvr>
                                      <p:to>
                                        <p:strVal val="(#ppt_y+0.4)"/>
                                      </p:to>
                                    </p:set>
                                    <p:anim from="(#ppt_y+0.4)" to="(#ppt_y)" calcmode="lin" valueType="num">
                                      <p:cBhvr>
                                        <p:cTn id="32" dur="1230" accel="100000" fill="hold">
                                          <p:stCondLst>
                                            <p:cond delay="770"/>
                                          </p:stCondLst>
                                        </p:cTn>
                                        <p:tgtEl>
                                          <p:spTgt spid="8"/>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770" decel="100000"/>
                                        <p:tgtEl>
                                          <p:spTgt spid="13"/>
                                        </p:tgtEl>
                                      </p:cBhvr>
                                    </p:animEffect>
                                    <p:animScale>
                                      <p:cBhvr>
                                        <p:cTn id="38" dur="770" decel="100000"/>
                                        <p:tgtEl>
                                          <p:spTgt spid="13"/>
                                        </p:tgtEl>
                                      </p:cBhvr>
                                      <p:from x="10000" y="10000"/>
                                      <p:to x="200000" y="450000"/>
                                    </p:animScale>
                                    <p:animScale>
                                      <p:cBhvr>
                                        <p:cTn id="39" dur="1230" accel="100000" fill="hold">
                                          <p:stCondLst>
                                            <p:cond delay="770"/>
                                          </p:stCondLst>
                                        </p:cTn>
                                        <p:tgtEl>
                                          <p:spTgt spid="13"/>
                                        </p:tgtEl>
                                      </p:cBhvr>
                                      <p:from x="200000" y="450000"/>
                                      <p:to x="100000" y="100000"/>
                                    </p:animScale>
                                    <p:set>
                                      <p:cBhvr>
                                        <p:cTn id="40" dur="770" fill="hold"/>
                                        <p:tgtEl>
                                          <p:spTgt spid="13"/>
                                        </p:tgtEl>
                                        <p:attrNameLst>
                                          <p:attrName>ppt_x</p:attrName>
                                        </p:attrNameLst>
                                      </p:cBhvr>
                                      <p:to>
                                        <p:strVal val="(0.5)"/>
                                      </p:to>
                                    </p:set>
                                    <p:anim from="(0.5)" to="(#ppt_x)" calcmode="lin" valueType="num">
                                      <p:cBhvr>
                                        <p:cTn id="41" dur="1230" accel="100000" fill="hold">
                                          <p:stCondLst>
                                            <p:cond delay="770"/>
                                          </p:stCondLst>
                                        </p:cTn>
                                        <p:tgtEl>
                                          <p:spTgt spid="13"/>
                                        </p:tgtEl>
                                        <p:attrNameLst>
                                          <p:attrName>ppt_x</p:attrName>
                                        </p:attrNameLst>
                                      </p:cBhvr>
                                    </p:anim>
                                    <p:set>
                                      <p:cBhvr>
                                        <p:cTn id="42" dur="770" fill="hold"/>
                                        <p:tgtEl>
                                          <p:spTgt spid="13"/>
                                        </p:tgtEl>
                                        <p:attrNameLst>
                                          <p:attrName>ppt_y</p:attrName>
                                        </p:attrNameLst>
                                      </p:cBhvr>
                                      <p:to>
                                        <p:strVal val="(#ppt_y+0.4)"/>
                                      </p:to>
                                    </p:set>
                                    <p:anim from="(#ppt_y+0.4)" to="(#ppt_y)" calcmode="lin" valueType="num">
                                      <p:cBhvr>
                                        <p:cTn id="43" dur="1230" accel="100000" fill="hold">
                                          <p:stCondLst>
                                            <p:cond delay="770"/>
                                          </p:stCondLst>
                                        </p:cTn>
                                        <p:tgtEl>
                                          <p:spTgt spid="13"/>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ppt_w/2"/>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70" decel="100000"/>
                                        <p:tgtEl>
                                          <p:spTgt spid="11"/>
                                        </p:tgtEl>
                                      </p:cBhvr>
                                    </p:animEffect>
                                    <p:animScale>
                                      <p:cBhvr>
                                        <p:cTn id="57" dur="770" decel="100000"/>
                                        <p:tgtEl>
                                          <p:spTgt spid="11"/>
                                        </p:tgtEl>
                                      </p:cBhvr>
                                      <p:from x="10000" y="10000"/>
                                      <p:to x="200000" y="450000"/>
                                    </p:animScale>
                                    <p:animScale>
                                      <p:cBhvr>
                                        <p:cTn id="58" dur="1230" accel="100000" fill="hold">
                                          <p:stCondLst>
                                            <p:cond delay="770"/>
                                          </p:stCondLst>
                                        </p:cTn>
                                        <p:tgtEl>
                                          <p:spTgt spid="11"/>
                                        </p:tgtEl>
                                      </p:cBhvr>
                                      <p:from x="200000" y="450000"/>
                                      <p:to x="100000" y="100000"/>
                                    </p:animScale>
                                    <p:set>
                                      <p:cBhvr>
                                        <p:cTn id="59" dur="770" fill="hold"/>
                                        <p:tgtEl>
                                          <p:spTgt spid="11"/>
                                        </p:tgtEl>
                                        <p:attrNameLst>
                                          <p:attrName>ppt_x</p:attrName>
                                        </p:attrNameLst>
                                      </p:cBhvr>
                                      <p:to>
                                        <p:strVal val="(0.5)"/>
                                      </p:to>
                                    </p:set>
                                    <p:anim from="(0.5)" to="(#ppt_x)" calcmode="lin" valueType="num">
                                      <p:cBhvr>
                                        <p:cTn id="60" dur="1230" accel="100000" fill="hold">
                                          <p:stCondLst>
                                            <p:cond delay="770"/>
                                          </p:stCondLst>
                                        </p:cTn>
                                        <p:tgtEl>
                                          <p:spTgt spid="11"/>
                                        </p:tgtEl>
                                        <p:attrNameLst>
                                          <p:attrName>ppt_x</p:attrName>
                                        </p:attrNameLst>
                                      </p:cBhvr>
                                    </p:anim>
                                    <p:set>
                                      <p:cBhvr>
                                        <p:cTn id="61" dur="770" fill="hold"/>
                                        <p:tgtEl>
                                          <p:spTgt spid="11"/>
                                        </p:tgtEl>
                                        <p:attrNameLst>
                                          <p:attrName>ppt_y</p:attrName>
                                        </p:attrNameLst>
                                      </p:cBhvr>
                                      <p:to>
                                        <p:strVal val="(#ppt_y+0.4)"/>
                                      </p:to>
                                    </p:set>
                                    <p:anim from="(#ppt_y+0.4)" to="(#ppt_y)" calcmode="lin" valueType="num">
                                      <p:cBhvr>
                                        <p:cTn id="62"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
            <a:extLst>
              <a:ext uri="{FF2B5EF4-FFF2-40B4-BE49-F238E27FC236}">
                <a16:creationId xmlns="" xmlns:a16="http://schemas.microsoft.com/office/drawing/2014/main" id="{3380A723-9137-40D2-98AA-DC6752EB6943}"/>
              </a:ext>
            </a:extLst>
          </p:cNvPr>
          <p:cNvSpPr>
            <a:spLocks noChangeArrowheads="1" noChangeShapeType="1" noTextEdit="1"/>
          </p:cNvSpPr>
          <p:nvPr/>
        </p:nvSpPr>
        <p:spPr bwMode="auto">
          <a:xfrm>
            <a:off x="1043608" y="1124744"/>
            <a:ext cx="7920880" cy="1225733"/>
          </a:xfrm>
          <a:prstGeom prst="rect">
            <a:avLst/>
          </a:prstGeom>
          <a:solidFill>
            <a:srgbClr val="FF0000"/>
          </a:solidFill>
          <a:ln>
            <a:noFill/>
          </a:ln>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La sospensione degli ammortamenti</a:t>
            </a:r>
          </a:p>
        </p:txBody>
      </p:sp>
      <p:sp>
        <p:nvSpPr>
          <p:cNvPr id="10" name="AutoShape 19">
            <a:extLst>
              <a:ext uri="{FF2B5EF4-FFF2-40B4-BE49-F238E27FC236}">
                <a16:creationId xmlns="" xmlns:a16="http://schemas.microsoft.com/office/drawing/2014/main" id="{C845B245-7455-4911-9BE9-A0A7512D7867}"/>
              </a:ext>
            </a:extLst>
          </p:cNvPr>
          <p:cNvSpPr>
            <a:spLocks noChangeArrowheads="1"/>
          </p:cNvSpPr>
          <p:nvPr/>
        </p:nvSpPr>
        <p:spPr bwMode="auto">
          <a:xfrm>
            <a:off x="971600" y="2550789"/>
            <a:ext cx="7632848" cy="950219"/>
          </a:xfrm>
          <a:prstGeom prst="roundRect">
            <a:avLst>
              <a:gd name="adj" fmla="val 16667"/>
            </a:avLst>
          </a:prstGeom>
          <a:solidFill>
            <a:srgbClr val="00FF99"/>
          </a:solidFill>
          <a:ln w="12700" cap="sq">
            <a:solidFill>
              <a:schemeClr val="tx1"/>
            </a:solidFill>
            <a:round/>
            <a:headEnd type="none" w="sm" len="sm"/>
            <a:tailEnd type="none" w="sm" len="sm"/>
          </a:ln>
        </p:spPr>
        <p:txBody>
          <a:bodyPr wrap="none" anchor="ctr"/>
          <a:lstStyle/>
          <a:p>
            <a:pPr lvl="1" algn="ctr"/>
            <a:r>
              <a:rPr lang="it-IT" sz="3200" b="1" dirty="0">
                <a:solidFill>
                  <a:srgbClr val="002060"/>
                </a:solidFill>
              </a:rPr>
              <a:t>Rientra </a:t>
            </a:r>
            <a:r>
              <a:rPr lang="it-IT" sz="3200" b="1" u="sng" dirty="0">
                <a:solidFill>
                  <a:srgbClr val="FF0000"/>
                </a:solidFill>
              </a:rPr>
              <a:t>(sic!)</a:t>
            </a:r>
            <a:r>
              <a:rPr lang="it-IT" sz="3200" b="1" dirty="0">
                <a:solidFill>
                  <a:srgbClr val="002060"/>
                </a:solidFill>
              </a:rPr>
              <a:t> tra le</a:t>
            </a:r>
          </a:p>
          <a:p>
            <a:pPr algn="ctr"/>
            <a:r>
              <a:rPr lang="it-IT" sz="3200" b="1" dirty="0">
                <a:solidFill>
                  <a:srgbClr val="002060"/>
                </a:solidFill>
              </a:rPr>
              <a:t>MISURE A SOSTEGNO DELLE IMPRESE</a:t>
            </a:r>
          </a:p>
        </p:txBody>
      </p:sp>
      <p:sp>
        <p:nvSpPr>
          <p:cNvPr id="23" name="WordArt 6">
            <a:extLst>
              <a:ext uri="{FF2B5EF4-FFF2-40B4-BE49-F238E27FC236}">
                <a16:creationId xmlns="" xmlns:a16="http://schemas.microsoft.com/office/drawing/2014/main" id="{4128A4BA-1C5E-4EBA-A521-6DA5BB14D542}"/>
              </a:ext>
            </a:extLst>
          </p:cNvPr>
          <p:cNvSpPr>
            <a:spLocks noChangeArrowheads="1" noChangeShapeType="1" noTextEdit="1"/>
          </p:cNvSpPr>
          <p:nvPr/>
        </p:nvSpPr>
        <p:spPr bwMode="auto">
          <a:xfrm>
            <a:off x="1404168" y="4997464"/>
            <a:ext cx="7200280" cy="1095832"/>
          </a:xfrm>
          <a:prstGeom prst="rect">
            <a:avLst/>
          </a:prstGeom>
          <a:solidFill>
            <a:schemeClr val="bg2">
              <a:lumMod val="75000"/>
            </a:schemeClr>
          </a:solidFill>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Facoltà di derogare alla rappresentazione veritiera e corretta</a:t>
            </a:r>
          </a:p>
        </p:txBody>
      </p:sp>
      <p:sp>
        <p:nvSpPr>
          <p:cNvPr id="24" name="WordArt 6">
            <a:extLst>
              <a:ext uri="{FF2B5EF4-FFF2-40B4-BE49-F238E27FC236}">
                <a16:creationId xmlns="" xmlns:a16="http://schemas.microsoft.com/office/drawing/2014/main" id="{506BE73D-9C54-4747-9073-38F72F61FCD8}"/>
              </a:ext>
            </a:extLst>
          </p:cNvPr>
          <p:cNvSpPr>
            <a:spLocks noChangeArrowheads="1" noChangeShapeType="1" noTextEdit="1"/>
          </p:cNvSpPr>
          <p:nvPr/>
        </p:nvSpPr>
        <p:spPr bwMode="auto">
          <a:xfrm>
            <a:off x="1404168" y="3789040"/>
            <a:ext cx="7200280" cy="984499"/>
          </a:xfrm>
          <a:prstGeom prst="rect">
            <a:avLst/>
          </a:prstGeom>
          <a:solidFill>
            <a:schemeClr val="tx1"/>
          </a:solidFill>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 anche in deroga all’art. 2426. c. 1, n. 2)»</a:t>
            </a:r>
          </a:p>
        </p:txBody>
      </p:sp>
      <p:sp>
        <p:nvSpPr>
          <p:cNvPr id="17"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a:solidFill>
                  <a:schemeClr val="bg2">
                    <a:lumMod val="75000"/>
                  </a:schemeClr>
                </a:solidFill>
              </a:rPr>
              <a:t>Prof. dott. Nicola Cavalluzzo</a:t>
            </a:r>
            <a:endParaRPr lang="it-IT" altLang="it-IT" sz="1939" dirty="0">
              <a:solidFill>
                <a:schemeClr val="bg2">
                  <a:lumMod val="75000"/>
                </a:schemeClr>
              </a:solidFill>
            </a:endParaRPr>
          </a:p>
        </p:txBody>
      </p:sp>
      <p:sp>
        <p:nvSpPr>
          <p:cNvPr id="18"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9"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95</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Rettangolo 10">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2" name="Immagine 11">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39"/>
            <a:ext cx="2186874" cy="995168"/>
          </a:xfrm>
          <a:prstGeom prst="rect">
            <a:avLst/>
          </a:prstGeom>
        </p:spPr>
      </p:pic>
      <p:sp>
        <p:nvSpPr>
          <p:cNvPr id="13"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6"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311392450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770" decel="100000"/>
                                        <p:tgtEl>
                                          <p:spTgt spid="24"/>
                                        </p:tgtEl>
                                      </p:cBhvr>
                                    </p:animEffect>
                                    <p:animScale>
                                      <p:cBhvr>
                                        <p:cTn id="15" dur="770" decel="100000"/>
                                        <p:tgtEl>
                                          <p:spTgt spid="24"/>
                                        </p:tgtEl>
                                      </p:cBhvr>
                                      <p:from x="10000" y="10000"/>
                                      <p:to x="200000" y="450000"/>
                                    </p:animScale>
                                    <p:animScale>
                                      <p:cBhvr>
                                        <p:cTn id="16" dur="1230" accel="100000" fill="hold">
                                          <p:stCondLst>
                                            <p:cond delay="770"/>
                                          </p:stCondLst>
                                        </p:cTn>
                                        <p:tgtEl>
                                          <p:spTgt spid="24"/>
                                        </p:tgtEl>
                                      </p:cBhvr>
                                      <p:from x="200000" y="450000"/>
                                      <p:to x="100000" y="100000"/>
                                    </p:animScale>
                                    <p:set>
                                      <p:cBhvr>
                                        <p:cTn id="17" dur="770" fill="hold"/>
                                        <p:tgtEl>
                                          <p:spTgt spid="24"/>
                                        </p:tgtEl>
                                        <p:attrNameLst>
                                          <p:attrName>ppt_x</p:attrName>
                                        </p:attrNameLst>
                                      </p:cBhvr>
                                      <p:to>
                                        <p:strVal val="(0.5)"/>
                                      </p:to>
                                    </p:set>
                                    <p:anim from="(0.5)" to="(#ppt_x)" calcmode="lin" valueType="num">
                                      <p:cBhvr>
                                        <p:cTn id="18" dur="1230" accel="100000" fill="hold">
                                          <p:stCondLst>
                                            <p:cond delay="770"/>
                                          </p:stCondLst>
                                        </p:cTn>
                                        <p:tgtEl>
                                          <p:spTgt spid="24"/>
                                        </p:tgtEl>
                                        <p:attrNameLst>
                                          <p:attrName>ppt_x</p:attrName>
                                        </p:attrNameLst>
                                      </p:cBhvr>
                                    </p:anim>
                                    <p:set>
                                      <p:cBhvr>
                                        <p:cTn id="19" dur="770" fill="hold"/>
                                        <p:tgtEl>
                                          <p:spTgt spid="24"/>
                                        </p:tgtEl>
                                        <p:attrNameLst>
                                          <p:attrName>ppt_y</p:attrName>
                                        </p:attrNameLst>
                                      </p:cBhvr>
                                      <p:to>
                                        <p:strVal val="(#ppt_y+0.4)"/>
                                      </p:to>
                                    </p:set>
                                    <p:anim from="(#ppt_y+0.4)" to="(#ppt_y)" calcmode="lin" valueType="num">
                                      <p:cBhvr>
                                        <p:cTn id="20" dur="1230" accel="100000" fill="hold">
                                          <p:stCondLst>
                                            <p:cond delay="770"/>
                                          </p:stCondLst>
                                        </p:cTn>
                                        <p:tgtEl>
                                          <p:spTgt spid="24"/>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770" decel="100000"/>
                                        <p:tgtEl>
                                          <p:spTgt spid="23"/>
                                        </p:tgtEl>
                                      </p:cBhvr>
                                    </p:animEffect>
                                    <p:animScale>
                                      <p:cBhvr>
                                        <p:cTn id="26" dur="770" decel="100000"/>
                                        <p:tgtEl>
                                          <p:spTgt spid="23"/>
                                        </p:tgtEl>
                                      </p:cBhvr>
                                      <p:from x="10000" y="10000"/>
                                      <p:to x="200000" y="450000"/>
                                    </p:animScale>
                                    <p:animScale>
                                      <p:cBhvr>
                                        <p:cTn id="27" dur="1230" accel="100000" fill="hold">
                                          <p:stCondLst>
                                            <p:cond delay="770"/>
                                          </p:stCondLst>
                                        </p:cTn>
                                        <p:tgtEl>
                                          <p:spTgt spid="23"/>
                                        </p:tgtEl>
                                      </p:cBhvr>
                                      <p:from x="200000" y="450000"/>
                                      <p:to x="100000" y="100000"/>
                                    </p:animScale>
                                    <p:set>
                                      <p:cBhvr>
                                        <p:cTn id="28" dur="770" fill="hold"/>
                                        <p:tgtEl>
                                          <p:spTgt spid="23"/>
                                        </p:tgtEl>
                                        <p:attrNameLst>
                                          <p:attrName>ppt_x</p:attrName>
                                        </p:attrNameLst>
                                      </p:cBhvr>
                                      <p:to>
                                        <p:strVal val="(0.5)"/>
                                      </p:to>
                                    </p:set>
                                    <p:anim from="(0.5)" to="(#ppt_x)" calcmode="lin" valueType="num">
                                      <p:cBhvr>
                                        <p:cTn id="29" dur="1230" accel="100000" fill="hold">
                                          <p:stCondLst>
                                            <p:cond delay="770"/>
                                          </p:stCondLst>
                                        </p:cTn>
                                        <p:tgtEl>
                                          <p:spTgt spid="23"/>
                                        </p:tgtEl>
                                        <p:attrNameLst>
                                          <p:attrName>ppt_x</p:attrName>
                                        </p:attrNameLst>
                                      </p:cBhvr>
                                    </p:anim>
                                    <p:set>
                                      <p:cBhvr>
                                        <p:cTn id="30" dur="770" fill="hold"/>
                                        <p:tgtEl>
                                          <p:spTgt spid="23"/>
                                        </p:tgtEl>
                                        <p:attrNameLst>
                                          <p:attrName>ppt_y</p:attrName>
                                        </p:attrNameLst>
                                      </p:cBhvr>
                                      <p:to>
                                        <p:strVal val="(#ppt_y+0.4)"/>
                                      </p:to>
                                    </p:set>
                                    <p:anim from="(#ppt_y+0.4)" to="(#ppt_y)" calcmode="lin" valueType="num">
                                      <p:cBhvr>
                                        <p:cTn id="31"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
            <a:extLst>
              <a:ext uri="{FF2B5EF4-FFF2-40B4-BE49-F238E27FC236}">
                <a16:creationId xmlns="" xmlns:a16="http://schemas.microsoft.com/office/drawing/2014/main" id="{B30B2478-D1E8-4C3B-89EE-BD78AAD53EE4}"/>
              </a:ext>
            </a:extLst>
          </p:cNvPr>
          <p:cNvSpPr>
            <a:spLocks noChangeArrowheads="1" noChangeShapeType="1" noTextEdit="1"/>
          </p:cNvSpPr>
          <p:nvPr/>
        </p:nvSpPr>
        <p:spPr bwMode="auto">
          <a:xfrm>
            <a:off x="971600" y="1123147"/>
            <a:ext cx="7920880" cy="937701"/>
          </a:xfrm>
          <a:prstGeom prst="rect">
            <a:avLst/>
          </a:prstGeom>
          <a:solidFill>
            <a:srgbClr val="FF0000"/>
          </a:solidFill>
          <a:ln>
            <a:noFill/>
          </a:ln>
        </p:spPr>
        <p:txBody>
          <a:bodyPr wrap="none" fromWordArt="1">
            <a:prstTxWarp prst="textPlain">
              <a:avLst>
                <a:gd name="adj" fmla="val 50000"/>
              </a:avLst>
            </a:prstTxWarp>
          </a:bodyPr>
          <a:lstStyle/>
          <a:p>
            <a:pPr algn="ctr"/>
            <a:r>
              <a:rPr lang="it-IT" sz="8000" kern="10" dirty="0">
                <a:ln w="9525" cap="sq">
                  <a:noFill/>
                  <a:round/>
                  <a:headEnd type="none" w="sm" len="sm"/>
                  <a:tailEnd type="none" w="sm" len="sm"/>
                </a:ln>
                <a:solidFill>
                  <a:srgbClr val="FFFF00"/>
                </a:solidFill>
                <a:effectLst>
                  <a:innerShdw blurRad="63500" dist="50800" dir="16200000">
                    <a:prstClr val="black">
                      <a:alpha val="50000"/>
                    </a:prstClr>
                  </a:innerShdw>
                </a:effectLst>
                <a:latin typeface="Impact"/>
              </a:rPr>
              <a:t>La sospensione degli ammortamenti</a:t>
            </a:r>
          </a:p>
        </p:txBody>
      </p:sp>
      <p:sp>
        <p:nvSpPr>
          <p:cNvPr id="16" name="AutoShape 19">
            <a:extLst>
              <a:ext uri="{FF2B5EF4-FFF2-40B4-BE49-F238E27FC236}">
                <a16:creationId xmlns="" xmlns:a16="http://schemas.microsoft.com/office/drawing/2014/main" id="{9D91E369-5EBB-49AF-9ABA-3F95ACBC3307}"/>
              </a:ext>
            </a:extLst>
          </p:cNvPr>
          <p:cNvSpPr>
            <a:spLocks noChangeArrowheads="1"/>
          </p:cNvSpPr>
          <p:nvPr/>
        </p:nvSpPr>
        <p:spPr bwMode="auto">
          <a:xfrm>
            <a:off x="5603921" y="2492896"/>
            <a:ext cx="3384376" cy="1094312"/>
          </a:xfrm>
          <a:prstGeom prst="roundRect">
            <a:avLst>
              <a:gd name="adj" fmla="val 16667"/>
            </a:avLst>
          </a:prstGeom>
          <a:solidFill>
            <a:schemeClr val="tx1">
              <a:lumMod val="85000"/>
            </a:schemeClr>
          </a:solidFill>
          <a:ln w="12700" cap="sq">
            <a:solidFill>
              <a:schemeClr val="tx1"/>
            </a:solidFill>
            <a:round/>
            <a:headEnd type="none" w="sm" len="sm"/>
            <a:tailEnd type="none" w="sm" len="sm"/>
          </a:ln>
        </p:spPr>
        <p:txBody>
          <a:bodyPr wrap="none" anchor="ctr"/>
          <a:lstStyle/>
          <a:p>
            <a:pPr algn="ctr"/>
            <a:r>
              <a:rPr lang="it-IT" sz="2400" b="1" dirty="0">
                <a:solidFill>
                  <a:srgbClr val="FF0000"/>
                </a:solidFill>
              </a:rPr>
              <a:t> «mitigare» effetto</a:t>
            </a:r>
          </a:p>
          <a:p>
            <a:pPr algn="ctr"/>
            <a:r>
              <a:rPr lang="it-IT" sz="2400" b="1" dirty="0">
                <a:solidFill>
                  <a:srgbClr val="FF0000"/>
                </a:solidFill>
              </a:rPr>
              <a:t>perdite bilancio 2020</a:t>
            </a:r>
          </a:p>
        </p:txBody>
      </p:sp>
      <p:sp>
        <p:nvSpPr>
          <p:cNvPr id="17" name="AutoShape 4">
            <a:extLst>
              <a:ext uri="{FF2B5EF4-FFF2-40B4-BE49-F238E27FC236}">
                <a16:creationId xmlns="" xmlns:a16="http://schemas.microsoft.com/office/drawing/2014/main" id="{434CB5BE-CD0B-4D79-A48D-4C58C96EFA09}"/>
              </a:ext>
            </a:extLst>
          </p:cNvPr>
          <p:cNvSpPr>
            <a:spLocks noChangeArrowheads="1"/>
          </p:cNvSpPr>
          <p:nvPr/>
        </p:nvSpPr>
        <p:spPr bwMode="auto">
          <a:xfrm>
            <a:off x="5099865" y="2668860"/>
            <a:ext cx="432048" cy="720080"/>
          </a:xfrm>
          <a:prstGeom prst="rightArrow">
            <a:avLst>
              <a:gd name="adj1" fmla="val 50000"/>
              <a:gd name="adj2" fmla="val 60000"/>
            </a:avLst>
          </a:prstGeom>
          <a:gradFill rotWithShape="0">
            <a:gsLst>
              <a:gs pos="0">
                <a:srgbClr val="000082"/>
              </a:gs>
              <a:gs pos="30000">
                <a:srgbClr val="66008F"/>
              </a:gs>
              <a:gs pos="64999">
                <a:srgbClr val="BA0066"/>
              </a:gs>
              <a:gs pos="89999">
                <a:srgbClr val="FF0000"/>
              </a:gs>
              <a:gs pos="100000">
                <a:srgbClr val="FF8200"/>
              </a:gs>
            </a:gsLst>
            <a:lin ang="0" scaled="1"/>
          </a:gradFill>
          <a:ln w="9525">
            <a:noFill/>
            <a:miter lim="800000"/>
            <a:headEnd/>
            <a:tailEnd/>
          </a:ln>
          <a:effectLst/>
        </p:spPr>
        <p:txBody>
          <a:bodyPr wrap="none" anchor="ctr"/>
          <a:lstStyle/>
          <a:p>
            <a:endParaRPr lang="it-IT"/>
          </a:p>
        </p:txBody>
      </p:sp>
      <p:sp>
        <p:nvSpPr>
          <p:cNvPr id="18" name="WordArt 6">
            <a:extLst>
              <a:ext uri="{FF2B5EF4-FFF2-40B4-BE49-F238E27FC236}">
                <a16:creationId xmlns="" xmlns:a16="http://schemas.microsoft.com/office/drawing/2014/main" id="{04C410AE-5A7F-45C0-9E8F-158CC1EA1CDF}"/>
              </a:ext>
            </a:extLst>
          </p:cNvPr>
          <p:cNvSpPr>
            <a:spLocks noChangeArrowheads="1" noChangeShapeType="1" noTextEdit="1"/>
          </p:cNvSpPr>
          <p:nvPr/>
        </p:nvSpPr>
        <p:spPr bwMode="auto">
          <a:xfrm>
            <a:off x="941157" y="2494309"/>
            <a:ext cx="4014692" cy="1092899"/>
          </a:xfrm>
          <a:prstGeom prst="rect">
            <a:avLst/>
          </a:prstGeom>
          <a:solidFill>
            <a:schemeClr val="tx1"/>
          </a:solidFill>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solidFill>
                  <a:schemeClr val="accent3">
                    <a:lumMod val="75000"/>
                  </a:schemeClr>
                </a:solidFill>
                <a:latin typeface="Arial Black"/>
              </a:rPr>
              <a:t>Finalità</a:t>
            </a:r>
          </a:p>
        </p:txBody>
      </p:sp>
      <p:sp>
        <p:nvSpPr>
          <p:cNvPr id="19" name="AutoShape 19">
            <a:extLst>
              <a:ext uri="{FF2B5EF4-FFF2-40B4-BE49-F238E27FC236}">
                <a16:creationId xmlns="" xmlns:a16="http://schemas.microsoft.com/office/drawing/2014/main" id="{D7B78029-2325-4745-B70E-53B4E8A90D43}"/>
              </a:ext>
            </a:extLst>
          </p:cNvPr>
          <p:cNvSpPr>
            <a:spLocks noChangeArrowheads="1"/>
          </p:cNvSpPr>
          <p:nvPr/>
        </p:nvSpPr>
        <p:spPr bwMode="auto">
          <a:xfrm>
            <a:off x="5576211" y="4315805"/>
            <a:ext cx="3491880" cy="1273435"/>
          </a:xfrm>
          <a:prstGeom prst="roundRect">
            <a:avLst>
              <a:gd name="adj" fmla="val 16667"/>
            </a:avLst>
          </a:prstGeom>
          <a:solidFill>
            <a:schemeClr val="tx1">
              <a:lumMod val="85000"/>
            </a:schemeClr>
          </a:solidFill>
          <a:ln w="12700" cap="sq">
            <a:solidFill>
              <a:schemeClr val="tx1"/>
            </a:solidFill>
            <a:round/>
            <a:headEnd type="none" w="sm" len="sm"/>
            <a:tailEnd type="none" w="sm" len="sm"/>
          </a:ln>
        </p:spPr>
        <p:txBody>
          <a:bodyPr wrap="none" anchor="ctr"/>
          <a:lstStyle/>
          <a:p>
            <a:pPr algn="ctr"/>
            <a:r>
              <a:rPr lang="it-IT" sz="2400" b="1" u="sng" dirty="0">
                <a:solidFill>
                  <a:srgbClr val="FF0000"/>
                </a:solidFill>
              </a:rPr>
              <a:t>NON</a:t>
            </a:r>
            <a:r>
              <a:rPr lang="it-IT" sz="2400" b="1" dirty="0">
                <a:solidFill>
                  <a:srgbClr val="FF0000"/>
                </a:solidFill>
              </a:rPr>
              <a:t> effettuando</a:t>
            </a:r>
          </a:p>
          <a:p>
            <a:pPr algn="ctr"/>
            <a:r>
              <a:rPr lang="it-IT" b="1" u="sng" dirty="0">
                <a:solidFill>
                  <a:srgbClr val="002060"/>
                </a:solidFill>
              </a:rPr>
              <a:t>fino al 100%</a:t>
            </a:r>
            <a:r>
              <a:rPr lang="it-IT" sz="1600" b="1" u="sng" dirty="0">
                <a:solidFill>
                  <a:srgbClr val="FF0000"/>
                </a:solidFill>
              </a:rPr>
              <a:t> ammortamento 2020</a:t>
            </a:r>
          </a:p>
          <a:p>
            <a:pPr algn="ctr"/>
            <a:r>
              <a:rPr lang="it-IT" sz="2000" b="1" dirty="0">
                <a:solidFill>
                  <a:srgbClr val="FF0000"/>
                </a:solidFill>
              </a:rPr>
              <a:t>immobilizzazioni</a:t>
            </a:r>
          </a:p>
          <a:p>
            <a:pPr algn="ctr"/>
            <a:r>
              <a:rPr lang="it-IT" sz="2000" b="1" u="sng" dirty="0">
                <a:solidFill>
                  <a:srgbClr val="FF0000"/>
                </a:solidFill>
              </a:rPr>
              <a:t>materiali e immateriali</a:t>
            </a:r>
          </a:p>
        </p:txBody>
      </p:sp>
      <p:sp>
        <p:nvSpPr>
          <p:cNvPr id="20" name="AutoShape 4">
            <a:extLst>
              <a:ext uri="{FF2B5EF4-FFF2-40B4-BE49-F238E27FC236}">
                <a16:creationId xmlns="" xmlns:a16="http://schemas.microsoft.com/office/drawing/2014/main" id="{7C17365A-DDAD-4851-85B1-6BCAFCFCC19F}"/>
              </a:ext>
            </a:extLst>
          </p:cNvPr>
          <p:cNvSpPr>
            <a:spLocks noChangeArrowheads="1"/>
          </p:cNvSpPr>
          <p:nvPr/>
        </p:nvSpPr>
        <p:spPr bwMode="auto">
          <a:xfrm>
            <a:off x="5099865" y="4580550"/>
            <a:ext cx="432048" cy="720080"/>
          </a:xfrm>
          <a:prstGeom prst="rightArrow">
            <a:avLst>
              <a:gd name="adj1" fmla="val 50000"/>
              <a:gd name="adj2" fmla="val 60000"/>
            </a:avLst>
          </a:prstGeom>
          <a:gradFill rotWithShape="0">
            <a:gsLst>
              <a:gs pos="0">
                <a:srgbClr val="000082"/>
              </a:gs>
              <a:gs pos="30000">
                <a:srgbClr val="66008F"/>
              </a:gs>
              <a:gs pos="64999">
                <a:srgbClr val="BA0066"/>
              </a:gs>
              <a:gs pos="89999">
                <a:srgbClr val="FF0000"/>
              </a:gs>
              <a:gs pos="100000">
                <a:srgbClr val="FF8200"/>
              </a:gs>
            </a:gsLst>
            <a:lin ang="0" scaled="1"/>
          </a:gradFill>
          <a:ln w="9525">
            <a:noFill/>
            <a:miter lim="800000"/>
            <a:headEnd/>
            <a:tailEnd/>
          </a:ln>
          <a:effectLst/>
        </p:spPr>
        <p:txBody>
          <a:bodyPr wrap="none" anchor="ctr"/>
          <a:lstStyle/>
          <a:p>
            <a:endParaRPr lang="it-IT"/>
          </a:p>
        </p:txBody>
      </p:sp>
      <p:sp>
        <p:nvSpPr>
          <p:cNvPr id="21" name="WordArt 6">
            <a:extLst>
              <a:ext uri="{FF2B5EF4-FFF2-40B4-BE49-F238E27FC236}">
                <a16:creationId xmlns="" xmlns:a16="http://schemas.microsoft.com/office/drawing/2014/main" id="{D57E01BE-A399-48FC-B402-316E044098C0}"/>
              </a:ext>
            </a:extLst>
          </p:cNvPr>
          <p:cNvSpPr>
            <a:spLocks noChangeArrowheads="1" noChangeShapeType="1" noTextEdit="1"/>
          </p:cNvSpPr>
          <p:nvPr/>
        </p:nvSpPr>
        <p:spPr bwMode="auto">
          <a:xfrm>
            <a:off x="941157" y="4405999"/>
            <a:ext cx="4014692" cy="1092899"/>
          </a:xfrm>
          <a:prstGeom prst="rect">
            <a:avLst/>
          </a:prstGeom>
          <a:solidFill>
            <a:schemeClr val="tx1"/>
          </a:solidFill>
        </p:spPr>
        <p:txBody>
          <a:bodyPr wrap="none" fromWordArt="1">
            <a:prstTxWarp prst="textPlain">
              <a:avLst>
                <a:gd name="adj" fmla="val 50000"/>
              </a:avLst>
            </a:prstTxWarp>
          </a:bodyPr>
          <a:lstStyle/>
          <a:p>
            <a:pPr algn="ctr"/>
            <a:r>
              <a:rPr lang="it-IT" sz="3600" i="1" kern="10" dirty="0">
                <a:ln w="12700" cap="sq">
                  <a:solidFill>
                    <a:srgbClr val="EAEAEA"/>
                  </a:solidFill>
                  <a:round/>
                  <a:headEnd type="none" w="sm" len="sm"/>
                  <a:tailEnd type="none" w="sm" len="sm"/>
                </a:ln>
                <a:solidFill>
                  <a:schemeClr val="accent3">
                    <a:lumMod val="75000"/>
                  </a:schemeClr>
                </a:solidFill>
                <a:latin typeface="Arial Black"/>
              </a:rPr>
              <a:t>Come?</a:t>
            </a:r>
          </a:p>
        </p:txBody>
      </p:sp>
      <p:sp>
        <p:nvSpPr>
          <p:cNvPr id="25" name="Segnaposto numero diapositiva 3">
            <a:extLst>
              <a:ext uri="{FF2B5EF4-FFF2-40B4-BE49-F238E27FC236}">
                <a16:creationId xmlns="" xmlns:a16="http://schemas.microsoft.com/office/drawing/2014/main" id="{DD6683F9-F917-41BF-BFF6-8FDBEA4F2B1A}"/>
              </a:ext>
            </a:extLst>
          </p:cNvPr>
          <p:cNvSpPr txBox="1">
            <a:spLocks/>
          </p:cNvSpPr>
          <p:nvPr/>
        </p:nvSpPr>
        <p:spPr>
          <a:xfrm>
            <a:off x="8478997" y="6431663"/>
            <a:ext cx="413483"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96</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2"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a:solidFill>
                  <a:schemeClr val="bg2">
                    <a:lumMod val="75000"/>
                  </a:schemeClr>
                </a:solidFill>
              </a:rPr>
              <a:t>Prof. dott. Nicola Cavalluzzo</a:t>
            </a:r>
            <a:endParaRPr lang="it-IT" altLang="it-IT" sz="1939" dirty="0">
              <a:solidFill>
                <a:schemeClr val="bg2">
                  <a:lumMod val="75000"/>
                </a:schemeClr>
              </a:solidFill>
            </a:endParaRPr>
          </a:p>
        </p:txBody>
      </p:sp>
      <p:sp>
        <p:nvSpPr>
          <p:cNvPr id="23"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2" name="Rettangolo 11">
            <a:extLst>
              <a:ext uri="{FF2B5EF4-FFF2-40B4-BE49-F238E27FC236}">
                <a16:creationId xmlns:a16="http://schemas.microsoft.com/office/drawing/2014/main" xmlns="" id="{173433D8-5B90-468B-BEA6-8DC35832936B}"/>
              </a:ext>
            </a:extLst>
          </p:cNvPr>
          <p:cNvSpPr/>
          <p:nvPr/>
        </p:nvSpPr>
        <p:spPr>
          <a:xfrm>
            <a:off x="2195736" y="235"/>
            <a:ext cx="6936450" cy="954107"/>
          </a:xfrm>
          <a:prstGeom prst="rect">
            <a:avLst/>
          </a:prstGeom>
          <a:solidFill>
            <a:schemeClr val="tx1"/>
          </a:solidFill>
        </p:spPr>
        <p:txBody>
          <a:bodyPr wrap="square">
            <a:spAutoFit/>
          </a:bodyPr>
          <a:lstStyle/>
          <a:p>
            <a:pPr algn="ctr"/>
            <a:r>
              <a:rPr lang="it-IT" sz="2800" b="1" dirty="0">
                <a:solidFill>
                  <a:srgbClr val="0000FF"/>
                </a:solidFill>
                <a:latin typeface="Times New Roman" panose="02020603050405020304" pitchFamily="18" charset="0"/>
              </a:rPr>
              <a:t>Ordine dei Dottori Commercialisti</a:t>
            </a:r>
          </a:p>
          <a:p>
            <a:pPr algn="ctr"/>
            <a:r>
              <a:rPr lang="it-IT" sz="2800" b="1" dirty="0">
                <a:solidFill>
                  <a:srgbClr val="0000FF"/>
                </a:solidFill>
                <a:latin typeface="Times New Roman" panose="02020603050405020304" pitchFamily="18" charset="0"/>
              </a:rPr>
              <a:t>e degli Esperti Contabili di Fermo</a:t>
            </a:r>
            <a:endParaRPr lang="it-IT" sz="2800" dirty="0"/>
          </a:p>
        </p:txBody>
      </p:sp>
      <p:pic>
        <p:nvPicPr>
          <p:cNvPr id="13" name="Immagine 12">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39"/>
            <a:ext cx="2186874" cy="995168"/>
          </a:xfrm>
          <a:prstGeom prst="rect">
            <a:avLst/>
          </a:prstGeom>
        </p:spPr>
      </p:pic>
      <p:sp>
        <p:nvSpPr>
          <p:cNvPr id="14" name="AutoShape 2"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 name="AutoShape 4" descr="Piazza del popol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 name="AutoShape 6"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6" name="AutoShape 8"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7" name="AutoShape 10" descr="Città di Fermo - portale istituzionale del Comune di Fermo"/>
          <p:cNvSpPr>
            <a:spLocks noChangeAspect="1" noChangeArrowheads="1"/>
          </p:cNvSpPr>
          <p:nvPr/>
        </p:nvSpPr>
        <p:spPr bwMode="auto">
          <a:xfrm>
            <a:off x="155575" y="-144463"/>
            <a:ext cx="304800" cy="303833"/>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 xmlns:p14="http://schemas.microsoft.com/office/powerpoint/2010/main" val="250813299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ppt_x</p:attrName>
                                        </p:attrNameLst>
                                      </p:cBhvr>
                                      <p:tavLst>
                                        <p:tav tm="0">
                                          <p:val>
                                            <p:strVal val="#ppt_x-#ppt_w/2"/>
                                          </p:val>
                                        </p:tav>
                                        <p:tav tm="100000">
                                          <p:val>
                                            <p:strVal val="#ppt_x"/>
                                          </p:val>
                                        </p:tav>
                                      </p:tavLst>
                                    </p:anim>
                                    <p:anim calcmode="lin" valueType="num">
                                      <p:cBhvr>
                                        <p:cTn id="19" dur="500" fill="hold"/>
                                        <p:tgtEl>
                                          <p:spTgt spid="17"/>
                                        </p:tgtEl>
                                        <p:attrNameLst>
                                          <p:attrName>ppt_y</p:attrName>
                                        </p:attrNameLst>
                                      </p:cBhvr>
                                      <p:tavLst>
                                        <p:tav tm="0">
                                          <p:val>
                                            <p:strVal val="#ppt_y"/>
                                          </p:val>
                                        </p:tav>
                                        <p:tav tm="100000">
                                          <p:val>
                                            <p:strVal val="#ppt_y"/>
                                          </p:val>
                                        </p:tav>
                                      </p:tavLst>
                                    </p:anim>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770" decel="100000"/>
                                        <p:tgtEl>
                                          <p:spTgt spid="16"/>
                                        </p:tgtEl>
                                      </p:cBhvr>
                                    </p:animEffect>
                                    <p:animScale>
                                      <p:cBhvr>
                                        <p:cTn id="27" dur="770" decel="100000"/>
                                        <p:tgtEl>
                                          <p:spTgt spid="16"/>
                                        </p:tgtEl>
                                      </p:cBhvr>
                                      <p:from x="10000" y="10000"/>
                                      <p:to x="200000" y="450000"/>
                                    </p:animScale>
                                    <p:animScale>
                                      <p:cBhvr>
                                        <p:cTn id="28" dur="1230" accel="100000" fill="hold">
                                          <p:stCondLst>
                                            <p:cond delay="770"/>
                                          </p:stCondLst>
                                        </p:cTn>
                                        <p:tgtEl>
                                          <p:spTgt spid="16"/>
                                        </p:tgtEl>
                                      </p:cBhvr>
                                      <p:from x="200000" y="450000"/>
                                      <p:to x="100000" y="100000"/>
                                    </p:animScale>
                                    <p:set>
                                      <p:cBhvr>
                                        <p:cTn id="29" dur="770" fill="hold"/>
                                        <p:tgtEl>
                                          <p:spTgt spid="16"/>
                                        </p:tgtEl>
                                        <p:attrNameLst>
                                          <p:attrName>ppt_x</p:attrName>
                                        </p:attrNameLst>
                                      </p:cBhvr>
                                      <p:to>
                                        <p:strVal val="(0.5)"/>
                                      </p:to>
                                    </p:set>
                                    <p:anim from="(0.5)" to="(#ppt_x)" calcmode="lin" valueType="num">
                                      <p:cBhvr>
                                        <p:cTn id="30" dur="1230" accel="100000" fill="hold">
                                          <p:stCondLst>
                                            <p:cond delay="770"/>
                                          </p:stCondLst>
                                        </p:cTn>
                                        <p:tgtEl>
                                          <p:spTgt spid="16"/>
                                        </p:tgtEl>
                                        <p:attrNameLst>
                                          <p:attrName>ppt_x</p:attrName>
                                        </p:attrNameLst>
                                      </p:cBhvr>
                                    </p:anim>
                                    <p:set>
                                      <p:cBhvr>
                                        <p:cTn id="31" dur="770" fill="hold"/>
                                        <p:tgtEl>
                                          <p:spTgt spid="16"/>
                                        </p:tgtEl>
                                        <p:attrNameLst>
                                          <p:attrName>ppt_y</p:attrName>
                                        </p:attrNameLst>
                                      </p:cBhvr>
                                      <p:to>
                                        <p:strVal val="(#ppt_y+0.4)"/>
                                      </p:to>
                                    </p:set>
                                    <p:anim from="(#ppt_y+0.4)" to="(#ppt_y)" calcmode="lin" valueType="num">
                                      <p:cBhvr>
                                        <p:cTn id="32" dur="1230" accel="100000" fill="hold">
                                          <p:stCondLst>
                                            <p:cond delay="770"/>
                                          </p:stCondLst>
                                        </p:cTn>
                                        <p:tgtEl>
                                          <p:spTgt spid="16"/>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70" decel="100000"/>
                                        <p:tgtEl>
                                          <p:spTgt spid="21"/>
                                        </p:tgtEl>
                                      </p:cBhvr>
                                    </p:animEffect>
                                    <p:animScale>
                                      <p:cBhvr>
                                        <p:cTn id="38" dur="770" decel="100000"/>
                                        <p:tgtEl>
                                          <p:spTgt spid="21"/>
                                        </p:tgtEl>
                                      </p:cBhvr>
                                      <p:from x="10000" y="10000"/>
                                      <p:to x="200000" y="450000"/>
                                    </p:animScale>
                                    <p:animScale>
                                      <p:cBhvr>
                                        <p:cTn id="39" dur="1230" accel="100000" fill="hold">
                                          <p:stCondLst>
                                            <p:cond delay="770"/>
                                          </p:stCondLst>
                                        </p:cTn>
                                        <p:tgtEl>
                                          <p:spTgt spid="21"/>
                                        </p:tgtEl>
                                      </p:cBhvr>
                                      <p:from x="200000" y="450000"/>
                                      <p:to x="100000" y="100000"/>
                                    </p:animScale>
                                    <p:set>
                                      <p:cBhvr>
                                        <p:cTn id="40" dur="770" fill="hold"/>
                                        <p:tgtEl>
                                          <p:spTgt spid="21"/>
                                        </p:tgtEl>
                                        <p:attrNameLst>
                                          <p:attrName>ppt_x</p:attrName>
                                        </p:attrNameLst>
                                      </p:cBhvr>
                                      <p:to>
                                        <p:strVal val="(0.5)"/>
                                      </p:to>
                                    </p:set>
                                    <p:anim from="(0.5)" to="(#ppt_x)" calcmode="lin" valueType="num">
                                      <p:cBhvr>
                                        <p:cTn id="41" dur="1230" accel="100000" fill="hold">
                                          <p:stCondLst>
                                            <p:cond delay="770"/>
                                          </p:stCondLst>
                                        </p:cTn>
                                        <p:tgtEl>
                                          <p:spTgt spid="21"/>
                                        </p:tgtEl>
                                        <p:attrNameLst>
                                          <p:attrName>ppt_x</p:attrName>
                                        </p:attrNameLst>
                                      </p:cBhvr>
                                    </p:anim>
                                    <p:set>
                                      <p:cBhvr>
                                        <p:cTn id="42" dur="770" fill="hold"/>
                                        <p:tgtEl>
                                          <p:spTgt spid="21"/>
                                        </p:tgtEl>
                                        <p:attrNameLst>
                                          <p:attrName>ppt_y</p:attrName>
                                        </p:attrNameLst>
                                      </p:cBhvr>
                                      <p:to>
                                        <p:strVal val="(#ppt_y+0.4)"/>
                                      </p:to>
                                    </p:set>
                                    <p:anim from="(#ppt_y+0.4)" to="(#ppt_y)" calcmode="lin" valueType="num">
                                      <p:cBhvr>
                                        <p:cTn id="43" dur="1230" accel="100000" fill="hold">
                                          <p:stCondLst>
                                            <p:cond delay="770"/>
                                          </p:stCondLst>
                                        </p:cTn>
                                        <p:tgtEl>
                                          <p:spTgt spid="21"/>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ppt_x</p:attrName>
                                        </p:attrNameLst>
                                      </p:cBhvr>
                                      <p:tavLst>
                                        <p:tav tm="0">
                                          <p:val>
                                            <p:strVal val="#ppt_x-#ppt_w/2"/>
                                          </p:val>
                                        </p:tav>
                                        <p:tav tm="100000">
                                          <p:val>
                                            <p:strVal val="#ppt_x"/>
                                          </p:val>
                                        </p:tav>
                                      </p:tavLst>
                                    </p:anim>
                                    <p:anim calcmode="lin" valueType="num">
                                      <p:cBhvr>
                                        <p:cTn id="49" dur="500" fill="hold"/>
                                        <p:tgtEl>
                                          <p:spTgt spid="20"/>
                                        </p:tgtEl>
                                        <p:attrNameLst>
                                          <p:attrName>ppt_y</p:attrName>
                                        </p:attrNameLst>
                                      </p:cBhvr>
                                      <p:tavLst>
                                        <p:tav tm="0">
                                          <p:val>
                                            <p:strVal val="#ppt_y"/>
                                          </p:val>
                                        </p:tav>
                                        <p:tav tm="100000">
                                          <p:val>
                                            <p:strVal val="#ppt_y"/>
                                          </p:val>
                                        </p:tav>
                                      </p:tavLst>
                                    </p:anim>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770" decel="100000"/>
                                        <p:tgtEl>
                                          <p:spTgt spid="19"/>
                                        </p:tgtEl>
                                      </p:cBhvr>
                                    </p:animEffect>
                                    <p:animScale>
                                      <p:cBhvr>
                                        <p:cTn id="57" dur="770" decel="100000"/>
                                        <p:tgtEl>
                                          <p:spTgt spid="19"/>
                                        </p:tgtEl>
                                      </p:cBhvr>
                                      <p:from x="10000" y="10000"/>
                                      <p:to x="200000" y="450000"/>
                                    </p:animScale>
                                    <p:animScale>
                                      <p:cBhvr>
                                        <p:cTn id="58" dur="1230" accel="100000" fill="hold">
                                          <p:stCondLst>
                                            <p:cond delay="770"/>
                                          </p:stCondLst>
                                        </p:cTn>
                                        <p:tgtEl>
                                          <p:spTgt spid="19"/>
                                        </p:tgtEl>
                                      </p:cBhvr>
                                      <p:from x="200000" y="450000"/>
                                      <p:to x="100000" y="100000"/>
                                    </p:animScale>
                                    <p:set>
                                      <p:cBhvr>
                                        <p:cTn id="59" dur="770" fill="hold"/>
                                        <p:tgtEl>
                                          <p:spTgt spid="19"/>
                                        </p:tgtEl>
                                        <p:attrNameLst>
                                          <p:attrName>ppt_x</p:attrName>
                                        </p:attrNameLst>
                                      </p:cBhvr>
                                      <p:to>
                                        <p:strVal val="(0.5)"/>
                                      </p:to>
                                    </p:set>
                                    <p:anim from="(0.5)" to="(#ppt_x)" calcmode="lin" valueType="num">
                                      <p:cBhvr>
                                        <p:cTn id="60" dur="1230" accel="100000" fill="hold">
                                          <p:stCondLst>
                                            <p:cond delay="770"/>
                                          </p:stCondLst>
                                        </p:cTn>
                                        <p:tgtEl>
                                          <p:spTgt spid="19"/>
                                        </p:tgtEl>
                                        <p:attrNameLst>
                                          <p:attrName>ppt_x</p:attrName>
                                        </p:attrNameLst>
                                      </p:cBhvr>
                                    </p:anim>
                                    <p:set>
                                      <p:cBhvr>
                                        <p:cTn id="61" dur="770" fill="hold"/>
                                        <p:tgtEl>
                                          <p:spTgt spid="19"/>
                                        </p:tgtEl>
                                        <p:attrNameLst>
                                          <p:attrName>ppt_y</p:attrName>
                                        </p:attrNameLst>
                                      </p:cBhvr>
                                      <p:to>
                                        <p:strVal val="(#ppt_y+0.4)"/>
                                      </p:to>
                                    </p:set>
                                    <p:anim from="(#ppt_y+0.4)" to="(#ppt_y)" calcmode="lin" valueType="num">
                                      <p:cBhvr>
                                        <p:cTn id="62" dur="1230" accel="100000" fill="hold">
                                          <p:stCondLst>
                                            <p:cond delay="770"/>
                                          </p:stCondLst>
                                        </p:cTn>
                                        <p:tgtEl>
                                          <p:spTgt spid="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a:solidFill>
                  <a:schemeClr val="bg2">
                    <a:lumMod val="75000"/>
                  </a:schemeClr>
                </a:solidFill>
              </a:rPr>
              <a:t>Prof. dott. Nicola Cavalluzzo</a:t>
            </a:r>
            <a:endParaRPr lang="it-IT" altLang="it-IT" sz="1939" dirty="0">
              <a:solidFill>
                <a:schemeClr val="bg2">
                  <a:lumMod val="75000"/>
                </a:schemeClr>
              </a:solidFill>
            </a:endParaRPr>
          </a:p>
        </p:txBody>
      </p:sp>
      <p:sp>
        <p:nvSpPr>
          <p:cNvPr id="12" name="Rettangolo 11">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3" name="Immagine 12">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40962" name="AutoShape 2" descr="Piazza del popo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4" name="AutoShape 4" descr="Piazza del popo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6" name="AutoShape 6"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8" name="AutoShape 8"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0" name="AutoShape 10"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2" name="AutoShape 12"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73" name="Picture 13" descr="C:\Users\Nicola\Desktop\fermo_5.jpg"/>
          <p:cNvPicPr>
            <a:picLocks noChangeAspect="1" noChangeArrowheads="1"/>
          </p:cNvPicPr>
          <p:nvPr/>
        </p:nvPicPr>
        <p:blipFill>
          <a:blip r:embed="rId3" cstate="print"/>
          <a:srcRect/>
          <a:stretch>
            <a:fillRect/>
          </a:stretch>
        </p:blipFill>
        <p:spPr bwMode="auto">
          <a:xfrm>
            <a:off x="395536" y="1412776"/>
            <a:ext cx="8424936" cy="4608512"/>
          </a:xfrm>
          <a:prstGeom prst="rect">
            <a:avLst/>
          </a:prstGeom>
          <a:noFill/>
        </p:spPr>
      </p:pic>
      <p:pic>
        <p:nvPicPr>
          <p:cNvPr id="19" name="Picture 2" descr="Risultati immagini per ringraziamenti">
            <a:extLst>
              <a:ext uri="{FF2B5EF4-FFF2-40B4-BE49-F238E27FC236}">
                <a16:creationId xmlns:a16="http://schemas.microsoft.com/office/drawing/2014/main" xmlns="" id="{33DFFBD2-74C2-4247-944F-C41AC9AC014C}"/>
              </a:ext>
            </a:extLst>
          </p:cNvPr>
          <p:cNvPicPr>
            <a:picLocks noChangeAspect="1" noChangeArrowheads="1"/>
          </p:cNvPicPr>
          <p:nvPr/>
        </p:nvPicPr>
        <p:blipFill>
          <a:blip r:embed="rId4" cstate="print"/>
          <a:srcRect/>
          <a:stretch>
            <a:fillRect/>
          </a:stretch>
        </p:blipFill>
        <p:spPr bwMode="auto">
          <a:xfrm>
            <a:off x="827584" y="2348880"/>
            <a:ext cx="7488831" cy="3096344"/>
          </a:xfrm>
          <a:prstGeom prst="rect">
            <a:avLst/>
          </a:prstGeom>
          <a:noFill/>
        </p:spPr>
      </p:pic>
      <p:sp>
        <p:nvSpPr>
          <p:cNvPr id="16"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8"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97</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2413652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a:solidFill>
                  <a:schemeClr val="bg2">
                    <a:lumMod val="75000"/>
                  </a:schemeClr>
                </a:solidFill>
              </a:rPr>
              <a:t>Prof. dott. Nicola Cavalluzzo</a:t>
            </a:r>
            <a:endParaRPr lang="it-IT" altLang="it-IT" sz="1939" dirty="0">
              <a:solidFill>
                <a:schemeClr val="bg2">
                  <a:lumMod val="75000"/>
                </a:schemeClr>
              </a:solidFill>
            </a:endParaRPr>
          </a:p>
        </p:txBody>
      </p:sp>
      <p:sp>
        <p:nvSpPr>
          <p:cNvPr id="12" name="Rettangolo 11">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3" name="Immagine 12">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40962" name="AutoShape 2" descr="Piazza del popo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4" name="AutoShape 4" descr="Piazza del popo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6" name="AutoShape 6"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8" name="AutoShape 8"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0" name="AutoShape 10"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2" name="AutoShape 12"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73" name="Picture 13" descr="C:\Users\Nicola\Desktop\fermo_5.jpg"/>
          <p:cNvPicPr>
            <a:picLocks noChangeAspect="1" noChangeArrowheads="1"/>
          </p:cNvPicPr>
          <p:nvPr/>
        </p:nvPicPr>
        <p:blipFill>
          <a:blip r:embed="rId3" cstate="print"/>
          <a:srcRect/>
          <a:stretch>
            <a:fillRect/>
          </a:stretch>
        </p:blipFill>
        <p:spPr bwMode="auto">
          <a:xfrm>
            <a:off x="395536" y="1412776"/>
            <a:ext cx="8424936" cy="4608512"/>
          </a:xfrm>
          <a:prstGeom prst="rect">
            <a:avLst/>
          </a:prstGeom>
          <a:noFill/>
        </p:spPr>
      </p:pic>
      <p:pic>
        <p:nvPicPr>
          <p:cNvPr id="15" name="Picture 2">
            <a:extLst>
              <a:ext uri="{FF2B5EF4-FFF2-40B4-BE49-F238E27FC236}">
                <a16:creationId xmlns:a16="http://schemas.microsoft.com/office/drawing/2014/main" xmlns="" id="{35221563-CCA6-4D9A-B3AB-4BC0BAD27843}"/>
              </a:ext>
            </a:extLst>
          </p:cNvPr>
          <p:cNvPicPr>
            <a:picLocks noChangeAspect="1" noChangeArrowheads="1"/>
          </p:cNvPicPr>
          <p:nvPr/>
        </p:nvPicPr>
        <p:blipFill>
          <a:blip r:embed="rId4" cstate="print"/>
          <a:srcRect/>
          <a:stretch>
            <a:fillRect/>
          </a:stretch>
        </p:blipFill>
        <p:spPr bwMode="auto">
          <a:xfrm>
            <a:off x="611560" y="1501373"/>
            <a:ext cx="7935912" cy="4601120"/>
          </a:xfrm>
          <a:prstGeom prst="rect">
            <a:avLst/>
          </a:prstGeom>
          <a:noFill/>
          <a:ln w="12700" cap="sq">
            <a:noFill/>
            <a:miter lim="800000"/>
            <a:headEnd type="none" w="sm" len="sm"/>
            <a:tailEnd type="none" w="sm" len="sm"/>
          </a:ln>
          <a:effectLst/>
        </p:spPr>
      </p:pic>
      <p:sp>
        <p:nvSpPr>
          <p:cNvPr id="16"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8"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98</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271663795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xmlns="" id="{B99C1D01-20B5-496D-A3EF-24A84E3926B3}"/>
              </a:ext>
            </a:extLst>
          </p:cNvPr>
          <p:cNvSpPr txBox="1">
            <a:spLocks noChangeArrowheads="1"/>
          </p:cNvSpPr>
          <p:nvPr/>
        </p:nvSpPr>
        <p:spPr bwMode="auto">
          <a:xfrm>
            <a:off x="2786063" y="6357938"/>
            <a:ext cx="3500437" cy="357187"/>
          </a:xfrm>
          <a:prstGeom prst="rect">
            <a:avLst/>
          </a:prstGeom>
          <a:solidFill>
            <a:srgbClr val="FFFF00"/>
          </a:solidFill>
          <a:ln>
            <a:noFill/>
          </a:ln>
          <a:effectLst/>
        </p:spPr>
        <p:txBody>
          <a:bodyPr lIns="0" tIns="44212" rIns="0" bIns="44212">
            <a:spAutoFit/>
          </a:bodyPr>
          <a:lstStyle>
            <a:lvl1pPr algn="l" defTabSz="957263" eaLnBrk="0" hangingPunct="0">
              <a:defRPr sz="3200">
                <a:solidFill>
                  <a:schemeClr val="tx1"/>
                </a:solidFill>
                <a:latin typeface="Tahoma" panose="020B0604030504040204" pitchFamily="34" charset="0"/>
              </a:defRPr>
            </a:lvl1pPr>
            <a:lvl2pPr marL="479425" indent="-285750" algn="l" defTabSz="957263" eaLnBrk="0" hangingPunct="0">
              <a:buClr>
                <a:schemeClr val="hlink"/>
              </a:buClr>
              <a:buChar char="–"/>
              <a:defRPr sz="2800">
                <a:solidFill>
                  <a:schemeClr val="tx1"/>
                </a:solidFill>
                <a:latin typeface="Tahoma" panose="020B0604030504040204" pitchFamily="34" charset="0"/>
              </a:defRPr>
            </a:lvl2pPr>
            <a:lvl3pPr marL="957263" indent="-228600" algn="l" defTabSz="957263" eaLnBrk="0" hangingPunct="0">
              <a:buClr>
                <a:schemeClr val="hlink"/>
              </a:buClr>
              <a:buChar char="•"/>
              <a:defRPr sz="2400">
                <a:solidFill>
                  <a:schemeClr val="tx1"/>
                </a:solidFill>
                <a:latin typeface="Tahoma" panose="020B0604030504040204" pitchFamily="34" charset="0"/>
              </a:defRPr>
            </a:lvl3pPr>
            <a:lvl4pPr marL="1436688" indent="-228600" algn="l" defTabSz="957263" eaLnBrk="0" hangingPunct="0">
              <a:buClr>
                <a:schemeClr val="hlink"/>
              </a:buClr>
              <a:buChar char="–"/>
              <a:defRPr sz="2000">
                <a:solidFill>
                  <a:schemeClr val="tx1"/>
                </a:solidFill>
                <a:latin typeface="Tahoma" panose="020B0604030504040204" pitchFamily="34" charset="0"/>
              </a:defRPr>
            </a:lvl4pPr>
            <a:lvl5pPr marL="1916113" indent="-228600" algn="l" defTabSz="957263" eaLnBrk="0" hangingPunct="0">
              <a:buClr>
                <a:schemeClr val="hlink"/>
              </a:buClr>
              <a:buChar char="»"/>
              <a:defRPr sz="2000">
                <a:solidFill>
                  <a:schemeClr val="tx1"/>
                </a:solidFill>
                <a:latin typeface="Tahoma" panose="020B0604030504040204" pitchFamily="34" charset="0"/>
              </a:defRPr>
            </a:lvl5pPr>
            <a:lvl6pPr marL="23733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6pPr>
            <a:lvl7pPr marL="28305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7pPr>
            <a:lvl8pPr marL="32877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8pPr>
            <a:lvl9pPr marL="3744913" indent="-228600" defTabSz="957263" eaLnBrk="0" fontAlgn="base" hangingPunct="0">
              <a:spcBef>
                <a:spcPct val="20000"/>
              </a:spcBef>
              <a:spcAft>
                <a:spcPct val="0"/>
              </a:spcAft>
              <a:buClr>
                <a:schemeClr val="hlink"/>
              </a:buClr>
              <a:buChar char="»"/>
              <a:defRPr sz="2000">
                <a:solidFill>
                  <a:schemeClr val="tx1"/>
                </a:solidFill>
                <a:latin typeface="Tahoma" panose="020B0604030504040204" pitchFamily="34" charset="0"/>
              </a:defRPr>
            </a:lvl9pPr>
          </a:lstStyle>
          <a:p>
            <a:pPr algn="ctr">
              <a:lnSpc>
                <a:spcPct val="90000"/>
              </a:lnSpc>
              <a:defRPr/>
            </a:pPr>
            <a:r>
              <a:rPr lang="de-DE" altLang="it-IT" sz="1939">
                <a:solidFill>
                  <a:schemeClr val="bg2">
                    <a:lumMod val="75000"/>
                  </a:schemeClr>
                </a:solidFill>
              </a:rPr>
              <a:t>Prof. dott. Nicola Cavalluzzo</a:t>
            </a:r>
            <a:endParaRPr lang="it-IT" altLang="it-IT" sz="1939" dirty="0">
              <a:solidFill>
                <a:schemeClr val="bg2">
                  <a:lumMod val="75000"/>
                </a:schemeClr>
              </a:solidFill>
            </a:endParaRPr>
          </a:p>
        </p:txBody>
      </p:sp>
      <p:sp>
        <p:nvSpPr>
          <p:cNvPr id="12" name="Rettangolo 11">
            <a:extLst>
              <a:ext uri="{FF2B5EF4-FFF2-40B4-BE49-F238E27FC236}">
                <a16:creationId xmlns:a16="http://schemas.microsoft.com/office/drawing/2014/main" xmlns="" id="{173433D8-5B90-468B-BEA6-8DC35832936B}"/>
              </a:ext>
            </a:extLst>
          </p:cNvPr>
          <p:cNvSpPr/>
          <p:nvPr/>
        </p:nvSpPr>
        <p:spPr>
          <a:xfrm>
            <a:off x="1619672" y="234"/>
            <a:ext cx="7512514" cy="1200329"/>
          </a:xfrm>
          <a:prstGeom prst="rect">
            <a:avLst/>
          </a:prstGeom>
          <a:solidFill>
            <a:schemeClr val="tx1"/>
          </a:solidFill>
        </p:spPr>
        <p:txBody>
          <a:bodyPr wrap="square">
            <a:spAutoFit/>
          </a:bodyPr>
          <a:lstStyle/>
          <a:p>
            <a:r>
              <a:rPr lang="it-IT" sz="3600" b="1" dirty="0">
                <a:solidFill>
                  <a:srgbClr val="0000FF"/>
                </a:solidFill>
                <a:latin typeface="Times New Roman" panose="02020603050405020304" pitchFamily="18" charset="0"/>
              </a:rPr>
              <a:t>Ordine dei Dottori Commercialisti</a:t>
            </a:r>
          </a:p>
          <a:p>
            <a:r>
              <a:rPr lang="it-IT" sz="3600" b="1" dirty="0">
                <a:solidFill>
                  <a:srgbClr val="0000FF"/>
                </a:solidFill>
                <a:latin typeface="Times New Roman" panose="02020603050405020304" pitchFamily="18" charset="0"/>
              </a:rPr>
              <a:t>e degli Esperti Contabili di Fermo</a:t>
            </a:r>
            <a:endParaRPr lang="it-IT" sz="3600" dirty="0"/>
          </a:p>
        </p:txBody>
      </p:sp>
      <p:pic>
        <p:nvPicPr>
          <p:cNvPr id="13" name="Immagine 12">
            <a:extLst>
              <a:ext uri="{FF2B5EF4-FFF2-40B4-BE49-F238E27FC236}">
                <a16:creationId xmlns:a16="http://schemas.microsoft.com/office/drawing/2014/main" xmlns="" id="{5A6A365E-3B1D-46E0-BE6B-B30CDCCAF60C}"/>
              </a:ext>
            </a:extLst>
          </p:cNvPr>
          <p:cNvPicPr>
            <a:picLocks noChangeAspect="1"/>
          </p:cNvPicPr>
          <p:nvPr/>
        </p:nvPicPr>
        <p:blipFill>
          <a:blip r:embed="rId2" cstate="print"/>
          <a:stretch>
            <a:fillRect/>
          </a:stretch>
        </p:blipFill>
        <p:spPr>
          <a:xfrm>
            <a:off x="8862" y="-14440"/>
            <a:ext cx="1610810" cy="1215003"/>
          </a:xfrm>
          <a:prstGeom prst="rect">
            <a:avLst/>
          </a:prstGeom>
        </p:spPr>
      </p:pic>
      <p:sp>
        <p:nvSpPr>
          <p:cNvPr id="40962" name="AutoShape 2" descr="Piazza del popo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4" name="AutoShape 4" descr="Piazza del popo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6" name="AutoShape 6"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8" name="AutoShape 8"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0" name="AutoShape 10"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72" name="AutoShape 12" descr="Città di Fermo - portale istituzionale del Comune di Ferm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73" name="Picture 13" descr="C:\Users\Nicola\Desktop\fermo_5.jpg"/>
          <p:cNvPicPr>
            <a:picLocks noChangeAspect="1" noChangeArrowheads="1"/>
          </p:cNvPicPr>
          <p:nvPr/>
        </p:nvPicPr>
        <p:blipFill>
          <a:blip r:embed="rId3" cstate="print"/>
          <a:srcRect/>
          <a:stretch>
            <a:fillRect/>
          </a:stretch>
        </p:blipFill>
        <p:spPr bwMode="auto">
          <a:xfrm>
            <a:off x="395536" y="1412776"/>
            <a:ext cx="8424936" cy="4752528"/>
          </a:xfrm>
          <a:prstGeom prst="rect">
            <a:avLst/>
          </a:prstGeom>
          <a:noFill/>
        </p:spPr>
      </p:pic>
      <p:pic>
        <p:nvPicPr>
          <p:cNvPr id="15" name="Immagine 14" descr="Immagine che contiene disegnando&#10;&#10;Descrizione generata automaticamente">
            <a:extLst>
              <a:ext uri="{FF2B5EF4-FFF2-40B4-BE49-F238E27FC236}">
                <a16:creationId xmlns:a16="http://schemas.microsoft.com/office/drawing/2014/main" xmlns="" id="{AA2EE62A-71D8-4B41-887F-F39393E3A072}"/>
              </a:ext>
            </a:extLst>
          </p:cNvPr>
          <p:cNvPicPr>
            <a:picLocks noChangeAspect="1"/>
          </p:cNvPicPr>
          <p:nvPr/>
        </p:nvPicPr>
        <p:blipFill>
          <a:blip r:embed="rId4"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1040875" y="1757362"/>
            <a:ext cx="7128792" cy="4335934"/>
          </a:xfrm>
          <a:prstGeom prst="rect">
            <a:avLst/>
          </a:prstGeom>
        </p:spPr>
      </p:pic>
      <p:sp>
        <p:nvSpPr>
          <p:cNvPr id="16" name="Segnaposto data 4">
            <a:extLst>
              <a:ext uri="{FF2B5EF4-FFF2-40B4-BE49-F238E27FC236}">
                <a16:creationId xmlns:a16="http://schemas.microsoft.com/office/drawing/2014/main" xmlns="" id="{0CA1E987-3ABA-405F-8DEF-3DFBAE77342A}"/>
              </a:ext>
            </a:extLst>
          </p:cNvPr>
          <p:cNvSpPr>
            <a:spLocks noGrp="1"/>
          </p:cNvSpPr>
          <p:nvPr>
            <p:ph type="dt" sz="half" idx="14"/>
          </p:nvPr>
        </p:nvSpPr>
        <p:spPr>
          <a:xfrm>
            <a:off x="6588224" y="6477043"/>
            <a:ext cx="1794734" cy="365125"/>
          </a:xfrm>
        </p:spPr>
        <p:txBody>
          <a:bodyPr vert="horz" lIns="91440" tIns="45720" rIns="91440" bIns="45720" rtlCol="0" anchor="ctr">
            <a:normAutofit/>
          </a:bodyPr>
          <a:lstStyle/>
          <a:p>
            <a:pPr defTabSz="914400">
              <a:spcAft>
                <a:spcPts val="600"/>
              </a:spcAft>
            </a:pPr>
            <a:r>
              <a:rPr lang="it-IT" sz="1200" b="1" dirty="0">
                <a:solidFill>
                  <a:schemeClr val="tx1">
                    <a:tint val="75000"/>
                  </a:schemeClr>
                </a:solidFill>
              </a:rPr>
              <a:t>14-17 dicembre 2020</a:t>
            </a:r>
            <a:endParaRPr lang="en-US" sz="1200" b="1" dirty="0">
              <a:solidFill>
                <a:schemeClr val="tx1">
                  <a:tint val="75000"/>
                </a:schemeClr>
              </a:solidFill>
            </a:endParaRPr>
          </a:p>
        </p:txBody>
      </p:sp>
      <p:sp>
        <p:nvSpPr>
          <p:cNvPr id="18" name="Segnaposto numero diapositiva 3">
            <a:extLst>
              <a:ext uri="{FF2B5EF4-FFF2-40B4-BE49-F238E27FC236}">
                <a16:creationId xmlns:a16="http://schemas.microsoft.com/office/drawing/2014/main" xmlns="" id="{E00D18E2-E3D9-4A62-9A27-D6CBFA4695AF}"/>
              </a:ext>
            </a:extLst>
          </p:cNvPr>
          <p:cNvSpPr txBox="1">
            <a:spLocks/>
          </p:cNvSpPr>
          <p:nvPr/>
        </p:nvSpPr>
        <p:spPr>
          <a:xfrm>
            <a:off x="8244409" y="6431663"/>
            <a:ext cx="648072" cy="365125"/>
          </a:xfrm>
          <a:prstGeom prst="rect">
            <a:avLst/>
          </a:prstGeom>
        </p:spPr>
        <p:txBody>
          <a:bodyPr vert="horz" lIns="91440" tIns="45720" rIns="91440" bIns="45720" rtlCol="0" anchor="b"/>
          <a:lstStyle/>
          <a:p>
            <a:pPr marL="0" marR="0" lvl="0" indent="0" algn="ctr" defTabSz="457200" rtl="0" eaLnBrk="1" fontAlgn="auto" latinLnBrk="0" hangingPunct="1">
              <a:lnSpc>
                <a:spcPct val="100000"/>
              </a:lnSpc>
              <a:spcBef>
                <a:spcPts val="0"/>
              </a:spcBef>
              <a:spcAft>
                <a:spcPts val="600"/>
              </a:spcAft>
              <a:buClrTx/>
              <a:buSzTx/>
              <a:buFontTx/>
              <a:buNone/>
              <a:tabLst/>
              <a:defRPr/>
            </a:pPr>
            <a:fld id="{BEEB1740-950B-4F23-B313-82B77DC7030A}" type="slidenum">
              <a:rPr kumimoji="0" lang="it-IT" sz="1200" b="1"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99</a:t>
            </a:fld>
            <a:endParaRPr kumimoji="0" lang="it-IT" sz="12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12171556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3531</TotalTime>
  <Words>5981</Words>
  <Application>Microsoft Office PowerPoint</Application>
  <PresentationFormat>Presentazione su schermo (4:3)</PresentationFormat>
  <Paragraphs>1414</Paragraphs>
  <Slides>100</Slides>
  <Notes>68</Notes>
  <HiddenSlides>0</HiddenSlides>
  <MMClips>0</MMClips>
  <ScaleCrop>false</ScaleCrop>
  <HeadingPairs>
    <vt:vector size="4" baseType="variant">
      <vt:variant>
        <vt:lpstr>Tema</vt:lpstr>
      </vt:variant>
      <vt:variant>
        <vt:i4>1</vt:i4>
      </vt:variant>
      <vt:variant>
        <vt:lpstr>Titoli diapositive</vt:lpstr>
      </vt:variant>
      <vt:variant>
        <vt:i4>100</vt:i4>
      </vt:variant>
    </vt:vector>
  </HeadingPairs>
  <TitlesOfParts>
    <vt:vector size="101" baseType="lpstr">
      <vt:lpstr>Carta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Nicola Cavalluzzo</dc:creator>
  <cp:lastModifiedBy>Nicola</cp:lastModifiedBy>
  <cp:revision>118</cp:revision>
  <dcterms:created xsi:type="dcterms:W3CDTF">2020-12-17T14:41:55Z</dcterms:created>
  <dcterms:modified xsi:type="dcterms:W3CDTF">2020-12-22T13:53:59Z</dcterms:modified>
</cp:coreProperties>
</file>