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8" r:id="rId6"/>
    <p:sldId id="260" r:id="rId7"/>
    <p:sldId id="261" r:id="rId8"/>
    <p:sldId id="262" r:id="rId9"/>
    <p:sldId id="263" r:id="rId10"/>
    <p:sldId id="264" r:id="rId11"/>
    <p:sldId id="265" r:id="rId12"/>
    <p:sldId id="284" r:id="rId13"/>
    <p:sldId id="285" r:id="rId14"/>
    <p:sldId id="266" r:id="rId15"/>
    <p:sldId id="267" r:id="rId16"/>
    <p:sldId id="270" r:id="rId17"/>
    <p:sldId id="269"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73" r:id="rId31"/>
  </p:sldIdLst>
  <p:sldSz cx="12192000" cy="6858000"/>
  <p:notesSz cx="6888163" cy="100187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luca natale" initials="gn" lastIdx="1" clrIdx="0">
    <p:extLst>
      <p:ext uri="{19B8F6BF-5375-455C-9EA6-DF929625EA0E}">
        <p15:presenceInfo xmlns:p15="http://schemas.microsoft.com/office/powerpoint/2012/main" userId="9927070621a1a1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4T16:57:06.001"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it-IT"/>
          </a:p>
        </p:txBody>
      </p:sp>
      <p:sp>
        <p:nvSpPr>
          <p:cNvPr id="3" name="Segnaposto dat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2F6AB4C2-F38F-4D2E-AC59-9B8E32371123}" type="datetimeFigureOut">
              <a:rPr lang="it-IT" smtClean="0"/>
              <a:t>21/12/2020</a:t>
            </a:fld>
            <a:endParaRPr lang="it-IT"/>
          </a:p>
        </p:txBody>
      </p:sp>
      <p:sp>
        <p:nvSpPr>
          <p:cNvPr id="4" name="Segnaposto immagin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it-IT"/>
          </a:p>
        </p:txBody>
      </p:sp>
      <p:sp>
        <p:nvSpPr>
          <p:cNvPr id="5" name="Segnaposto note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0CD7C331-ADF4-41D5-A8CA-051F89492EB0}" type="slidenum">
              <a:rPr lang="it-IT" smtClean="0"/>
              <a:t>‹N›</a:t>
            </a:fld>
            <a:endParaRPr lang="it-IT"/>
          </a:p>
        </p:txBody>
      </p:sp>
    </p:spTree>
    <p:extLst>
      <p:ext uri="{BB962C8B-B14F-4D97-AF65-F5344CB8AC3E}">
        <p14:creationId xmlns:p14="http://schemas.microsoft.com/office/powerpoint/2010/main" val="254582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D7C331-ADF4-41D5-A8CA-051F89492EB0}" type="slidenum">
              <a:rPr lang="it-IT" smtClean="0"/>
              <a:t>1</a:t>
            </a:fld>
            <a:endParaRPr lang="it-IT"/>
          </a:p>
        </p:txBody>
      </p:sp>
    </p:spTree>
    <p:extLst>
      <p:ext uri="{BB962C8B-B14F-4D97-AF65-F5344CB8AC3E}">
        <p14:creationId xmlns:p14="http://schemas.microsoft.com/office/powerpoint/2010/main" val="48114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D7C331-ADF4-41D5-A8CA-051F89492EB0}" type="slidenum">
              <a:rPr lang="it-IT" smtClean="0"/>
              <a:t>8</a:t>
            </a:fld>
            <a:endParaRPr lang="it-IT"/>
          </a:p>
        </p:txBody>
      </p:sp>
    </p:spTree>
    <p:extLst>
      <p:ext uri="{BB962C8B-B14F-4D97-AF65-F5344CB8AC3E}">
        <p14:creationId xmlns:p14="http://schemas.microsoft.com/office/powerpoint/2010/main" val="341701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D7C331-ADF4-41D5-A8CA-051F89492EB0}" type="slidenum">
              <a:rPr lang="it-IT" smtClean="0"/>
              <a:t>14</a:t>
            </a:fld>
            <a:endParaRPr lang="it-IT"/>
          </a:p>
        </p:txBody>
      </p:sp>
    </p:spTree>
    <p:extLst>
      <p:ext uri="{BB962C8B-B14F-4D97-AF65-F5344CB8AC3E}">
        <p14:creationId xmlns:p14="http://schemas.microsoft.com/office/powerpoint/2010/main" val="400590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D9260AA-0B0A-4877-B901-B3FB9DB02F76}" type="datetimeFigureOut">
              <a:rPr lang="it-IT" smtClean="0"/>
              <a:t>21/12/2020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403842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9260AA-0B0A-4877-B901-B3FB9DB02F76}" type="datetimeFigureOut">
              <a:rPr lang="it-IT" smtClean="0"/>
              <a:t>21/12/2020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55988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9260AA-0B0A-4877-B901-B3FB9DB02F76}" type="datetimeFigureOut">
              <a:rPr lang="it-IT" smtClean="0"/>
              <a:t>21/12/2020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158330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9260AA-0B0A-4877-B901-B3FB9DB02F76}" type="datetimeFigureOut">
              <a:rPr lang="it-IT" smtClean="0"/>
              <a:t>21/12/2020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323483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D9260AA-0B0A-4877-B901-B3FB9DB02F76}" type="datetimeFigureOut">
              <a:rPr lang="it-IT" smtClean="0"/>
              <a:t>21/12/2020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200776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D9260AA-0B0A-4877-B901-B3FB9DB02F76}" type="datetimeFigureOut">
              <a:rPr lang="it-IT" smtClean="0"/>
              <a:t>21/12/2020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30709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D9260AA-0B0A-4877-B901-B3FB9DB02F76}" type="datetimeFigureOut">
              <a:rPr lang="it-IT" smtClean="0"/>
              <a:t>21/12/2020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117372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D9260AA-0B0A-4877-B901-B3FB9DB02F76}" type="datetimeFigureOut">
              <a:rPr lang="it-IT" smtClean="0"/>
              <a:t>21/12/2020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272458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9260AA-0B0A-4877-B901-B3FB9DB02F76}" type="datetimeFigureOut">
              <a:rPr lang="it-IT" smtClean="0"/>
              <a:t>21/12/2020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69501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D9260AA-0B0A-4877-B901-B3FB9DB02F76}" type="datetimeFigureOut">
              <a:rPr lang="it-IT" smtClean="0"/>
              <a:t>21/12/2020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2848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D9260AA-0B0A-4877-B901-B3FB9DB02F76}" type="datetimeFigureOut">
              <a:rPr lang="it-IT" smtClean="0"/>
              <a:t>21/12/2020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A64F90C-564E-4DD0-9D07-E470500C78EA}" type="slidenum">
              <a:rPr lang="it-IT" smtClean="0"/>
              <a:t>‹N›</a:t>
            </a:fld>
            <a:endParaRPr lang="it-IT"/>
          </a:p>
        </p:txBody>
      </p:sp>
    </p:spTree>
    <p:extLst>
      <p:ext uri="{BB962C8B-B14F-4D97-AF65-F5344CB8AC3E}">
        <p14:creationId xmlns:p14="http://schemas.microsoft.com/office/powerpoint/2010/main" val="256866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260AA-0B0A-4877-B901-B3FB9DB02F76}" type="datetimeFigureOut">
              <a:rPr lang="it-IT" smtClean="0"/>
              <a:t>21/12/2020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4F90C-564E-4DD0-9D07-E470500C78EA}" type="slidenum">
              <a:rPr lang="it-IT" smtClean="0"/>
              <a:t>‹N›</a:t>
            </a:fld>
            <a:endParaRPr lang="it-IT"/>
          </a:p>
        </p:txBody>
      </p:sp>
    </p:spTree>
    <p:extLst>
      <p:ext uri="{BB962C8B-B14F-4D97-AF65-F5344CB8AC3E}">
        <p14:creationId xmlns:p14="http://schemas.microsoft.com/office/powerpoint/2010/main" val="3596922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27786" y="77274"/>
            <a:ext cx="9144000" cy="1043188"/>
          </a:xfrm>
        </p:spPr>
        <p:txBody>
          <a:bodyPr>
            <a:normAutofit/>
          </a:bodyPr>
          <a:lstStyle/>
          <a:p>
            <a:r>
              <a:rPr lang="it-IT" sz="3200" b="1" dirty="0">
                <a:solidFill>
                  <a:schemeClr val="accent1">
                    <a:lumMod val="75000"/>
                  </a:schemeClr>
                </a:solidFill>
              </a:rPr>
              <a:t>Cessione del credito e sconto in fattura </a:t>
            </a:r>
            <a:br>
              <a:rPr lang="it-IT" sz="3200" b="1" dirty="0">
                <a:solidFill>
                  <a:schemeClr val="accent1">
                    <a:lumMod val="75000"/>
                  </a:schemeClr>
                </a:solidFill>
              </a:rPr>
            </a:br>
            <a:r>
              <a:rPr lang="it-IT" sz="2400" b="1" dirty="0">
                <a:solidFill>
                  <a:schemeClr val="accent1">
                    <a:lumMod val="75000"/>
                  </a:schemeClr>
                </a:solidFill>
              </a:rPr>
              <a:t>approfondimenti e aspetti particolari</a:t>
            </a:r>
          </a:p>
        </p:txBody>
      </p:sp>
      <p:sp>
        <p:nvSpPr>
          <p:cNvPr id="3" name="Sottotitolo 2"/>
          <p:cNvSpPr>
            <a:spLocks noGrp="1"/>
          </p:cNvSpPr>
          <p:nvPr>
            <p:ph type="subTitle" idx="1"/>
          </p:nvPr>
        </p:nvSpPr>
        <p:spPr>
          <a:xfrm>
            <a:off x="2953555" y="4883944"/>
            <a:ext cx="9144000" cy="1655762"/>
          </a:xfrm>
        </p:spPr>
        <p:txBody>
          <a:bodyPr>
            <a:normAutofit fontScale="85000" lnSpcReduction="20000"/>
          </a:bodyPr>
          <a:lstStyle/>
          <a:p>
            <a:r>
              <a:rPr lang="it-IT" dirty="0"/>
              <a:t> 						</a:t>
            </a:r>
          </a:p>
          <a:p>
            <a:pPr algn="l"/>
            <a:r>
              <a:rPr lang="it-IT" dirty="0">
                <a:solidFill>
                  <a:prstClr val="black"/>
                </a:solidFill>
                <a:latin typeface="Arial Narrow" panose="020B0606020202030204" pitchFamily="34" charset="0"/>
              </a:rPr>
              <a:t>		  </a:t>
            </a:r>
            <a:r>
              <a:rPr lang="it-IT" sz="2100" dirty="0">
                <a:solidFill>
                  <a:prstClr val="black"/>
                </a:solidFill>
                <a:latin typeface="Arial Narrow" panose="020B0606020202030204" pitchFamily="34" charset="0"/>
              </a:rPr>
              <a:t>Fermo, 21 dicembre 2020</a:t>
            </a:r>
            <a:endParaRPr lang="it-IT" sz="2100" dirty="0"/>
          </a:p>
          <a:p>
            <a:pPr algn="l"/>
            <a:endParaRPr lang="it-IT" sz="2100" dirty="0">
              <a:solidFill>
                <a:prstClr val="black"/>
              </a:solidFill>
              <a:latin typeface="Arial Narrow" panose="020B0606020202030204" pitchFamily="34" charset="0"/>
            </a:endParaRPr>
          </a:p>
          <a:p>
            <a:pPr algn="l"/>
            <a:r>
              <a:rPr lang="it-IT" sz="2000" dirty="0">
                <a:solidFill>
                  <a:prstClr val="black"/>
                </a:solidFill>
                <a:latin typeface="Arial Narrow" panose="020B0606020202030204" pitchFamily="34" charset="0"/>
              </a:rPr>
              <a:t>		</a:t>
            </a:r>
            <a:endParaRPr lang="it-IT" dirty="0"/>
          </a:p>
          <a:p>
            <a:r>
              <a:rPr lang="it-IT" sz="1800" dirty="0"/>
              <a:t>						</a:t>
            </a:r>
            <a:endParaRPr lang="it-IT" sz="1800" dirty="0">
              <a:solidFill>
                <a:schemeClr val="accent1">
                  <a:lumMod val="75000"/>
                </a:schemeClr>
              </a:solidFill>
            </a:endParaRPr>
          </a:p>
        </p:txBody>
      </p:sp>
      <p:pic>
        <p:nvPicPr>
          <p:cNvPr id="4" name="Immagine 3"/>
          <p:cNvPicPr>
            <a:picLocks noChangeAspect="1"/>
          </p:cNvPicPr>
          <p:nvPr/>
        </p:nvPicPr>
        <p:blipFill>
          <a:blip r:embed="rId3"/>
          <a:stretch>
            <a:fillRect/>
          </a:stretch>
        </p:blipFill>
        <p:spPr>
          <a:xfrm>
            <a:off x="3552421" y="1229372"/>
            <a:ext cx="4857483" cy="3721992"/>
          </a:xfrm>
          <a:prstGeom prst="rect">
            <a:avLst/>
          </a:prstGeom>
        </p:spPr>
      </p:pic>
      <p:pic>
        <p:nvPicPr>
          <p:cNvPr id="6" name="Immagine 5">
            <a:extLst>
              <a:ext uri="{FF2B5EF4-FFF2-40B4-BE49-F238E27FC236}">
                <a16:creationId xmlns:a16="http://schemas.microsoft.com/office/drawing/2014/main" id="{175182E4-FA0B-44DB-B406-5FA31A768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192" y="185189"/>
            <a:ext cx="1270489" cy="1154213"/>
          </a:xfrm>
          <a:prstGeom prst="rect">
            <a:avLst/>
          </a:prstGeom>
        </p:spPr>
      </p:pic>
      <p:sp>
        <p:nvSpPr>
          <p:cNvPr id="8" name="Rettangolo 7"/>
          <p:cNvSpPr/>
          <p:nvPr/>
        </p:nvSpPr>
        <p:spPr>
          <a:xfrm>
            <a:off x="2953555" y="5633075"/>
            <a:ext cx="6250546" cy="723275"/>
          </a:xfrm>
          <a:prstGeom prst="rect">
            <a:avLst/>
          </a:prstGeom>
        </p:spPr>
        <p:txBody>
          <a:bodyPr wrap="square">
            <a:spAutoFit/>
          </a:bodyPr>
          <a:lstStyle/>
          <a:p>
            <a:pPr algn="ctr"/>
            <a:r>
              <a:rPr lang="it-IT" sz="1400" dirty="0">
                <a:solidFill>
                  <a:prstClr val="black"/>
                </a:solidFill>
                <a:latin typeface="Arial Narrow" panose="020B0606020202030204" pitchFamily="34" charset="0"/>
              </a:rPr>
              <a:t>a cura di </a:t>
            </a:r>
          </a:p>
          <a:p>
            <a:pPr algn="ctr">
              <a:lnSpc>
                <a:spcPct val="150000"/>
              </a:lnSpc>
            </a:pPr>
            <a:r>
              <a:rPr lang="it-IT" dirty="0">
                <a:solidFill>
                  <a:prstClr val="black"/>
                </a:solidFill>
                <a:latin typeface="Arial Narrow" panose="020B0606020202030204" pitchFamily="34" charset="0"/>
              </a:rPr>
              <a:t>Dott. Gianluca Natale – </a:t>
            </a:r>
            <a:r>
              <a:rPr lang="it-IT" sz="1600" dirty="0">
                <a:solidFill>
                  <a:prstClr val="black"/>
                </a:solidFill>
                <a:latin typeface="Arial Narrow" panose="020B0606020202030204" pitchFamily="34" charset="0"/>
              </a:rPr>
              <a:t>ODCEC Fermo</a:t>
            </a:r>
          </a:p>
        </p:txBody>
      </p:sp>
      <p:sp>
        <p:nvSpPr>
          <p:cNvPr id="9" name="Segnaposto piè di pagina 8"/>
          <p:cNvSpPr>
            <a:spLocks noGrp="1"/>
          </p:cNvSpPr>
          <p:nvPr>
            <p:ph type="ftr" sz="quarter" idx="11"/>
          </p:nvPr>
        </p:nvSpPr>
        <p:spPr>
          <a:xfrm>
            <a:off x="746975" y="6356350"/>
            <a:ext cx="11135706" cy="365125"/>
          </a:xfrm>
        </p:spPr>
        <p:txBody>
          <a:bodyPr/>
          <a:lstStyle/>
          <a:p>
            <a:r>
              <a:rPr lang="it-IT" sz="800" dirty="0"/>
              <a:t>I contenuti delle presenti slide riguardano tematiche di carattere generale e non costituiscono assistenza e consulenza professionale per singole e concrete fattispecie. Tutti i diritti riservati</a:t>
            </a:r>
          </a:p>
        </p:txBody>
      </p:sp>
    </p:spTree>
    <p:extLst>
      <p:ext uri="{BB962C8B-B14F-4D97-AF65-F5344CB8AC3E}">
        <p14:creationId xmlns:p14="http://schemas.microsoft.com/office/powerpoint/2010/main" val="45413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653046" y="180304"/>
            <a:ext cx="2466975" cy="1479820"/>
          </a:xfrm>
          <a:prstGeom prst="rect">
            <a:avLst/>
          </a:prstGeom>
        </p:spPr>
      </p:pic>
      <p:sp>
        <p:nvSpPr>
          <p:cNvPr id="2" name="Titolo 1"/>
          <p:cNvSpPr>
            <a:spLocks noGrp="1"/>
          </p:cNvSpPr>
          <p:nvPr>
            <p:ph type="title"/>
          </p:nvPr>
        </p:nvSpPr>
        <p:spPr>
          <a:xfrm>
            <a:off x="220014" y="180304"/>
            <a:ext cx="10515600" cy="901522"/>
          </a:xfrm>
        </p:spPr>
        <p:txBody>
          <a:bodyPr/>
          <a:lstStyle/>
          <a:p>
            <a:r>
              <a:rPr lang="it-IT" dirty="0">
                <a:solidFill>
                  <a:schemeClr val="accent1">
                    <a:lumMod val="50000"/>
                  </a:schemeClr>
                </a:solidFill>
              </a:rPr>
              <a:t>Cessione del credito d’imposta</a:t>
            </a:r>
            <a:endParaRPr lang="it-IT" dirty="0"/>
          </a:p>
        </p:txBody>
      </p:sp>
      <p:sp>
        <p:nvSpPr>
          <p:cNvPr id="3" name="Segnaposto contenuto 2"/>
          <p:cNvSpPr>
            <a:spLocks noGrp="1"/>
          </p:cNvSpPr>
          <p:nvPr>
            <p:ph idx="1"/>
          </p:nvPr>
        </p:nvSpPr>
        <p:spPr>
          <a:xfrm>
            <a:off x="476518" y="1081826"/>
            <a:ext cx="10877282" cy="5254580"/>
          </a:xfrm>
        </p:spPr>
        <p:txBody>
          <a:bodyPr>
            <a:normAutofit/>
          </a:bodyPr>
          <a:lstStyle/>
          <a:p>
            <a:pPr marL="0" indent="0" algn="ctr">
              <a:buNone/>
            </a:pPr>
            <a:r>
              <a:rPr lang="it-IT" b="1" dirty="0">
                <a:solidFill>
                  <a:srgbClr val="0070C0"/>
                </a:solidFill>
              </a:rPr>
              <a:t>Particolarità della cessione del credito d’imposta:</a:t>
            </a:r>
          </a:p>
          <a:p>
            <a:pPr algn="just"/>
            <a:r>
              <a:rPr lang="it-IT" sz="2400" dirty="0">
                <a:solidFill>
                  <a:srgbClr val="0070C0"/>
                </a:solidFill>
              </a:rPr>
              <a:t>Il credito non può essere ceduto da chi non ha redditi, ad esempio chi paga le tasse all’estero;</a:t>
            </a:r>
          </a:p>
          <a:p>
            <a:pPr algn="just"/>
            <a:r>
              <a:rPr lang="it-IT" sz="2400" dirty="0">
                <a:solidFill>
                  <a:srgbClr val="0070C0"/>
                </a:solidFill>
              </a:rPr>
              <a:t>Mentre può essere ceduto da chi ha redditi non imponibili </a:t>
            </a:r>
            <a:r>
              <a:rPr lang="it-IT" sz="2400" dirty="0" err="1">
                <a:solidFill>
                  <a:srgbClr val="0070C0"/>
                </a:solidFill>
              </a:rPr>
              <a:t>irpef</a:t>
            </a:r>
            <a:r>
              <a:rPr lang="it-IT" sz="2400" dirty="0">
                <a:solidFill>
                  <a:srgbClr val="0070C0"/>
                </a:solidFill>
              </a:rPr>
              <a:t>, ad esempio da chi possiede redditi di locazione su cui paga la cedolare secca;</a:t>
            </a:r>
          </a:p>
          <a:p>
            <a:pPr algn="just"/>
            <a:r>
              <a:rPr lang="it-IT" sz="2400" dirty="0">
                <a:solidFill>
                  <a:srgbClr val="0070C0"/>
                </a:solidFill>
              </a:rPr>
              <a:t>Il credito può essere ceduto anche in caso di incapienza fiscale.</a:t>
            </a:r>
          </a:p>
          <a:p>
            <a:pPr algn="just"/>
            <a:r>
              <a:rPr lang="it-IT" sz="2400" dirty="0">
                <a:solidFill>
                  <a:srgbClr val="0070C0"/>
                </a:solidFill>
              </a:rPr>
              <a:t>Può essere ceduto per SAL. Massimo due e non superiori del 30%.</a:t>
            </a:r>
          </a:p>
          <a:p>
            <a:pPr algn="just"/>
            <a:r>
              <a:rPr lang="it-IT" sz="2400" dirty="0">
                <a:solidFill>
                  <a:srgbClr val="0070C0"/>
                </a:solidFill>
              </a:rPr>
              <a:t>La cessione  si comunica al fisco per via telematica tramite apposito modello entro il 16 marzo dell’anno successivo al sostenimento delle spese; </a:t>
            </a:r>
          </a:p>
          <a:p>
            <a:pPr algn="just"/>
            <a:r>
              <a:rPr lang="it-IT" sz="2400" dirty="0">
                <a:solidFill>
                  <a:srgbClr val="0070C0"/>
                </a:solidFill>
              </a:rPr>
              <a:t>Quanto offrono le banche dalla cessione?: in media per i lavori che danno diritto al super bonus il credito viene acquisito in ragione di 102 € ogni 110 € di credito fiscale ceduto. 			</a:t>
            </a:r>
            <a:r>
              <a:rPr lang="it-IT" sz="2400" dirty="0"/>
              <a:t>		</a:t>
            </a:r>
          </a:p>
          <a:p>
            <a:pPr marL="1828800" lvl="4" indent="0" algn="just">
              <a:buNone/>
            </a:pPr>
            <a:r>
              <a:rPr lang="it-IT" sz="1400" dirty="0"/>
              <a:t>							</a:t>
            </a:r>
            <a:r>
              <a:rPr lang="it-IT" sz="2400" dirty="0"/>
              <a:t>Esempio:	</a:t>
            </a:r>
            <a:r>
              <a:rPr lang="it-IT" sz="2400" dirty="0">
                <a:sym typeface="Wingdings" panose="05000000000000000000" pitchFamily="2" charset="2"/>
              </a:rPr>
              <a:t></a:t>
            </a:r>
            <a:r>
              <a:rPr lang="it-IT" sz="2400" dirty="0"/>
              <a:t>  </a:t>
            </a:r>
          </a:p>
        </p:txBody>
      </p:sp>
    </p:spTree>
    <p:extLst>
      <p:ext uri="{BB962C8B-B14F-4D97-AF65-F5344CB8AC3E}">
        <p14:creationId xmlns:p14="http://schemas.microsoft.com/office/powerpoint/2010/main" val="157390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CFD460D0-63C6-4F15-A2A3-017DAFF16B14}"/>
              </a:ext>
            </a:extLst>
          </p:cNvPr>
          <p:cNvPicPr>
            <a:picLocks noChangeAspect="1"/>
          </p:cNvPicPr>
          <p:nvPr/>
        </p:nvPicPr>
        <p:blipFill>
          <a:blip r:embed="rId2"/>
          <a:stretch>
            <a:fillRect/>
          </a:stretch>
        </p:blipFill>
        <p:spPr>
          <a:xfrm>
            <a:off x="9727314" y="0"/>
            <a:ext cx="2057400" cy="2183907"/>
          </a:xfrm>
          <a:prstGeom prst="rect">
            <a:avLst/>
          </a:prstGeom>
        </p:spPr>
      </p:pic>
      <p:sp>
        <p:nvSpPr>
          <p:cNvPr id="2" name="Titolo 1">
            <a:extLst>
              <a:ext uri="{FF2B5EF4-FFF2-40B4-BE49-F238E27FC236}">
                <a16:creationId xmlns:a16="http://schemas.microsoft.com/office/drawing/2014/main" id="{2012DCB0-0547-460F-9902-469B5976690C}"/>
              </a:ext>
            </a:extLst>
          </p:cNvPr>
          <p:cNvSpPr>
            <a:spLocks noGrp="1"/>
          </p:cNvSpPr>
          <p:nvPr>
            <p:ph type="title"/>
          </p:nvPr>
        </p:nvSpPr>
        <p:spPr/>
        <p:txBody>
          <a:bodyPr/>
          <a:lstStyle/>
          <a:p>
            <a:r>
              <a:rPr lang="it-IT" b="1" dirty="0">
                <a:solidFill>
                  <a:schemeClr val="accent1">
                    <a:lumMod val="75000"/>
                  </a:schemeClr>
                </a:solidFill>
              </a:rPr>
              <a:t>Esempio cessione del credito</a:t>
            </a:r>
          </a:p>
        </p:txBody>
      </p:sp>
      <p:sp>
        <p:nvSpPr>
          <p:cNvPr id="3" name="Segnaposto contenuto 2">
            <a:extLst>
              <a:ext uri="{FF2B5EF4-FFF2-40B4-BE49-F238E27FC236}">
                <a16:creationId xmlns:a16="http://schemas.microsoft.com/office/drawing/2014/main" id="{22AB9A4E-B417-4929-90D2-62704F42AF71}"/>
              </a:ext>
            </a:extLst>
          </p:cNvPr>
          <p:cNvSpPr>
            <a:spLocks noGrp="1"/>
          </p:cNvSpPr>
          <p:nvPr>
            <p:ph idx="1"/>
          </p:nvPr>
        </p:nvSpPr>
        <p:spPr/>
        <p:txBody>
          <a:bodyPr/>
          <a:lstStyle/>
          <a:p>
            <a:pPr marL="0" indent="0">
              <a:buNone/>
            </a:pPr>
            <a:endParaRPr lang="it-IT" dirty="0"/>
          </a:p>
          <a:p>
            <a:r>
              <a:rPr lang="it-IT" dirty="0" err="1"/>
              <a:t>ccccccc</a:t>
            </a:r>
            <a:endParaRPr lang="it-IT" dirty="0"/>
          </a:p>
        </p:txBody>
      </p:sp>
      <p:sp>
        <p:nvSpPr>
          <p:cNvPr id="7" name="Ovale 6">
            <a:extLst>
              <a:ext uri="{FF2B5EF4-FFF2-40B4-BE49-F238E27FC236}">
                <a16:creationId xmlns:a16="http://schemas.microsoft.com/office/drawing/2014/main" id="{A66AB394-66D1-493F-96E9-BF63CD1E7BA9}"/>
              </a:ext>
            </a:extLst>
          </p:cNvPr>
          <p:cNvSpPr/>
          <p:nvPr/>
        </p:nvSpPr>
        <p:spPr>
          <a:xfrm>
            <a:off x="580747" y="1532662"/>
            <a:ext cx="3314329" cy="177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Spesa di 50.000 euro</a:t>
            </a:r>
          </a:p>
        </p:txBody>
      </p:sp>
      <p:pic>
        <p:nvPicPr>
          <p:cNvPr id="8" name="Immagine 7">
            <a:extLst>
              <a:ext uri="{FF2B5EF4-FFF2-40B4-BE49-F238E27FC236}">
                <a16:creationId xmlns:a16="http://schemas.microsoft.com/office/drawing/2014/main" id="{12FF4BFA-AE7C-418C-B6CC-14ED51E0027B}"/>
              </a:ext>
            </a:extLst>
          </p:cNvPr>
          <p:cNvPicPr>
            <a:picLocks noChangeAspect="1"/>
          </p:cNvPicPr>
          <p:nvPr/>
        </p:nvPicPr>
        <p:blipFill>
          <a:blip r:embed="rId3"/>
          <a:stretch>
            <a:fillRect/>
          </a:stretch>
        </p:blipFill>
        <p:spPr>
          <a:xfrm>
            <a:off x="1404473" y="2903539"/>
            <a:ext cx="1666875" cy="1635988"/>
          </a:xfrm>
          <a:prstGeom prst="rect">
            <a:avLst/>
          </a:prstGeom>
        </p:spPr>
      </p:pic>
      <p:cxnSp>
        <p:nvCxnSpPr>
          <p:cNvPr id="10" name="Connettore a gomito 9">
            <a:extLst>
              <a:ext uri="{FF2B5EF4-FFF2-40B4-BE49-F238E27FC236}">
                <a16:creationId xmlns:a16="http://schemas.microsoft.com/office/drawing/2014/main" id="{E36B1815-AD2A-4297-A106-3E7D2CDB944B}"/>
              </a:ext>
            </a:extLst>
          </p:cNvPr>
          <p:cNvCxnSpPr>
            <a:cxnSpLocks/>
          </p:cNvCxnSpPr>
          <p:nvPr/>
        </p:nvCxnSpPr>
        <p:spPr>
          <a:xfrm>
            <a:off x="4048217" y="2530136"/>
            <a:ext cx="1083076" cy="10209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e 14">
            <a:extLst>
              <a:ext uri="{FF2B5EF4-FFF2-40B4-BE49-F238E27FC236}">
                <a16:creationId xmlns:a16="http://schemas.microsoft.com/office/drawing/2014/main" id="{322F69EE-C7CB-4930-B818-F107088DF353}"/>
              </a:ext>
            </a:extLst>
          </p:cNvPr>
          <p:cNvSpPr/>
          <p:nvPr/>
        </p:nvSpPr>
        <p:spPr>
          <a:xfrm>
            <a:off x="5202315" y="2831977"/>
            <a:ext cx="2808210" cy="1707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Credito fiscale 55.000 euro</a:t>
            </a:r>
          </a:p>
        </p:txBody>
      </p:sp>
      <p:pic>
        <p:nvPicPr>
          <p:cNvPr id="16" name="Immagine 15">
            <a:extLst>
              <a:ext uri="{FF2B5EF4-FFF2-40B4-BE49-F238E27FC236}">
                <a16:creationId xmlns:a16="http://schemas.microsoft.com/office/drawing/2014/main" id="{4A208448-BE63-49BD-89EA-F05447474C5E}"/>
              </a:ext>
            </a:extLst>
          </p:cNvPr>
          <p:cNvPicPr>
            <a:picLocks noChangeAspect="1"/>
          </p:cNvPicPr>
          <p:nvPr/>
        </p:nvPicPr>
        <p:blipFill>
          <a:blip r:embed="rId4"/>
          <a:stretch>
            <a:fillRect/>
          </a:stretch>
        </p:blipFill>
        <p:spPr>
          <a:xfrm>
            <a:off x="5452323" y="1733550"/>
            <a:ext cx="2308194" cy="1357251"/>
          </a:xfrm>
          <a:prstGeom prst="rect">
            <a:avLst/>
          </a:prstGeom>
        </p:spPr>
      </p:pic>
      <p:cxnSp>
        <p:nvCxnSpPr>
          <p:cNvPr id="18" name="Connettore 2 17">
            <a:extLst>
              <a:ext uri="{FF2B5EF4-FFF2-40B4-BE49-F238E27FC236}">
                <a16:creationId xmlns:a16="http://schemas.microsoft.com/office/drawing/2014/main" id="{CC8FA639-645B-4165-B61B-DD80512E20AF}"/>
              </a:ext>
            </a:extLst>
          </p:cNvPr>
          <p:cNvCxnSpPr/>
          <p:nvPr/>
        </p:nvCxnSpPr>
        <p:spPr>
          <a:xfrm>
            <a:off x="8081547" y="3696689"/>
            <a:ext cx="12382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e 18">
            <a:extLst>
              <a:ext uri="{FF2B5EF4-FFF2-40B4-BE49-F238E27FC236}">
                <a16:creationId xmlns:a16="http://schemas.microsoft.com/office/drawing/2014/main" id="{EED08F1B-488A-4A44-B98A-7D546D172F1F}"/>
              </a:ext>
            </a:extLst>
          </p:cNvPr>
          <p:cNvSpPr/>
          <p:nvPr/>
        </p:nvSpPr>
        <p:spPr>
          <a:xfrm>
            <a:off x="9436964" y="1882793"/>
            <a:ext cx="2638100" cy="333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Dalla cessione del credito fiscale si ottiene una cifra di 51.000 euro</a:t>
            </a:r>
          </a:p>
        </p:txBody>
      </p:sp>
      <p:sp>
        <p:nvSpPr>
          <p:cNvPr id="24" name="Rettangolo 23">
            <a:extLst>
              <a:ext uri="{FF2B5EF4-FFF2-40B4-BE49-F238E27FC236}">
                <a16:creationId xmlns:a16="http://schemas.microsoft.com/office/drawing/2014/main" id="{1A696221-DE27-4DC9-A660-F1717B37D86C}"/>
              </a:ext>
            </a:extLst>
          </p:cNvPr>
          <p:cNvSpPr/>
          <p:nvPr/>
        </p:nvSpPr>
        <p:spPr>
          <a:xfrm>
            <a:off x="427606" y="4819712"/>
            <a:ext cx="9009358" cy="187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endParaRPr lang="it-IT" dirty="0"/>
          </a:p>
          <a:p>
            <a:pPr marL="285750" indent="-285750" algn="just">
              <a:buFontTx/>
              <a:buChar char="-"/>
            </a:pPr>
            <a:endParaRPr lang="it-IT" sz="2000" dirty="0"/>
          </a:p>
          <a:p>
            <a:pPr marL="285750" indent="-285750" algn="just">
              <a:buFontTx/>
              <a:buChar char="-"/>
            </a:pPr>
            <a:r>
              <a:rPr lang="it-IT" sz="2000" dirty="0"/>
              <a:t>Può essere stipulato un finanziamento ponte con la banca per pagare le imprese;</a:t>
            </a:r>
          </a:p>
          <a:p>
            <a:pPr marL="285750" indent="-285750" algn="just">
              <a:buFontTx/>
              <a:buChar char="-"/>
            </a:pPr>
            <a:r>
              <a:rPr lang="it-IT" sz="2000" dirty="0"/>
              <a:t>Il 2% che la banca riconosce, serve a sostenere gli oneri finanziari del prestito;</a:t>
            </a:r>
          </a:p>
          <a:p>
            <a:pPr marL="285750" indent="-285750" algn="just">
              <a:buFontTx/>
              <a:buChar char="-"/>
            </a:pPr>
            <a:r>
              <a:rPr lang="it-IT" sz="2000" dirty="0"/>
              <a:t>Il prestito viene pagato tramite la cessione del credito.</a:t>
            </a:r>
          </a:p>
          <a:p>
            <a:pPr marL="285750" indent="-285750" algn="just">
              <a:buFontTx/>
              <a:buChar char="-"/>
            </a:pPr>
            <a:endParaRPr lang="it-IT" sz="2000" dirty="0"/>
          </a:p>
          <a:p>
            <a:pPr marL="285750" indent="-285750" algn="just">
              <a:buFontTx/>
              <a:buChar char="-"/>
            </a:pPr>
            <a:endParaRPr lang="it-IT" dirty="0"/>
          </a:p>
          <a:p>
            <a:pPr marL="285750" indent="-285750" algn="ctr">
              <a:buFont typeface="Arial" panose="020B0604020202020204" pitchFamily="34" charset="0"/>
              <a:buChar char="•"/>
            </a:pPr>
            <a:endParaRPr lang="it-IT" dirty="0"/>
          </a:p>
        </p:txBody>
      </p:sp>
    </p:spTree>
    <p:extLst>
      <p:ext uri="{BB962C8B-B14F-4D97-AF65-F5344CB8AC3E}">
        <p14:creationId xmlns:p14="http://schemas.microsoft.com/office/powerpoint/2010/main" val="282787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006" y="2740569"/>
            <a:ext cx="2409825" cy="1895475"/>
          </a:xfrm>
          <a:prstGeom prst="rect">
            <a:avLst/>
          </a:prstGeom>
        </p:spPr>
      </p:pic>
      <p:sp>
        <p:nvSpPr>
          <p:cNvPr id="2" name="Titolo 1"/>
          <p:cNvSpPr>
            <a:spLocks noGrp="1"/>
          </p:cNvSpPr>
          <p:nvPr>
            <p:ph type="title"/>
          </p:nvPr>
        </p:nvSpPr>
        <p:spPr>
          <a:xfrm>
            <a:off x="838200" y="43935"/>
            <a:ext cx="10515600" cy="788578"/>
          </a:xfrm>
        </p:spPr>
        <p:txBody>
          <a:bodyPr>
            <a:normAutofit fontScale="90000"/>
          </a:bodyPr>
          <a:lstStyle/>
          <a:p>
            <a:br>
              <a:rPr lang="it-IT" sz="3200" dirty="0"/>
            </a:br>
            <a:br>
              <a:rPr lang="it-IT" sz="3200" dirty="0"/>
            </a:br>
            <a:r>
              <a:rPr lang="it-IT" sz="2200" b="1" dirty="0">
                <a:solidFill>
                  <a:srgbClr val="0070C0"/>
                </a:solidFill>
              </a:rPr>
              <a:t>Proposte delle banche a confronto</a:t>
            </a:r>
            <a:br>
              <a:rPr lang="it-IT" sz="2200" dirty="0">
                <a:solidFill>
                  <a:srgbClr val="0070C0"/>
                </a:solidFill>
              </a:rPr>
            </a:br>
            <a:r>
              <a:rPr lang="it-IT" sz="2200" dirty="0">
                <a:solidFill>
                  <a:srgbClr val="0070C0"/>
                </a:solidFill>
              </a:rPr>
              <a:t>il mercato non è particolarmente fantasioso, le banche propongono offerte similari. Si è creato una sorta di cartello. Vediamo il confronto tra le proposte relative a </a:t>
            </a:r>
            <a:r>
              <a:rPr lang="it-IT" sz="2200" b="1" dirty="0" err="1">
                <a:solidFill>
                  <a:srgbClr val="0070C0"/>
                </a:solidFill>
              </a:rPr>
              <a:t>Superbonus</a:t>
            </a:r>
            <a:r>
              <a:rPr lang="it-IT" sz="2200" b="1" dirty="0">
                <a:solidFill>
                  <a:srgbClr val="0070C0"/>
                </a:solidFill>
              </a:rPr>
              <a:t> </a:t>
            </a:r>
            <a:r>
              <a:rPr lang="it-IT" sz="2200" dirty="0">
                <a:solidFill>
                  <a:srgbClr val="0070C0"/>
                </a:solidFill>
              </a:rPr>
              <a:t>finalizzate all'acquisto crediti fiscali per </a:t>
            </a:r>
            <a:r>
              <a:rPr lang="it-IT" sz="2200" b="1" dirty="0">
                <a:solidFill>
                  <a:srgbClr val="0070C0"/>
                </a:solidFill>
              </a:rPr>
              <a:t>persone fisiche e condomìni</a:t>
            </a:r>
            <a:endParaRPr lang="it-IT" sz="2200" dirty="0">
              <a:solidFill>
                <a:srgbClr val="0070C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219054880"/>
              </p:ext>
            </p:extLst>
          </p:nvPr>
        </p:nvGraphicFramePr>
        <p:xfrm>
          <a:off x="838200" y="1528544"/>
          <a:ext cx="7609764" cy="5049676"/>
        </p:xfrm>
        <a:graphic>
          <a:graphicData uri="http://schemas.openxmlformats.org/drawingml/2006/table">
            <a:tbl>
              <a:tblPr/>
              <a:tblGrid>
                <a:gridCol w="3804882">
                  <a:extLst>
                    <a:ext uri="{9D8B030D-6E8A-4147-A177-3AD203B41FA5}">
                      <a16:colId xmlns:a16="http://schemas.microsoft.com/office/drawing/2014/main" val="20000"/>
                    </a:ext>
                  </a:extLst>
                </a:gridCol>
                <a:gridCol w="3804882">
                  <a:extLst>
                    <a:ext uri="{9D8B030D-6E8A-4147-A177-3AD203B41FA5}">
                      <a16:colId xmlns:a16="http://schemas.microsoft.com/office/drawing/2014/main" val="20001"/>
                    </a:ext>
                  </a:extLst>
                </a:gridCol>
              </a:tblGrid>
              <a:tr h="367548">
                <a:tc gridSpan="2">
                  <a:txBody>
                    <a:bodyPr/>
                    <a:lstStyle/>
                    <a:p>
                      <a:pPr algn="ctr"/>
                      <a:r>
                        <a:rPr lang="it-IT" sz="900" b="1" dirty="0">
                          <a:solidFill>
                            <a:srgbClr val="000080"/>
                          </a:solidFill>
                          <a:effectLst/>
                          <a:latin typeface="verdana" panose="020B0604030504040204" pitchFamily="34" charset="0"/>
                        </a:rPr>
                        <a:t>BANCHE</a:t>
                      </a:r>
                      <a:endParaRPr lang="it-IT" sz="900" dirty="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372442">
                <a:tc>
                  <a:txBody>
                    <a:bodyPr/>
                    <a:lstStyle/>
                    <a:p>
                      <a:pPr algn="ctr" fontAlgn="ctr"/>
                      <a:r>
                        <a:rPr lang="it-IT" sz="900" b="1">
                          <a:solidFill>
                            <a:srgbClr val="545353"/>
                          </a:solidFill>
                          <a:effectLst/>
                          <a:latin typeface="verdana" panose="020B0604030504040204" pitchFamily="34" charset="0"/>
                        </a:rPr>
                        <a:t>FINECO</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a:txBody>
                    <a:bodyPr/>
                    <a:lstStyle/>
                    <a:p>
                      <a:pPr algn="ctr" fontAlgn="ctr"/>
                      <a:r>
                        <a:rPr lang="it-IT" sz="900" b="1">
                          <a:solidFill>
                            <a:srgbClr val="545353"/>
                          </a:solidFill>
                          <a:effectLst/>
                          <a:latin typeface="verdana" panose="020B0604030504040204" pitchFamily="34" charset="0"/>
                        </a:rPr>
                        <a:t>€ 105</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extLst>
                  <a:ext uri="{0D108BD9-81ED-4DB2-BD59-A6C34878D82A}">
                    <a16:rowId xmlns:a16="http://schemas.microsoft.com/office/drawing/2014/main" val="10001"/>
                  </a:ext>
                </a:extLst>
              </a:tr>
              <a:tr h="372442">
                <a:tc>
                  <a:txBody>
                    <a:bodyPr/>
                    <a:lstStyle/>
                    <a:p>
                      <a:pPr algn="ctr"/>
                      <a:r>
                        <a:rPr lang="it-IT" sz="900" b="1">
                          <a:solidFill>
                            <a:srgbClr val="545353"/>
                          </a:solidFill>
                          <a:effectLst/>
                          <a:latin typeface="verdana" panose="020B0604030504040204" pitchFamily="34" charset="0"/>
                        </a:rPr>
                        <a:t>MPS</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a:solidFill>
                            <a:srgbClr val="545353"/>
                          </a:solidFill>
                          <a:effectLst/>
                          <a:latin typeface="verdana" panose="020B0604030504040204" pitchFamily="34" charset="0"/>
                        </a:rPr>
                        <a:t>€ 103</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02"/>
                  </a:ext>
                </a:extLst>
              </a:tr>
              <a:tr h="372442">
                <a:tc>
                  <a:txBody>
                    <a:bodyPr/>
                    <a:lstStyle/>
                    <a:p>
                      <a:pPr algn="ctr" fontAlgn="ctr"/>
                      <a:r>
                        <a:rPr lang="it-IT" sz="900" b="1" dirty="0">
                          <a:solidFill>
                            <a:srgbClr val="545353"/>
                          </a:solidFill>
                          <a:effectLst/>
                          <a:latin typeface="verdana" panose="020B0604030504040204" pitchFamily="34" charset="0"/>
                        </a:rPr>
                        <a:t>CARIGE</a:t>
                      </a:r>
                      <a:endParaRPr lang="it-IT" sz="900" dirty="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a:txBody>
                    <a:bodyPr/>
                    <a:lstStyle/>
                    <a:p>
                      <a:pPr algn="ctr" fontAlgn="ctr"/>
                      <a:r>
                        <a:rPr lang="it-IT" sz="900" b="1" dirty="0">
                          <a:solidFill>
                            <a:srgbClr val="545353"/>
                          </a:solidFill>
                          <a:effectLst/>
                          <a:latin typeface="verdana" panose="020B0604030504040204" pitchFamily="34" charset="0"/>
                        </a:rPr>
                        <a:t>€ 102,5</a:t>
                      </a:r>
                      <a:r>
                        <a:rPr lang="it-IT" sz="900" dirty="0">
                          <a:solidFill>
                            <a:srgbClr val="545353"/>
                          </a:solidFill>
                          <a:effectLst/>
                          <a:latin typeface="verdana" panose="020B0604030504040204" pitchFamily="34" charset="0"/>
                        </a:rPr>
                        <a:t> per ogni </a:t>
                      </a:r>
                      <a:r>
                        <a:rPr lang="it-IT" sz="900" b="1" dirty="0">
                          <a:solidFill>
                            <a:srgbClr val="545353"/>
                          </a:solidFill>
                          <a:effectLst/>
                          <a:latin typeface="verdana" panose="020B0604030504040204" pitchFamily="34" charset="0"/>
                        </a:rPr>
                        <a:t>110 €</a:t>
                      </a:r>
                      <a:r>
                        <a:rPr lang="it-IT" sz="900" dirty="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extLst>
                  <a:ext uri="{0D108BD9-81ED-4DB2-BD59-A6C34878D82A}">
                    <a16:rowId xmlns:a16="http://schemas.microsoft.com/office/drawing/2014/main" val="10003"/>
                  </a:ext>
                </a:extLst>
              </a:tr>
              <a:tr h="372442">
                <a:tc>
                  <a:txBody>
                    <a:bodyPr/>
                    <a:lstStyle/>
                    <a:p>
                      <a:pPr algn="ctr"/>
                      <a:r>
                        <a:rPr lang="it-IT" sz="900" b="1">
                          <a:solidFill>
                            <a:srgbClr val="545353"/>
                          </a:solidFill>
                          <a:effectLst/>
                          <a:latin typeface="verdana" panose="020B0604030504040204" pitchFamily="34" charset="0"/>
                        </a:rPr>
                        <a:t>UNICREDIT</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dirty="0">
                          <a:solidFill>
                            <a:srgbClr val="545353"/>
                          </a:solidFill>
                          <a:effectLst/>
                          <a:latin typeface="verdana" panose="020B0604030504040204" pitchFamily="34" charset="0"/>
                        </a:rPr>
                        <a:t>€ 102</a:t>
                      </a:r>
                      <a:r>
                        <a:rPr lang="it-IT" sz="900" dirty="0">
                          <a:solidFill>
                            <a:srgbClr val="545353"/>
                          </a:solidFill>
                          <a:effectLst/>
                          <a:latin typeface="verdana" panose="020B0604030504040204" pitchFamily="34" charset="0"/>
                        </a:rPr>
                        <a:t> per ogni </a:t>
                      </a:r>
                      <a:r>
                        <a:rPr lang="it-IT" sz="900" b="1" dirty="0">
                          <a:solidFill>
                            <a:srgbClr val="545353"/>
                          </a:solidFill>
                          <a:effectLst/>
                          <a:latin typeface="verdana" panose="020B0604030504040204" pitchFamily="34" charset="0"/>
                        </a:rPr>
                        <a:t>110 €</a:t>
                      </a:r>
                      <a:r>
                        <a:rPr lang="it-IT" sz="900" dirty="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04"/>
                  </a:ext>
                </a:extLst>
              </a:tr>
              <a:tr h="372442">
                <a:tc>
                  <a:txBody>
                    <a:bodyPr/>
                    <a:lstStyle/>
                    <a:p>
                      <a:pPr algn="ctr" fontAlgn="ctr"/>
                      <a:r>
                        <a:rPr lang="it-IT" sz="900" b="1">
                          <a:solidFill>
                            <a:srgbClr val="545353"/>
                          </a:solidFill>
                          <a:effectLst/>
                          <a:latin typeface="verdana" panose="020B0604030504040204" pitchFamily="34" charset="0"/>
                        </a:rPr>
                        <a:t>INTESA</a:t>
                      </a:r>
                      <a:r>
                        <a:rPr lang="it-IT" sz="900">
                          <a:solidFill>
                            <a:srgbClr val="545353"/>
                          </a:solidFill>
                          <a:effectLst/>
                          <a:latin typeface="verdana" panose="020B0604030504040204" pitchFamily="34" charset="0"/>
                        </a:rPr>
                        <a:t> </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a:txBody>
                    <a:bodyPr/>
                    <a:lstStyle/>
                    <a:p>
                      <a:pPr algn="ctr" fontAlgn="ctr"/>
                      <a:r>
                        <a:rPr lang="it-IT" sz="900" b="1">
                          <a:solidFill>
                            <a:srgbClr val="545353"/>
                          </a:solidFill>
                          <a:effectLst/>
                          <a:latin typeface="verdana" panose="020B0604030504040204" pitchFamily="34" charset="0"/>
                        </a:rPr>
                        <a:t>€ 102</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extLst>
                  <a:ext uri="{0D108BD9-81ED-4DB2-BD59-A6C34878D82A}">
                    <a16:rowId xmlns:a16="http://schemas.microsoft.com/office/drawing/2014/main" val="10005"/>
                  </a:ext>
                </a:extLst>
              </a:tr>
              <a:tr h="372442">
                <a:tc>
                  <a:txBody>
                    <a:bodyPr/>
                    <a:lstStyle/>
                    <a:p>
                      <a:pPr algn="ctr"/>
                      <a:r>
                        <a:rPr lang="it-IT" sz="900" b="1" dirty="0">
                          <a:solidFill>
                            <a:srgbClr val="545353"/>
                          </a:solidFill>
                          <a:effectLst/>
                          <a:latin typeface="verdana" panose="020B0604030504040204" pitchFamily="34" charset="0"/>
                        </a:rPr>
                        <a:t>SELLA</a:t>
                      </a:r>
                      <a:endParaRPr lang="it-IT" sz="900" dirty="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dirty="0">
                          <a:solidFill>
                            <a:srgbClr val="545353"/>
                          </a:solidFill>
                          <a:effectLst/>
                          <a:latin typeface="verdana" panose="020B0604030504040204" pitchFamily="34" charset="0"/>
                        </a:rPr>
                        <a:t>€ 102</a:t>
                      </a:r>
                      <a:r>
                        <a:rPr lang="it-IT" sz="900" dirty="0">
                          <a:solidFill>
                            <a:srgbClr val="545353"/>
                          </a:solidFill>
                          <a:effectLst/>
                          <a:latin typeface="verdana" panose="020B0604030504040204" pitchFamily="34" charset="0"/>
                        </a:rPr>
                        <a:t> per ogni </a:t>
                      </a:r>
                      <a:r>
                        <a:rPr lang="it-IT" sz="900" b="1" dirty="0">
                          <a:solidFill>
                            <a:srgbClr val="545353"/>
                          </a:solidFill>
                          <a:effectLst/>
                          <a:latin typeface="verdana" panose="020B0604030504040204" pitchFamily="34" charset="0"/>
                        </a:rPr>
                        <a:t>110 €</a:t>
                      </a:r>
                      <a:r>
                        <a:rPr lang="it-IT" sz="900" dirty="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06"/>
                  </a:ext>
                </a:extLst>
              </a:tr>
              <a:tr h="372442">
                <a:tc>
                  <a:txBody>
                    <a:bodyPr/>
                    <a:lstStyle/>
                    <a:p>
                      <a:pPr algn="ctr" fontAlgn="ctr"/>
                      <a:r>
                        <a:rPr lang="it-IT" sz="900" b="1">
                          <a:solidFill>
                            <a:srgbClr val="545353"/>
                          </a:solidFill>
                          <a:effectLst/>
                          <a:latin typeface="verdana" panose="020B0604030504040204" pitchFamily="34" charset="0"/>
                        </a:rPr>
                        <a:t>MEDIOLANUM</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a:txBody>
                    <a:bodyPr/>
                    <a:lstStyle/>
                    <a:p>
                      <a:pPr algn="ctr" fontAlgn="ctr"/>
                      <a:r>
                        <a:rPr lang="it-IT" sz="900" b="1">
                          <a:solidFill>
                            <a:srgbClr val="545353"/>
                          </a:solidFill>
                          <a:effectLst/>
                          <a:latin typeface="verdana" panose="020B0604030504040204" pitchFamily="34" charset="0"/>
                        </a:rPr>
                        <a:t>€ 102</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extLst>
                  <a:ext uri="{0D108BD9-81ED-4DB2-BD59-A6C34878D82A}">
                    <a16:rowId xmlns:a16="http://schemas.microsoft.com/office/drawing/2014/main" val="10007"/>
                  </a:ext>
                </a:extLst>
              </a:tr>
              <a:tr h="372442">
                <a:tc>
                  <a:txBody>
                    <a:bodyPr/>
                    <a:lstStyle/>
                    <a:p>
                      <a:pPr algn="ctr"/>
                      <a:r>
                        <a:rPr lang="it-IT" sz="900" b="1">
                          <a:solidFill>
                            <a:srgbClr val="545353"/>
                          </a:solidFill>
                          <a:effectLst/>
                          <a:latin typeface="verdana" panose="020B0604030504040204" pitchFamily="34" charset="0"/>
                        </a:rPr>
                        <a:t>BPER</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a:solidFill>
                            <a:srgbClr val="545353"/>
                          </a:solidFill>
                          <a:effectLst/>
                          <a:latin typeface="verdana" panose="020B0604030504040204" pitchFamily="34" charset="0"/>
                        </a:rPr>
                        <a:t>€ 102</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08"/>
                  </a:ext>
                </a:extLst>
              </a:tr>
              <a:tr h="372442">
                <a:tc>
                  <a:txBody>
                    <a:bodyPr/>
                    <a:lstStyle/>
                    <a:p>
                      <a:pPr algn="ctr"/>
                      <a:r>
                        <a:rPr lang="it-IT" sz="900" b="1">
                          <a:solidFill>
                            <a:srgbClr val="545353"/>
                          </a:solidFill>
                          <a:effectLst/>
                          <a:latin typeface="verdana" panose="020B0604030504040204" pitchFamily="34" charset="0"/>
                        </a:rPr>
                        <a:t>BPPB</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a:solidFill>
                            <a:srgbClr val="545353"/>
                          </a:solidFill>
                          <a:effectLst/>
                          <a:latin typeface="verdana" panose="020B0604030504040204" pitchFamily="34" charset="0"/>
                        </a:rPr>
                        <a:t>€ 102</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09"/>
                  </a:ext>
                </a:extLst>
              </a:tr>
              <a:tr h="372442">
                <a:tc>
                  <a:txBody>
                    <a:bodyPr/>
                    <a:lstStyle/>
                    <a:p>
                      <a:pPr algn="ctr"/>
                      <a:r>
                        <a:rPr lang="it-IT" sz="900" b="1">
                          <a:solidFill>
                            <a:srgbClr val="545353"/>
                          </a:solidFill>
                          <a:effectLst/>
                          <a:latin typeface="verdana" panose="020B0604030504040204" pitchFamily="34" charset="0"/>
                        </a:rPr>
                        <a:t>POSTE ITALIANE</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a:solidFill>
                            <a:srgbClr val="545353"/>
                          </a:solidFill>
                          <a:effectLst/>
                          <a:latin typeface="verdana" panose="020B0604030504040204" pitchFamily="34" charset="0"/>
                        </a:rPr>
                        <a:t>€ 102</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10"/>
                  </a:ext>
                </a:extLst>
              </a:tr>
              <a:tr h="212824">
                <a:tc gridSpan="2">
                  <a:txBody>
                    <a:bodyPr/>
                    <a:lstStyle/>
                    <a:p>
                      <a:pPr algn="ctr"/>
                      <a:r>
                        <a:rPr lang="it-IT" sz="900" b="1">
                          <a:solidFill>
                            <a:srgbClr val="000080"/>
                          </a:solidFill>
                          <a:effectLst/>
                          <a:latin typeface="verdana" panose="020B0604030504040204" pitchFamily="34" charset="0"/>
                        </a:rPr>
                        <a:t>ASSICURAZIONI</a:t>
                      </a:r>
                      <a:endParaRPr lang="it-IT" sz="900">
                        <a:solidFill>
                          <a:srgbClr val="545353"/>
                        </a:solidFill>
                        <a:effectLst/>
                        <a:latin typeface="verdana" panose="020B0604030504040204" pitchFamily="34" charset="0"/>
                      </a:endParaRPr>
                    </a:p>
                  </a:txBody>
                  <a:tcPr marL="47297" marR="47297" marT="23649" marB="23649" anchor="ctr">
                    <a:lnL>
                      <a:noFill/>
                    </a:lnL>
                    <a:lnR>
                      <a:noFill/>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11"/>
                  </a:ext>
                </a:extLst>
              </a:tr>
              <a:tr h="372442">
                <a:tc>
                  <a:txBody>
                    <a:bodyPr/>
                    <a:lstStyle/>
                    <a:p>
                      <a:pPr algn="ctr"/>
                      <a:r>
                        <a:rPr lang="it-IT" sz="900" b="1">
                          <a:solidFill>
                            <a:srgbClr val="545353"/>
                          </a:solidFill>
                          <a:effectLst/>
                          <a:latin typeface="verdana" panose="020B0604030504040204" pitchFamily="34" charset="0"/>
                        </a:rPr>
                        <a:t>GENERALI</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tc>
                  <a:txBody>
                    <a:bodyPr/>
                    <a:lstStyle/>
                    <a:p>
                      <a:pPr algn="ctr"/>
                      <a:r>
                        <a:rPr lang="it-IT" sz="900" b="1">
                          <a:solidFill>
                            <a:srgbClr val="545353"/>
                          </a:solidFill>
                          <a:effectLst/>
                          <a:latin typeface="verdana" panose="020B0604030504040204" pitchFamily="34" charset="0"/>
                        </a:rPr>
                        <a:t>€ 102</a:t>
                      </a:r>
                      <a:r>
                        <a:rPr lang="it-IT" sz="900">
                          <a:solidFill>
                            <a:srgbClr val="545353"/>
                          </a:solidFill>
                          <a:effectLst/>
                          <a:latin typeface="verdana" panose="020B0604030504040204" pitchFamily="34" charset="0"/>
                        </a:rPr>
                        <a:t> per ogni </a:t>
                      </a:r>
                      <a:r>
                        <a:rPr lang="it-IT" sz="900" b="1">
                          <a:solidFill>
                            <a:srgbClr val="545353"/>
                          </a:solidFill>
                          <a:effectLst/>
                          <a:latin typeface="verdana" panose="020B0604030504040204" pitchFamily="34" charset="0"/>
                        </a:rPr>
                        <a:t>110 €</a:t>
                      </a:r>
                      <a:r>
                        <a:rPr lang="it-IT" sz="90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solidFill>
                      <a:srgbClr val="F7F7F7"/>
                    </a:solidFill>
                  </a:tcPr>
                </a:tc>
                <a:extLst>
                  <a:ext uri="{0D108BD9-81ED-4DB2-BD59-A6C34878D82A}">
                    <a16:rowId xmlns:a16="http://schemas.microsoft.com/office/drawing/2014/main" val="10012"/>
                  </a:ext>
                </a:extLst>
              </a:tr>
              <a:tr h="372442">
                <a:tc>
                  <a:txBody>
                    <a:bodyPr/>
                    <a:lstStyle/>
                    <a:p>
                      <a:pPr algn="ctr"/>
                      <a:r>
                        <a:rPr lang="it-IT" sz="900" b="1">
                          <a:solidFill>
                            <a:srgbClr val="545353"/>
                          </a:solidFill>
                          <a:effectLst/>
                          <a:latin typeface="verdana" panose="020B0604030504040204" pitchFamily="34" charset="0"/>
                        </a:rPr>
                        <a:t>UNIPOLSAI</a:t>
                      </a:r>
                      <a:endParaRPr lang="it-IT" sz="900">
                        <a:solidFill>
                          <a:srgbClr val="545353"/>
                        </a:solidFill>
                        <a:effectLst/>
                        <a:latin typeface="verdana" panose="020B0604030504040204" pitchFamily="34" charset="0"/>
                      </a:endParaRP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tc>
                  <a:txBody>
                    <a:bodyPr/>
                    <a:lstStyle/>
                    <a:p>
                      <a:pPr algn="ctr"/>
                      <a:r>
                        <a:rPr lang="it-IT" sz="900" b="1" dirty="0">
                          <a:solidFill>
                            <a:srgbClr val="545353"/>
                          </a:solidFill>
                          <a:effectLst/>
                          <a:latin typeface="verdana" panose="020B0604030504040204" pitchFamily="34" charset="0"/>
                        </a:rPr>
                        <a:t>€ 102</a:t>
                      </a:r>
                      <a:r>
                        <a:rPr lang="it-IT" sz="900" dirty="0">
                          <a:solidFill>
                            <a:srgbClr val="545353"/>
                          </a:solidFill>
                          <a:effectLst/>
                          <a:latin typeface="verdana" panose="020B0604030504040204" pitchFamily="34" charset="0"/>
                        </a:rPr>
                        <a:t> per ogni </a:t>
                      </a:r>
                      <a:r>
                        <a:rPr lang="it-IT" sz="900" b="1" dirty="0">
                          <a:solidFill>
                            <a:srgbClr val="545353"/>
                          </a:solidFill>
                          <a:effectLst/>
                          <a:latin typeface="verdana" panose="020B0604030504040204" pitchFamily="34" charset="0"/>
                        </a:rPr>
                        <a:t>110 €</a:t>
                      </a:r>
                      <a:r>
                        <a:rPr lang="it-IT" sz="900" dirty="0">
                          <a:solidFill>
                            <a:srgbClr val="545353"/>
                          </a:solidFill>
                          <a:effectLst/>
                          <a:latin typeface="verdana" panose="020B0604030504040204" pitchFamily="34" charset="0"/>
                        </a:rPr>
                        <a:t> di credito fiscale acquistato</a:t>
                      </a:r>
                    </a:p>
                  </a:txBody>
                  <a:tcPr marL="47297" marR="47297" marT="23649" marB="23649" anchor="ctr">
                    <a:lnL w="9525" cap="flat" cmpd="sng" algn="ctr">
                      <a:solidFill>
                        <a:srgbClr val="959393"/>
                      </a:solidFill>
                      <a:prstDash val="solid"/>
                      <a:round/>
                      <a:headEnd type="none" w="med" len="med"/>
                      <a:tailEnd type="none" w="med" len="med"/>
                    </a:lnL>
                    <a:lnR w="9525" cap="flat" cmpd="sng" algn="ctr">
                      <a:solidFill>
                        <a:srgbClr val="959393"/>
                      </a:solidFill>
                      <a:prstDash val="solid"/>
                      <a:round/>
                      <a:headEnd type="none" w="med" len="med"/>
                      <a:tailEnd type="none" w="med" len="med"/>
                    </a:lnR>
                    <a:lnT w="9525" cap="flat" cmpd="sng" algn="ctr">
                      <a:solidFill>
                        <a:srgbClr val="959393"/>
                      </a:solidFill>
                      <a:prstDash val="solid"/>
                      <a:round/>
                      <a:headEnd type="none" w="med" len="med"/>
                      <a:tailEnd type="none" w="med" len="med"/>
                    </a:lnT>
                    <a:lnB w="9525" cap="flat" cmpd="sng" algn="ctr">
                      <a:solidFill>
                        <a:srgbClr val="959393"/>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2370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28899"/>
            <a:ext cx="10515600" cy="317262"/>
          </a:xfrm>
        </p:spPr>
        <p:txBody>
          <a:bodyPr>
            <a:normAutofit fontScale="90000"/>
          </a:bodyPr>
          <a:lstStyle/>
          <a:p>
            <a:pPr algn="ctr"/>
            <a:r>
              <a:rPr lang="it-IT" sz="2800" b="1" dirty="0">
                <a:solidFill>
                  <a:srgbClr val="0070C0"/>
                </a:solidFill>
              </a:rPr>
              <a:t>Esempio temporale</a:t>
            </a:r>
            <a:br>
              <a:rPr lang="it-IT" b="1" dirty="0">
                <a:solidFill>
                  <a:srgbClr val="0070C0"/>
                </a:solidFill>
              </a:rPr>
            </a:br>
            <a:endParaRPr lang="it-IT" dirty="0">
              <a:solidFill>
                <a:srgbClr val="0070C0"/>
              </a:solidFill>
            </a:endParaRPr>
          </a:p>
        </p:txBody>
      </p:sp>
      <p:sp>
        <p:nvSpPr>
          <p:cNvPr id="3" name="Segnaposto contenuto 2"/>
          <p:cNvSpPr>
            <a:spLocks noGrp="1"/>
          </p:cNvSpPr>
          <p:nvPr>
            <p:ph idx="1"/>
          </p:nvPr>
        </p:nvSpPr>
        <p:spPr>
          <a:xfrm>
            <a:off x="838200" y="1023582"/>
            <a:ext cx="10515600" cy="5330802"/>
          </a:xfrm>
        </p:spPr>
        <p:txBody>
          <a:bodyPr>
            <a:normAutofit fontScale="55000" lnSpcReduction="20000"/>
          </a:bodyPr>
          <a:lstStyle/>
          <a:p>
            <a:pPr marL="0" indent="0">
              <a:buNone/>
            </a:pPr>
            <a:endParaRPr lang="it-IT" b="1" dirty="0"/>
          </a:p>
          <a:p>
            <a:pPr marL="0" indent="0">
              <a:buNone/>
            </a:pPr>
            <a:r>
              <a:rPr lang="it-IT" sz="3200" dirty="0">
                <a:solidFill>
                  <a:srgbClr val="0070C0"/>
                </a:solidFill>
              </a:rPr>
              <a:t>Vediamo un </a:t>
            </a:r>
            <a:r>
              <a:rPr lang="it-IT" sz="3200" b="1" dirty="0">
                <a:solidFill>
                  <a:srgbClr val="0070C0"/>
                </a:solidFill>
              </a:rPr>
              <a:t>esempio temporale della procedura</a:t>
            </a:r>
            <a:r>
              <a:rPr lang="it-IT" sz="3200" dirty="0">
                <a:solidFill>
                  <a:srgbClr val="0070C0"/>
                </a:solidFill>
              </a:rPr>
              <a:t>:</a:t>
            </a:r>
          </a:p>
          <a:p>
            <a:r>
              <a:rPr lang="it-IT" sz="3200" u="sng" dirty="0">
                <a:solidFill>
                  <a:srgbClr val="0070C0"/>
                </a:solidFill>
              </a:rPr>
              <a:t>1 settembre:</a:t>
            </a:r>
            <a:r>
              <a:rPr lang="it-IT" sz="3200" dirty="0">
                <a:solidFill>
                  <a:srgbClr val="0070C0"/>
                </a:solidFill>
              </a:rPr>
              <a:t> sottoscrizione </a:t>
            </a:r>
            <a:r>
              <a:rPr lang="it-IT" sz="3200" b="1" dirty="0">
                <a:solidFill>
                  <a:srgbClr val="0070C0"/>
                </a:solidFill>
              </a:rPr>
              <a:t>impegno a cedere</a:t>
            </a:r>
            <a:r>
              <a:rPr lang="it-IT" sz="3200" dirty="0">
                <a:solidFill>
                  <a:srgbClr val="0070C0"/>
                </a:solidFill>
              </a:rPr>
              <a:t> i futuri </a:t>
            </a:r>
            <a:r>
              <a:rPr lang="it-IT" sz="3200" b="1" dirty="0">
                <a:solidFill>
                  <a:srgbClr val="0070C0"/>
                </a:solidFill>
              </a:rPr>
              <a:t>crediti</a:t>
            </a:r>
            <a:r>
              <a:rPr lang="it-IT" sz="3200" dirty="0">
                <a:solidFill>
                  <a:srgbClr val="0070C0"/>
                </a:solidFill>
              </a:rPr>
              <a:t> fiscali alla banca, che si impegna ad acquistarli. A questo punto, la banca verserà i primi soldi solo al 30% dei lavori effettuati. Visto che molte imprese non inizieranno senza un anticipo, il committente può optare per: </a:t>
            </a:r>
          </a:p>
          <a:p>
            <a:pPr lvl="2"/>
            <a:r>
              <a:rPr lang="it-IT" sz="3200" dirty="0">
                <a:solidFill>
                  <a:srgbClr val="0070C0"/>
                </a:solidFill>
              </a:rPr>
              <a:t>chiedere un </a:t>
            </a:r>
            <a:r>
              <a:rPr lang="it-IT" sz="3200" b="1" dirty="0">
                <a:solidFill>
                  <a:srgbClr val="0070C0"/>
                </a:solidFill>
              </a:rPr>
              <a:t>finanziamento</a:t>
            </a:r>
            <a:r>
              <a:rPr lang="it-IT" sz="3200" dirty="0">
                <a:solidFill>
                  <a:srgbClr val="0070C0"/>
                </a:solidFill>
              </a:rPr>
              <a:t> alla banca che si estinguerà alla fine dei lavori;</a:t>
            </a:r>
          </a:p>
          <a:p>
            <a:pPr lvl="2"/>
            <a:r>
              <a:rPr lang="it-IT" sz="3200" b="1" dirty="0">
                <a:solidFill>
                  <a:srgbClr val="0070C0"/>
                </a:solidFill>
              </a:rPr>
              <a:t>anticipare i soldi</a:t>
            </a:r>
            <a:r>
              <a:rPr lang="it-IT" sz="3200" dirty="0">
                <a:solidFill>
                  <a:srgbClr val="0070C0"/>
                </a:solidFill>
              </a:rPr>
              <a:t> che  verranno restituiti al 30% dei lavori;</a:t>
            </a:r>
          </a:p>
          <a:p>
            <a:pPr lvl="2"/>
            <a:r>
              <a:rPr lang="it-IT" sz="3200" b="1" dirty="0">
                <a:solidFill>
                  <a:srgbClr val="0070C0"/>
                </a:solidFill>
              </a:rPr>
              <a:t>trovare un'impresa</a:t>
            </a:r>
            <a:r>
              <a:rPr lang="it-IT" sz="3200" dirty="0">
                <a:solidFill>
                  <a:srgbClr val="0070C0"/>
                </a:solidFill>
              </a:rPr>
              <a:t> che rischi e abbia da parte sufficiente liquidità per anticipare l'acquisto dei materiali e lo stipendio dei dipendenti (ad oggi, è una soluzione remota);</a:t>
            </a:r>
          </a:p>
          <a:p>
            <a:r>
              <a:rPr lang="it-IT" sz="3200" u="sng" dirty="0">
                <a:solidFill>
                  <a:srgbClr val="0070C0"/>
                </a:solidFill>
              </a:rPr>
              <a:t>30 novembre:</a:t>
            </a:r>
            <a:r>
              <a:rPr lang="it-IT" sz="3200" dirty="0">
                <a:solidFill>
                  <a:srgbClr val="0070C0"/>
                </a:solidFill>
              </a:rPr>
              <a:t> maturazione e cessione dei crediti fiscali sorti a seguito di asseverazione che certifica il raggiungimento di almeno il </a:t>
            </a:r>
            <a:r>
              <a:rPr lang="it-IT" sz="3200" b="1" dirty="0">
                <a:solidFill>
                  <a:srgbClr val="0070C0"/>
                </a:solidFill>
              </a:rPr>
              <a:t>30% dei lavori</a:t>
            </a:r>
            <a:r>
              <a:rPr lang="it-IT" sz="3200" dirty="0">
                <a:solidFill>
                  <a:srgbClr val="0070C0"/>
                </a:solidFill>
              </a:rPr>
              <a:t>, con acquisto da parte della Banca e versamento del relativo controvalore sul conto corrente dedicato del cliente presso la banca.</a:t>
            </a:r>
          </a:p>
          <a:p>
            <a:r>
              <a:rPr lang="it-IT" sz="3200" dirty="0">
                <a:solidFill>
                  <a:srgbClr val="0070C0"/>
                </a:solidFill>
              </a:rPr>
              <a:t>Il pagamento del corrispettivo della cessione avverrà entro 5 giorni lavorativi successivi alla data in cui il credito risulterà nel </a:t>
            </a:r>
            <a:r>
              <a:rPr lang="it-IT" sz="3200" b="1" dirty="0">
                <a:solidFill>
                  <a:srgbClr val="0070C0"/>
                </a:solidFill>
              </a:rPr>
              <a:t>cassetto fiscale</a:t>
            </a:r>
            <a:r>
              <a:rPr lang="it-IT" sz="3200" dirty="0">
                <a:solidFill>
                  <a:srgbClr val="0070C0"/>
                </a:solidFill>
              </a:rPr>
              <a:t> della banca, senza alcun ulteriore onere. Stesso dicasi per il secondo SAL e per la fine lavori;</a:t>
            </a:r>
          </a:p>
          <a:p>
            <a:r>
              <a:rPr lang="it-IT" sz="3200" u="sng" dirty="0">
                <a:solidFill>
                  <a:srgbClr val="0070C0"/>
                </a:solidFill>
              </a:rPr>
              <a:t>15 gennaio:</a:t>
            </a:r>
            <a:r>
              <a:rPr lang="it-IT" sz="3200" dirty="0">
                <a:solidFill>
                  <a:srgbClr val="0070C0"/>
                </a:solidFill>
              </a:rPr>
              <a:t> maturazione e cessione dei crediti fiscali derivanti dal raggiungimento del </a:t>
            </a:r>
            <a:r>
              <a:rPr lang="it-IT" sz="3200" b="1" dirty="0">
                <a:solidFill>
                  <a:srgbClr val="0070C0"/>
                </a:solidFill>
              </a:rPr>
              <a:t>60% di lavori</a:t>
            </a:r>
            <a:r>
              <a:rPr lang="it-IT" sz="3200" dirty="0">
                <a:solidFill>
                  <a:srgbClr val="0070C0"/>
                </a:solidFill>
              </a:rPr>
              <a:t> con acquisto da parte della Banca e versamento del relativo controvalore sul conto corrente dedicato del cliente presso la banca;</a:t>
            </a:r>
          </a:p>
          <a:p>
            <a:r>
              <a:rPr lang="it-IT" sz="3200" u="sng" dirty="0">
                <a:solidFill>
                  <a:srgbClr val="0070C0"/>
                </a:solidFill>
              </a:rPr>
              <a:t>1 marzo</a:t>
            </a:r>
            <a:r>
              <a:rPr lang="it-IT" sz="3200" dirty="0">
                <a:solidFill>
                  <a:srgbClr val="0070C0"/>
                </a:solidFill>
              </a:rPr>
              <a:t>: maturazione e cessione dei crediti fiscali residui a </a:t>
            </a:r>
            <a:r>
              <a:rPr lang="it-IT" sz="3200" b="1" dirty="0">
                <a:solidFill>
                  <a:srgbClr val="0070C0"/>
                </a:solidFill>
              </a:rPr>
              <a:t>fine lavori</a:t>
            </a:r>
            <a:r>
              <a:rPr lang="it-IT" sz="3200" dirty="0">
                <a:solidFill>
                  <a:srgbClr val="0070C0"/>
                </a:solidFill>
              </a:rPr>
              <a:t>, a seguito di avvenuta validazione del rispetto di tutti i requisiti previsti dalla normativa, con acquisto da parte della Banca e versamento del relativo controvalore sul conto corrente dedicato del cliente presso la banca.</a:t>
            </a:r>
          </a:p>
          <a:p>
            <a:endParaRPr lang="it-IT" sz="32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046" y="102358"/>
            <a:ext cx="1801506" cy="1487606"/>
          </a:xfrm>
          <a:prstGeom prst="rect">
            <a:avLst/>
          </a:prstGeom>
        </p:spPr>
      </p:pic>
    </p:spTree>
    <p:extLst>
      <p:ext uri="{BB962C8B-B14F-4D97-AF65-F5344CB8AC3E}">
        <p14:creationId xmlns:p14="http://schemas.microsoft.com/office/powerpoint/2010/main" val="350582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3F0453D-5FBD-491E-97AC-C1BEE3F4DED9}"/>
              </a:ext>
            </a:extLst>
          </p:cNvPr>
          <p:cNvPicPr>
            <a:picLocks noChangeAspect="1"/>
          </p:cNvPicPr>
          <p:nvPr/>
        </p:nvPicPr>
        <p:blipFill>
          <a:blip r:embed="rId3"/>
          <a:stretch>
            <a:fillRect/>
          </a:stretch>
        </p:blipFill>
        <p:spPr>
          <a:xfrm>
            <a:off x="9753600" y="89693"/>
            <a:ext cx="2438400" cy="1876425"/>
          </a:xfrm>
          <a:prstGeom prst="rect">
            <a:avLst/>
          </a:prstGeom>
        </p:spPr>
      </p:pic>
      <p:sp>
        <p:nvSpPr>
          <p:cNvPr id="2" name="Titolo 1">
            <a:extLst>
              <a:ext uri="{FF2B5EF4-FFF2-40B4-BE49-F238E27FC236}">
                <a16:creationId xmlns:a16="http://schemas.microsoft.com/office/drawing/2014/main" id="{170B3400-191F-4F01-951B-AAB4A33C91FF}"/>
              </a:ext>
            </a:extLst>
          </p:cNvPr>
          <p:cNvSpPr>
            <a:spLocks noGrp="1"/>
          </p:cNvSpPr>
          <p:nvPr>
            <p:ph type="title"/>
          </p:nvPr>
        </p:nvSpPr>
        <p:spPr/>
        <p:txBody>
          <a:bodyPr>
            <a:normAutofit/>
          </a:bodyPr>
          <a:lstStyle/>
          <a:p>
            <a:r>
              <a:rPr lang="it-IT" b="1" dirty="0">
                <a:solidFill>
                  <a:schemeClr val="accent1">
                    <a:lumMod val="75000"/>
                  </a:schemeClr>
                </a:solidFill>
              </a:rPr>
              <a:t>Cessione del credito – documentazione</a:t>
            </a:r>
            <a:br>
              <a:rPr lang="it-IT" dirty="0">
                <a:solidFill>
                  <a:schemeClr val="accent1">
                    <a:lumMod val="75000"/>
                  </a:schemeClr>
                </a:solidFill>
              </a:rPr>
            </a:br>
            <a:r>
              <a:rPr lang="it-IT" sz="2200" b="1" dirty="0">
                <a:solidFill>
                  <a:schemeClr val="accent1">
                    <a:lumMod val="75000"/>
                  </a:schemeClr>
                </a:solidFill>
              </a:rPr>
              <a:t>La documentazione varia in base agli istituti di credito. </a:t>
            </a:r>
            <a:br>
              <a:rPr lang="it-IT" sz="2200" b="1" dirty="0">
                <a:solidFill>
                  <a:schemeClr val="accent1">
                    <a:lumMod val="75000"/>
                  </a:schemeClr>
                </a:solidFill>
              </a:rPr>
            </a:br>
            <a:r>
              <a:rPr lang="it-IT" sz="2200" b="1" dirty="0">
                <a:solidFill>
                  <a:schemeClr val="accent1">
                    <a:lumMod val="75000"/>
                  </a:schemeClr>
                </a:solidFill>
              </a:rPr>
              <a:t>Tutte le banche richiedono la seguente documentazione:</a:t>
            </a:r>
          </a:p>
        </p:txBody>
      </p:sp>
      <p:sp>
        <p:nvSpPr>
          <p:cNvPr id="3" name="Segnaposto contenuto 2">
            <a:extLst>
              <a:ext uri="{FF2B5EF4-FFF2-40B4-BE49-F238E27FC236}">
                <a16:creationId xmlns:a16="http://schemas.microsoft.com/office/drawing/2014/main" id="{2EDFE293-3F28-480A-85B5-010D87BD9441}"/>
              </a:ext>
            </a:extLst>
          </p:cNvPr>
          <p:cNvSpPr>
            <a:spLocks noGrp="1"/>
          </p:cNvSpPr>
          <p:nvPr>
            <p:ph idx="1"/>
          </p:nvPr>
        </p:nvSpPr>
        <p:spPr/>
        <p:txBody>
          <a:bodyPr>
            <a:normAutofit lnSpcReduction="10000"/>
          </a:bodyPr>
          <a:lstStyle/>
          <a:p>
            <a:r>
              <a:rPr lang="it-IT" dirty="0">
                <a:solidFill>
                  <a:schemeClr val="accent1">
                    <a:lumMod val="75000"/>
                  </a:schemeClr>
                </a:solidFill>
              </a:rPr>
              <a:t>Atto notorio nel quale si dichiara che le spese sono a carico di chi chiede la cessione;</a:t>
            </a:r>
          </a:p>
          <a:p>
            <a:r>
              <a:rPr lang="it-IT" dirty="0">
                <a:solidFill>
                  <a:schemeClr val="accent1">
                    <a:lumMod val="75000"/>
                  </a:schemeClr>
                </a:solidFill>
              </a:rPr>
              <a:t>Documentazione preliminare regolarità urbanistica;</a:t>
            </a:r>
          </a:p>
          <a:p>
            <a:pPr algn="just"/>
            <a:r>
              <a:rPr lang="it-IT" dirty="0">
                <a:solidFill>
                  <a:schemeClr val="accent1">
                    <a:lumMod val="75000"/>
                  </a:schemeClr>
                </a:solidFill>
              </a:rPr>
              <a:t>Relazione preventiva dalla quale si ricavi che a fine lavori si otterrà il miglioramento di almeno due classi energetiche;</a:t>
            </a:r>
          </a:p>
          <a:p>
            <a:pPr algn="just"/>
            <a:r>
              <a:rPr lang="it-IT" dirty="0">
                <a:solidFill>
                  <a:schemeClr val="accent1">
                    <a:lumMod val="75000"/>
                  </a:schemeClr>
                </a:solidFill>
              </a:rPr>
              <a:t>Preventivo particolareggiato dei costi con la clausola che se il conto finale risulterà superiore (in genere del 20%) la banca non è più obbligata ad accettare la cessione;</a:t>
            </a:r>
          </a:p>
          <a:p>
            <a:pPr algn="just"/>
            <a:r>
              <a:rPr lang="it-IT" dirty="0">
                <a:solidFill>
                  <a:schemeClr val="accent1">
                    <a:lumMod val="75000"/>
                  </a:schemeClr>
                </a:solidFill>
              </a:rPr>
              <a:t>Atto notorio che attesta che non trattasi di immobile detenuto nell’ambito di un attività d’impresa o professione </a:t>
            </a:r>
          </a:p>
        </p:txBody>
      </p:sp>
    </p:spTree>
    <p:extLst>
      <p:ext uri="{BB962C8B-B14F-4D97-AF65-F5344CB8AC3E}">
        <p14:creationId xmlns:p14="http://schemas.microsoft.com/office/powerpoint/2010/main" val="177134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B3400-191F-4F01-951B-AAB4A33C91FF}"/>
              </a:ext>
            </a:extLst>
          </p:cNvPr>
          <p:cNvSpPr>
            <a:spLocks noGrp="1"/>
          </p:cNvSpPr>
          <p:nvPr>
            <p:ph type="title"/>
          </p:nvPr>
        </p:nvSpPr>
        <p:spPr/>
        <p:txBody>
          <a:bodyPr>
            <a:normAutofit/>
          </a:bodyPr>
          <a:lstStyle/>
          <a:p>
            <a:r>
              <a:rPr lang="it-IT" b="1" dirty="0">
                <a:solidFill>
                  <a:schemeClr val="accent1">
                    <a:lumMod val="75000"/>
                  </a:schemeClr>
                </a:solidFill>
              </a:rPr>
              <a:t>Cessione del credito – documentazione</a:t>
            </a:r>
            <a:br>
              <a:rPr lang="it-IT" b="1" dirty="0">
                <a:solidFill>
                  <a:schemeClr val="accent1">
                    <a:lumMod val="75000"/>
                  </a:schemeClr>
                </a:solidFill>
              </a:rPr>
            </a:br>
            <a:r>
              <a:rPr lang="it-IT" sz="2200" b="1" dirty="0">
                <a:solidFill>
                  <a:schemeClr val="accent1">
                    <a:lumMod val="75000"/>
                  </a:schemeClr>
                </a:solidFill>
              </a:rPr>
              <a:t>Nel caso in cui le spese sono sostenute da un soggetto diverso dal proprietario la</a:t>
            </a:r>
            <a:br>
              <a:rPr lang="it-IT" sz="2200" b="1" dirty="0">
                <a:solidFill>
                  <a:schemeClr val="accent1">
                    <a:lumMod val="75000"/>
                  </a:schemeClr>
                </a:solidFill>
              </a:rPr>
            </a:br>
            <a:r>
              <a:rPr lang="it-IT" sz="2200" b="1" dirty="0">
                <a:solidFill>
                  <a:schemeClr val="accent1">
                    <a:lumMod val="75000"/>
                  </a:schemeClr>
                </a:solidFill>
              </a:rPr>
              <a:t>lista dei documenti aumenta:</a:t>
            </a:r>
          </a:p>
        </p:txBody>
      </p:sp>
      <p:sp>
        <p:nvSpPr>
          <p:cNvPr id="3" name="Segnaposto contenuto 2">
            <a:extLst>
              <a:ext uri="{FF2B5EF4-FFF2-40B4-BE49-F238E27FC236}">
                <a16:creationId xmlns:a16="http://schemas.microsoft.com/office/drawing/2014/main" id="{2EDFE293-3F28-480A-85B5-010D87BD9441}"/>
              </a:ext>
            </a:extLst>
          </p:cNvPr>
          <p:cNvSpPr>
            <a:spLocks noGrp="1"/>
          </p:cNvSpPr>
          <p:nvPr>
            <p:ph idx="1"/>
          </p:nvPr>
        </p:nvSpPr>
        <p:spPr/>
        <p:txBody>
          <a:bodyPr>
            <a:normAutofit/>
          </a:bodyPr>
          <a:lstStyle/>
          <a:p>
            <a:r>
              <a:rPr lang="it-IT" dirty="0">
                <a:solidFill>
                  <a:schemeClr val="accent1">
                    <a:lumMod val="75000"/>
                  </a:schemeClr>
                </a:solidFill>
              </a:rPr>
              <a:t>Benestare scritto del proprietario;</a:t>
            </a:r>
          </a:p>
          <a:p>
            <a:r>
              <a:rPr lang="it-IT" dirty="0">
                <a:solidFill>
                  <a:schemeClr val="accent1">
                    <a:lumMod val="75000"/>
                  </a:schemeClr>
                </a:solidFill>
              </a:rPr>
              <a:t>Copia del contratto di locazione o comodato</a:t>
            </a:r>
          </a:p>
          <a:p>
            <a:r>
              <a:rPr lang="it-IT" dirty="0">
                <a:solidFill>
                  <a:schemeClr val="accent1">
                    <a:lumMod val="75000"/>
                  </a:schemeClr>
                </a:solidFill>
              </a:rPr>
              <a:t>Se si tratta di convivente serve la certificazione anagrafica;</a:t>
            </a:r>
          </a:p>
          <a:p>
            <a:r>
              <a:rPr lang="it-IT" dirty="0">
                <a:solidFill>
                  <a:schemeClr val="accent1">
                    <a:lumMod val="75000"/>
                  </a:schemeClr>
                </a:solidFill>
              </a:rPr>
              <a:t>Se si tratta del promissario acquirente serve la copia del preliminare di compravendita registrato</a:t>
            </a:r>
          </a:p>
          <a:p>
            <a:r>
              <a:rPr lang="it-IT" dirty="0">
                <a:solidFill>
                  <a:schemeClr val="accent1">
                    <a:lumMod val="75000"/>
                  </a:schemeClr>
                </a:solidFill>
              </a:rPr>
              <a:t>Se si tratta dell’ex coniuge bisogna allegare la copia della sentenza di separazione che assegna la casa;</a:t>
            </a:r>
          </a:p>
          <a:p>
            <a:r>
              <a:rPr lang="it-IT" dirty="0">
                <a:solidFill>
                  <a:schemeClr val="accent1">
                    <a:lumMod val="75000"/>
                  </a:schemeClr>
                </a:solidFill>
              </a:rPr>
              <a:t>Ulteriori documenti sono richiesti se si chiede la cessione ad avanzamento lavori e tra questi anche le fotografie del cantiere</a:t>
            </a:r>
          </a:p>
        </p:txBody>
      </p:sp>
      <p:pic>
        <p:nvPicPr>
          <p:cNvPr id="4" name="Immagine 3">
            <a:extLst>
              <a:ext uri="{FF2B5EF4-FFF2-40B4-BE49-F238E27FC236}">
                <a16:creationId xmlns:a16="http://schemas.microsoft.com/office/drawing/2014/main" id="{93F0453D-5FBD-491E-97AC-C1BEE3F4DED9}"/>
              </a:ext>
            </a:extLst>
          </p:cNvPr>
          <p:cNvPicPr>
            <a:picLocks noChangeAspect="1"/>
          </p:cNvPicPr>
          <p:nvPr/>
        </p:nvPicPr>
        <p:blipFill>
          <a:blip r:embed="rId2"/>
          <a:stretch>
            <a:fillRect/>
          </a:stretch>
        </p:blipFill>
        <p:spPr>
          <a:xfrm>
            <a:off x="9753600" y="89693"/>
            <a:ext cx="2438400" cy="1876425"/>
          </a:xfrm>
          <a:prstGeom prst="rect">
            <a:avLst/>
          </a:prstGeom>
        </p:spPr>
      </p:pic>
    </p:spTree>
    <p:extLst>
      <p:ext uri="{BB962C8B-B14F-4D97-AF65-F5344CB8AC3E}">
        <p14:creationId xmlns:p14="http://schemas.microsoft.com/office/powerpoint/2010/main" val="25659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rot="874632">
            <a:off x="10908628" y="5688020"/>
            <a:ext cx="1219737" cy="1134884"/>
          </a:xfrm>
          <a:prstGeom prst="rect">
            <a:avLst/>
          </a:prstGeom>
        </p:spPr>
      </p:pic>
      <p:sp>
        <p:nvSpPr>
          <p:cNvPr id="2" name="Titolo 1"/>
          <p:cNvSpPr>
            <a:spLocks noGrp="1"/>
          </p:cNvSpPr>
          <p:nvPr>
            <p:ph type="title"/>
          </p:nvPr>
        </p:nvSpPr>
        <p:spPr>
          <a:xfrm>
            <a:off x="742681" y="4442"/>
            <a:ext cx="10515600" cy="510713"/>
          </a:xfrm>
        </p:spPr>
        <p:txBody>
          <a:bodyPr>
            <a:normAutofit fontScale="90000"/>
          </a:bodyPr>
          <a:lstStyle/>
          <a:p>
            <a:pPr algn="ctr"/>
            <a:r>
              <a:rPr lang="it-IT" b="1" dirty="0">
                <a:solidFill>
                  <a:srgbClr val="0070C0"/>
                </a:solidFill>
              </a:rPr>
              <a:t>La distinta contabilizzazione delle spese</a:t>
            </a:r>
          </a:p>
        </p:txBody>
      </p:sp>
      <p:sp>
        <p:nvSpPr>
          <p:cNvPr id="3" name="Segnaposto contenuto 2"/>
          <p:cNvSpPr>
            <a:spLocks noGrp="1"/>
          </p:cNvSpPr>
          <p:nvPr>
            <p:ph idx="1"/>
          </p:nvPr>
        </p:nvSpPr>
        <p:spPr>
          <a:xfrm>
            <a:off x="838200" y="656823"/>
            <a:ext cx="10515600" cy="5520140"/>
          </a:xfrm>
        </p:spPr>
        <p:txBody>
          <a:bodyPr>
            <a:noAutofit/>
          </a:bodyPr>
          <a:lstStyle/>
          <a:p>
            <a:pPr algn="just"/>
            <a:r>
              <a:rPr lang="it-IT" sz="2400" dirty="0">
                <a:solidFill>
                  <a:srgbClr val="0070C0"/>
                </a:solidFill>
              </a:rPr>
              <a:t>Il termine “distinta contabilizzazione” deve essere interpretato in senso ampio. Essendo i principali protagonisti del super bonus i soggetti privati, va da sé che il riferimento alla distinta contabilizzazione delle spese sostenute per ciascuno degli interventi posti in essere congiuntamente, si riferisca unicamente alla separazione fisica dei singoli giustificativi di spesa  di ognuno dei lavori posti in essere.</a:t>
            </a:r>
          </a:p>
          <a:p>
            <a:pPr algn="just"/>
            <a:r>
              <a:rPr lang="it-IT" sz="2400" dirty="0">
                <a:solidFill>
                  <a:srgbClr val="0070C0"/>
                </a:solidFill>
              </a:rPr>
              <a:t>Distinta contabilizzazione significa anche che il beneficiario dovrà preoccuparsi di richiedere alle imprese e ai professionisti che operano sul cantiere, di emettere diversi e distinti documenti di spesa per ogni singolo lavoro eseguito.</a:t>
            </a:r>
          </a:p>
          <a:p>
            <a:pPr algn="just"/>
            <a:r>
              <a:rPr lang="it-IT" sz="2400" dirty="0">
                <a:solidFill>
                  <a:srgbClr val="0070C0"/>
                </a:solidFill>
              </a:rPr>
              <a:t>Solo operando in questo modo sarà possibile determinare, con esattezza, gli importi di spesa sostenuti per ciascuno degli interventi effettuati, individuando il totale complessivo delle detrazioni spettanti per ciascuno di essi.</a:t>
            </a:r>
          </a:p>
          <a:p>
            <a:pPr algn="just"/>
            <a:r>
              <a:rPr lang="it-IT" sz="2400" dirty="0">
                <a:solidFill>
                  <a:srgbClr val="0070C0"/>
                </a:solidFill>
              </a:rPr>
              <a:t>Come si può facilmente comprendere, gestire in “contabilità separata” più interventi edilizi, svolti congiuntamente, può essere semplice soltanto in apparenza.</a:t>
            </a:r>
          </a:p>
        </p:txBody>
      </p:sp>
    </p:spTree>
    <p:extLst>
      <p:ext uri="{BB962C8B-B14F-4D97-AF65-F5344CB8AC3E}">
        <p14:creationId xmlns:p14="http://schemas.microsoft.com/office/powerpoint/2010/main" val="371569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rot="18974374">
            <a:off x="-12655" y="-52287"/>
            <a:ext cx="1219737" cy="1134884"/>
          </a:xfrm>
          <a:prstGeom prst="rect">
            <a:avLst/>
          </a:prstGeom>
        </p:spPr>
      </p:pic>
      <p:sp>
        <p:nvSpPr>
          <p:cNvPr id="2" name="Titolo 1"/>
          <p:cNvSpPr>
            <a:spLocks noGrp="1"/>
          </p:cNvSpPr>
          <p:nvPr>
            <p:ph type="title"/>
          </p:nvPr>
        </p:nvSpPr>
        <p:spPr>
          <a:xfrm>
            <a:off x="742681" y="4442"/>
            <a:ext cx="10515600" cy="510713"/>
          </a:xfrm>
        </p:spPr>
        <p:txBody>
          <a:bodyPr>
            <a:normAutofit fontScale="90000"/>
          </a:bodyPr>
          <a:lstStyle/>
          <a:p>
            <a:pPr algn="ctr"/>
            <a:r>
              <a:rPr lang="it-IT" b="1" dirty="0">
                <a:solidFill>
                  <a:schemeClr val="accent1">
                    <a:lumMod val="50000"/>
                  </a:schemeClr>
                </a:solidFill>
              </a:rPr>
              <a:t>La distinta contabilizzazione delle spese</a:t>
            </a:r>
          </a:p>
        </p:txBody>
      </p:sp>
      <p:sp>
        <p:nvSpPr>
          <p:cNvPr id="3" name="Segnaposto contenuto 2"/>
          <p:cNvSpPr>
            <a:spLocks noGrp="1"/>
          </p:cNvSpPr>
          <p:nvPr>
            <p:ph idx="1"/>
          </p:nvPr>
        </p:nvSpPr>
        <p:spPr>
          <a:xfrm>
            <a:off x="838200" y="656823"/>
            <a:ext cx="10515600" cy="5520140"/>
          </a:xfrm>
        </p:spPr>
        <p:txBody>
          <a:bodyPr>
            <a:noAutofit/>
          </a:bodyPr>
          <a:lstStyle/>
          <a:p>
            <a:pPr algn="just"/>
            <a:r>
              <a:rPr lang="it-IT" sz="2400" dirty="0">
                <a:solidFill>
                  <a:schemeClr val="accent1">
                    <a:lumMod val="50000"/>
                  </a:schemeClr>
                </a:solidFill>
              </a:rPr>
              <a:t>I diversi interlocutori del cantiere dovranno infatti procedere a una distinta e separata fatturazione per ognuna delle diverse fattispecie di interventi effettuati. Al tempo stesso il beneficiario dovrà effettuare distinti e diversi pagamenti per ciascuno dei singoli documenti emessi a fronte delle diverse lavorazioni in corso.</a:t>
            </a:r>
          </a:p>
          <a:p>
            <a:pPr algn="just"/>
            <a:r>
              <a:rPr lang="it-IT" sz="2400" dirty="0">
                <a:solidFill>
                  <a:schemeClr val="accent1">
                    <a:lumMod val="50000"/>
                  </a:schemeClr>
                </a:solidFill>
              </a:rPr>
              <a:t>La separazione documentale, pagamenti compresi, resta l’unico metodo sicuro per poter operare una corretta distinzione fra le tipologie di spese riferite a interventi diversi e per poter beneficiare della cumulabilità delle agevolazioni fiscali.</a:t>
            </a:r>
          </a:p>
          <a:p>
            <a:pPr algn="just"/>
            <a:r>
              <a:rPr lang="it-IT" sz="2400" dirty="0">
                <a:solidFill>
                  <a:schemeClr val="accent1">
                    <a:lumMod val="50000"/>
                  </a:schemeClr>
                </a:solidFill>
              </a:rPr>
              <a:t>La distinta contabilizzazione sarà inoltre fondamentale nel caso in cui il beneficiario opti per la cessione o per lo sconto in fattura del super bonus.           In tale ipotesi, </a:t>
            </a:r>
            <a:r>
              <a:rPr lang="it-IT" sz="2400" u="sng" dirty="0">
                <a:solidFill>
                  <a:schemeClr val="accent1">
                    <a:lumMod val="50000"/>
                  </a:schemeClr>
                </a:solidFill>
              </a:rPr>
              <a:t>infatti, le spese che danno diritto al 110% dovranno essere sottoposte al </a:t>
            </a:r>
            <a:r>
              <a:rPr lang="it-IT" sz="2400" b="1" u="sng" dirty="0">
                <a:solidFill>
                  <a:schemeClr val="accent1">
                    <a:lumMod val="50000"/>
                  </a:schemeClr>
                </a:solidFill>
              </a:rPr>
              <a:t>visto di conformità </a:t>
            </a:r>
            <a:r>
              <a:rPr lang="it-IT" sz="2400" u="sng" dirty="0">
                <a:solidFill>
                  <a:schemeClr val="accent1">
                    <a:lumMod val="50000"/>
                  </a:schemeClr>
                </a:solidFill>
              </a:rPr>
              <a:t>da parte di un professionista abilitato. </a:t>
            </a:r>
            <a:r>
              <a:rPr lang="it-IT" sz="2400" dirty="0">
                <a:solidFill>
                  <a:schemeClr val="accent1">
                    <a:lumMod val="50000"/>
                  </a:schemeClr>
                </a:solidFill>
              </a:rPr>
              <a:t>Quest’ultimo avrà pertanto necessità di avere un quadro di riferimento chiaro e preciso in relazione alle spese che danno diritto al 110% per cento, senza commistioni con altre tipologie di interventi che seguono altre e diverse procedure.</a:t>
            </a:r>
          </a:p>
        </p:txBody>
      </p:sp>
    </p:spTree>
    <p:extLst>
      <p:ext uri="{BB962C8B-B14F-4D97-AF65-F5344CB8AC3E}">
        <p14:creationId xmlns:p14="http://schemas.microsoft.com/office/powerpoint/2010/main" val="167950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rot="1288610">
            <a:off x="9258569" y="393350"/>
            <a:ext cx="2495550" cy="1828800"/>
          </a:xfrm>
          <a:prstGeom prst="rect">
            <a:avLst/>
          </a:prstGeom>
        </p:spPr>
      </p:pic>
      <p:sp>
        <p:nvSpPr>
          <p:cNvPr id="2" name="Titolo 1"/>
          <p:cNvSpPr>
            <a:spLocks noGrp="1"/>
          </p:cNvSpPr>
          <p:nvPr>
            <p:ph type="ctrTitle"/>
          </p:nvPr>
        </p:nvSpPr>
        <p:spPr>
          <a:xfrm>
            <a:off x="304303" y="347730"/>
            <a:ext cx="9144000" cy="1687131"/>
          </a:xfrm>
        </p:spPr>
        <p:txBody>
          <a:bodyPr>
            <a:normAutofit fontScale="90000"/>
          </a:bodyPr>
          <a:lstStyle/>
          <a:p>
            <a:r>
              <a:rPr lang="it-IT" dirty="0">
                <a:solidFill>
                  <a:schemeClr val="accent1">
                    <a:lumMod val="75000"/>
                  </a:schemeClr>
                </a:solidFill>
              </a:rPr>
              <a:t>Adempimenti necessari ai fini del super bonus</a:t>
            </a:r>
          </a:p>
        </p:txBody>
      </p:sp>
      <p:sp>
        <p:nvSpPr>
          <p:cNvPr id="3" name="Sottotitolo 2"/>
          <p:cNvSpPr>
            <a:spLocks noGrp="1"/>
          </p:cNvSpPr>
          <p:nvPr>
            <p:ph type="subTitle" idx="1"/>
          </p:nvPr>
        </p:nvSpPr>
        <p:spPr>
          <a:xfrm>
            <a:off x="643943" y="2565963"/>
            <a:ext cx="10998557" cy="3950747"/>
          </a:xfrm>
        </p:spPr>
        <p:txBody>
          <a:bodyPr/>
          <a:lstStyle/>
          <a:p>
            <a:pPr marL="342900" indent="-342900" algn="just">
              <a:buFontTx/>
              <a:buChar char="-"/>
            </a:pPr>
            <a:r>
              <a:rPr lang="it-IT" dirty="0">
                <a:solidFill>
                  <a:schemeClr val="accent1">
                    <a:lumMod val="75000"/>
                  </a:schemeClr>
                </a:solidFill>
              </a:rPr>
              <a:t>Il pagamento delle spese per esecuzione degli interventi deve avvenire mediante </a:t>
            </a:r>
            <a:r>
              <a:rPr lang="it-IT" b="1" dirty="0">
                <a:solidFill>
                  <a:schemeClr val="accent1">
                    <a:lumMod val="75000"/>
                  </a:schemeClr>
                </a:solidFill>
              </a:rPr>
              <a:t>bonifico bancario o postale </a:t>
            </a:r>
            <a:r>
              <a:rPr lang="it-IT" dirty="0">
                <a:solidFill>
                  <a:schemeClr val="accent1">
                    <a:lumMod val="75000"/>
                  </a:schemeClr>
                </a:solidFill>
              </a:rPr>
              <a:t>dal quale risulti la causale del versamento, il codice fiscale del beneficiario della detrazione, la partita iva o il codice fiscale del soggetto a favore del quale il bonifico è effettuato;</a:t>
            </a:r>
          </a:p>
          <a:p>
            <a:pPr marL="342900" indent="-342900" algn="just">
              <a:buFontTx/>
              <a:buChar char="-"/>
            </a:pPr>
            <a:r>
              <a:rPr lang="it-IT" dirty="0">
                <a:solidFill>
                  <a:schemeClr val="accent1">
                    <a:lumMod val="75000"/>
                  </a:schemeClr>
                </a:solidFill>
              </a:rPr>
              <a:t>Per la cessione e lo sconto occorre il </a:t>
            </a:r>
            <a:r>
              <a:rPr lang="it-IT" b="1" dirty="0">
                <a:solidFill>
                  <a:schemeClr val="accent1">
                    <a:lumMod val="75000"/>
                  </a:schemeClr>
                </a:solidFill>
              </a:rPr>
              <a:t>visto di conformità </a:t>
            </a:r>
            <a:r>
              <a:rPr lang="it-IT" dirty="0">
                <a:solidFill>
                  <a:schemeClr val="accent1">
                    <a:lumMod val="75000"/>
                  </a:schemeClr>
                </a:solidFill>
              </a:rPr>
              <a:t>dei dati relativi alla documentazione che attesta la sussistenza dei presupposti che danno diritto al super bonus;</a:t>
            </a:r>
          </a:p>
          <a:p>
            <a:pPr marL="342900" indent="-342900" algn="just">
              <a:buFontTx/>
              <a:buChar char="-"/>
            </a:pPr>
            <a:r>
              <a:rPr lang="it-IT" dirty="0">
                <a:solidFill>
                  <a:schemeClr val="accent1">
                    <a:lumMod val="75000"/>
                  </a:schemeClr>
                </a:solidFill>
              </a:rPr>
              <a:t>In ogni caso occorre </a:t>
            </a:r>
            <a:r>
              <a:rPr lang="it-IT" b="1" dirty="0">
                <a:solidFill>
                  <a:schemeClr val="accent1">
                    <a:lumMod val="75000"/>
                  </a:schemeClr>
                </a:solidFill>
              </a:rPr>
              <a:t>l’asseverazione</a:t>
            </a:r>
            <a:r>
              <a:rPr lang="it-IT" dirty="0">
                <a:solidFill>
                  <a:schemeClr val="accent1">
                    <a:lumMod val="75000"/>
                  </a:schemeClr>
                </a:solidFill>
              </a:rPr>
              <a:t> del rispetto dei requisiti tecnici degli interventi nonché la congruità delle spese sostenute in relazione agli interventi;</a:t>
            </a:r>
          </a:p>
          <a:p>
            <a:pPr marL="342900" indent="-342900" algn="just">
              <a:buFontTx/>
              <a:buChar char="-"/>
            </a:pPr>
            <a:endParaRPr lang="it-IT" dirty="0"/>
          </a:p>
        </p:txBody>
      </p:sp>
    </p:spTree>
    <p:extLst>
      <p:ext uri="{BB962C8B-B14F-4D97-AF65-F5344CB8AC3E}">
        <p14:creationId xmlns:p14="http://schemas.microsoft.com/office/powerpoint/2010/main" val="40798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657602" y="5302071"/>
            <a:ext cx="1495425" cy="1724025"/>
          </a:xfrm>
          <a:prstGeom prst="rect">
            <a:avLst/>
          </a:prstGeom>
        </p:spPr>
      </p:pic>
      <p:sp>
        <p:nvSpPr>
          <p:cNvPr id="2" name="Titolo 1"/>
          <p:cNvSpPr>
            <a:spLocks noGrp="1"/>
          </p:cNvSpPr>
          <p:nvPr>
            <p:ph type="title"/>
          </p:nvPr>
        </p:nvSpPr>
        <p:spPr>
          <a:xfrm>
            <a:off x="0" y="-137488"/>
            <a:ext cx="10515600" cy="1325563"/>
          </a:xfrm>
        </p:spPr>
        <p:txBody>
          <a:bodyPr/>
          <a:lstStyle/>
          <a:p>
            <a:r>
              <a:rPr lang="it-IT" dirty="0">
                <a:solidFill>
                  <a:schemeClr val="accent1">
                    <a:lumMod val="75000"/>
                  </a:schemeClr>
                </a:solidFill>
              </a:rPr>
              <a:t>Responsabilità dei fornitori e dei cessionari</a:t>
            </a:r>
          </a:p>
        </p:txBody>
      </p:sp>
      <p:sp>
        <p:nvSpPr>
          <p:cNvPr id="3" name="Segnaposto contenuto 2"/>
          <p:cNvSpPr>
            <a:spLocks noGrp="1"/>
          </p:cNvSpPr>
          <p:nvPr>
            <p:ph idx="1"/>
          </p:nvPr>
        </p:nvSpPr>
        <p:spPr>
          <a:xfrm>
            <a:off x="309092" y="927280"/>
            <a:ext cx="11096222" cy="5120895"/>
          </a:xfrm>
        </p:spPr>
        <p:txBody>
          <a:bodyPr/>
          <a:lstStyle/>
          <a:p>
            <a:pPr algn="just"/>
            <a:r>
              <a:rPr lang="it-IT" sz="2400" b="1" dirty="0">
                <a:solidFill>
                  <a:srgbClr val="0070C0"/>
                </a:solidFill>
              </a:rPr>
              <a:t>L’agenzia delle Entrate, nell’ambito della ordinaria attività di controllo procede      alla verifica della sussistenza dei presupposti che danno diritto al Superbonus 110%</a:t>
            </a:r>
            <a:r>
              <a:rPr lang="it-IT" sz="2400" b="1" dirty="0">
                <a:solidFill>
                  <a:schemeClr val="bg1"/>
                </a:solidFill>
              </a:rPr>
              <a:t>.</a:t>
            </a:r>
            <a:endParaRPr lang="it-IT" sz="2400" dirty="0">
              <a:solidFill>
                <a:schemeClr val="bg1"/>
              </a:solidFill>
            </a:endParaRPr>
          </a:p>
          <a:p>
            <a:pPr algn="just"/>
            <a:r>
              <a:rPr lang="it-IT" sz="2400" b="1" dirty="0">
                <a:solidFill>
                  <a:srgbClr val="0070C0"/>
                </a:solidFill>
              </a:rPr>
              <a:t>Qualora sia accertata la mancanza, anche parziale, dei requisiti che danno diritto alla detrazione</a:t>
            </a:r>
            <a:r>
              <a:rPr lang="it-IT" sz="2400" dirty="0">
                <a:solidFill>
                  <a:srgbClr val="0070C0"/>
                </a:solidFill>
              </a:rPr>
              <a:t> d'imposta, </a:t>
            </a:r>
            <a:r>
              <a:rPr lang="it-IT" sz="2400" b="1" dirty="0">
                <a:solidFill>
                  <a:srgbClr val="0070C0"/>
                </a:solidFill>
              </a:rPr>
              <a:t>l'Agenzia delle entrate provvede al recupero dell'importo </a:t>
            </a:r>
            <a:r>
              <a:rPr lang="it-IT" sz="2400" dirty="0">
                <a:solidFill>
                  <a:srgbClr val="0070C0"/>
                </a:solidFill>
              </a:rPr>
              <a:t>corrispondente alla detrazione non spettante </a:t>
            </a:r>
            <a:r>
              <a:rPr lang="it-IT" sz="2400" b="1" u="sng" dirty="0">
                <a:solidFill>
                  <a:srgbClr val="0070C0"/>
                </a:solidFill>
              </a:rPr>
              <a:t>nei confronti del soggetto che ha esercitato l’opzione</a:t>
            </a:r>
            <a:r>
              <a:rPr lang="it-IT" sz="2400" b="1" dirty="0">
                <a:solidFill>
                  <a:srgbClr val="0070C0"/>
                </a:solidFill>
              </a:rPr>
              <a:t>,</a:t>
            </a:r>
            <a:r>
              <a:rPr lang="it-IT" sz="2400" dirty="0">
                <a:solidFill>
                  <a:srgbClr val="0070C0"/>
                </a:solidFill>
              </a:rPr>
              <a:t> maggiorato degli interessi e delle sanzioni;</a:t>
            </a:r>
          </a:p>
          <a:p>
            <a:pPr algn="just"/>
            <a:r>
              <a:rPr lang="it-IT" sz="2400" dirty="0">
                <a:solidFill>
                  <a:srgbClr val="0070C0"/>
                </a:solidFill>
              </a:rPr>
              <a:t>Essenziale sapere che i </a:t>
            </a:r>
            <a:r>
              <a:rPr lang="it-IT" sz="2400" b="1" dirty="0">
                <a:solidFill>
                  <a:srgbClr val="0070C0"/>
                </a:solidFill>
              </a:rPr>
              <a:t>fornitori e i soggetti cessionari </a:t>
            </a:r>
            <a:r>
              <a:rPr lang="it-IT" sz="2400" b="1" u="sng" dirty="0">
                <a:solidFill>
                  <a:srgbClr val="0070C0"/>
                </a:solidFill>
              </a:rPr>
              <a:t>rispondono invece solo per l'eventuale utilizzo del credito d'imposta in modo irregolare o in misura maggiore rispetto al credito d’imposta ricevuto.</a:t>
            </a:r>
          </a:p>
          <a:p>
            <a:pPr algn="just"/>
            <a:r>
              <a:rPr lang="it-IT" sz="2400" dirty="0">
                <a:solidFill>
                  <a:srgbClr val="0070C0"/>
                </a:solidFill>
              </a:rPr>
              <a:t>Ciò vuol dire che se un soggetto acquisisce un credito d’imposta, ma durante i controlli dell’ENEA o dell’Agenzia delle entrate, viene rilevato che il contribuente non aveva diritto alla detrazione, </a:t>
            </a:r>
            <a:r>
              <a:rPr lang="it-IT" sz="2400" b="1" dirty="0">
                <a:solidFill>
                  <a:srgbClr val="0070C0"/>
                </a:solidFill>
              </a:rPr>
              <a:t>il cessionario che ha acquistato il credito in buona fede non perde il diritto ad utilizzare il credito d’imposta.</a:t>
            </a:r>
            <a:endParaRPr lang="it-IT" sz="2400" u="sng" dirty="0">
              <a:solidFill>
                <a:srgbClr val="0070C0"/>
              </a:solidFill>
            </a:endParaRPr>
          </a:p>
        </p:txBody>
      </p:sp>
    </p:spTree>
    <p:extLst>
      <p:ext uri="{BB962C8B-B14F-4D97-AF65-F5344CB8AC3E}">
        <p14:creationId xmlns:p14="http://schemas.microsoft.com/office/powerpoint/2010/main" val="337628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a:solidFill>
                  <a:schemeClr val="accent1">
                    <a:lumMod val="75000"/>
                  </a:schemeClr>
                </a:solidFill>
              </a:rPr>
              <a:t>Fonti normative</a:t>
            </a:r>
          </a:p>
        </p:txBody>
      </p:sp>
      <p:sp>
        <p:nvSpPr>
          <p:cNvPr id="3" name="Segnaposto contenuto 2"/>
          <p:cNvSpPr>
            <a:spLocks noGrp="1"/>
          </p:cNvSpPr>
          <p:nvPr>
            <p:ph idx="1"/>
          </p:nvPr>
        </p:nvSpPr>
        <p:spPr/>
        <p:txBody>
          <a:bodyPr/>
          <a:lstStyle/>
          <a:p>
            <a:endParaRPr lang="it-IT" dirty="0"/>
          </a:p>
          <a:p>
            <a:r>
              <a:rPr lang="it-IT" b="1" dirty="0">
                <a:solidFill>
                  <a:schemeClr val="accent1">
                    <a:lumMod val="75000"/>
                  </a:schemeClr>
                </a:solidFill>
              </a:rPr>
              <a:t>Decreto Rilancio 34/2020 convertito in L. 77/2020 artt.119 e 121: super bonus e cessione del credito</a:t>
            </a:r>
          </a:p>
          <a:p>
            <a:endParaRPr lang="it-IT" b="1" dirty="0">
              <a:solidFill>
                <a:schemeClr val="accent1">
                  <a:lumMod val="75000"/>
                </a:schemeClr>
              </a:solidFill>
            </a:endParaRPr>
          </a:p>
          <a:p>
            <a:r>
              <a:rPr lang="it-IT" b="1" dirty="0">
                <a:solidFill>
                  <a:schemeClr val="accent1">
                    <a:lumMod val="75000"/>
                  </a:schemeClr>
                </a:solidFill>
              </a:rPr>
              <a:t>Decreto Mise del 06/08/2020 requisiti tecnici, asseverazioni e congruità spese</a:t>
            </a:r>
          </a:p>
          <a:p>
            <a:r>
              <a:rPr lang="it-IT" b="1" dirty="0">
                <a:solidFill>
                  <a:schemeClr val="accent1">
                    <a:lumMod val="75000"/>
                  </a:schemeClr>
                </a:solidFill>
              </a:rPr>
              <a:t>Circolare 24/E </a:t>
            </a:r>
            <a:r>
              <a:rPr lang="it-IT" b="1" dirty="0" err="1">
                <a:solidFill>
                  <a:schemeClr val="accent1">
                    <a:lumMod val="75000"/>
                  </a:schemeClr>
                </a:solidFill>
              </a:rPr>
              <a:t>AdE</a:t>
            </a:r>
            <a:r>
              <a:rPr lang="it-IT" b="1" dirty="0">
                <a:solidFill>
                  <a:schemeClr val="accent1">
                    <a:lumMod val="75000"/>
                  </a:schemeClr>
                </a:solidFill>
              </a:rPr>
              <a:t> del 08/08/2020 definisce gli aspetti fiscali e la cessione del credito </a:t>
            </a:r>
          </a:p>
          <a:p>
            <a:pPr marL="0" indent="0">
              <a:buNone/>
            </a:pPr>
            <a:endParaRPr lang="it-IT" dirty="0"/>
          </a:p>
          <a:p>
            <a:endParaRPr lang="it-IT" dirty="0"/>
          </a:p>
          <a:p>
            <a:endParaRPr lang="it-IT" dirty="0"/>
          </a:p>
          <a:p>
            <a:endParaRPr lang="it-IT" dirty="0"/>
          </a:p>
          <a:p>
            <a:endParaRPr lang="it-IT" dirty="0"/>
          </a:p>
        </p:txBody>
      </p:sp>
      <p:pic>
        <p:nvPicPr>
          <p:cNvPr id="5" name="Immagine 4"/>
          <p:cNvPicPr>
            <a:picLocks noChangeAspect="1"/>
          </p:cNvPicPr>
          <p:nvPr/>
        </p:nvPicPr>
        <p:blipFill>
          <a:blip r:embed="rId2"/>
          <a:stretch>
            <a:fillRect/>
          </a:stretch>
        </p:blipFill>
        <p:spPr>
          <a:xfrm>
            <a:off x="8887228" y="199420"/>
            <a:ext cx="2247900" cy="2028825"/>
          </a:xfrm>
          <a:prstGeom prst="rect">
            <a:avLst/>
          </a:prstGeom>
        </p:spPr>
      </p:pic>
    </p:spTree>
    <p:extLst>
      <p:ext uri="{BB962C8B-B14F-4D97-AF65-F5344CB8AC3E}">
        <p14:creationId xmlns:p14="http://schemas.microsoft.com/office/powerpoint/2010/main" val="415613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218983" y="5302071"/>
            <a:ext cx="1495425" cy="1453571"/>
          </a:xfrm>
          <a:prstGeom prst="rect">
            <a:avLst/>
          </a:prstGeom>
        </p:spPr>
      </p:pic>
      <p:sp>
        <p:nvSpPr>
          <p:cNvPr id="3" name="Segnaposto contenuto 2"/>
          <p:cNvSpPr>
            <a:spLocks noGrp="1"/>
          </p:cNvSpPr>
          <p:nvPr>
            <p:ph idx="1"/>
          </p:nvPr>
        </p:nvSpPr>
        <p:spPr>
          <a:xfrm>
            <a:off x="309093" y="1043189"/>
            <a:ext cx="11096222" cy="5120895"/>
          </a:xfrm>
        </p:spPr>
        <p:txBody>
          <a:bodyPr/>
          <a:lstStyle/>
          <a:p>
            <a:r>
              <a:rPr lang="it-IT" sz="2400" dirty="0">
                <a:solidFill>
                  <a:schemeClr val="accent1">
                    <a:lumMod val="50000"/>
                  </a:schemeClr>
                </a:solidFill>
              </a:rPr>
              <a:t>il fornitore o il cessionario che acquisisce il credito in buona fede non perde il diritto ad utilizzare il credito d’imposta (cfr. circolare n. 24/E, par. 9).</a:t>
            </a:r>
          </a:p>
          <a:p>
            <a:r>
              <a:rPr lang="it-IT" sz="2400" dirty="0">
                <a:solidFill>
                  <a:schemeClr val="accent1">
                    <a:lumMod val="50000"/>
                  </a:schemeClr>
                </a:solidFill>
              </a:rPr>
              <a:t>Il fornitore o il cessionario </a:t>
            </a:r>
            <a:r>
              <a:rPr lang="it-IT" sz="2400" b="1" u="sng" dirty="0">
                <a:solidFill>
                  <a:schemeClr val="accent1">
                    <a:lumMod val="50000"/>
                  </a:schemeClr>
                </a:solidFill>
              </a:rPr>
              <a:t>sarà coinvolto solo in due casi</a:t>
            </a:r>
            <a:r>
              <a:rPr lang="it-IT" sz="2400" dirty="0">
                <a:solidFill>
                  <a:schemeClr val="accent1">
                    <a:lumMod val="50000"/>
                  </a:schemeClr>
                </a:solidFill>
              </a:rPr>
              <a:t>:</a:t>
            </a:r>
          </a:p>
          <a:p>
            <a:pPr marL="0" indent="0">
              <a:buNone/>
            </a:pPr>
            <a:r>
              <a:rPr lang="it-IT" sz="2400" dirty="0">
                <a:solidFill>
                  <a:schemeClr val="accent1">
                    <a:lumMod val="50000"/>
                  </a:schemeClr>
                </a:solidFill>
              </a:rPr>
              <a:t>- se l’Ufficio accerta il concorso nella violazione, ai sensi dell’art. 9, comma 1, del </a:t>
            </a:r>
            <a:r>
              <a:rPr lang="it-IT" sz="2400" dirty="0" err="1">
                <a:solidFill>
                  <a:schemeClr val="accent1">
                    <a:lumMod val="50000"/>
                  </a:schemeClr>
                </a:solidFill>
              </a:rPr>
              <a:t>D.Lgs.</a:t>
            </a:r>
            <a:r>
              <a:rPr lang="it-IT" sz="2400" dirty="0">
                <a:solidFill>
                  <a:schemeClr val="accent1">
                    <a:lumMod val="50000"/>
                  </a:schemeClr>
                </a:solidFill>
              </a:rPr>
              <a:t> n. 472/1997;</a:t>
            </a:r>
          </a:p>
          <a:p>
            <a:pPr marL="0" indent="0">
              <a:buNone/>
            </a:pPr>
            <a:r>
              <a:rPr lang="it-IT" sz="2400" dirty="0">
                <a:solidFill>
                  <a:schemeClr val="accent1">
                    <a:lumMod val="50000"/>
                  </a:schemeClr>
                </a:solidFill>
              </a:rPr>
              <a:t>- per l'eventuale utilizzo del credito d'imposta in modo irregolare o in misura maggiore rispetto al credito d'imposta ricevuto (ad esempio, il fornitore compensa 35.000€ anziché 33.000€).</a:t>
            </a:r>
          </a:p>
          <a:p>
            <a:pPr marL="0" indent="0" algn="just">
              <a:buNone/>
            </a:pPr>
            <a:r>
              <a:rPr lang="it-IT" sz="2400" dirty="0">
                <a:solidFill>
                  <a:schemeClr val="accent1">
                    <a:lumMod val="50000"/>
                  </a:schemeClr>
                </a:solidFill>
              </a:rPr>
              <a:t>Tale seconda ipotesi, in realtà, non riguarda tanto la fruizione dei super bonus quanto il corretto utilizzo di crediti d’imposta in compensazione, tant’è che nella risposta alla interrogazione parlamentare non se ne fa cenno e si limita a ribadire la responsabilità di fornitori e cessionari solo nell’ipotesi di “concorso nella violazione”.</a:t>
            </a:r>
          </a:p>
        </p:txBody>
      </p:sp>
      <p:sp>
        <p:nvSpPr>
          <p:cNvPr id="2" name="Titolo 1"/>
          <p:cNvSpPr>
            <a:spLocks noGrp="1"/>
          </p:cNvSpPr>
          <p:nvPr>
            <p:ph type="title"/>
          </p:nvPr>
        </p:nvSpPr>
        <p:spPr>
          <a:xfrm>
            <a:off x="0" y="-137488"/>
            <a:ext cx="10515600" cy="1325563"/>
          </a:xfrm>
        </p:spPr>
        <p:txBody>
          <a:bodyPr/>
          <a:lstStyle/>
          <a:p>
            <a:r>
              <a:rPr lang="it-IT" dirty="0">
                <a:solidFill>
                  <a:schemeClr val="accent1">
                    <a:lumMod val="50000"/>
                  </a:schemeClr>
                </a:solidFill>
              </a:rPr>
              <a:t>Responsabilità dei fornitori e dei cessionari</a:t>
            </a:r>
          </a:p>
        </p:txBody>
      </p:sp>
    </p:spTree>
    <p:extLst>
      <p:ext uri="{BB962C8B-B14F-4D97-AF65-F5344CB8AC3E}">
        <p14:creationId xmlns:p14="http://schemas.microsoft.com/office/powerpoint/2010/main" val="292461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6" y="3870543"/>
            <a:ext cx="2317314" cy="2304789"/>
          </a:xfrm>
          <a:prstGeom prst="rect">
            <a:avLst/>
          </a:prstGeom>
        </p:spPr>
      </p:pic>
      <p:sp>
        <p:nvSpPr>
          <p:cNvPr id="2" name="Titolo 1"/>
          <p:cNvSpPr>
            <a:spLocks noGrp="1"/>
          </p:cNvSpPr>
          <p:nvPr>
            <p:ph type="ctrTitle"/>
          </p:nvPr>
        </p:nvSpPr>
        <p:spPr>
          <a:xfrm>
            <a:off x="1524000" y="345750"/>
            <a:ext cx="9144000" cy="2387600"/>
          </a:xfrm>
        </p:spPr>
        <p:txBody>
          <a:bodyPr>
            <a:normAutofit/>
          </a:bodyPr>
          <a:lstStyle/>
          <a:p>
            <a:r>
              <a:rPr lang="it-IT" sz="5400" dirty="0"/>
              <a:t>Approfondimento di temi particolari</a:t>
            </a:r>
          </a:p>
        </p:txBody>
      </p:sp>
      <p:sp>
        <p:nvSpPr>
          <p:cNvPr id="3" name="Sottotitolo 2"/>
          <p:cNvSpPr>
            <a:spLocks noGrp="1"/>
          </p:cNvSpPr>
          <p:nvPr>
            <p:ph type="subTitle" idx="1"/>
          </p:nvPr>
        </p:nvSpPr>
        <p:spPr>
          <a:xfrm>
            <a:off x="1693102" y="2888054"/>
            <a:ext cx="9144000" cy="1655762"/>
          </a:xfrm>
        </p:spPr>
        <p:txBody>
          <a:bodyPr>
            <a:normAutofit/>
          </a:bodyPr>
          <a:lstStyle/>
          <a:p>
            <a:r>
              <a:rPr lang="it-IT" sz="2800" dirty="0"/>
              <a:t>nell’ambito dello sconto in fattura e della cessione del credito</a:t>
            </a:r>
          </a:p>
        </p:txBody>
      </p:sp>
    </p:spTree>
    <p:extLst>
      <p:ext uri="{BB962C8B-B14F-4D97-AF65-F5344CB8AC3E}">
        <p14:creationId xmlns:p14="http://schemas.microsoft.com/office/powerpoint/2010/main" val="214715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dirty="0"/>
              <a:t>Scritture contabili di sconto in fattura e </a:t>
            </a:r>
            <a:br>
              <a:rPr lang="it-IT" sz="3200" dirty="0"/>
            </a:br>
            <a:r>
              <a:rPr lang="it-IT" sz="3200" dirty="0"/>
              <a:t>cessione del credito per superbonus</a:t>
            </a:r>
          </a:p>
        </p:txBody>
      </p:sp>
      <p:sp>
        <p:nvSpPr>
          <p:cNvPr id="3" name="Segnaposto contenuto 2"/>
          <p:cNvSpPr>
            <a:spLocks noGrp="1"/>
          </p:cNvSpPr>
          <p:nvPr>
            <p:ph idx="1"/>
          </p:nvPr>
        </p:nvSpPr>
        <p:spPr>
          <a:xfrm>
            <a:off x="838200" y="1565753"/>
            <a:ext cx="10515600" cy="4611210"/>
          </a:xfrm>
        </p:spPr>
        <p:txBody>
          <a:bodyPr>
            <a:normAutofit/>
          </a:bodyPr>
          <a:lstStyle/>
          <a:p>
            <a:pPr marL="0" indent="0">
              <a:buNone/>
            </a:pPr>
            <a:r>
              <a:rPr lang="it-IT" sz="2200" dirty="0"/>
              <a:t>I principi contabili nazionali non disciplinano in modo specifico in che modo trattare contabilmente agevolazioni come la detrazione del 110%;</a:t>
            </a:r>
          </a:p>
          <a:p>
            <a:pPr marL="0" indent="0" algn="just">
              <a:buNone/>
            </a:pPr>
            <a:endParaRPr lang="it-IT" sz="2200" dirty="0"/>
          </a:p>
          <a:p>
            <a:pPr marL="0" indent="0" algn="just">
              <a:buNone/>
            </a:pPr>
            <a:r>
              <a:rPr lang="it-IT" sz="2200" dirty="0"/>
              <a:t>In caso di concessione dello sconto in fattura, sorge in capo al fornitore, un credito d’imposta pari alla detrazione, utilizzabile per 1/5 nei successivi cinque esercizi, oppure, come molto probabilmente accadrà, tale </a:t>
            </a:r>
            <a:r>
              <a:rPr lang="it-IT" sz="2200" b="1" dirty="0"/>
              <a:t>credito d’imposta sarà ceduto </a:t>
            </a:r>
            <a:r>
              <a:rPr lang="it-IT" sz="2200" dirty="0"/>
              <a:t>ad un istituto di credito per ottenere liquidità. </a:t>
            </a:r>
          </a:p>
          <a:p>
            <a:pPr marL="0" indent="0" algn="just">
              <a:buNone/>
            </a:pPr>
            <a:endParaRPr lang="it-IT" sz="2200" dirty="0"/>
          </a:p>
          <a:p>
            <a:pPr marL="0" indent="0" algn="just">
              <a:buNone/>
            </a:pPr>
            <a:r>
              <a:rPr lang="it-IT" sz="2200" dirty="0"/>
              <a:t>Il prezzo di acquisto del credito sarà </a:t>
            </a:r>
            <a:r>
              <a:rPr lang="it-IT" sz="2200" b="1" dirty="0"/>
              <a:t>inferiore, </a:t>
            </a:r>
            <a:r>
              <a:rPr lang="it-IT" sz="2200" dirty="0"/>
              <a:t>pertanto dovrà essere scontato l’effetto finanziario</a:t>
            </a:r>
          </a:p>
          <a:p>
            <a:pPr marL="0" indent="0" algn="just">
              <a:buNone/>
            </a:pPr>
            <a:endParaRPr lang="it-IT" sz="2200" dirty="0"/>
          </a:p>
          <a:p>
            <a:pPr marL="0" indent="0" algn="just">
              <a:buNone/>
            </a:pPr>
            <a:r>
              <a:rPr lang="it-IT" sz="2200" dirty="0"/>
              <a:t>Fatte queste premesse, di seguito si propongono le seguenti scritture contabili: </a:t>
            </a:r>
          </a:p>
          <a:p>
            <a:pPr marL="0" indent="0" algn="just">
              <a:buNone/>
            </a:pPr>
            <a:endParaRPr lang="it-IT" sz="2000" dirty="0"/>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a:stretch>
            <a:fillRect/>
          </a:stretch>
        </p:blipFill>
        <p:spPr>
          <a:xfrm rot="553674">
            <a:off x="10657953" y="275629"/>
            <a:ext cx="1391695" cy="1311960"/>
          </a:xfrm>
          <a:prstGeom prst="rect">
            <a:avLst/>
          </a:prstGeom>
        </p:spPr>
      </p:pic>
    </p:spTree>
    <p:extLst>
      <p:ext uri="{BB962C8B-B14F-4D97-AF65-F5344CB8AC3E}">
        <p14:creationId xmlns:p14="http://schemas.microsoft.com/office/powerpoint/2010/main" val="405486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dirty="0"/>
              <a:t>Scritture contabili di sconto in fattura e </a:t>
            </a:r>
            <a:br>
              <a:rPr lang="it-IT" sz="3200" dirty="0"/>
            </a:br>
            <a:r>
              <a:rPr lang="it-IT" sz="3200" dirty="0"/>
              <a:t>cessione del credito per superbonus</a:t>
            </a:r>
          </a:p>
        </p:txBody>
      </p:sp>
      <p:sp>
        <p:nvSpPr>
          <p:cNvPr id="3" name="Segnaposto contenuto 2"/>
          <p:cNvSpPr>
            <a:spLocks noGrp="1"/>
          </p:cNvSpPr>
          <p:nvPr>
            <p:ph idx="1"/>
          </p:nvPr>
        </p:nvSpPr>
        <p:spPr>
          <a:xfrm>
            <a:off x="363255" y="1565753"/>
            <a:ext cx="11523945" cy="4709787"/>
          </a:xfrm>
        </p:spPr>
        <p:txBody>
          <a:bodyPr>
            <a:normAutofit/>
          </a:bodyPr>
          <a:lstStyle/>
          <a:p>
            <a:pPr marL="0" indent="0">
              <a:buNone/>
            </a:pPr>
            <a:r>
              <a:rPr lang="it-IT" sz="2000" dirty="0"/>
              <a:t>scritture contabili – ipotesi: fattura del fornitore 100  - sconto in fattura concesso pari all’80%.</a:t>
            </a:r>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lgn="just">
              <a:buNone/>
            </a:pPr>
            <a:r>
              <a:rPr lang="it-IT" sz="2000" dirty="0"/>
              <a:t>L’importo iscritto tra gli altri ricavi concorrerà a formare il reddito imponibile ed il valore della produzione per il principio di derivazione giacché nessuna ne prevede l’esclusione.</a:t>
            </a:r>
          </a:p>
          <a:p>
            <a:pPr marL="0" indent="0">
              <a:buNone/>
            </a:pPr>
            <a:endParaRPr lang="it-IT" sz="2000" dirty="0"/>
          </a:p>
          <a:p>
            <a:pPr marL="0" indent="0" algn="just">
              <a:buNone/>
            </a:pPr>
            <a:endParaRPr lang="it-IT" sz="2000" dirty="0"/>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a:stretch>
            <a:fillRect/>
          </a:stretch>
        </p:blipFill>
        <p:spPr>
          <a:xfrm rot="553674">
            <a:off x="10657953" y="275629"/>
            <a:ext cx="1391695" cy="1311960"/>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4153569759"/>
              </p:ext>
            </p:extLst>
          </p:nvPr>
        </p:nvGraphicFramePr>
        <p:xfrm>
          <a:off x="2981194" y="2030849"/>
          <a:ext cx="5486401" cy="3280187"/>
        </p:xfrm>
        <a:graphic>
          <a:graphicData uri="http://schemas.openxmlformats.org/presentationml/2006/ole">
            <mc:AlternateContent xmlns:mc="http://schemas.openxmlformats.org/markup-compatibility/2006">
              <mc:Choice xmlns:v="urn:schemas-microsoft-com:vml" Requires="v">
                <p:oleObj name="Worksheet" r:id="rId3" imgW="3410132" imgH="3057678" progId="Excel.Sheet.12">
                  <p:embed/>
                </p:oleObj>
              </mc:Choice>
              <mc:Fallback>
                <p:oleObj name="Worksheet" r:id="rId3" imgW="3410132" imgH="3057678" progId="Excel.Sheet.12">
                  <p:embed/>
                  <p:pic>
                    <p:nvPicPr>
                      <p:cNvPr id="0" name=""/>
                      <p:cNvPicPr/>
                      <p:nvPr/>
                    </p:nvPicPr>
                    <p:blipFill>
                      <a:blip r:embed="rId4"/>
                      <a:stretch>
                        <a:fillRect/>
                      </a:stretch>
                    </p:blipFill>
                    <p:spPr>
                      <a:xfrm>
                        <a:off x="2981194" y="2030849"/>
                        <a:ext cx="5486401" cy="3280187"/>
                      </a:xfrm>
                      <a:prstGeom prst="rect">
                        <a:avLst/>
                      </a:prstGeom>
                    </p:spPr>
                  </p:pic>
                </p:oleObj>
              </mc:Fallback>
            </mc:AlternateContent>
          </a:graphicData>
        </a:graphic>
      </p:graphicFrame>
    </p:spTree>
    <p:extLst>
      <p:ext uri="{BB962C8B-B14F-4D97-AF65-F5344CB8AC3E}">
        <p14:creationId xmlns:p14="http://schemas.microsoft.com/office/powerpoint/2010/main" val="4182357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dirty="0"/>
              <a:t>Scritture contabili di sconto in fattura e </a:t>
            </a:r>
            <a:br>
              <a:rPr lang="it-IT" sz="3200" dirty="0"/>
            </a:br>
            <a:r>
              <a:rPr lang="it-IT" sz="3200" dirty="0"/>
              <a:t>cessione del credito per superbonus</a:t>
            </a:r>
          </a:p>
        </p:txBody>
      </p:sp>
      <p:sp>
        <p:nvSpPr>
          <p:cNvPr id="3" name="Segnaposto contenuto 2"/>
          <p:cNvSpPr>
            <a:spLocks noGrp="1"/>
          </p:cNvSpPr>
          <p:nvPr>
            <p:ph idx="1"/>
          </p:nvPr>
        </p:nvSpPr>
        <p:spPr>
          <a:xfrm>
            <a:off x="838200" y="1565753"/>
            <a:ext cx="10515600" cy="4611210"/>
          </a:xfrm>
        </p:spPr>
        <p:txBody>
          <a:bodyPr>
            <a:normAutofit/>
          </a:bodyPr>
          <a:lstStyle/>
          <a:p>
            <a:pPr marL="0" indent="0">
              <a:buNone/>
            </a:pPr>
            <a:r>
              <a:rPr lang="it-IT" sz="2000" dirty="0"/>
              <a:t>scritture contabili – cessione del credito d’imposta alla banca</a:t>
            </a:r>
          </a:p>
          <a:p>
            <a:pPr marL="0" indent="0">
              <a:buNone/>
            </a:pPr>
            <a:endParaRPr lang="it-IT" sz="2000" dirty="0"/>
          </a:p>
          <a:p>
            <a:pPr marL="0" indent="0">
              <a:buNone/>
            </a:pPr>
            <a:endParaRPr lang="it-IT" sz="2000" dirty="0"/>
          </a:p>
          <a:p>
            <a:pPr marL="0" indent="0" algn="just">
              <a:buNone/>
            </a:pPr>
            <a:endParaRPr lang="it-IT" sz="2000" dirty="0"/>
          </a:p>
          <a:p>
            <a:pPr marL="0" indent="0" algn="just">
              <a:buNone/>
            </a:pPr>
            <a:endParaRPr lang="it-IT" sz="2000" dirty="0"/>
          </a:p>
          <a:p>
            <a:pPr marL="0" indent="0" algn="just">
              <a:buNone/>
            </a:pPr>
            <a:endParaRPr lang="it-IT" sz="2000" dirty="0"/>
          </a:p>
          <a:p>
            <a:pPr marL="0" indent="0" algn="just">
              <a:buNone/>
            </a:pPr>
            <a:r>
              <a:rPr lang="it-IT" sz="2000" dirty="0"/>
              <a:t>Ci si può domandare se il costo che si origina da tale operazione sia da correlare o meno all’utilizzo in cinque anni del credito. A mio parere, ma quel che è più importante a parere della dottrina specializzata,  il costo è di competenza </a:t>
            </a:r>
            <a:r>
              <a:rPr lang="it-IT" sz="2000" b="1" dirty="0"/>
              <a:t>dell’esercizio</a:t>
            </a:r>
            <a:r>
              <a:rPr lang="it-IT" sz="2000" dirty="0"/>
              <a:t> in cui avviene la </a:t>
            </a:r>
            <a:r>
              <a:rPr lang="it-IT" sz="2000" b="1" dirty="0"/>
              <a:t>cessione</a:t>
            </a:r>
            <a:r>
              <a:rPr lang="it-IT" sz="2000" dirty="0"/>
              <a:t> del credito all’istituto bancario, proprio perché il minor incasso ottenuto deriva principalmente dall’utilizzabilità del credito in cinque esercizi da parte dell’istituto di credito.</a:t>
            </a:r>
          </a:p>
          <a:p>
            <a:pPr marL="0" indent="0" algn="just">
              <a:buNone/>
            </a:pPr>
            <a:endParaRPr lang="it-IT" sz="2000" dirty="0"/>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a:stretch>
            <a:fillRect/>
          </a:stretch>
        </p:blipFill>
        <p:spPr>
          <a:xfrm rot="553674">
            <a:off x="10657953" y="275629"/>
            <a:ext cx="1391695" cy="1311960"/>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1121575457"/>
              </p:ext>
            </p:extLst>
          </p:nvPr>
        </p:nvGraphicFramePr>
        <p:xfrm>
          <a:off x="3181612" y="2065414"/>
          <a:ext cx="5135670" cy="1651804"/>
        </p:xfrm>
        <a:graphic>
          <a:graphicData uri="http://schemas.openxmlformats.org/presentationml/2006/ole">
            <mc:AlternateContent xmlns:mc="http://schemas.openxmlformats.org/markup-compatibility/2006">
              <mc:Choice xmlns:v="urn:schemas-microsoft-com:vml" Requires="v">
                <p:oleObj name="Worksheet" r:id="rId3" imgW="3410132" imgH="1200221" progId="Excel.Sheet.12">
                  <p:embed/>
                </p:oleObj>
              </mc:Choice>
              <mc:Fallback>
                <p:oleObj name="Worksheet" r:id="rId3" imgW="3410132" imgH="1200221" progId="Excel.Sheet.12">
                  <p:embed/>
                  <p:pic>
                    <p:nvPicPr>
                      <p:cNvPr id="0" name=""/>
                      <p:cNvPicPr/>
                      <p:nvPr/>
                    </p:nvPicPr>
                    <p:blipFill>
                      <a:blip r:embed="rId4"/>
                      <a:stretch>
                        <a:fillRect/>
                      </a:stretch>
                    </p:blipFill>
                    <p:spPr>
                      <a:xfrm>
                        <a:off x="3181612" y="2065414"/>
                        <a:ext cx="5135670" cy="1651804"/>
                      </a:xfrm>
                      <a:prstGeom prst="rect">
                        <a:avLst/>
                      </a:prstGeom>
                    </p:spPr>
                  </p:pic>
                </p:oleObj>
              </mc:Fallback>
            </mc:AlternateContent>
          </a:graphicData>
        </a:graphic>
      </p:graphicFrame>
    </p:spTree>
    <p:extLst>
      <p:ext uri="{BB962C8B-B14F-4D97-AF65-F5344CB8AC3E}">
        <p14:creationId xmlns:p14="http://schemas.microsoft.com/office/powerpoint/2010/main" val="330508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dirty="0"/>
              <a:t>Scritture contabili di sconto in fattura e </a:t>
            </a:r>
            <a:br>
              <a:rPr lang="it-IT" sz="3200" dirty="0"/>
            </a:br>
            <a:r>
              <a:rPr lang="it-IT" sz="3200" dirty="0"/>
              <a:t>cessione del credito per superbonus</a:t>
            </a:r>
          </a:p>
        </p:txBody>
      </p:sp>
      <p:sp>
        <p:nvSpPr>
          <p:cNvPr id="3" name="Segnaposto contenuto 2"/>
          <p:cNvSpPr>
            <a:spLocks noGrp="1"/>
          </p:cNvSpPr>
          <p:nvPr>
            <p:ph idx="1"/>
          </p:nvPr>
        </p:nvSpPr>
        <p:spPr>
          <a:xfrm>
            <a:off x="838200" y="1565753"/>
            <a:ext cx="10515600" cy="4611210"/>
          </a:xfrm>
        </p:spPr>
        <p:txBody>
          <a:bodyPr>
            <a:normAutofit/>
          </a:bodyPr>
          <a:lstStyle/>
          <a:p>
            <a:pPr marL="0" indent="0">
              <a:buNone/>
            </a:pPr>
            <a:r>
              <a:rPr lang="it-IT" sz="2400" dirty="0"/>
              <a:t>scritture contabili – caso in cui il fornitore </a:t>
            </a:r>
            <a:r>
              <a:rPr lang="it-IT" sz="2400" u="sng" dirty="0"/>
              <a:t>non opta per la cessione </a:t>
            </a:r>
            <a:r>
              <a:rPr lang="it-IT" sz="2400" dirty="0"/>
              <a:t>del credito d’imposta.</a:t>
            </a:r>
          </a:p>
          <a:p>
            <a:pPr marL="0" indent="0">
              <a:buNone/>
            </a:pPr>
            <a:endParaRPr lang="it-IT" sz="2000" dirty="0"/>
          </a:p>
          <a:p>
            <a:pPr marL="0" indent="0" algn="just">
              <a:buNone/>
            </a:pPr>
            <a:r>
              <a:rPr lang="it-IT" sz="2400" dirty="0"/>
              <a:t>In questa ipotesi, in sede di chiusura del bilancio si dovrà valutare se si può ritenere di riuscire attraverso la </a:t>
            </a:r>
            <a:r>
              <a:rPr lang="it-IT" sz="2400" b="1" dirty="0"/>
              <a:t>compensazione</a:t>
            </a:r>
            <a:r>
              <a:rPr lang="it-IT" sz="2400" dirty="0"/>
              <a:t> ad utilizzare l’intero quinto spettante per tutti i cinque i successivi esercizi.</a:t>
            </a:r>
          </a:p>
          <a:p>
            <a:pPr marL="0" indent="0" algn="just">
              <a:buNone/>
            </a:pPr>
            <a:r>
              <a:rPr lang="it-IT" sz="2400" dirty="0"/>
              <a:t>Nei casi in cui ciò fosse a rischio, potrebbe essere necessario effettuare una </a:t>
            </a:r>
            <a:r>
              <a:rPr lang="it-IT" sz="2400" b="1" dirty="0"/>
              <a:t>svalutazione parziale </a:t>
            </a:r>
            <a:r>
              <a:rPr lang="it-IT" sz="2400" dirty="0"/>
              <a:t>del credito. </a:t>
            </a:r>
          </a:p>
          <a:p>
            <a:pPr marL="0" indent="0" algn="just">
              <a:buNone/>
            </a:pPr>
            <a:r>
              <a:rPr lang="it-IT" sz="2400" dirty="0"/>
              <a:t>In caso contrario, sarà sufficiente indicare a bilancio, nei diversi esercizi, le quote esigibili oltre dodici mesi.</a:t>
            </a:r>
          </a:p>
          <a:p>
            <a:pPr marL="0" indent="0">
              <a:buNone/>
            </a:pPr>
            <a:endParaRPr lang="it-IT" sz="2000" dirty="0"/>
          </a:p>
          <a:p>
            <a:pPr marL="0" indent="0" algn="just">
              <a:buNone/>
            </a:pPr>
            <a:endParaRPr lang="it-IT" sz="2000" dirty="0"/>
          </a:p>
          <a:p>
            <a:pPr marL="0" indent="0" algn="just">
              <a:buNone/>
            </a:pPr>
            <a:endParaRPr lang="it-IT" sz="2000" dirty="0"/>
          </a:p>
          <a:p>
            <a:pPr marL="0" indent="0" algn="just">
              <a:buNone/>
            </a:pPr>
            <a:endParaRPr lang="it-IT" sz="2000" dirty="0"/>
          </a:p>
          <a:p>
            <a:pPr marL="0" indent="0" algn="just">
              <a:buNone/>
            </a:pPr>
            <a:endParaRPr lang="it-IT" sz="2000" dirty="0"/>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a:stretch>
            <a:fillRect/>
          </a:stretch>
        </p:blipFill>
        <p:spPr>
          <a:xfrm rot="553674">
            <a:off x="10657953" y="275629"/>
            <a:ext cx="1391695" cy="1311960"/>
          </a:xfrm>
          <a:prstGeom prst="rect">
            <a:avLst/>
          </a:prstGeom>
        </p:spPr>
      </p:pic>
    </p:spTree>
    <p:extLst>
      <p:ext uri="{BB962C8B-B14F-4D97-AF65-F5344CB8AC3E}">
        <p14:creationId xmlns:p14="http://schemas.microsoft.com/office/powerpoint/2010/main" val="130020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9560">
            <a:off x="9963151" y="-87737"/>
            <a:ext cx="2143125" cy="1981418"/>
          </a:xfrm>
          <a:prstGeom prst="rect">
            <a:avLst/>
          </a:prstGeom>
        </p:spPr>
      </p:pic>
      <p:sp>
        <p:nvSpPr>
          <p:cNvPr id="2" name="Titolo 1"/>
          <p:cNvSpPr>
            <a:spLocks noGrp="1"/>
          </p:cNvSpPr>
          <p:nvPr>
            <p:ph type="title"/>
          </p:nvPr>
        </p:nvSpPr>
        <p:spPr>
          <a:xfrm>
            <a:off x="200025" y="240190"/>
            <a:ext cx="10515600" cy="1325563"/>
          </a:xfrm>
        </p:spPr>
        <p:txBody>
          <a:bodyPr>
            <a:normAutofit/>
          </a:bodyPr>
          <a:lstStyle/>
          <a:p>
            <a:pPr algn="ctr"/>
            <a:r>
              <a:rPr lang="it-IT" sz="3200" dirty="0"/>
              <a:t>Sconto in fattura: dubbi sulla modalità di tassazione dei compensi professionali</a:t>
            </a:r>
          </a:p>
        </p:txBody>
      </p:sp>
      <p:sp>
        <p:nvSpPr>
          <p:cNvPr id="3" name="Segnaposto contenuto 2"/>
          <p:cNvSpPr>
            <a:spLocks noGrp="1"/>
          </p:cNvSpPr>
          <p:nvPr>
            <p:ph idx="1"/>
          </p:nvPr>
        </p:nvSpPr>
        <p:spPr>
          <a:xfrm>
            <a:off x="838200" y="1565753"/>
            <a:ext cx="10515600" cy="4611210"/>
          </a:xfrm>
        </p:spPr>
        <p:txBody>
          <a:bodyPr>
            <a:normAutofit/>
          </a:bodyPr>
          <a:lstStyle/>
          <a:p>
            <a:r>
              <a:rPr lang="it-IT" sz="2000" dirty="0"/>
              <a:t>Individuazione della corretta tassazione dei compensi dei professionisti attori della «filiera» del superbonus.</a:t>
            </a:r>
          </a:p>
          <a:p>
            <a:pPr algn="just"/>
            <a:r>
              <a:rPr lang="it-IT" sz="2000" dirty="0"/>
              <a:t>l’articolo 54 del TUIR dispone che “</a:t>
            </a:r>
            <a:r>
              <a:rPr lang="it-IT" sz="2000" i="1" dirty="0"/>
              <a:t>il reddito derivante dall’ esercizio di arti e professioni è costituito dalla differenza tra l’ammontare dei compensi in denaro o in natura percepiti nel periodo di imposta […] e quello delle spese sostenute nel periodo stesso”</a:t>
            </a:r>
            <a:r>
              <a:rPr lang="it-IT" sz="2000" dirty="0"/>
              <a:t>. Dunque, per i professionisti, il reddito è determinato secondo il </a:t>
            </a:r>
            <a:r>
              <a:rPr lang="it-IT" sz="2000" b="1" dirty="0"/>
              <a:t>principio di cassa</a:t>
            </a:r>
            <a:r>
              <a:rPr lang="it-IT" sz="2000" dirty="0"/>
              <a:t>, come differenza tra i compensi (in denaro o in natura) percepiti e le spese effettivamente pagate in un determinato periodo. </a:t>
            </a:r>
          </a:p>
          <a:p>
            <a:pPr algn="just"/>
            <a:r>
              <a:rPr lang="it-IT" sz="2000" dirty="0"/>
              <a:t>Ciò premesso, deve essere posta particolare attenzione ai compensi ricevuti nell’ambito della procedura </a:t>
            </a:r>
            <a:r>
              <a:rPr lang="it-IT" sz="2000" i="1" dirty="0"/>
              <a:t>“Superbonus”</a:t>
            </a:r>
          </a:p>
          <a:p>
            <a:r>
              <a:rPr lang="it-IT" sz="2000" dirty="0"/>
              <a:t>potrebbe ben accadere che il professionista incaricato (ad esempio, l’ingegnere asseveratore) si accordi con il committente per lo sconto in fattura. Orbene, nel caso in cui il professionista, dopo aver “ricevuto” il credito, lo ceda a sua volta a terzi (ad esempio, ad una banca), l’incasso totale sarebbe soggetto a tassazione, come compenso, nell’anno in cui è avvenuta la cessione.</a:t>
            </a:r>
          </a:p>
          <a:p>
            <a:pPr marL="0" indent="0" algn="just">
              <a:buNone/>
            </a:pPr>
            <a:endParaRPr lang="it-IT" sz="2000" dirty="0"/>
          </a:p>
          <a:p>
            <a:pPr marL="0" indent="0" algn="just">
              <a:buNone/>
            </a:pPr>
            <a:endParaRPr lang="it-IT" sz="2000" dirty="0"/>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37708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9560">
            <a:off x="9963151" y="-87737"/>
            <a:ext cx="2143125" cy="1981418"/>
          </a:xfrm>
          <a:prstGeom prst="rect">
            <a:avLst/>
          </a:prstGeom>
        </p:spPr>
      </p:pic>
      <p:sp>
        <p:nvSpPr>
          <p:cNvPr id="2" name="Titolo 1"/>
          <p:cNvSpPr>
            <a:spLocks noGrp="1"/>
          </p:cNvSpPr>
          <p:nvPr>
            <p:ph type="title"/>
          </p:nvPr>
        </p:nvSpPr>
        <p:spPr>
          <a:xfrm>
            <a:off x="200025" y="240190"/>
            <a:ext cx="10515600" cy="1325563"/>
          </a:xfrm>
        </p:spPr>
        <p:txBody>
          <a:bodyPr>
            <a:normAutofit/>
          </a:bodyPr>
          <a:lstStyle/>
          <a:p>
            <a:pPr algn="ctr"/>
            <a:r>
              <a:rPr lang="it-IT" sz="3200" dirty="0"/>
              <a:t>Sconto in fattura: dubbi sulla modalità di tassazione dei compensi professionali</a:t>
            </a:r>
          </a:p>
        </p:txBody>
      </p:sp>
      <p:sp>
        <p:nvSpPr>
          <p:cNvPr id="3" name="Segnaposto contenuto 2"/>
          <p:cNvSpPr>
            <a:spLocks noGrp="1"/>
          </p:cNvSpPr>
          <p:nvPr>
            <p:ph idx="1"/>
          </p:nvPr>
        </p:nvSpPr>
        <p:spPr>
          <a:xfrm>
            <a:off x="838200" y="1565753"/>
            <a:ext cx="10515600" cy="4611210"/>
          </a:xfrm>
        </p:spPr>
        <p:txBody>
          <a:bodyPr>
            <a:normAutofit fontScale="92500" lnSpcReduction="10000"/>
          </a:bodyPr>
          <a:lstStyle/>
          <a:p>
            <a:pPr marL="0" indent="0" algn="just">
              <a:buNone/>
            </a:pPr>
            <a:r>
              <a:rPr lang="it-IT" sz="2000" b="1" i="1" dirty="0"/>
              <a:t>Ma cosa accade se il professionista decide, invece, per l’utilizzo diretto del credito in compensazione?</a:t>
            </a:r>
            <a:endParaRPr lang="it-IT" sz="2000" dirty="0"/>
          </a:p>
          <a:p>
            <a:pPr algn="just"/>
            <a:r>
              <a:rPr lang="it-IT" sz="2000" dirty="0"/>
              <a:t>In questo caso, emerge il problema della tassazione in capo al soggetto percipiente, a fronte di una normativa, quella del “superbonus”, che consente </a:t>
            </a:r>
            <a:r>
              <a:rPr lang="it-IT" sz="2000" b="1" dirty="0"/>
              <a:t>il recupero dell’imposta in 5 anni</a:t>
            </a:r>
            <a:r>
              <a:rPr lang="it-IT" sz="2000" dirty="0"/>
              <a:t>. 	 Le </a:t>
            </a:r>
            <a:r>
              <a:rPr lang="it-IT" sz="2000" b="1" dirty="0"/>
              <a:t>criticità</a:t>
            </a:r>
            <a:r>
              <a:rPr lang="it-IT" sz="2000" dirty="0"/>
              <a:t>, infatti, sono </a:t>
            </a:r>
            <a:r>
              <a:rPr lang="it-IT" sz="2000" b="1" dirty="0"/>
              <a:t>collegate all’imputazione temporale dei compensi </a:t>
            </a:r>
            <a:r>
              <a:rPr lang="it-IT" sz="2000" dirty="0"/>
              <a:t>e alla esatta individuazione del momento in cui il corrispettivo si intende incassato, quando viene utilizzata tale modalità di pagamento. Pur in assenza di chiarimenti ufficiali da parte dell’Agenzia delle Entrate, il dilemma deve essere risolto, alla luce di un’interpretazione logico-sistemica del citato art. 54.</a:t>
            </a:r>
          </a:p>
          <a:p>
            <a:pPr algn="just"/>
            <a:r>
              <a:rPr lang="it-IT" sz="2000" dirty="0"/>
              <a:t>Si ritiene, infatti, che il compenso maturato debba essere tassato “per quinti” ossia imputando, al reddito professionale, la quota di credito </a:t>
            </a:r>
            <a:r>
              <a:rPr lang="it-IT" sz="2000" b="1" dirty="0"/>
              <a:t>disponibile </a:t>
            </a:r>
            <a:r>
              <a:rPr lang="it-IT" sz="2000" dirty="0"/>
              <a:t>nell’anno. Tale interpretazione appare coerente, oltre che con il dettame normativo, anche con la prassi della stessa Agenzia delle Entrate: infatti, nella Circolare 38/2010, in riferimento alle somme incassate dal professionista tramite bonifico bancario, si è data rilevanza, ai fini della tassazione, alla disponibilità di quest’ultime. Il predetto documento di prassi, in particolare, ha chiarito che “</a:t>
            </a:r>
            <a:r>
              <a:rPr lang="it-IT" sz="2000" i="1" dirty="0"/>
              <a:t>nel caso di compensi pagati mediante bonifico bancario, si ritiene che ai fini della determinazione del reddito di lavoro autonomo il momento in cui il professionista consegue la effettiva disponibilità delle somme, debba essere individuato in quello in cui questi riceve l’accredito sul proprio conto corrente”, </a:t>
            </a:r>
            <a:r>
              <a:rPr lang="it-IT" sz="2000" dirty="0"/>
              <a:t>dando così rilievo alla </a:t>
            </a:r>
            <a:r>
              <a:rPr lang="it-IT" sz="2000" b="1" dirty="0"/>
              <a:t>data in cui la somma di denaro può essere effettivamente utilizzata</a:t>
            </a:r>
            <a:r>
              <a:rPr lang="it-IT" sz="2000" dirty="0"/>
              <a:t>.</a:t>
            </a:r>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41843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9560">
            <a:off x="9963151" y="-87737"/>
            <a:ext cx="2143125" cy="1981418"/>
          </a:xfrm>
          <a:prstGeom prst="rect">
            <a:avLst/>
          </a:prstGeom>
        </p:spPr>
      </p:pic>
      <p:sp>
        <p:nvSpPr>
          <p:cNvPr id="2" name="Titolo 1"/>
          <p:cNvSpPr>
            <a:spLocks noGrp="1"/>
          </p:cNvSpPr>
          <p:nvPr>
            <p:ph type="title"/>
          </p:nvPr>
        </p:nvSpPr>
        <p:spPr>
          <a:xfrm>
            <a:off x="200025" y="240190"/>
            <a:ext cx="10515600" cy="1325563"/>
          </a:xfrm>
        </p:spPr>
        <p:txBody>
          <a:bodyPr>
            <a:normAutofit/>
          </a:bodyPr>
          <a:lstStyle/>
          <a:p>
            <a:pPr algn="ctr"/>
            <a:r>
              <a:rPr lang="it-IT" sz="3200" dirty="0"/>
              <a:t>Sconto in fattura: dubbi sulla modalità di tassazione dei compensi professionali</a:t>
            </a:r>
          </a:p>
        </p:txBody>
      </p:sp>
      <p:sp>
        <p:nvSpPr>
          <p:cNvPr id="3" name="Segnaposto contenuto 2"/>
          <p:cNvSpPr>
            <a:spLocks noGrp="1"/>
          </p:cNvSpPr>
          <p:nvPr>
            <p:ph idx="1"/>
          </p:nvPr>
        </p:nvSpPr>
        <p:spPr>
          <a:xfrm>
            <a:off x="838200" y="1565753"/>
            <a:ext cx="10515600" cy="4611210"/>
          </a:xfrm>
        </p:spPr>
        <p:txBody>
          <a:bodyPr>
            <a:normAutofit/>
          </a:bodyPr>
          <a:lstStyle/>
          <a:p>
            <a:pPr marL="0" indent="0" algn="just">
              <a:buNone/>
            </a:pPr>
            <a:r>
              <a:rPr lang="it-IT" sz="2000" b="1" i="1" dirty="0"/>
              <a:t>Ma cosa accade se il professionista decide, invece, per l’utilizzo diretto del credito in compensazione? (segue)</a:t>
            </a:r>
          </a:p>
          <a:p>
            <a:pPr algn="just"/>
            <a:r>
              <a:rPr lang="it-IT" sz="2000" dirty="0"/>
              <a:t>Mutuando tale ragionamento dalle indicazioni delle Entrate, sarebbe lecito affermare che l’ingegnere che emetta fattura, nel 2020, per l’asseverazione prevista di cui all’articolo 119 D.L. 34/2020 ed opti per lo sconto in fattura (da usufruire, successivamente, come credito di imposta), non dichiarerà nulla nel periodo di imposta 2020, ma differirà la tassazione al 2021 ed ai successivi 4 periodi.</a:t>
            </a:r>
          </a:p>
          <a:p>
            <a:pPr algn="just"/>
            <a:r>
              <a:rPr lang="it-IT" sz="2000" dirty="0"/>
              <a:t>Resta inteso che, qualora in un determinato anno, il professionista non dovesse compensare tutte le somme disponibili (ad esempio, per incapienza), queste ultime concorreranno al reddito dell’anno per l’intero importo del quinto (e non solo per la parte utilizzata).</a:t>
            </a:r>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781058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9560">
            <a:off x="9963151" y="-87737"/>
            <a:ext cx="2143125" cy="1981418"/>
          </a:xfrm>
          <a:prstGeom prst="rect">
            <a:avLst/>
          </a:prstGeom>
        </p:spPr>
      </p:pic>
      <p:sp>
        <p:nvSpPr>
          <p:cNvPr id="2" name="Titolo 1"/>
          <p:cNvSpPr>
            <a:spLocks noGrp="1"/>
          </p:cNvSpPr>
          <p:nvPr>
            <p:ph type="title"/>
          </p:nvPr>
        </p:nvSpPr>
        <p:spPr>
          <a:xfrm>
            <a:off x="200025" y="240190"/>
            <a:ext cx="10515600" cy="1325563"/>
          </a:xfrm>
        </p:spPr>
        <p:txBody>
          <a:bodyPr>
            <a:normAutofit/>
          </a:bodyPr>
          <a:lstStyle/>
          <a:p>
            <a:pPr algn="ctr"/>
            <a:r>
              <a:rPr lang="it-IT" sz="3200" dirty="0"/>
              <a:t>Sconto in fattura: dubbi sulla modalità di tassazione dei compensi professionali</a:t>
            </a:r>
          </a:p>
        </p:txBody>
      </p:sp>
      <p:sp>
        <p:nvSpPr>
          <p:cNvPr id="3" name="Segnaposto contenuto 2"/>
          <p:cNvSpPr>
            <a:spLocks noGrp="1"/>
          </p:cNvSpPr>
          <p:nvPr>
            <p:ph idx="1"/>
          </p:nvPr>
        </p:nvSpPr>
        <p:spPr>
          <a:xfrm>
            <a:off x="838200" y="1565753"/>
            <a:ext cx="10515600" cy="4611210"/>
          </a:xfrm>
        </p:spPr>
        <p:txBody>
          <a:bodyPr>
            <a:normAutofit fontScale="92500" lnSpcReduction="20000"/>
          </a:bodyPr>
          <a:lstStyle/>
          <a:p>
            <a:pPr marL="0" indent="0" algn="just">
              <a:buNone/>
            </a:pPr>
            <a:r>
              <a:rPr lang="it-IT" sz="2000" b="1" i="1" dirty="0"/>
              <a:t>Ma cosa accade se il professionista decide, invece, per l’utilizzo diretto del credito in compensazione? (segue)</a:t>
            </a:r>
          </a:p>
          <a:p>
            <a:r>
              <a:rPr lang="it-IT" sz="2000" dirty="0"/>
              <a:t>Ulteriore e diversa questione è, infine, la </a:t>
            </a:r>
            <a:r>
              <a:rPr lang="it-IT" sz="2000" b="1" dirty="0"/>
              <a:t>rilevanza reddituale </a:t>
            </a:r>
            <a:r>
              <a:rPr lang="it-IT" sz="2000" dirty="0"/>
              <a:t>delle </a:t>
            </a:r>
            <a:r>
              <a:rPr lang="it-IT" sz="2000" b="1" dirty="0"/>
              <a:t>maggiori somme </a:t>
            </a:r>
            <a:r>
              <a:rPr lang="it-IT" sz="2000" dirty="0"/>
              <a:t>ricevute a seguito dello sconto in fattura.</a:t>
            </a:r>
          </a:p>
          <a:p>
            <a:pPr algn="just"/>
            <a:r>
              <a:rPr lang="it-IT" sz="2000" dirty="0"/>
              <a:t>Si consideri il caso di un professionista che, in data 21 dicembre 2020, emette una fattura per 10.000 € + iva 22% (per semplicità espositiva non si tiene conto del contributo integrativo), ricevendo, a seguito dello sconto effettuato, un credito pari a 13.420 € (110% di 12.200), visibile sul proprio cassetto fiscale, da compensare in cinque anni.</a:t>
            </a:r>
          </a:p>
          <a:p>
            <a:pPr algn="just"/>
            <a:r>
              <a:rPr lang="it-IT" sz="2000" dirty="0"/>
              <a:t>Se venisse confermata la tesi su esposta, il contribuente dovrà dichiarare 2.000 € per ciascun anno, a partire dal 2021; mentre il “differenziale” (maggior valore) di 1.220 € non sarebbe da “attrarre” nella sfera del reddito da lavoro autonomo di cui all’articolo 54 del TUIR. Ciò in quanto, sia la norma de quo che le altre disposizioni tributarie, qualificano, come componenti positivi di reddito da lavoro autonomo, esclusivamente i compensi in denaro o in natura (art. 54, comma 1), le plusvalenze (art. 54, comma 1-bis), la cessione della clientela o di altri elementi immateriali (art.54, comma 1-quater), i proventi e le indennità percepite in sostituzione del reddito professionale e gli interessi moratori e dilatori che derivano da crediti da lavoro autonomo (art.6, comma 2).</a:t>
            </a:r>
          </a:p>
          <a:p>
            <a:r>
              <a:rPr lang="it-IT" sz="2000" dirty="0"/>
              <a:t>si auspica l’intervento tempestivo di un chiarimento da parte dell’Agenzia delle Entrate per entrambe </a:t>
            </a:r>
            <a:r>
              <a:rPr lang="it-IT" sz="2000"/>
              <a:t>le problematiche.</a:t>
            </a:r>
            <a:endParaRPr lang="it-IT" sz="2000" dirty="0"/>
          </a:p>
        </p:txBody>
      </p:sp>
      <p:sp>
        <p:nvSpPr>
          <p:cNvPr id="4" name="AutoShape 2" descr="Illustrazione di una scuola di fumetto nero carattere calcolatrice per la  contabilità e la matematica Foto stock - Alamy"/>
          <p:cNvSpPr>
            <a:spLocks noChangeAspect="1" noChangeArrowheads="1"/>
          </p:cNvSpPr>
          <p:nvPr/>
        </p:nvSpPr>
        <p:spPr bwMode="auto">
          <a:xfrm>
            <a:off x="155575" y="-914400"/>
            <a:ext cx="15049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83355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608343" y="255610"/>
            <a:ext cx="2066925" cy="2209800"/>
          </a:xfrm>
        </p:spPr>
      </p:pic>
      <p:sp>
        <p:nvSpPr>
          <p:cNvPr id="2" name="Titolo 1"/>
          <p:cNvSpPr>
            <a:spLocks noGrp="1"/>
          </p:cNvSpPr>
          <p:nvPr>
            <p:ph type="title"/>
          </p:nvPr>
        </p:nvSpPr>
        <p:spPr>
          <a:xfrm>
            <a:off x="-345036" y="469901"/>
            <a:ext cx="10986842" cy="774699"/>
          </a:xfrm>
        </p:spPr>
        <p:txBody>
          <a:bodyPr>
            <a:normAutofit/>
          </a:bodyPr>
          <a:lstStyle/>
          <a:p>
            <a:pPr algn="ctr"/>
            <a:r>
              <a:rPr lang="it-IT" sz="4800" b="1" dirty="0">
                <a:solidFill>
                  <a:schemeClr val="accent1">
                    <a:lumMod val="75000"/>
                  </a:schemeClr>
                </a:solidFill>
              </a:rPr>
              <a:t>Documentazione da conservare</a:t>
            </a:r>
          </a:p>
        </p:txBody>
      </p:sp>
      <p:sp>
        <p:nvSpPr>
          <p:cNvPr id="6" name="Segnaposto testo 5"/>
          <p:cNvSpPr>
            <a:spLocks noGrp="1"/>
          </p:cNvSpPr>
          <p:nvPr>
            <p:ph type="body" idx="1"/>
          </p:nvPr>
        </p:nvSpPr>
        <p:spPr>
          <a:xfrm>
            <a:off x="171695" y="1785513"/>
            <a:ext cx="10986842" cy="4827521"/>
          </a:xfrm>
        </p:spPr>
        <p:txBody>
          <a:bodyPr>
            <a:normAutofit lnSpcReduction="10000"/>
          </a:bodyPr>
          <a:lstStyle/>
          <a:p>
            <a:r>
              <a:rPr lang="it-IT" b="1" dirty="0">
                <a:solidFill>
                  <a:schemeClr val="accent1">
                    <a:lumMod val="75000"/>
                  </a:schemeClr>
                </a:solidFill>
              </a:rPr>
              <a:t>Ai fini del super bonus il contribuente deve conservare:</a:t>
            </a:r>
          </a:p>
          <a:p>
            <a:pPr marL="342900" indent="-342900">
              <a:buFontTx/>
              <a:buChar char="-"/>
            </a:pPr>
            <a:r>
              <a:rPr lang="it-IT" b="1" dirty="0">
                <a:solidFill>
                  <a:schemeClr val="accent1">
                    <a:lumMod val="75000"/>
                  </a:schemeClr>
                </a:solidFill>
              </a:rPr>
              <a:t>Le fatture o le ricevute fiscali </a:t>
            </a:r>
            <a:r>
              <a:rPr lang="it-IT" dirty="0">
                <a:solidFill>
                  <a:schemeClr val="accent1">
                    <a:lumMod val="75000"/>
                  </a:schemeClr>
                </a:solidFill>
              </a:rPr>
              <a:t>comprovanti le spese sostenute;</a:t>
            </a:r>
          </a:p>
          <a:p>
            <a:pPr marL="342900" indent="-342900">
              <a:buFontTx/>
              <a:buChar char="-"/>
            </a:pPr>
            <a:r>
              <a:rPr lang="it-IT" dirty="0">
                <a:solidFill>
                  <a:schemeClr val="accent1">
                    <a:lumMod val="75000"/>
                  </a:schemeClr>
                </a:solidFill>
              </a:rPr>
              <a:t>La ricevuta del </a:t>
            </a:r>
            <a:r>
              <a:rPr lang="it-IT" b="1" dirty="0">
                <a:solidFill>
                  <a:schemeClr val="accent1">
                    <a:lumMod val="75000"/>
                  </a:schemeClr>
                </a:solidFill>
              </a:rPr>
              <a:t>bonifico bancario</a:t>
            </a:r>
            <a:r>
              <a:rPr lang="it-IT" dirty="0">
                <a:solidFill>
                  <a:schemeClr val="accent1">
                    <a:lumMod val="75000"/>
                  </a:schemeClr>
                </a:solidFill>
              </a:rPr>
              <a:t>;</a:t>
            </a:r>
          </a:p>
          <a:p>
            <a:pPr marL="342900" indent="-342900">
              <a:buFontTx/>
              <a:buChar char="-"/>
            </a:pPr>
            <a:r>
              <a:rPr lang="it-IT" b="1" dirty="0">
                <a:solidFill>
                  <a:schemeClr val="accent1">
                    <a:lumMod val="75000"/>
                  </a:schemeClr>
                </a:solidFill>
              </a:rPr>
              <a:t>Dichiarazione del proprietario di consenso </a:t>
            </a:r>
            <a:r>
              <a:rPr lang="it-IT" dirty="0">
                <a:solidFill>
                  <a:schemeClr val="accent1">
                    <a:lumMod val="75000"/>
                  </a:schemeClr>
                </a:solidFill>
              </a:rPr>
              <a:t>all’esecuzione dei lavori se gli stessi sono effettuati dal detentore dell’immobile;</a:t>
            </a:r>
          </a:p>
          <a:p>
            <a:pPr marL="342900" indent="-342900">
              <a:buFontTx/>
              <a:buChar char="-"/>
            </a:pPr>
            <a:r>
              <a:rPr lang="it-IT" dirty="0">
                <a:solidFill>
                  <a:schemeClr val="accent1">
                    <a:lumMod val="75000"/>
                  </a:schemeClr>
                </a:solidFill>
              </a:rPr>
              <a:t>Nel caso in cui gli interventi sono effettuati sulle parti comuni va acquisita copia della </a:t>
            </a:r>
            <a:r>
              <a:rPr lang="it-IT" b="1" dirty="0">
                <a:solidFill>
                  <a:schemeClr val="accent1">
                    <a:lumMod val="75000"/>
                  </a:schemeClr>
                </a:solidFill>
              </a:rPr>
              <a:t>delibera assembleare</a:t>
            </a:r>
            <a:r>
              <a:rPr lang="it-IT" dirty="0">
                <a:solidFill>
                  <a:schemeClr val="accent1">
                    <a:lumMod val="75000"/>
                  </a:schemeClr>
                </a:solidFill>
              </a:rPr>
              <a:t> e della tabella millesimale di ripartizione delle spese.    In sostituzione va bene anche la certificazione dell’amministratore del condominio;</a:t>
            </a:r>
          </a:p>
          <a:p>
            <a:pPr marL="342900" indent="-342900">
              <a:buFontTx/>
              <a:buChar char="-"/>
            </a:pPr>
            <a:r>
              <a:rPr lang="it-IT" dirty="0">
                <a:solidFill>
                  <a:schemeClr val="accent1">
                    <a:lumMod val="75000"/>
                  </a:schemeClr>
                </a:solidFill>
              </a:rPr>
              <a:t>Copia dell’</a:t>
            </a:r>
            <a:r>
              <a:rPr lang="it-IT" b="1" dirty="0">
                <a:solidFill>
                  <a:schemeClr val="accent1">
                    <a:lumMod val="75000"/>
                  </a:schemeClr>
                </a:solidFill>
              </a:rPr>
              <a:t>asseverazione </a:t>
            </a:r>
            <a:r>
              <a:rPr lang="it-IT" dirty="0">
                <a:solidFill>
                  <a:schemeClr val="accent1">
                    <a:lumMod val="75000"/>
                  </a:schemeClr>
                </a:solidFill>
              </a:rPr>
              <a:t>trasmessa all’</a:t>
            </a:r>
            <a:r>
              <a:rPr lang="it-IT" b="1" dirty="0">
                <a:solidFill>
                  <a:schemeClr val="accent1">
                    <a:lumMod val="75000"/>
                  </a:schemeClr>
                </a:solidFill>
              </a:rPr>
              <a:t>ENEA </a:t>
            </a:r>
            <a:r>
              <a:rPr lang="it-IT" dirty="0">
                <a:solidFill>
                  <a:schemeClr val="accent1">
                    <a:lumMod val="75000"/>
                  </a:schemeClr>
                </a:solidFill>
              </a:rPr>
              <a:t>per gli interventi di efficientamento energetico;</a:t>
            </a:r>
          </a:p>
          <a:p>
            <a:pPr marL="342900" indent="-342900">
              <a:buFontTx/>
              <a:buChar char="-"/>
            </a:pPr>
            <a:r>
              <a:rPr lang="it-IT" dirty="0">
                <a:solidFill>
                  <a:schemeClr val="accent1">
                    <a:lumMod val="75000"/>
                  </a:schemeClr>
                </a:solidFill>
              </a:rPr>
              <a:t>Copia dell’</a:t>
            </a:r>
            <a:r>
              <a:rPr lang="it-IT" b="1" dirty="0">
                <a:solidFill>
                  <a:schemeClr val="accent1">
                    <a:lumMod val="75000"/>
                  </a:schemeClr>
                </a:solidFill>
              </a:rPr>
              <a:t>asseverazione interventi sismici </a:t>
            </a:r>
            <a:r>
              <a:rPr lang="it-IT" dirty="0">
                <a:solidFill>
                  <a:schemeClr val="accent1">
                    <a:lumMod val="75000"/>
                  </a:schemeClr>
                </a:solidFill>
              </a:rPr>
              <a:t>depositata presso lo sportello unico;</a:t>
            </a:r>
          </a:p>
          <a:p>
            <a:pPr marL="342900" indent="-342900">
              <a:buFontTx/>
              <a:buChar char="-"/>
            </a:pPr>
            <a:r>
              <a:rPr lang="it-IT" dirty="0">
                <a:solidFill>
                  <a:schemeClr val="accent1">
                    <a:lumMod val="75000"/>
                  </a:schemeClr>
                </a:solidFill>
              </a:rPr>
              <a:t>Copia </a:t>
            </a:r>
            <a:r>
              <a:rPr lang="it-IT" b="1" dirty="0">
                <a:solidFill>
                  <a:schemeClr val="accent1">
                    <a:lumMod val="75000"/>
                  </a:schemeClr>
                </a:solidFill>
              </a:rPr>
              <a:t>titolo edilizio intervento</a:t>
            </a:r>
            <a:r>
              <a:rPr lang="it-IT" dirty="0">
                <a:solidFill>
                  <a:schemeClr val="accent1">
                    <a:lumMod val="75000"/>
                  </a:schemeClr>
                </a:solidFill>
              </a:rPr>
              <a:t>.</a:t>
            </a:r>
          </a:p>
          <a:p>
            <a:pPr marL="342900" indent="-342900">
              <a:buFontTx/>
              <a:buChar char="-"/>
            </a:pPr>
            <a:endParaRPr lang="it-IT" dirty="0">
              <a:solidFill>
                <a:schemeClr val="accent1">
                  <a:lumMod val="75000"/>
                </a:schemeClr>
              </a:solidFill>
            </a:endParaRPr>
          </a:p>
        </p:txBody>
      </p:sp>
    </p:spTree>
    <p:extLst>
      <p:ext uri="{BB962C8B-B14F-4D97-AF65-F5344CB8AC3E}">
        <p14:creationId xmlns:p14="http://schemas.microsoft.com/office/powerpoint/2010/main" val="1299065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052293" y="1687132"/>
            <a:ext cx="5756856" cy="3155324"/>
          </a:xfrm>
          <a:prstGeom prst="rect">
            <a:avLst/>
          </a:prstGeom>
        </p:spPr>
      </p:pic>
      <p:sp>
        <p:nvSpPr>
          <p:cNvPr id="4" name="Rettangolo 3"/>
          <p:cNvSpPr/>
          <p:nvPr/>
        </p:nvSpPr>
        <p:spPr>
          <a:xfrm>
            <a:off x="6275365" y="5137321"/>
            <a:ext cx="6096000" cy="1754326"/>
          </a:xfrm>
          <a:prstGeom prst="rect">
            <a:avLst/>
          </a:prstGeom>
        </p:spPr>
        <p:txBody>
          <a:bodyPr>
            <a:spAutoFit/>
          </a:bodyPr>
          <a:lstStyle/>
          <a:p>
            <a:r>
              <a:rPr lang="it-IT" sz="2400" i="1" dirty="0">
                <a:solidFill>
                  <a:srgbClr val="FF0000"/>
                </a:solidFill>
              </a:rPr>
              <a:t>Grazie per l’attenzione e… buon Natale a tutti</a:t>
            </a:r>
          </a:p>
          <a:p>
            <a:endParaRPr lang="it-IT" sz="2400" i="1" dirty="0">
              <a:solidFill>
                <a:srgbClr val="0070C0"/>
              </a:solidFill>
            </a:endParaRPr>
          </a:p>
          <a:p>
            <a:r>
              <a:rPr lang="it-IT" sz="1200" i="1" dirty="0">
                <a:solidFill>
                  <a:srgbClr val="0070C0"/>
                </a:solidFill>
              </a:rPr>
              <a:t>				dott. Gianluca Natale</a:t>
            </a:r>
          </a:p>
          <a:p>
            <a:endParaRPr lang="it-IT" sz="2400" i="1" dirty="0">
              <a:solidFill>
                <a:srgbClr val="0070C0"/>
              </a:solidFill>
            </a:endParaRPr>
          </a:p>
          <a:p>
            <a:endParaRPr lang="it-IT" sz="2400" dirty="0">
              <a:solidFill>
                <a:srgbClr val="0070C0"/>
              </a:solidFill>
            </a:endParaRPr>
          </a:p>
        </p:txBody>
      </p:sp>
      <p:pic>
        <p:nvPicPr>
          <p:cNvPr id="2" name="Immagine 1"/>
          <p:cNvPicPr>
            <a:picLocks noChangeAspect="1"/>
          </p:cNvPicPr>
          <p:nvPr/>
        </p:nvPicPr>
        <p:blipFill>
          <a:blip r:embed="rId3"/>
          <a:stretch>
            <a:fillRect/>
          </a:stretch>
        </p:blipFill>
        <p:spPr>
          <a:xfrm>
            <a:off x="9705619" y="2994196"/>
            <a:ext cx="2143125" cy="2143125"/>
          </a:xfrm>
          <a:prstGeom prst="rect">
            <a:avLst/>
          </a:prstGeom>
        </p:spPr>
      </p:pic>
    </p:spTree>
    <p:extLst>
      <p:ext uri="{BB962C8B-B14F-4D97-AF65-F5344CB8AC3E}">
        <p14:creationId xmlns:p14="http://schemas.microsoft.com/office/powerpoint/2010/main" val="177554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rot="20062151">
            <a:off x="9671280" y="-48163"/>
            <a:ext cx="2466975" cy="1847850"/>
          </a:xfrm>
          <a:prstGeom prst="rect">
            <a:avLst/>
          </a:prstGeom>
        </p:spPr>
      </p:pic>
      <p:sp>
        <p:nvSpPr>
          <p:cNvPr id="2" name="Titolo 1"/>
          <p:cNvSpPr>
            <a:spLocks noGrp="1"/>
          </p:cNvSpPr>
          <p:nvPr>
            <p:ph type="ctrTitle"/>
          </p:nvPr>
        </p:nvSpPr>
        <p:spPr>
          <a:xfrm>
            <a:off x="94445" y="154547"/>
            <a:ext cx="9144000" cy="940157"/>
          </a:xfrm>
        </p:spPr>
        <p:txBody>
          <a:bodyPr>
            <a:normAutofit fontScale="90000"/>
          </a:bodyPr>
          <a:lstStyle/>
          <a:p>
            <a:r>
              <a:rPr lang="it-IT" dirty="0">
                <a:solidFill>
                  <a:schemeClr val="accent1">
                    <a:lumMod val="75000"/>
                  </a:schemeClr>
                </a:solidFill>
              </a:rPr>
              <a:t>Modalità fruizione detrazione</a:t>
            </a:r>
          </a:p>
        </p:txBody>
      </p:sp>
      <p:sp>
        <p:nvSpPr>
          <p:cNvPr id="3" name="Sottotitolo 2"/>
          <p:cNvSpPr>
            <a:spLocks noGrp="1"/>
          </p:cNvSpPr>
          <p:nvPr>
            <p:ph type="subTitle" idx="1"/>
          </p:nvPr>
        </p:nvSpPr>
        <p:spPr>
          <a:xfrm>
            <a:off x="725509" y="1004552"/>
            <a:ext cx="10710930" cy="5460641"/>
          </a:xfrm>
        </p:spPr>
        <p:txBody>
          <a:bodyPr>
            <a:normAutofit lnSpcReduction="10000"/>
          </a:bodyPr>
          <a:lstStyle/>
          <a:p>
            <a:pPr algn="just"/>
            <a:r>
              <a:rPr lang="it-IT" dirty="0">
                <a:solidFill>
                  <a:schemeClr val="accent1">
                    <a:lumMod val="75000"/>
                  </a:schemeClr>
                </a:solidFill>
              </a:rPr>
              <a:t>Premessa: la detrazione è riconosciuta nella misura del 110% da ripartire </a:t>
            </a:r>
          </a:p>
          <a:p>
            <a:pPr algn="just"/>
            <a:r>
              <a:rPr lang="it-IT" dirty="0">
                <a:solidFill>
                  <a:schemeClr val="accent1">
                    <a:lumMod val="75000"/>
                  </a:schemeClr>
                </a:solidFill>
              </a:rPr>
              <a:t>tra gli aventi diritto in </a:t>
            </a:r>
            <a:r>
              <a:rPr lang="it-IT" b="1" dirty="0">
                <a:solidFill>
                  <a:schemeClr val="accent1">
                    <a:lumMod val="75000"/>
                  </a:schemeClr>
                </a:solidFill>
              </a:rPr>
              <a:t>cinque quote annuali di pari importo </a:t>
            </a:r>
            <a:r>
              <a:rPr lang="it-IT" dirty="0">
                <a:solidFill>
                  <a:schemeClr val="accent1">
                    <a:lumMod val="75000"/>
                  </a:schemeClr>
                </a:solidFill>
              </a:rPr>
              <a:t>e si applica </a:t>
            </a:r>
          </a:p>
          <a:p>
            <a:pPr algn="just"/>
            <a:r>
              <a:rPr lang="it-IT" dirty="0">
                <a:solidFill>
                  <a:schemeClr val="accent1">
                    <a:lumMod val="75000"/>
                  </a:schemeClr>
                </a:solidFill>
              </a:rPr>
              <a:t>alle </a:t>
            </a:r>
            <a:r>
              <a:rPr lang="it-IT" b="1" u="sng" dirty="0">
                <a:solidFill>
                  <a:schemeClr val="accent1">
                    <a:lumMod val="75000"/>
                  </a:schemeClr>
                </a:solidFill>
              </a:rPr>
              <a:t>spese sostenute</a:t>
            </a:r>
            <a:r>
              <a:rPr lang="it-IT" dirty="0">
                <a:solidFill>
                  <a:schemeClr val="accent1">
                    <a:lumMod val="75000"/>
                  </a:schemeClr>
                </a:solidFill>
              </a:rPr>
              <a:t>, per interventi «trainanti» e «trainati», dal 1° luglio </a:t>
            </a:r>
          </a:p>
          <a:p>
            <a:pPr algn="just"/>
            <a:r>
              <a:rPr lang="it-IT" dirty="0">
                <a:solidFill>
                  <a:schemeClr val="accent1">
                    <a:lumMod val="75000"/>
                  </a:schemeClr>
                </a:solidFill>
              </a:rPr>
              <a:t>2020 al 31 dicembre 2021, </a:t>
            </a:r>
            <a:r>
              <a:rPr lang="it-IT" b="1" u="sng" dirty="0">
                <a:solidFill>
                  <a:schemeClr val="accent1">
                    <a:lumMod val="75000"/>
                  </a:schemeClr>
                </a:solidFill>
              </a:rPr>
              <a:t>indipendentemente dalla data di effettuazione degli interventi.</a:t>
            </a:r>
          </a:p>
          <a:p>
            <a:r>
              <a:rPr lang="it-IT" sz="2800" b="1" dirty="0">
                <a:solidFill>
                  <a:schemeClr val="accent1">
                    <a:lumMod val="75000"/>
                  </a:schemeClr>
                </a:solidFill>
              </a:rPr>
              <a:t>Modalità con le quali si può beneficiare della detrazione:</a:t>
            </a:r>
          </a:p>
          <a:p>
            <a:pPr algn="just"/>
            <a:r>
              <a:rPr lang="it-IT" dirty="0"/>
              <a:t>- </a:t>
            </a:r>
            <a:r>
              <a:rPr lang="it-IT" dirty="0">
                <a:solidFill>
                  <a:schemeClr val="accent1">
                    <a:lumMod val="75000"/>
                  </a:schemeClr>
                </a:solidFill>
              </a:rPr>
              <a:t>la </a:t>
            </a:r>
            <a:r>
              <a:rPr lang="it-IT" b="1" dirty="0">
                <a:solidFill>
                  <a:schemeClr val="accent1">
                    <a:lumMod val="75000"/>
                  </a:schemeClr>
                </a:solidFill>
              </a:rPr>
              <a:t>fruizione diretta</a:t>
            </a:r>
            <a:r>
              <a:rPr lang="it-IT" dirty="0">
                <a:solidFill>
                  <a:schemeClr val="accent1">
                    <a:lumMod val="75000"/>
                  </a:schemeClr>
                </a:solidFill>
              </a:rPr>
              <a:t> in dichiarazione dei redditi, ripartendo la detrazione spettante in 5 o 10 (a seconda del bonus) rate annuali di pari importo;</a:t>
            </a:r>
          </a:p>
          <a:p>
            <a:pPr algn="just"/>
            <a:r>
              <a:rPr lang="it-IT" dirty="0">
                <a:solidFill>
                  <a:schemeClr val="accent1">
                    <a:lumMod val="75000"/>
                  </a:schemeClr>
                </a:solidFill>
              </a:rPr>
              <a:t>- lo </a:t>
            </a:r>
            <a:r>
              <a:rPr lang="it-IT" b="1" dirty="0">
                <a:solidFill>
                  <a:schemeClr val="accent1">
                    <a:lumMod val="75000"/>
                  </a:schemeClr>
                </a:solidFill>
              </a:rPr>
              <a:t>sconto in fattura</a:t>
            </a:r>
            <a:r>
              <a:rPr lang="it-IT" dirty="0">
                <a:solidFill>
                  <a:schemeClr val="accent1">
                    <a:lumMod val="75000"/>
                  </a:schemeClr>
                </a:solidFill>
              </a:rPr>
              <a:t>, in questo caso la detrazione viene anticipata dal fornitore dei beni e servizi relativi agli interventi agevolati, applicando sul corrispettivo dovuto per i lavori, uno sconto pari (al massimo) al corrispettivo stesso. Il fornitore recupera l’importo corrispondente allo sconto in fattura sotto forma di credito d’imposta pari alla detrazione originariamente spettante al beneficiario;</a:t>
            </a:r>
          </a:p>
          <a:p>
            <a:pPr algn="just"/>
            <a:r>
              <a:rPr lang="it-IT" dirty="0">
                <a:solidFill>
                  <a:schemeClr val="accent1">
                    <a:lumMod val="75000"/>
                  </a:schemeClr>
                </a:solidFill>
              </a:rPr>
              <a:t>- la </a:t>
            </a:r>
            <a:r>
              <a:rPr lang="it-IT" b="1" dirty="0">
                <a:solidFill>
                  <a:schemeClr val="accent1">
                    <a:lumMod val="75000"/>
                  </a:schemeClr>
                </a:solidFill>
              </a:rPr>
              <a:t>cessione del credito d’imposta</a:t>
            </a:r>
            <a:r>
              <a:rPr lang="it-IT" dirty="0">
                <a:solidFill>
                  <a:schemeClr val="accent1">
                    <a:lumMod val="75000"/>
                  </a:schemeClr>
                </a:solidFill>
              </a:rPr>
              <a:t>, la detrazione si trasferisce ad altri soggetti, a libera scelta, comprese banche e ad altri intermediari finanziari</a:t>
            </a:r>
            <a:r>
              <a:rPr lang="it-IT" dirty="0"/>
              <a:t>.</a:t>
            </a:r>
          </a:p>
          <a:p>
            <a:endParaRPr lang="it-IT" b="1" dirty="0">
              <a:solidFill>
                <a:schemeClr val="accent1">
                  <a:lumMod val="75000"/>
                </a:schemeClr>
              </a:solidFill>
            </a:endParaRPr>
          </a:p>
        </p:txBody>
      </p:sp>
    </p:spTree>
    <p:extLst>
      <p:ext uri="{BB962C8B-B14F-4D97-AF65-F5344CB8AC3E}">
        <p14:creationId xmlns:p14="http://schemas.microsoft.com/office/powerpoint/2010/main" val="26484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rot="1774012">
            <a:off x="10866416" y="333374"/>
            <a:ext cx="1364221" cy="1659676"/>
          </a:xfrm>
          <a:prstGeom prst="rect">
            <a:avLst/>
          </a:prstGeom>
        </p:spPr>
      </p:pic>
      <p:sp>
        <p:nvSpPr>
          <p:cNvPr id="2" name="Titolo 1"/>
          <p:cNvSpPr>
            <a:spLocks noGrp="1"/>
          </p:cNvSpPr>
          <p:nvPr>
            <p:ph type="title"/>
          </p:nvPr>
        </p:nvSpPr>
        <p:spPr/>
        <p:txBody>
          <a:bodyPr>
            <a:noAutofit/>
          </a:bodyPr>
          <a:lstStyle/>
          <a:p>
            <a:r>
              <a:rPr lang="it-IT" sz="3200" b="1" dirty="0">
                <a:solidFill>
                  <a:srgbClr val="0070C0"/>
                </a:solidFill>
              </a:rPr>
              <a:t>Quando è possibile fruire direttamente della detrazione e quando in alternativa è possibile cedere il credito d’imposta</a:t>
            </a:r>
            <a:r>
              <a:rPr lang="it-IT" sz="3200" dirty="0">
                <a:solidFill>
                  <a:srgbClr val="0070C0"/>
                </a:solidFill>
              </a:rPr>
              <a:t>.</a:t>
            </a:r>
          </a:p>
        </p:txBody>
      </p:sp>
      <p:sp>
        <p:nvSpPr>
          <p:cNvPr id="3" name="Segnaposto contenuto 2"/>
          <p:cNvSpPr>
            <a:spLocks noGrp="1"/>
          </p:cNvSpPr>
          <p:nvPr>
            <p:ph idx="1"/>
          </p:nvPr>
        </p:nvSpPr>
        <p:spPr>
          <a:xfrm>
            <a:off x="838200" y="1690688"/>
            <a:ext cx="10515600" cy="4877537"/>
          </a:xfrm>
        </p:spPr>
        <p:txBody>
          <a:bodyPr>
            <a:normAutofit fontScale="92500" lnSpcReduction="10000"/>
          </a:bodyPr>
          <a:lstStyle/>
          <a:p>
            <a:r>
              <a:rPr lang="it-IT" dirty="0">
                <a:solidFill>
                  <a:srgbClr val="FF0000"/>
                </a:solidFill>
              </a:rPr>
              <a:t>Fruizione diretta (detrazione dall’imposta lorda): è in virtù del reddito, di conseguenza delle imposte e dell’entità dell’investimento. Non può essere utilizzata dai soggetti che possiedono solo redditi assoggettati </a:t>
            </a:r>
            <a:r>
              <a:rPr lang="it-IT" b="1" dirty="0">
                <a:solidFill>
                  <a:srgbClr val="FF0000"/>
                </a:solidFill>
              </a:rPr>
              <a:t>a tassazione separata </a:t>
            </a:r>
            <a:r>
              <a:rPr lang="it-IT" dirty="0">
                <a:solidFill>
                  <a:srgbClr val="FF0000"/>
                </a:solidFill>
              </a:rPr>
              <a:t>o ad </a:t>
            </a:r>
            <a:r>
              <a:rPr lang="it-IT" b="1" dirty="0">
                <a:solidFill>
                  <a:srgbClr val="FF0000"/>
                </a:solidFill>
              </a:rPr>
              <a:t>imposta sostitutiva, </a:t>
            </a:r>
            <a:r>
              <a:rPr lang="it-IT" dirty="0">
                <a:solidFill>
                  <a:srgbClr val="FF0000"/>
                </a:solidFill>
              </a:rPr>
              <a:t>oppure che </a:t>
            </a:r>
            <a:r>
              <a:rPr lang="it-IT" b="1" dirty="0">
                <a:solidFill>
                  <a:srgbClr val="FF0000"/>
                </a:solidFill>
              </a:rPr>
              <a:t>le detrazioni assorbono l’imposta lorda o </a:t>
            </a:r>
            <a:r>
              <a:rPr lang="it-IT" dirty="0">
                <a:solidFill>
                  <a:srgbClr val="FF0000"/>
                </a:solidFill>
              </a:rPr>
              <a:t>infine i soggetti cd</a:t>
            </a:r>
            <a:r>
              <a:rPr lang="it-IT" b="1" dirty="0">
                <a:solidFill>
                  <a:srgbClr val="FF0000"/>
                </a:solidFill>
              </a:rPr>
              <a:t> «</a:t>
            </a:r>
            <a:r>
              <a:rPr lang="it-IT" b="1" i="1" dirty="0">
                <a:solidFill>
                  <a:srgbClr val="FF0000"/>
                </a:solidFill>
              </a:rPr>
              <a:t>no </a:t>
            </a:r>
            <a:r>
              <a:rPr lang="it-IT" b="1" i="1" dirty="0" err="1">
                <a:solidFill>
                  <a:srgbClr val="FF0000"/>
                </a:solidFill>
              </a:rPr>
              <a:t>tax</a:t>
            </a:r>
            <a:r>
              <a:rPr lang="it-IT" b="1" i="1" dirty="0">
                <a:solidFill>
                  <a:srgbClr val="FF0000"/>
                </a:solidFill>
              </a:rPr>
              <a:t> area»</a:t>
            </a:r>
            <a:r>
              <a:rPr lang="it-IT" b="1" dirty="0">
                <a:solidFill>
                  <a:srgbClr val="FF0000"/>
                </a:solidFill>
              </a:rPr>
              <a:t>. </a:t>
            </a:r>
            <a:r>
              <a:rPr lang="it-IT" b="1" u="sng" dirty="0">
                <a:solidFill>
                  <a:srgbClr val="FF0000"/>
                </a:solidFill>
              </a:rPr>
              <a:t>Tali soggetti però possono optare per lo sconto o la cessione del credito d’imposta.</a:t>
            </a:r>
          </a:p>
          <a:p>
            <a:pPr marL="0" indent="0">
              <a:buNone/>
            </a:pPr>
            <a:endParaRPr lang="it-IT" sz="2200" b="1" dirty="0">
              <a:solidFill>
                <a:srgbClr val="FF0000"/>
              </a:solidFill>
            </a:endParaRPr>
          </a:p>
          <a:p>
            <a:pPr marL="0" indent="0" algn="ctr">
              <a:buNone/>
            </a:pPr>
            <a:r>
              <a:rPr lang="it-IT" b="1" u="sng" dirty="0">
                <a:solidFill>
                  <a:srgbClr val="00B050"/>
                </a:solidFill>
              </a:rPr>
              <a:t>Per lo sconto in fattura o la cessione del credito d’imposta:</a:t>
            </a:r>
          </a:p>
          <a:p>
            <a:pPr algn="just"/>
            <a:r>
              <a:rPr lang="it-IT" dirty="0">
                <a:solidFill>
                  <a:srgbClr val="00B050"/>
                </a:solidFill>
              </a:rPr>
              <a:t>Il credito non può essere ceduto da chi non ha redditi, ad esempio chi paga le tasse all’estero;</a:t>
            </a:r>
          </a:p>
          <a:p>
            <a:pPr algn="just"/>
            <a:r>
              <a:rPr lang="it-IT" dirty="0">
                <a:solidFill>
                  <a:srgbClr val="00B050"/>
                </a:solidFill>
              </a:rPr>
              <a:t>Mentre può essere ceduto da chi ha redditi non imponibili </a:t>
            </a:r>
            <a:r>
              <a:rPr lang="it-IT" dirty="0" err="1">
                <a:solidFill>
                  <a:srgbClr val="00B050"/>
                </a:solidFill>
              </a:rPr>
              <a:t>irpef</a:t>
            </a:r>
            <a:r>
              <a:rPr lang="it-IT" dirty="0">
                <a:solidFill>
                  <a:srgbClr val="00B050"/>
                </a:solidFill>
              </a:rPr>
              <a:t>, ad esempio da chi possiede redditi di locazione su cui paga la cedolare secca;</a:t>
            </a:r>
          </a:p>
          <a:p>
            <a:pPr algn="just"/>
            <a:r>
              <a:rPr lang="it-IT" dirty="0">
                <a:solidFill>
                  <a:srgbClr val="00B050"/>
                </a:solidFill>
              </a:rPr>
              <a:t>Il credito può essere ceduto anche in caso di incapienza fiscale.</a:t>
            </a:r>
          </a:p>
          <a:p>
            <a:endParaRPr lang="it-IT" dirty="0"/>
          </a:p>
          <a:p>
            <a:endParaRPr lang="it-IT" dirty="0"/>
          </a:p>
        </p:txBody>
      </p:sp>
    </p:spTree>
    <p:extLst>
      <p:ext uri="{BB962C8B-B14F-4D97-AF65-F5344CB8AC3E}">
        <p14:creationId xmlns:p14="http://schemas.microsoft.com/office/powerpoint/2010/main" val="73358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448541" y="60436"/>
            <a:ext cx="3296991" cy="2076450"/>
          </a:xfrm>
          <a:prstGeom prst="rect">
            <a:avLst/>
          </a:prstGeom>
        </p:spPr>
      </p:pic>
      <p:sp>
        <p:nvSpPr>
          <p:cNvPr id="2" name="Titolo 1"/>
          <p:cNvSpPr>
            <a:spLocks noGrp="1"/>
          </p:cNvSpPr>
          <p:nvPr>
            <p:ph type="ctrTitle"/>
          </p:nvPr>
        </p:nvSpPr>
        <p:spPr>
          <a:xfrm>
            <a:off x="-978794" y="877664"/>
            <a:ext cx="9985420" cy="629164"/>
          </a:xfrm>
        </p:spPr>
        <p:txBody>
          <a:bodyPr>
            <a:normAutofit fontScale="90000"/>
          </a:bodyPr>
          <a:lstStyle/>
          <a:p>
            <a:r>
              <a:rPr lang="it-IT" dirty="0">
                <a:solidFill>
                  <a:schemeClr val="accent1">
                    <a:lumMod val="75000"/>
                  </a:schemeClr>
                </a:solidFill>
              </a:rPr>
              <a:t>Fruizione diretta</a:t>
            </a:r>
          </a:p>
        </p:txBody>
      </p:sp>
      <p:sp>
        <p:nvSpPr>
          <p:cNvPr id="3" name="Sottotitolo 2"/>
          <p:cNvSpPr>
            <a:spLocks noGrp="1"/>
          </p:cNvSpPr>
          <p:nvPr>
            <p:ph type="subTitle" idx="1"/>
          </p:nvPr>
        </p:nvSpPr>
        <p:spPr>
          <a:xfrm>
            <a:off x="154546" y="1295801"/>
            <a:ext cx="11372045" cy="5117877"/>
          </a:xfrm>
        </p:spPr>
        <p:txBody>
          <a:bodyPr/>
          <a:lstStyle/>
          <a:p>
            <a:pPr algn="just"/>
            <a:endParaRPr lang="it-IT" dirty="0"/>
          </a:p>
          <a:p>
            <a:pPr algn="just"/>
            <a:endParaRPr lang="it-IT" dirty="0"/>
          </a:p>
          <a:p>
            <a:pPr algn="just"/>
            <a:r>
              <a:rPr lang="it-IT" dirty="0">
                <a:solidFill>
                  <a:schemeClr val="accent1">
                    <a:lumMod val="50000"/>
                  </a:schemeClr>
                </a:solidFill>
              </a:rPr>
              <a:t>Tale scelta deve essere fatta in virtù del reddito imponibile del contribuente e della capienza delle imposte a suo carico, in funzione della entità dell’intervento e tenuto conto che la detrazione avviene, nel caso del superbonus, in 5anni.</a:t>
            </a:r>
          </a:p>
          <a:p>
            <a:pPr algn="just"/>
            <a:r>
              <a:rPr lang="it-IT" dirty="0">
                <a:solidFill>
                  <a:schemeClr val="accent1">
                    <a:lumMod val="50000"/>
                  </a:schemeClr>
                </a:solidFill>
              </a:rPr>
              <a:t>C’è sempre la possibilità di uscire dalla detrazione diretta e cedere il credito residuo.</a:t>
            </a:r>
          </a:p>
          <a:p>
            <a:pPr algn="just"/>
            <a:r>
              <a:rPr lang="it-IT" dirty="0">
                <a:solidFill>
                  <a:schemeClr val="accent1">
                    <a:lumMod val="50000"/>
                  </a:schemeClr>
                </a:solidFill>
              </a:rPr>
              <a:t>Ad esempio la sig.ra Mafalda decide di fruire per la detrazione diretta per l’anno 2020. Successivamente si rende conto che l’anno successivo la dichiarazione dei redditi sarà più bassa, col rischio di non poter utilizzare in pieno la detrazione disponibile. In tal caso la sig.ra Mafalda può cedere il credito relativo ai quattro anni residui.</a:t>
            </a:r>
          </a:p>
          <a:p>
            <a:pPr algn="just"/>
            <a:r>
              <a:rPr lang="it-IT" dirty="0">
                <a:solidFill>
                  <a:schemeClr val="accent1">
                    <a:lumMod val="50000"/>
                  </a:schemeClr>
                </a:solidFill>
              </a:rPr>
              <a:t>Si sottolinea che solo tramite la detrazione diretta e al termine del quinquennio, il contribuente potrà lucrare il 10% in più concesso dalla detrazione fiscale. Negli altri casi, come vedremo, il 10% serve ad «ammortizzare» gli oneri finanziari della cessione.</a:t>
            </a:r>
          </a:p>
          <a:p>
            <a:pPr algn="just"/>
            <a:endParaRPr lang="it-IT" dirty="0"/>
          </a:p>
        </p:txBody>
      </p:sp>
    </p:spTree>
    <p:extLst>
      <p:ext uri="{BB962C8B-B14F-4D97-AF65-F5344CB8AC3E}">
        <p14:creationId xmlns:p14="http://schemas.microsoft.com/office/powerpoint/2010/main" val="213378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93521">
            <a:off x="9802499" y="91283"/>
            <a:ext cx="2143125" cy="2143125"/>
          </a:xfrm>
          <a:prstGeom prst="rect">
            <a:avLst/>
          </a:prstGeom>
        </p:spPr>
      </p:pic>
      <p:sp>
        <p:nvSpPr>
          <p:cNvPr id="2" name="Titolo 1"/>
          <p:cNvSpPr>
            <a:spLocks noGrp="1"/>
          </p:cNvSpPr>
          <p:nvPr>
            <p:ph type="title"/>
          </p:nvPr>
        </p:nvSpPr>
        <p:spPr>
          <a:xfrm>
            <a:off x="-990600" y="500062"/>
            <a:ext cx="10515600" cy="1325563"/>
          </a:xfrm>
        </p:spPr>
        <p:txBody>
          <a:bodyPr>
            <a:normAutofit/>
          </a:bodyPr>
          <a:lstStyle/>
          <a:p>
            <a:pPr algn="ctr"/>
            <a:r>
              <a:rPr lang="it-IT" sz="4800" dirty="0">
                <a:solidFill>
                  <a:schemeClr val="accent1">
                    <a:lumMod val="50000"/>
                  </a:schemeClr>
                </a:solidFill>
              </a:rPr>
              <a:t>Sconto in fattura</a:t>
            </a:r>
          </a:p>
        </p:txBody>
      </p:sp>
      <p:sp>
        <p:nvSpPr>
          <p:cNvPr id="3" name="Segnaposto contenuto 2"/>
          <p:cNvSpPr>
            <a:spLocks noGrp="1"/>
          </p:cNvSpPr>
          <p:nvPr>
            <p:ph idx="1"/>
          </p:nvPr>
        </p:nvSpPr>
        <p:spPr/>
        <p:txBody>
          <a:bodyPr>
            <a:normAutofit/>
          </a:bodyPr>
          <a:lstStyle/>
          <a:p>
            <a:pPr algn="just"/>
            <a:r>
              <a:rPr lang="it-IT" sz="2600" dirty="0">
                <a:solidFill>
                  <a:schemeClr val="accent1">
                    <a:lumMod val="50000"/>
                  </a:schemeClr>
                </a:solidFill>
              </a:rPr>
              <a:t>Tale opzione consente di ottenere un </a:t>
            </a:r>
            <a:r>
              <a:rPr lang="it-IT" sz="2600" i="1" dirty="0">
                <a:solidFill>
                  <a:schemeClr val="accent1">
                    <a:lumMod val="50000"/>
                  </a:schemeClr>
                </a:solidFill>
              </a:rPr>
              <a:t>«contributo, sotto forma di sconto sul corrispettivo dovuto, fino ad un importo massimo pari al corrispettivo stesso, anticipato dai fornitori che hanno effettuato gli interventi e da quest’ultimi recuperato sotto forma di credito d’imposta, di importo pari alla detrazione spettante, con facoltà di successiva del credito ad altri soggetti…»</a:t>
            </a:r>
          </a:p>
          <a:p>
            <a:pPr algn="just"/>
            <a:r>
              <a:rPr lang="it-IT" sz="2600" dirty="0">
                <a:solidFill>
                  <a:schemeClr val="accent1">
                    <a:lumMod val="50000"/>
                  </a:schemeClr>
                </a:solidFill>
              </a:rPr>
              <a:t>Nel caso del “superbonus” al 110%, ciò significa che </a:t>
            </a:r>
            <a:r>
              <a:rPr lang="it-IT" sz="2600" b="1" dirty="0">
                <a:solidFill>
                  <a:schemeClr val="accent1">
                    <a:lumMod val="50000"/>
                  </a:schemeClr>
                </a:solidFill>
              </a:rPr>
              <a:t>il contribuente “esaurisce” la detrazione fruendo di uno sconto pari al 100</a:t>
            </a:r>
            <a:r>
              <a:rPr lang="it-IT" sz="2600" dirty="0">
                <a:solidFill>
                  <a:schemeClr val="accent1">
                    <a:lumMod val="50000"/>
                  </a:schemeClr>
                </a:solidFill>
              </a:rPr>
              <a:t>% del corrispettivo dovuto, mentre </a:t>
            </a:r>
            <a:r>
              <a:rPr lang="it-IT" sz="2600" b="1" dirty="0">
                <a:solidFill>
                  <a:schemeClr val="accent1">
                    <a:lumMod val="50000"/>
                  </a:schemeClr>
                </a:solidFill>
              </a:rPr>
              <a:t>il fornitore diviene titolare di un credito d’imposta pari al 110%</a:t>
            </a:r>
            <a:r>
              <a:rPr lang="it-IT" sz="2600" dirty="0">
                <a:solidFill>
                  <a:schemeClr val="accent1">
                    <a:lumMod val="50000"/>
                  </a:schemeClr>
                </a:solidFill>
              </a:rPr>
              <a:t> del corrispettivo stesso. </a:t>
            </a:r>
            <a:endParaRPr lang="it-IT" sz="2600" i="1" dirty="0">
              <a:solidFill>
                <a:schemeClr val="accent1">
                  <a:lumMod val="50000"/>
                </a:schemeClr>
              </a:solidFill>
            </a:endParaRPr>
          </a:p>
        </p:txBody>
      </p:sp>
    </p:spTree>
    <p:extLst>
      <p:ext uri="{BB962C8B-B14F-4D97-AF65-F5344CB8AC3E}">
        <p14:creationId xmlns:p14="http://schemas.microsoft.com/office/powerpoint/2010/main" val="120450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305" y="104955"/>
            <a:ext cx="6852621" cy="1330080"/>
          </a:xfrm>
        </p:spPr>
        <p:txBody>
          <a:bodyPr>
            <a:normAutofit/>
          </a:bodyPr>
          <a:lstStyle/>
          <a:p>
            <a:r>
              <a:rPr lang="it-IT" sz="4800" dirty="0">
                <a:solidFill>
                  <a:schemeClr val="accent1">
                    <a:lumMod val="50000"/>
                  </a:schemeClr>
                </a:solidFill>
              </a:rPr>
              <a:t>Esempio sconto in fattura</a:t>
            </a:r>
          </a:p>
        </p:txBody>
      </p:sp>
      <p:sp>
        <p:nvSpPr>
          <p:cNvPr id="3" name="Segnaposto contenuto 2"/>
          <p:cNvSpPr>
            <a:spLocks noGrp="1"/>
          </p:cNvSpPr>
          <p:nvPr>
            <p:ph idx="1"/>
          </p:nvPr>
        </p:nvSpPr>
        <p:spPr>
          <a:xfrm>
            <a:off x="7237926" y="502277"/>
            <a:ext cx="4760892" cy="5962918"/>
          </a:xfrm>
        </p:spPr>
        <p:txBody>
          <a:bodyPr/>
          <a:lstStyle/>
          <a:p>
            <a:endParaRPr lang="it-IT" dirty="0"/>
          </a:p>
          <a:p>
            <a:endParaRPr lang="it-IT" dirty="0"/>
          </a:p>
          <a:p>
            <a:endParaRPr lang="it-IT" dirty="0"/>
          </a:p>
        </p:txBody>
      </p:sp>
      <p:pic>
        <p:nvPicPr>
          <p:cNvPr id="4" name="Immagine 3"/>
          <p:cNvPicPr>
            <a:picLocks noChangeAspect="1"/>
          </p:cNvPicPr>
          <p:nvPr/>
        </p:nvPicPr>
        <p:blipFill>
          <a:blip r:embed="rId3"/>
          <a:stretch>
            <a:fillRect/>
          </a:stretch>
        </p:blipFill>
        <p:spPr>
          <a:xfrm>
            <a:off x="8641723" y="120427"/>
            <a:ext cx="3357095" cy="1901556"/>
          </a:xfrm>
          <a:prstGeom prst="rect">
            <a:avLst/>
          </a:prstGeom>
        </p:spPr>
      </p:pic>
      <p:sp>
        <p:nvSpPr>
          <p:cNvPr id="6" name="Rettangolo arrotondato 5"/>
          <p:cNvSpPr/>
          <p:nvPr/>
        </p:nvSpPr>
        <p:spPr>
          <a:xfrm>
            <a:off x="193182" y="1935386"/>
            <a:ext cx="2458792" cy="4376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endParaRPr lang="it-IT" dirty="0"/>
          </a:p>
          <a:p>
            <a:pPr algn="ctr"/>
            <a:endParaRPr lang="it-IT" sz="2800" dirty="0"/>
          </a:p>
          <a:p>
            <a:pPr algn="ctr"/>
            <a:r>
              <a:rPr lang="it-IT" sz="2800" dirty="0"/>
              <a:t>Committente</a:t>
            </a:r>
          </a:p>
          <a:p>
            <a:pPr algn="ctr"/>
            <a:r>
              <a:rPr lang="it-IT" sz="2800" dirty="0"/>
              <a:t>Bonus</a:t>
            </a:r>
          </a:p>
          <a:p>
            <a:pPr algn="ctr"/>
            <a:r>
              <a:rPr lang="it-IT" sz="2800" dirty="0"/>
              <a:t>96.000 €</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82" y="2507344"/>
            <a:ext cx="2446987" cy="1493950"/>
          </a:xfrm>
          <a:prstGeom prst="rect">
            <a:avLst/>
          </a:prstGeom>
        </p:spPr>
      </p:pic>
      <p:sp>
        <p:nvSpPr>
          <p:cNvPr id="9" name="Freccia a destra 8"/>
          <p:cNvSpPr/>
          <p:nvPr/>
        </p:nvSpPr>
        <p:spPr>
          <a:xfrm>
            <a:off x="2820473" y="2021983"/>
            <a:ext cx="953037" cy="1550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4024107" y="1377311"/>
            <a:ext cx="2209265" cy="2691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endParaRPr lang="it-IT" dirty="0"/>
          </a:p>
          <a:p>
            <a:pPr algn="ctr"/>
            <a:endParaRPr lang="it-IT" sz="3200" dirty="0"/>
          </a:p>
          <a:p>
            <a:pPr algn="ctr"/>
            <a:endParaRPr lang="it-IT" sz="3200" dirty="0"/>
          </a:p>
          <a:p>
            <a:pPr algn="ctr"/>
            <a:endParaRPr lang="it-IT" sz="3200" dirty="0"/>
          </a:p>
          <a:p>
            <a:pPr algn="ctr"/>
            <a:r>
              <a:rPr lang="it-IT" sz="3200" dirty="0"/>
              <a:t>Impresa</a:t>
            </a:r>
            <a:r>
              <a:rPr lang="it-IT" dirty="0"/>
              <a:t> </a:t>
            </a:r>
          </a:p>
          <a:p>
            <a:pPr algn="ctr"/>
            <a:endParaRPr lang="it-IT" dirty="0"/>
          </a:p>
        </p:txBody>
      </p:sp>
      <p:pic>
        <p:nvPicPr>
          <p:cNvPr id="11" name="Immagine 10"/>
          <p:cNvPicPr>
            <a:picLocks noChangeAspect="1"/>
          </p:cNvPicPr>
          <p:nvPr/>
        </p:nvPicPr>
        <p:blipFill>
          <a:blip r:embed="rId5"/>
          <a:stretch>
            <a:fillRect/>
          </a:stretch>
        </p:blipFill>
        <p:spPr>
          <a:xfrm>
            <a:off x="4342424" y="1713271"/>
            <a:ext cx="1606438" cy="1485865"/>
          </a:xfrm>
          <a:prstGeom prst="rect">
            <a:avLst/>
          </a:prstGeom>
        </p:spPr>
      </p:pic>
      <p:sp>
        <p:nvSpPr>
          <p:cNvPr id="12" name="Freccia in giù 11"/>
          <p:cNvSpPr/>
          <p:nvPr/>
        </p:nvSpPr>
        <p:spPr>
          <a:xfrm>
            <a:off x="3613056" y="4168659"/>
            <a:ext cx="2047739" cy="589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2936382" y="4837074"/>
            <a:ext cx="3799267" cy="158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Lavori eseguiti per € 180.000 +iva 10% = totale corrispettivo 198.000</a:t>
            </a:r>
          </a:p>
        </p:txBody>
      </p:sp>
      <p:sp>
        <p:nvSpPr>
          <p:cNvPr id="14" name="Rettangolo 13"/>
          <p:cNvSpPr/>
          <p:nvPr/>
        </p:nvSpPr>
        <p:spPr>
          <a:xfrm>
            <a:off x="7768094" y="2072538"/>
            <a:ext cx="4295647" cy="2698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000" dirty="0"/>
              <a:t>Fattura n. 1234 del 27/11/2020</a:t>
            </a:r>
          </a:p>
          <a:p>
            <a:endParaRPr lang="it-IT" sz="2000" dirty="0"/>
          </a:p>
          <a:p>
            <a:r>
              <a:rPr lang="it-IT" sz="2000" dirty="0"/>
              <a:t>Lavori di ristrutturazione            </a:t>
            </a:r>
          </a:p>
          <a:p>
            <a:r>
              <a:rPr lang="it-IT" sz="2000" dirty="0"/>
              <a:t>Imponibile 		       180.000</a:t>
            </a:r>
          </a:p>
          <a:p>
            <a:r>
              <a:rPr lang="it-IT" sz="2000" dirty="0"/>
              <a:t>Iva 10%			</a:t>
            </a:r>
            <a:r>
              <a:rPr lang="it-IT" sz="2000" u="sng" dirty="0"/>
              <a:t>         18.000</a:t>
            </a:r>
          </a:p>
          <a:p>
            <a:r>
              <a:rPr lang="it-IT" sz="2000" dirty="0"/>
              <a:t>Totale fattura		       198.000</a:t>
            </a:r>
          </a:p>
          <a:p>
            <a:r>
              <a:rPr lang="it-IT" sz="2000" dirty="0"/>
              <a:t>Sconto art.121 DL 34/2020         96.000</a:t>
            </a:r>
          </a:p>
          <a:p>
            <a:r>
              <a:rPr lang="it-IT" sz="2000" dirty="0"/>
              <a:t>Bonifico			       102.000</a:t>
            </a:r>
          </a:p>
        </p:txBody>
      </p:sp>
      <p:cxnSp>
        <p:nvCxnSpPr>
          <p:cNvPr id="27" name="Connettore 4 26"/>
          <p:cNvCxnSpPr/>
          <p:nvPr/>
        </p:nvCxnSpPr>
        <p:spPr>
          <a:xfrm flipV="1">
            <a:off x="6735649" y="4525454"/>
            <a:ext cx="814585" cy="485927"/>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ttangolo arrotondato 32"/>
          <p:cNvSpPr/>
          <p:nvPr/>
        </p:nvSpPr>
        <p:spPr>
          <a:xfrm>
            <a:off x="7135956" y="5011381"/>
            <a:ext cx="5056043" cy="174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t>Per il fornitore lo sconto si tramuta in credito d’imposta pari ad € 105.600 (96.000*110%). Tale detrazione potrà a sua volta essere utilizzata direttamente in compensazione oppure potrà essere ceduta . </a:t>
            </a:r>
          </a:p>
        </p:txBody>
      </p:sp>
      <p:sp>
        <p:nvSpPr>
          <p:cNvPr id="32" name="Freccia in giù 31"/>
          <p:cNvSpPr/>
          <p:nvPr/>
        </p:nvSpPr>
        <p:spPr>
          <a:xfrm>
            <a:off x="8965576" y="4658757"/>
            <a:ext cx="1081825" cy="352624"/>
          </a:xfrm>
          <a:prstGeom prst="downArrow">
            <a:avLst/>
          </a:prstGeom>
          <a:solidFill>
            <a:srgbClr val="FF0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687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lumMod val="50000"/>
                  </a:schemeClr>
                </a:solidFill>
              </a:rPr>
              <a:t>Cessione del credito d’imposta</a:t>
            </a:r>
          </a:p>
        </p:txBody>
      </p:sp>
      <p:sp>
        <p:nvSpPr>
          <p:cNvPr id="3" name="Segnaposto contenuto 2"/>
          <p:cNvSpPr>
            <a:spLocks noGrp="1"/>
          </p:cNvSpPr>
          <p:nvPr>
            <p:ph idx="1"/>
          </p:nvPr>
        </p:nvSpPr>
        <p:spPr>
          <a:xfrm>
            <a:off x="838200" y="1825625"/>
            <a:ext cx="8576256" cy="4351338"/>
          </a:xfrm>
        </p:spPr>
        <p:txBody>
          <a:bodyPr>
            <a:normAutofit fontScale="85000" lnSpcReduction="10000"/>
          </a:bodyPr>
          <a:lstStyle/>
          <a:p>
            <a:pPr algn="just"/>
            <a:r>
              <a:rPr lang="it-IT" dirty="0">
                <a:solidFill>
                  <a:schemeClr val="accent1">
                    <a:lumMod val="50000"/>
                  </a:schemeClr>
                </a:solidFill>
              </a:rPr>
              <a:t>La cessione del credito d’imposta rappresenta l’alternativa all’utilizzo diretto della detrazione.</a:t>
            </a:r>
          </a:p>
          <a:p>
            <a:pPr algn="just"/>
            <a:r>
              <a:rPr lang="it-IT" dirty="0">
                <a:solidFill>
                  <a:schemeClr val="accent1">
                    <a:lumMod val="50000"/>
                  </a:schemeClr>
                </a:solidFill>
              </a:rPr>
              <a:t>Con la cessione del credito d’imposta il contribuente monetizza subito il vantaggio fiscale, grazie al prezzo della cessione ricevuto.</a:t>
            </a:r>
          </a:p>
          <a:p>
            <a:pPr algn="just"/>
            <a:r>
              <a:rPr lang="it-IT" dirty="0">
                <a:solidFill>
                  <a:schemeClr val="accent1">
                    <a:lumMod val="50000"/>
                  </a:schemeClr>
                </a:solidFill>
              </a:rPr>
              <a:t>la cessione del credito a terzi può essere disposta, per espressa previsione di legge, in favore di “</a:t>
            </a:r>
            <a:r>
              <a:rPr lang="it-IT" i="1" dirty="0">
                <a:solidFill>
                  <a:schemeClr val="accent1">
                    <a:lumMod val="50000"/>
                  </a:schemeClr>
                </a:solidFill>
              </a:rPr>
              <a:t>altri soggetti, compresi gli istituti di credito e gli altri intermediari finanziari</a:t>
            </a:r>
            <a:r>
              <a:rPr lang="it-IT" dirty="0">
                <a:solidFill>
                  <a:schemeClr val="accent1">
                    <a:lumMod val="50000"/>
                  </a:schemeClr>
                </a:solidFill>
              </a:rPr>
              <a:t>”</a:t>
            </a:r>
          </a:p>
          <a:p>
            <a:pPr algn="just"/>
            <a:r>
              <a:rPr lang="it-IT" dirty="0">
                <a:solidFill>
                  <a:schemeClr val="accent1">
                    <a:lumMod val="50000"/>
                  </a:schemeClr>
                </a:solidFill>
              </a:rPr>
              <a:t>l’Agenzia delle entrate ha espressamente chiarito che la cessione può avvenire in favore: (i) “</a:t>
            </a:r>
            <a:r>
              <a:rPr lang="it-IT" i="1" dirty="0">
                <a:solidFill>
                  <a:schemeClr val="accent1">
                    <a:lumMod val="50000"/>
                  </a:schemeClr>
                </a:solidFill>
              </a:rPr>
              <a:t>dei fornitori dei beni e dei servizi necessari alla realizzazione degli interventi</a:t>
            </a:r>
            <a:r>
              <a:rPr lang="it-IT" dirty="0">
                <a:solidFill>
                  <a:schemeClr val="accent1">
                    <a:lumMod val="50000"/>
                  </a:schemeClr>
                </a:solidFill>
              </a:rPr>
              <a:t>”; (ii) “</a:t>
            </a:r>
            <a:r>
              <a:rPr lang="it-IT" i="1" dirty="0">
                <a:solidFill>
                  <a:schemeClr val="accent1">
                    <a:lumMod val="50000"/>
                  </a:schemeClr>
                </a:solidFill>
              </a:rPr>
              <a:t>di altri soggetti (persone fisiche, anche esercenti attività di lavoro autonomo o d’impresa, società ed enti</a:t>
            </a:r>
            <a:r>
              <a:rPr lang="it-IT" dirty="0">
                <a:solidFill>
                  <a:schemeClr val="accent1">
                    <a:lumMod val="50000"/>
                  </a:schemeClr>
                </a:solidFill>
              </a:rPr>
              <a:t>”; (iii) “</a:t>
            </a:r>
            <a:r>
              <a:rPr lang="it-IT" i="1" dirty="0">
                <a:solidFill>
                  <a:schemeClr val="accent1">
                    <a:lumMod val="50000"/>
                  </a:schemeClr>
                </a:solidFill>
              </a:rPr>
              <a:t>di istituti di credito e intermediari finanziari</a:t>
            </a:r>
            <a:r>
              <a:rPr lang="it-IT" dirty="0">
                <a:solidFill>
                  <a:schemeClr val="accent1">
                    <a:lumMod val="50000"/>
                  </a:schemeClr>
                </a:solidFill>
              </a:rPr>
              <a:t>” (cfr. par. 7 della circolare n. 24/E dell’8 agosto 2020)</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118" y="185738"/>
            <a:ext cx="3048000" cy="1504950"/>
          </a:xfrm>
          <a:prstGeom prst="rect">
            <a:avLst/>
          </a:prstGeom>
        </p:spPr>
      </p:pic>
    </p:spTree>
    <p:extLst>
      <p:ext uri="{BB962C8B-B14F-4D97-AF65-F5344CB8AC3E}">
        <p14:creationId xmlns:p14="http://schemas.microsoft.com/office/powerpoint/2010/main" val="27890210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4172</Words>
  <Application>Microsoft Office PowerPoint</Application>
  <PresentationFormat>Widescreen</PresentationFormat>
  <Paragraphs>244</Paragraphs>
  <Slides>30</Slides>
  <Notes>3</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7" baseType="lpstr">
      <vt:lpstr>Arial</vt:lpstr>
      <vt:lpstr>Arial Narrow</vt:lpstr>
      <vt:lpstr>Calibri</vt:lpstr>
      <vt:lpstr>Calibri Light</vt:lpstr>
      <vt:lpstr>verdana</vt:lpstr>
      <vt:lpstr>Tema di Office</vt:lpstr>
      <vt:lpstr>Worksheet</vt:lpstr>
      <vt:lpstr>Cessione del credito e sconto in fattura  approfondimenti e aspetti particolari</vt:lpstr>
      <vt:lpstr>Fonti normative</vt:lpstr>
      <vt:lpstr>Documentazione da conservare</vt:lpstr>
      <vt:lpstr>Modalità fruizione detrazione</vt:lpstr>
      <vt:lpstr>Quando è possibile fruire direttamente della detrazione e quando in alternativa è possibile cedere il credito d’imposta.</vt:lpstr>
      <vt:lpstr>Fruizione diretta</vt:lpstr>
      <vt:lpstr>Sconto in fattura</vt:lpstr>
      <vt:lpstr>Esempio sconto in fattura</vt:lpstr>
      <vt:lpstr>Cessione del credito d’imposta</vt:lpstr>
      <vt:lpstr>Cessione del credito d’imposta</vt:lpstr>
      <vt:lpstr>Esempio cessione del credito</vt:lpstr>
      <vt:lpstr>  Proposte delle banche a confronto il mercato non è particolarmente fantasioso, le banche propongono offerte similari. Si è creato una sorta di cartello. Vediamo il confronto tra le proposte relative a Superbonus finalizzate all'acquisto crediti fiscali per persone fisiche e condomìni</vt:lpstr>
      <vt:lpstr>Esempio temporale </vt:lpstr>
      <vt:lpstr>Cessione del credito – documentazione La documentazione varia in base agli istituti di credito.  Tutte le banche richiedono la seguente documentazione:</vt:lpstr>
      <vt:lpstr>Cessione del credito – documentazione Nel caso in cui le spese sono sostenute da un soggetto diverso dal proprietario la lista dei documenti aumenta:</vt:lpstr>
      <vt:lpstr>La distinta contabilizzazione delle spese</vt:lpstr>
      <vt:lpstr>La distinta contabilizzazione delle spese</vt:lpstr>
      <vt:lpstr>Adempimenti necessari ai fini del super bonus</vt:lpstr>
      <vt:lpstr>Responsabilità dei fornitori e dei cessionari</vt:lpstr>
      <vt:lpstr>Responsabilità dei fornitori e dei cessionari</vt:lpstr>
      <vt:lpstr>Approfondimento di temi particolari</vt:lpstr>
      <vt:lpstr>Scritture contabili di sconto in fattura e  cessione del credito per superbonus</vt:lpstr>
      <vt:lpstr>Scritture contabili di sconto in fattura e  cessione del credito per superbonus</vt:lpstr>
      <vt:lpstr>Scritture contabili di sconto in fattura e  cessione del credito per superbonus</vt:lpstr>
      <vt:lpstr>Scritture contabili di sconto in fattura e  cessione del credito per superbonus</vt:lpstr>
      <vt:lpstr>Sconto in fattura: dubbi sulla modalità di tassazione dei compensi professionali</vt:lpstr>
      <vt:lpstr>Sconto in fattura: dubbi sulla modalità di tassazione dei compensi professionali</vt:lpstr>
      <vt:lpstr>Sconto in fattura: dubbi sulla modalità di tassazione dei compensi professionali</vt:lpstr>
      <vt:lpstr>Sconto in fattura: dubbi sulla modalità di tassazione dei compensi professionali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Gestione amministrativa dei superbonus 110%</dc:title>
  <dc:creator>gianluca natale</dc:creator>
  <cp:lastModifiedBy>Antonella Cruciani</cp:lastModifiedBy>
  <cp:revision>101</cp:revision>
  <cp:lastPrinted>2020-11-27T11:29:28Z</cp:lastPrinted>
  <dcterms:created xsi:type="dcterms:W3CDTF">2020-11-19T20:30:58Z</dcterms:created>
  <dcterms:modified xsi:type="dcterms:W3CDTF">2020-12-21T17:44:34Z</dcterms:modified>
</cp:coreProperties>
</file>