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6" r:id="rId2"/>
    <p:sldId id="259" r:id="rId3"/>
    <p:sldId id="262" r:id="rId4"/>
    <p:sldId id="263" r:id="rId5"/>
    <p:sldId id="264" r:id="rId6"/>
    <p:sldId id="342" r:id="rId7"/>
    <p:sldId id="343" r:id="rId8"/>
    <p:sldId id="353" r:id="rId9"/>
    <p:sldId id="354" r:id="rId10"/>
    <p:sldId id="315" r:id="rId11"/>
    <p:sldId id="349" r:id="rId12"/>
    <p:sldId id="350" r:id="rId13"/>
    <p:sldId id="351" r:id="rId14"/>
    <p:sldId id="352" r:id="rId15"/>
    <p:sldId id="329" r:id="rId16"/>
    <p:sldId id="341" r:id="rId17"/>
    <p:sldId id="320" r:id="rId18"/>
    <p:sldId id="321" r:id="rId19"/>
    <p:sldId id="323" r:id="rId20"/>
    <p:sldId id="346" r:id="rId21"/>
    <p:sldId id="345" r:id="rId22"/>
    <p:sldId id="347" r:id="rId23"/>
    <p:sldId id="348" r:id="rId24"/>
    <p:sldId id="330" r:id="rId25"/>
    <p:sldId id="339" r:id="rId26"/>
    <p:sldId id="340" r:id="rId27"/>
  </p:sldIdLst>
  <p:sldSz cx="12192000" cy="6858000"/>
  <p:notesSz cx="6724650" cy="987425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21"/>
    <p:restoredTop sz="94578"/>
  </p:normalViewPr>
  <p:slideViewPr>
    <p:cSldViewPr snapToGrid="0" snapToObjects="1">
      <p:cViewPr varScale="1">
        <p:scale>
          <a:sx n="81" d="100"/>
          <a:sy n="81" d="100"/>
        </p:scale>
        <p:origin x="538" y="43"/>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14650" cy="4953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08413" y="0"/>
            <a:ext cx="2914650" cy="495300"/>
          </a:xfrm>
          <a:prstGeom prst="rect">
            <a:avLst/>
          </a:prstGeom>
        </p:spPr>
        <p:txBody>
          <a:bodyPr vert="horz" lIns="91440" tIns="45720" rIns="91440" bIns="45720" rtlCol="0"/>
          <a:lstStyle>
            <a:lvl1pPr algn="r">
              <a:defRPr sz="1200"/>
            </a:lvl1pPr>
          </a:lstStyle>
          <a:p>
            <a:fld id="{6037D856-CB7A-4929-AF86-2086369978DA}" type="datetimeFigureOut">
              <a:rPr lang="it-IT" smtClean="0"/>
              <a:t>15/11/2018</a:t>
            </a:fld>
            <a:endParaRPr lang="it-IT"/>
          </a:p>
        </p:txBody>
      </p:sp>
      <p:sp>
        <p:nvSpPr>
          <p:cNvPr id="4" name="Segnaposto immagine diapositiva 3"/>
          <p:cNvSpPr>
            <a:spLocks noGrp="1" noRot="1" noChangeAspect="1"/>
          </p:cNvSpPr>
          <p:nvPr>
            <p:ph type="sldImg" idx="2"/>
          </p:nvPr>
        </p:nvSpPr>
        <p:spPr>
          <a:xfrm>
            <a:off x="401638" y="1235075"/>
            <a:ext cx="5921375" cy="333216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3100" y="4751388"/>
            <a:ext cx="5378450" cy="3889375"/>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378950"/>
            <a:ext cx="2914650" cy="4953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08413" y="9378950"/>
            <a:ext cx="2914650" cy="495300"/>
          </a:xfrm>
          <a:prstGeom prst="rect">
            <a:avLst/>
          </a:prstGeom>
        </p:spPr>
        <p:txBody>
          <a:bodyPr vert="horz" lIns="91440" tIns="45720" rIns="91440" bIns="45720" rtlCol="0" anchor="b"/>
          <a:lstStyle>
            <a:lvl1pPr algn="r">
              <a:defRPr sz="1200"/>
            </a:lvl1pPr>
          </a:lstStyle>
          <a:p>
            <a:fld id="{A76D0055-05C5-4596-830D-E77639344548}" type="slidenum">
              <a:rPr lang="it-IT" smtClean="0"/>
              <a:t>‹N›</a:t>
            </a:fld>
            <a:endParaRPr lang="it-IT"/>
          </a:p>
        </p:txBody>
      </p:sp>
    </p:spTree>
    <p:extLst>
      <p:ext uri="{BB962C8B-B14F-4D97-AF65-F5344CB8AC3E}">
        <p14:creationId xmlns:p14="http://schemas.microsoft.com/office/powerpoint/2010/main" val="858015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A76D0055-05C5-4596-830D-E77639344548}" type="slidenum">
              <a:rPr lang="it-IT" smtClean="0"/>
              <a:t>19</a:t>
            </a:fld>
            <a:endParaRPr lang="it-IT"/>
          </a:p>
        </p:txBody>
      </p:sp>
    </p:spTree>
    <p:extLst>
      <p:ext uri="{BB962C8B-B14F-4D97-AF65-F5344CB8AC3E}">
        <p14:creationId xmlns:p14="http://schemas.microsoft.com/office/powerpoint/2010/main" val="3746761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A76D0055-05C5-4596-830D-E77639344548}" type="slidenum">
              <a:rPr lang="it-IT" smtClean="0"/>
              <a:t>21</a:t>
            </a:fld>
            <a:endParaRPr lang="it-IT"/>
          </a:p>
        </p:txBody>
      </p:sp>
    </p:spTree>
    <p:extLst>
      <p:ext uri="{BB962C8B-B14F-4D97-AF65-F5344CB8AC3E}">
        <p14:creationId xmlns:p14="http://schemas.microsoft.com/office/powerpoint/2010/main" val="864479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AAE7BF1-BB5D-624D-AA4B-6D2C34D216E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a:extLst>
              <a:ext uri="{FF2B5EF4-FFF2-40B4-BE49-F238E27FC236}">
                <a16:creationId xmlns:a16="http://schemas.microsoft.com/office/drawing/2014/main" xmlns="" id="{DC2854C6-2019-D844-90A8-CD2819F5E9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6202F7A7-D94D-0145-A6A6-B079B59F5434}"/>
              </a:ext>
            </a:extLst>
          </p:cNvPr>
          <p:cNvSpPr>
            <a:spLocks noGrp="1"/>
          </p:cNvSpPr>
          <p:nvPr>
            <p:ph type="dt" sz="half" idx="10"/>
          </p:nvPr>
        </p:nvSpPr>
        <p:spPr/>
        <p:txBody>
          <a:bodyPr/>
          <a:lstStyle/>
          <a:p>
            <a:fld id="{E04AD5D6-B98A-474B-9ED7-64520518882E}" type="datetimeFigureOut">
              <a:rPr lang="it-IT" smtClean="0"/>
              <a:t>15/11/2018</a:t>
            </a:fld>
            <a:endParaRPr lang="it-IT"/>
          </a:p>
        </p:txBody>
      </p:sp>
      <p:sp>
        <p:nvSpPr>
          <p:cNvPr id="5" name="Segnaposto piè di pagina 4">
            <a:extLst>
              <a:ext uri="{FF2B5EF4-FFF2-40B4-BE49-F238E27FC236}">
                <a16:creationId xmlns:a16="http://schemas.microsoft.com/office/drawing/2014/main" xmlns="" id="{C8B1854E-2B5D-8749-B94D-BED500169B5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64AC7F25-E094-754C-A2D2-595219B5454B}"/>
              </a:ext>
            </a:extLst>
          </p:cNvPr>
          <p:cNvSpPr>
            <a:spLocks noGrp="1"/>
          </p:cNvSpPr>
          <p:nvPr>
            <p:ph type="sldNum" sz="quarter" idx="12"/>
          </p:nvPr>
        </p:nvSpPr>
        <p:spPr/>
        <p:txBody>
          <a:bodyPr/>
          <a:lstStyle/>
          <a:p>
            <a:fld id="{11EC6D4B-2227-9740-8C65-068F98C6C7B7}" type="slidenum">
              <a:rPr lang="it-IT" smtClean="0"/>
              <a:t>‹N›</a:t>
            </a:fld>
            <a:endParaRPr lang="it-IT"/>
          </a:p>
        </p:txBody>
      </p:sp>
    </p:spTree>
    <p:extLst>
      <p:ext uri="{BB962C8B-B14F-4D97-AF65-F5344CB8AC3E}">
        <p14:creationId xmlns:p14="http://schemas.microsoft.com/office/powerpoint/2010/main" val="1737658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CD2394E-2300-A54A-9929-DA65360B0DA8}"/>
              </a:ext>
            </a:extLst>
          </p:cNvPr>
          <p:cNvSpPr>
            <a:spLocks noGrp="1"/>
          </p:cNvSpPr>
          <p:nvPr>
            <p:ph type="title"/>
          </p:nvPr>
        </p:nvSpPr>
        <p:spPr/>
        <p:txBody>
          <a:bodyPr/>
          <a:lstStyle/>
          <a:p>
            <a:r>
              <a:rPr lang="it-IT"/>
              <a:t>Fare clic per modificare lo stile del titolo</a:t>
            </a:r>
          </a:p>
        </p:txBody>
      </p:sp>
      <p:sp>
        <p:nvSpPr>
          <p:cNvPr id="3" name="Segnaposto testo verticale 2">
            <a:extLst>
              <a:ext uri="{FF2B5EF4-FFF2-40B4-BE49-F238E27FC236}">
                <a16:creationId xmlns:a16="http://schemas.microsoft.com/office/drawing/2014/main" xmlns="" id="{2103C7C2-2B41-0B46-966A-2CE1FB0601C5}"/>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573F1F73-A871-3E4B-94AA-6580A7E6AF79}"/>
              </a:ext>
            </a:extLst>
          </p:cNvPr>
          <p:cNvSpPr>
            <a:spLocks noGrp="1"/>
          </p:cNvSpPr>
          <p:nvPr>
            <p:ph type="dt" sz="half" idx="10"/>
          </p:nvPr>
        </p:nvSpPr>
        <p:spPr/>
        <p:txBody>
          <a:bodyPr/>
          <a:lstStyle/>
          <a:p>
            <a:fld id="{E04AD5D6-B98A-474B-9ED7-64520518882E}" type="datetimeFigureOut">
              <a:rPr lang="it-IT" smtClean="0"/>
              <a:t>15/11/2018</a:t>
            </a:fld>
            <a:endParaRPr lang="it-IT"/>
          </a:p>
        </p:txBody>
      </p:sp>
      <p:sp>
        <p:nvSpPr>
          <p:cNvPr id="5" name="Segnaposto piè di pagina 4">
            <a:extLst>
              <a:ext uri="{FF2B5EF4-FFF2-40B4-BE49-F238E27FC236}">
                <a16:creationId xmlns:a16="http://schemas.microsoft.com/office/drawing/2014/main" xmlns="" id="{C0DB94C6-4E8D-9547-8368-885BB5B2D4D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430CF78E-69BB-B346-AC01-49DB45CDE9EE}"/>
              </a:ext>
            </a:extLst>
          </p:cNvPr>
          <p:cNvSpPr>
            <a:spLocks noGrp="1"/>
          </p:cNvSpPr>
          <p:nvPr>
            <p:ph type="sldNum" sz="quarter" idx="12"/>
          </p:nvPr>
        </p:nvSpPr>
        <p:spPr/>
        <p:txBody>
          <a:bodyPr/>
          <a:lstStyle/>
          <a:p>
            <a:fld id="{11EC6D4B-2227-9740-8C65-068F98C6C7B7}" type="slidenum">
              <a:rPr lang="it-IT" smtClean="0"/>
              <a:t>‹N›</a:t>
            </a:fld>
            <a:endParaRPr lang="it-IT"/>
          </a:p>
        </p:txBody>
      </p:sp>
    </p:spTree>
    <p:extLst>
      <p:ext uri="{BB962C8B-B14F-4D97-AF65-F5344CB8AC3E}">
        <p14:creationId xmlns:p14="http://schemas.microsoft.com/office/powerpoint/2010/main" val="2662483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725B49F1-2746-1F4F-9EB6-55BF0B401400}"/>
              </a:ext>
            </a:extLst>
          </p:cNvPr>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a:extLst>
              <a:ext uri="{FF2B5EF4-FFF2-40B4-BE49-F238E27FC236}">
                <a16:creationId xmlns:a16="http://schemas.microsoft.com/office/drawing/2014/main" xmlns="" id="{23E2E106-EAFA-964E-B925-1872DDAC6B61}"/>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13D30033-BB26-A74D-8873-DB163D2936F1}"/>
              </a:ext>
            </a:extLst>
          </p:cNvPr>
          <p:cNvSpPr>
            <a:spLocks noGrp="1"/>
          </p:cNvSpPr>
          <p:nvPr>
            <p:ph type="dt" sz="half" idx="10"/>
          </p:nvPr>
        </p:nvSpPr>
        <p:spPr/>
        <p:txBody>
          <a:bodyPr/>
          <a:lstStyle/>
          <a:p>
            <a:fld id="{E04AD5D6-B98A-474B-9ED7-64520518882E}" type="datetimeFigureOut">
              <a:rPr lang="it-IT" smtClean="0"/>
              <a:t>15/11/2018</a:t>
            </a:fld>
            <a:endParaRPr lang="it-IT"/>
          </a:p>
        </p:txBody>
      </p:sp>
      <p:sp>
        <p:nvSpPr>
          <p:cNvPr id="5" name="Segnaposto piè di pagina 4">
            <a:extLst>
              <a:ext uri="{FF2B5EF4-FFF2-40B4-BE49-F238E27FC236}">
                <a16:creationId xmlns:a16="http://schemas.microsoft.com/office/drawing/2014/main" xmlns="" id="{FFD68D36-EAC5-ED48-B704-8C0B6F36BC4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930DFEC1-BF95-5E41-87DB-27A963401097}"/>
              </a:ext>
            </a:extLst>
          </p:cNvPr>
          <p:cNvSpPr>
            <a:spLocks noGrp="1"/>
          </p:cNvSpPr>
          <p:nvPr>
            <p:ph type="sldNum" sz="quarter" idx="12"/>
          </p:nvPr>
        </p:nvSpPr>
        <p:spPr/>
        <p:txBody>
          <a:bodyPr/>
          <a:lstStyle/>
          <a:p>
            <a:fld id="{11EC6D4B-2227-9740-8C65-068F98C6C7B7}" type="slidenum">
              <a:rPr lang="it-IT" smtClean="0"/>
              <a:t>‹N›</a:t>
            </a:fld>
            <a:endParaRPr lang="it-IT"/>
          </a:p>
        </p:txBody>
      </p:sp>
    </p:spTree>
    <p:extLst>
      <p:ext uri="{BB962C8B-B14F-4D97-AF65-F5344CB8AC3E}">
        <p14:creationId xmlns:p14="http://schemas.microsoft.com/office/powerpoint/2010/main" val="4038052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D6313B8-EC6C-6C4E-930C-EC2191EE17F1}"/>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xmlns="" id="{D6159CA2-472B-A04B-BFD9-E37F96779166}"/>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6DD3FBB0-76C6-BF4D-AED4-F49B2DD76182}"/>
              </a:ext>
            </a:extLst>
          </p:cNvPr>
          <p:cNvSpPr>
            <a:spLocks noGrp="1"/>
          </p:cNvSpPr>
          <p:nvPr>
            <p:ph type="dt" sz="half" idx="10"/>
          </p:nvPr>
        </p:nvSpPr>
        <p:spPr/>
        <p:txBody>
          <a:bodyPr/>
          <a:lstStyle/>
          <a:p>
            <a:fld id="{E04AD5D6-B98A-474B-9ED7-64520518882E}" type="datetimeFigureOut">
              <a:rPr lang="it-IT" smtClean="0"/>
              <a:t>15/11/2018</a:t>
            </a:fld>
            <a:endParaRPr lang="it-IT"/>
          </a:p>
        </p:txBody>
      </p:sp>
      <p:sp>
        <p:nvSpPr>
          <p:cNvPr id="5" name="Segnaposto piè di pagina 4">
            <a:extLst>
              <a:ext uri="{FF2B5EF4-FFF2-40B4-BE49-F238E27FC236}">
                <a16:creationId xmlns:a16="http://schemas.microsoft.com/office/drawing/2014/main" xmlns="" id="{47D99597-9391-CE4A-B779-E7C97F81338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682238B0-D0CD-C14D-8865-B3DC768EC01F}"/>
              </a:ext>
            </a:extLst>
          </p:cNvPr>
          <p:cNvSpPr>
            <a:spLocks noGrp="1"/>
          </p:cNvSpPr>
          <p:nvPr>
            <p:ph type="sldNum" sz="quarter" idx="12"/>
          </p:nvPr>
        </p:nvSpPr>
        <p:spPr/>
        <p:txBody>
          <a:bodyPr/>
          <a:lstStyle/>
          <a:p>
            <a:fld id="{11EC6D4B-2227-9740-8C65-068F98C6C7B7}" type="slidenum">
              <a:rPr lang="it-IT" smtClean="0"/>
              <a:t>‹N›</a:t>
            </a:fld>
            <a:endParaRPr lang="it-IT"/>
          </a:p>
        </p:txBody>
      </p:sp>
    </p:spTree>
    <p:extLst>
      <p:ext uri="{BB962C8B-B14F-4D97-AF65-F5344CB8AC3E}">
        <p14:creationId xmlns:p14="http://schemas.microsoft.com/office/powerpoint/2010/main" val="1353440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E4DB910-3365-504F-8D98-F1D4CA63A62C}"/>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a:extLst>
              <a:ext uri="{FF2B5EF4-FFF2-40B4-BE49-F238E27FC236}">
                <a16:creationId xmlns:a16="http://schemas.microsoft.com/office/drawing/2014/main" xmlns="" id="{AB67A520-5935-F84F-82D8-9B945664AD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xmlns="" id="{7E7095BC-F3A8-0E4A-9C79-4435342A8364}"/>
              </a:ext>
            </a:extLst>
          </p:cNvPr>
          <p:cNvSpPr>
            <a:spLocks noGrp="1"/>
          </p:cNvSpPr>
          <p:nvPr>
            <p:ph type="dt" sz="half" idx="10"/>
          </p:nvPr>
        </p:nvSpPr>
        <p:spPr/>
        <p:txBody>
          <a:bodyPr/>
          <a:lstStyle/>
          <a:p>
            <a:fld id="{E04AD5D6-B98A-474B-9ED7-64520518882E}" type="datetimeFigureOut">
              <a:rPr lang="it-IT" smtClean="0"/>
              <a:t>15/11/2018</a:t>
            </a:fld>
            <a:endParaRPr lang="it-IT"/>
          </a:p>
        </p:txBody>
      </p:sp>
      <p:sp>
        <p:nvSpPr>
          <p:cNvPr id="5" name="Segnaposto piè di pagina 4">
            <a:extLst>
              <a:ext uri="{FF2B5EF4-FFF2-40B4-BE49-F238E27FC236}">
                <a16:creationId xmlns:a16="http://schemas.microsoft.com/office/drawing/2014/main" xmlns="" id="{8B19CB85-71E7-2E42-8F95-15F9FE5A434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028FE876-9170-0E48-B935-16792BFF7857}"/>
              </a:ext>
            </a:extLst>
          </p:cNvPr>
          <p:cNvSpPr>
            <a:spLocks noGrp="1"/>
          </p:cNvSpPr>
          <p:nvPr>
            <p:ph type="sldNum" sz="quarter" idx="12"/>
          </p:nvPr>
        </p:nvSpPr>
        <p:spPr/>
        <p:txBody>
          <a:bodyPr/>
          <a:lstStyle/>
          <a:p>
            <a:fld id="{11EC6D4B-2227-9740-8C65-068F98C6C7B7}" type="slidenum">
              <a:rPr lang="it-IT" smtClean="0"/>
              <a:t>‹N›</a:t>
            </a:fld>
            <a:endParaRPr lang="it-IT"/>
          </a:p>
        </p:txBody>
      </p:sp>
    </p:spTree>
    <p:extLst>
      <p:ext uri="{BB962C8B-B14F-4D97-AF65-F5344CB8AC3E}">
        <p14:creationId xmlns:p14="http://schemas.microsoft.com/office/powerpoint/2010/main" val="1769349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11AB57E-FFC1-4444-BA6D-EAC7035A0F6E}"/>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xmlns="" id="{63A6790F-B84C-064F-9595-48CCCAAC1C6B}"/>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E1A4CC49-B791-3F42-AA71-F34D82A23F0F}"/>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1F8EA0E7-9567-F349-953D-D76F9460E215}"/>
              </a:ext>
            </a:extLst>
          </p:cNvPr>
          <p:cNvSpPr>
            <a:spLocks noGrp="1"/>
          </p:cNvSpPr>
          <p:nvPr>
            <p:ph type="dt" sz="half" idx="10"/>
          </p:nvPr>
        </p:nvSpPr>
        <p:spPr/>
        <p:txBody>
          <a:bodyPr/>
          <a:lstStyle/>
          <a:p>
            <a:fld id="{E04AD5D6-B98A-474B-9ED7-64520518882E}" type="datetimeFigureOut">
              <a:rPr lang="it-IT" smtClean="0"/>
              <a:t>15/11/2018</a:t>
            </a:fld>
            <a:endParaRPr lang="it-IT"/>
          </a:p>
        </p:txBody>
      </p:sp>
      <p:sp>
        <p:nvSpPr>
          <p:cNvPr id="6" name="Segnaposto piè di pagina 5">
            <a:extLst>
              <a:ext uri="{FF2B5EF4-FFF2-40B4-BE49-F238E27FC236}">
                <a16:creationId xmlns:a16="http://schemas.microsoft.com/office/drawing/2014/main" xmlns="" id="{3003E69E-29C0-3D49-B013-24A72E75925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A865F857-CEB3-604F-A6CE-393601D68422}"/>
              </a:ext>
            </a:extLst>
          </p:cNvPr>
          <p:cNvSpPr>
            <a:spLocks noGrp="1"/>
          </p:cNvSpPr>
          <p:nvPr>
            <p:ph type="sldNum" sz="quarter" idx="12"/>
          </p:nvPr>
        </p:nvSpPr>
        <p:spPr/>
        <p:txBody>
          <a:bodyPr/>
          <a:lstStyle/>
          <a:p>
            <a:fld id="{11EC6D4B-2227-9740-8C65-068F98C6C7B7}" type="slidenum">
              <a:rPr lang="it-IT" smtClean="0"/>
              <a:t>‹N›</a:t>
            </a:fld>
            <a:endParaRPr lang="it-IT"/>
          </a:p>
        </p:txBody>
      </p:sp>
    </p:spTree>
    <p:extLst>
      <p:ext uri="{BB962C8B-B14F-4D97-AF65-F5344CB8AC3E}">
        <p14:creationId xmlns:p14="http://schemas.microsoft.com/office/powerpoint/2010/main" val="1641873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60E2254-75FD-4449-A8F6-145900FA3509}"/>
              </a:ext>
            </a:extLst>
          </p:cNvPr>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a:extLst>
              <a:ext uri="{FF2B5EF4-FFF2-40B4-BE49-F238E27FC236}">
                <a16:creationId xmlns:a16="http://schemas.microsoft.com/office/drawing/2014/main" xmlns="" id="{F5480DB6-1424-DE41-967E-83455BDAA9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xmlns="" id="{12F8681E-0451-DB44-A5F4-C66B9D7A28C9}"/>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D7F7C17E-80D6-2746-A882-1A378F3061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xmlns="" id="{4777134E-FC94-E747-BDD7-2E427BDB9F9F}"/>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5120C885-D531-EA45-82F5-B8DECCAA7C97}"/>
              </a:ext>
            </a:extLst>
          </p:cNvPr>
          <p:cNvSpPr>
            <a:spLocks noGrp="1"/>
          </p:cNvSpPr>
          <p:nvPr>
            <p:ph type="dt" sz="half" idx="10"/>
          </p:nvPr>
        </p:nvSpPr>
        <p:spPr/>
        <p:txBody>
          <a:bodyPr/>
          <a:lstStyle/>
          <a:p>
            <a:fld id="{E04AD5D6-B98A-474B-9ED7-64520518882E}" type="datetimeFigureOut">
              <a:rPr lang="it-IT" smtClean="0"/>
              <a:t>15/11/2018</a:t>
            </a:fld>
            <a:endParaRPr lang="it-IT"/>
          </a:p>
        </p:txBody>
      </p:sp>
      <p:sp>
        <p:nvSpPr>
          <p:cNvPr id="8" name="Segnaposto piè di pagina 7">
            <a:extLst>
              <a:ext uri="{FF2B5EF4-FFF2-40B4-BE49-F238E27FC236}">
                <a16:creationId xmlns:a16="http://schemas.microsoft.com/office/drawing/2014/main" xmlns="" id="{D7284DBB-B5FA-6242-B353-21CDAB3ACDA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xmlns="" id="{0153558E-4135-9744-A7D4-7FC5177D8552}"/>
              </a:ext>
            </a:extLst>
          </p:cNvPr>
          <p:cNvSpPr>
            <a:spLocks noGrp="1"/>
          </p:cNvSpPr>
          <p:nvPr>
            <p:ph type="sldNum" sz="quarter" idx="12"/>
          </p:nvPr>
        </p:nvSpPr>
        <p:spPr/>
        <p:txBody>
          <a:bodyPr/>
          <a:lstStyle/>
          <a:p>
            <a:fld id="{11EC6D4B-2227-9740-8C65-068F98C6C7B7}" type="slidenum">
              <a:rPr lang="it-IT" smtClean="0"/>
              <a:t>‹N›</a:t>
            </a:fld>
            <a:endParaRPr lang="it-IT"/>
          </a:p>
        </p:txBody>
      </p:sp>
    </p:spTree>
    <p:extLst>
      <p:ext uri="{BB962C8B-B14F-4D97-AF65-F5344CB8AC3E}">
        <p14:creationId xmlns:p14="http://schemas.microsoft.com/office/powerpoint/2010/main" val="2804407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AFC72AF-67A8-9D4F-A99E-9E9D1A9AF3D2}"/>
              </a:ext>
            </a:extLst>
          </p:cNvPr>
          <p:cNvSpPr>
            <a:spLocks noGrp="1"/>
          </p:cNvSpPr>
          <p:nvPr>
            <p:ph type="title"/>
          </p:nvPr>
        </p:nvSpPr>
        <p:spPr/>
        <p:txBody>
          <a:bodyPr/>
          <a:lstStyle/>
          <a:p>
            <a:r>
              <a:rPr lang="it-IT"/>
              <a:t>Fare clic per modificare lo stile del titolo</a:t>
            </a:r>
          </a:p>
        </p:txBody>
      </p:sp>
      <p:sp>
        <p:nvSpPr>
          <p:cNvPr id="3" name="Segnaposto data 2">
            <a:extLst>
              <a:ext uri="{FF2B5EF4-FFF2-40B4-BE49-F238E27FC236}">
                <a16:creationId xmlns:a16="http://schemas.microsoft.com/office/drawing/2014/main" xmlns="" id="{F3BA02D4-F116-584D-B61D-A029C4EFA67F}"/>
              </a:ext>
            </a:extLst>
          </p:cNvPr>
          <p:cNvSpPr>
            <a:spLocks noGrp="1"/>
          </p:cNvSpPr>
          <p:nvPr>
            <p:ph type="dt" sz="half" idx="10"/>
          </p:nvPr>
        </p:nvSpPr>
        <p:spPr/>
        <p:txBody>
          <a:bodyPr/>
          <a:lstStyle/>
          <a:p>
            <a:fld id="{E04AD5D6-B98A-474B-9ED7-64520518882E}" type="datetimeFigureOut">
              <a:rPr lang="it-IT" smtClean="0"/>
              <a:t>15/11/2018</a:t>
            </a:fld>
            <a:endParaRPr lang="it-IT"/>
          </a:p>
        </p:txBody>
      </p:sp>
      <p:sp>
        <p:nvSpPr>
          <p:cNvPr id="4" name="Segnaposto piè di pagina 3">
            <a:extLst>
              <a:ext uri="{FF2B5EF4-FFF2-40B4-BE49-F238E27FC236}">
                <a16:creationId xmlns:a16="http://schemas.microsoft.com/office/drawing/2014/main" xmlns="" id="{816BB0B8-3A18-9F47-A572-5EE811DFA7C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xmlns="" id="{C95EC246-AD9E-CB4F-9246-B84CD19B68C9}"/>
              </a:ext>
            </a:extLst>
          </p:cNvPr>
          <p:cNvSpPr>
            <a:spLocks noGrp="1"/>
          </p:cNvSpPr>
          <p:nvPr>
            <p:ph type="sldNum" sz="quarter" idx="12"/>
          </p:nvPr>
        </p:nvSpPr>
        <p:spPr/>
        <p:txBody>
          <a:bodyPr/>
          <a:lstStyle/>
          <a:p>
            <a:fld id="{11EC6D4B-2227-9740-8C65-068F98C6C7B7}" type="slidenum">
              <a:rPr lang="it-IT" smtClean="0"/>
              <a:t>‹N›</a:t>
            </a:fld>
            <a:endParaRPr lang="it-IT"/>
          </a:p>
        </p:txBody>
      </p:sp>
    </p:spTree>
    <p:extLst>
      <p:ext uri="{BB962C8B-B14F-4D97-AF65-F5344CB8AC3E}">
        <p14:creationId xmlns:p14="http://schemas.microsoft.com/office/powerpoint/2010/main" val="310768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2A25321C-5739-C645-84A3-09C86A991C80}"/>
              </a:ext>
            </a:extLst>
          </p:cNvPr>
          <p:cNvSpPr>
            <a:spLocks noGrp="1"/>
          </p:cNvSpPr>
          <p:nvPr>
            <p:ph type="dt" sz="half" idx="10"/>
          </p:nvPr>
        </p:nvSpPr>
        <p:spPr/>
        <p:txBody>
          <a:bodyPr/>
          <a:lstStyle/>
          <a:p>
            <a:fld id="{E04AD5D6-B98A-474B-9ED7-64520518882E}" type="datetimeFigureOut">
              <a:rPr lang="it-IT" smtClean="0"/>
              <a:t>15/11/2018</a:t>
            </a:fld>
            <a:endParaRPr lang="it-IT"/>
          </a:p>
        </p:txBody>
      </p:sp>
      <p:sp>
        <p:nvSpPr>
          <p:cNvPr id="3" name="Segnaposto piè di pagina 2">
            <a:extLst>
              <a:ext uri="{FF2B5EF4-FFF2-40B4-BE49-F238E27FC236}">
                <a16:creationId xmlns:a16="http://schemas.microsoft.com/office/drawing/2014/main" xmlns="" id="{1D0DFB15-1592-EC46-907B-BEE4893FF5C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xmlns="" id="{B963EA7D-D7F0-8E47-A870-8D1598F24988}"/>
              </a:ext>
            </a:extLst>
          </p:cNvPr>
          <p:cNvSpPr>
            <a:spLocks noGrp="1"/>
          </p:cNvSpPr>
          <p:nvPr>
            <p:ph type="sldNum" sz="quarter" idx="12"/>
          </p:nvPr>
        </p:nvSpPr>
        <p:spPr/>
        <p:txBody>
          <a:bodyPr/>
          <a:lstStyle/>
          <a:p>
            <a:fld id="{11EC6D4B-2227-9740-8C65-068F98C6C7B7}" type="slidenum">
              <a:rPr lang="it-IT" smtClean="0"/>
              <a:t>‹N›</a:t>
            </a:fld>
            <a:endParaRPr lang="it-IT"/>
          </a:p>
        </p:txBody>
      </p:sp>
    </p:spTree>
    <p:extLst>
      <p:ext uri="{BB962C8B-B14F-4D97-AF65-F5344CB8AC3E}">
        <p14:creationId xmlns:p14="http://schemas.microsoft.com/office/powerpoint/2010/main" val="2925042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52E2DD0-A016-8746-B07D-04E35DAA625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a:extLst>
              <a:ext uri="{FF2B5EF4-FFF2-40B4-BE49-F238E27FC236}">
                <a16:creationId xmlns:a16="http://schemas.microsoft.com/office/drawing/2014/main" xmlns="" id="{F99339E3-70B6-0946-AE14-4F9AEE8C6D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4ACD65CA-3727-2D4D-ACDC-9CE5DCAA57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xmlns="" id="{87859F52-385B-7042-BB36-5B192155C949}"/>
              </a:ext>
            </a:extLst>
          </p:cNvPr>
          <p:cNvSpPr>
            <a:spLocks noGrp="1"/>
          </p:cNvSpPr>
          <p:nvPr>
            <p:ph type="dt" sz="half" idx="10"/>
          </p:nvPr>
        </p:nvSpPr>
        <p:spPr/>
        <p:txBody>
          <a:bodyPr/>
          <a:lstStyle/>
          <a:p>
            <a:fld id="{E04AD5D6-B98A-474B-9ED7-64520518882E}" type="datetimeFigureOut">
              <a:rPr lang="it-IT" smtClean="0"/>
              <a:t>15/11/2018</a:t>
            </a:fld>
            <a:endParaRPr lang="it-IT"/>
          </a:p>
        </p:txBody>
      </p:sp>
      <p:sp>
        <p:nvSpPr>
          <p:cNvPr id="6" name="Segnaposto piè di pagina 5">
            <a:extLst>
              <a:ext uri="{FF2B5EF4-FFF2-40B4-BE49-F238E27FC236}">
                <a16:creationId xmlns:a16="http://schemas.microsoft.com/office/drawing/2014/main" xmlns="" id="{73ACD721-B7CB-1848-8E2D-9C356DC67DE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5A1BE1E1-18B0-4A42-9974-6D9F8A111F62}"/>
              </a:ext>
            </a:extLst>
          </p:cNvPr>
          <p:cNvSpPr>
            <a:spLocks noGrp="1"/>
          </p:cNvSpPr>
          <p:nvPr>
            <p:ph type="sldNum" sz="quarter" idx="12"/>
          </p:nvPr>
        </p:nvSpPr>
        <p:spPr/>
        <p:txBody>
          <a:bodyPr/>
          <a:lstStyle/>
          <a:p>
            <a:fld id="{11EC6D4B-2227-9740-8C65-068F98C6C7B7}" type="slidenum">
              <a:rPr lang="it-IT" smtClean="0"/>
              <a:t>‹N›</a:t>
            </a:fld>
            <a:endParaRPr lang="it-IT"/>
          </a:p>
        </p:txBody>
      </p:sp>
    </p:spTree>
    <p:extLst>
      <p:ext uri="{BB962C8B-B14F-4D97-AF65-F5344CB8AC3E}">
        <p14:creationId xmlns:p14="http://schemas.microsoft.com/office/powerpoint/2010/main" val="403528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54F4445-C302-0845-BCE0-E3E0F18B1F9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a:extLst>
              <a:ext uri="{FF2B5EF4-FFF2-40B4-BE49-F238E27FC236}">
                <a16:creationId xmlns:a16="http://schemas.microsoft.com/office/drawing/2014/main" xmlns="" id="{602C8689-0E62-E041-B1CC-AFDFAEE8BA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xmlns="" id="{0EFD75D8-753F-4C4A-AA44-DC187ADAC9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xmlns="" id="{682746BA-D057-DE46-8313-128F060A2E79}"/>
              </a:ext>
            </a:extLst>
          </p:cNvPr>
          <p:cNvSpPr>
            <a:spLocks noGrp="1"/>
          </p:cNvSpPr>
          <p:nvPr>
            <p:ph type="dt" sz="half" idx="10"/>
          </p:nvPr>
        </p:nvSpPr>
        <p:spPr/>
        <p:txBody>
          <a:bodyPr/>
          <a:lstStyle/>
          <a:p>
            <a:fld id="{E04AD5D6-B98A-474B-9ED7-64520518882E}" type="datetimeFigureOut">
              <a:rPr lang="it-IT" smtClean="0"/>
              <a:t>15/11/2018</a:t>
            </a:fld>
            <a:endParaRPr lang="it-IT"/>
          </a:p>
        </p:txBody>
      </p:sp>
      <p:sp>
        <p:nvSpPr>
          <p:cNvPr id="6" name="Segnaposto piè di pagina 5">
            <a:extLst>
              <a:ext uri="{FF2B5EF4-FFF2-40B4-BE49-F238E27FC236}">
                <a16:creationId xmlns:a16="http://schemas.microsoft.com/office/drawing/2014/main" xmlns="" id="{423CC95E-8B36-6949-8509-72C2CF820A3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0B077612-3154-5D4A-B040-4C9EB5CF4DDC}"/>
              </a:ext>
            </a:extLst>
          </p:cNvPr>
          <p:cNvSpPr>
            <a:spLocks noGrp="1"/>
          </p:cNvSpPr>
          <p:nvPr>
            <p:ph type="sldNum" sz="quarter" idx="12"/>
          </p:nvPr>
        </p:nvSpPr>
        <p:spPr/>
        <p:txBody>
          <a:bodyPr/>
          <a:lstStyle/>
          <a:p>
            <a:fld id="{11EC6D4B-2227-9740-8C65-068F98C6C7B7}" type="slidenum">
              <a:rPr lang="it-IT" smtClean="0"/>
              <a:t>‹N›</a:t>
            </a:fld>
            <a:endParaRPr lang="it-IT"/>
          </a:p>
        </p:txBody>
      </p:sp>
    </p:spTree>
    <p:extLst>
      <p:ext uri="{BB962C8B-B14F-4D97-AF65-F5344CB8AC3E}">
        <p14:creationId xmlns:p14="http://schemas.microsoft.com/office/powerpoint/2010/main" val="3534845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1">
                <a:lumMod val="54000"/>
              </a:schemeClr>
            </a:gs>
            <a:gs pos="91000">
              <a:schemeClr val="accent1">
                <a:lumMod val="45000"/>
                <a:lumOff val="55000"/>
              </a:schemeClr>
            </a:gs>
            <a:gs pos="11000">
              <a:schemeClr val="accent1">
                <a:lumMod val="45000"/>
                <a:lumOff val="55000"/>
              </a:schemeClr>
            </a:gs>
            <a:gs pos="19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00254ABD-3A5E-B847-9584-D355F62D43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a:extLst>
              <a:ext uri="{FF2B5EF4-FFF2-40B4-BE49-F238E27FC236}">
                <a16:creationId xmlns:a16="http://schemas.microsoft.com/office/drawing/2014/main" xmlns="" id="{17445598-0F96-6D4E-8470-318BBC11D3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63403E83-F2B8-E140-93F3-27E55CE2D8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4AD5D6-B98A-474B-9ED7-64520518882E}" type="datetimeFigureOut">
              <a:rPr lang="it-IT" smtClean="0"/>
              <a:t>15/11/2018</a:t>
            </a:fld>
            <a:endParaRPr lang="it-IT"/>
          </a:p>
        </p:txBody>
      </p:sp>
      <p:sp>
        <p:nvSpPr>
          <p:cNvPr id="5" name="Segnaposto piè di pagina 4">
            <a:extLst>
              <a:ext uri="{FF2B5EF4-FFF2-40B4-BE49-F238E27FC236}">
                <a16:creationId xmlns:a16="http://schemas.microsoft.com/office/drawing/2014/main" xmlns="" id="{114219F7-A026-F441-9A2D-DA5D873F15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xmlns="" id="{D7B869EE-B3BF-7B49-9B91-244986C708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EC6D4B-2227-9740-8C65-068F98C6C7B7}" type="slidenum">
              <a:rPr lang="it-IT" smtClean="0"/>
              <a:t>‹N›</a:t>
            </a:fld>
            <a:endParaRPr lang="it-IT"/>
          </a:p>
        </p:txBody>
      </p:sp>
    </p:spTree>
    <p:extLst>
      <p:ext uri="{BB962C8B-B14F-4D97-AF65-F5344CB8AC3E}">
        <p14:creationId xmlns:p14="http://schemas.microsoft.com/office/powerpoint/2010/main" val="2391793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xmlns="" id="{149EEFC9-0742-F146-A0F7-7DF91B7D6778}"/>
              </a:ext>
            </a:extLst>
          </p:cNvPr>
          <p:cNvSpPr/>
          <p:nvPr/>
        </p:nvSpPr>
        <p:spPr>
          <a:xfrm>
            <a:off x="435109" y="2550121"/>
            <a:ext cx="11285415" cy="1446550"/>
          </a:xfrm>
          <a:prstGeom prst="rect">
            <a:avLst/>
          </a:prstGeom>
          <a:noFill/>
        </p:spPr>
        <p:txBody>
          <a:bodyPr wrap="square" lIns="91440" tIns="45720" rIns="91440" bIns="45720">
            <a:spAutoFit/>
          </a:bodyPr>
          <a:lstStyle/>
          <a:p>
            <a:pPr algn="ctr"/>
            <a:r>
              <a:rPr lang="it-IT" sz="8800" b="1" dirty="0">
                <a:ln w="12700">
                  <a:solidFill>
                    <a:schemeClr val="tx1"/>
                  </a:solidFill>
                  <a:prstDash val="solid"/>
                </a:ln>
                <a:solidFill>
                  <a:srgbClr val="FF0000"/>
                </a:solidFill>
                <a:effectLst>
                  <a:outerShdw dist="38100" dir="2640000" algn="bl" rotWithShape="0">
                    <a:schemeClr val="tx2">
                      <a:lumMod val="75000"/>
                    </a:schemeClr>
                  </a:outerShdw>
                </a:effectLst>
              </a:rPr>
              <a:t>Onere della prova </a:t>
            </a:r>
          </a:p>
        </p:txBody>
      </p:sp>
      <p:sp>
        <p:nvSpPr>
          <p:cNvPr id="5" name="CasellaDiTesto 4">
            <a:extLst>
              <a:ext uri="{FF2B5EF4-FFF2-40B4-BE49-F238E27FC236}">
                <a16:creationId xmlns:a16="http://schemas.microsoft.com/office/drawing/2014/main" xmlns="" id="{C180692D-AC3F-224F-A136-BC3058EA4E47}"/>
              </a:ext>
            </a:extLst>
          </p:cNvPr>
          <p:cNvSpPr txBox="1"/>
          <p:nvPr/>
        </p:nvSpPr>
        <p:spPr>
          <a:xfrm>
            <a:off x="1758462" y="3774831"/>
            <a:ext cx="184731" cy="369332"/>
          </a:xfrm>
          <a:prstGeom prst="rect">
            <a:avLst/>
          </a:prstGeom>
          <a:noFill/>
        </p:spPr>
        <p:txBody>
          <a:bodyPr wrap="none" rtlCol="0">
            <a:spAutoFit/>
          </a:bodyPr>
          <a:lstStyle/>
          <a:p>
            <a:endParaRPr lang="it-IT" dirty="0"/>
          </a:p>
        </p:txBody>
      </p:sp>
      <p:sp>
        <p:nvSpPr>
          <p:cNvPr id="7" name="CasellaDiTesto 6"/>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2784098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D8F466FE-4BAE-46B9-B38B-8F1C7BD2CC5A}"/>
              </a:ext>
            </a:extLst>
          </p:cNvPr>
          <p:cNvSpPr>
            <a:spLocks noGrp="1"/>
          </p:cNvSpPr>
          <p:nvPr>
            <p:ph idx="1"/>
          </p:nvPr>
        </p:nvSpPr>
        <p:spPr>
          <a:xfrm>
            <a:off x="1432875" y="1470580"/>
            <a:ext cx="9464512" cy="4873947"/>
          </a:xfrm>
        </p:spPr>
        <p:txBody>
          <a:bodyPr>
            <a:normAutofit/>
          </a:bodyPr>
          <a:lstStyle/>
          <a:p>
            <a:pPr marL="0" indent="0" algn="ctr">
              <a:buNone/>
            </a:pPr>
            <a:endParaRPr lang="it-IT" b="1" dirty="0">
              <a:solidFill>
                <a:srgbClr val="C00000"/>
              </a:solidFill>
            </a:endParaRPr>
          </a:p>
          <a:p>
            <a:pPr algn="just">
              <a:buFontTx/>
              <a:buChar char="-"/>
            </a:pPr>
            <a:r>
              <a:rPr lang="it-IT" u="sng" dirty="0"/>
              <a:t>Correntista che agisce in giudizio formulando domanda di accertamento negativo del debito o di ripetizione di indebito, in forza dei principi di cui all’art. 2697 c.c., ha onere di provare i fatti costitutivi della domanda</a:t>
            </a:r>
          </a:p>
          <a:p>
            <a:pPr algn="just">
              <a:buFontTx/>
              <a:buChar char="-"/>
            </a:pPr>
            <a:r>
              <a:rPr lang="it-IT" u="sng" dirty="0"/>
              <a:t>il correntista dovrà produrre in giudizio la sequenza completa degli estratti conto idonei a ricostruire il credito risultante a suo favore</a:t>
            </a:r>
            <a:endParaRPr lang="it-IT" dirty="0"/>
          </a:p>
          <a:p>
            <a:pPr algn="just">
              <a:buFontTx/>
              <a:buChar char="-"/>
            </a:pPr>
            <a:r>
              <a:rPr lang="it-IT" u="sng" dirty="0"/>
              <a:t>in mancanza di documentazione completa, il credito del correntista dovrà essere ricalcolato partendo dal </a:t>
            </a:r>
            <a:r>
              <a:rPr lang="it-IT" b="1" i="1" u="sng" dirty="0">
                <a:solidFill>
                  <a:srgbClr val="C00000"/>
                </a:solidFill>
              </a:rPr>
              <a:t>primo estratto conto utile</a:t>
            </a:r>
            <a:r>
              <a:rPr lang="it-IT" dirty="0"/>
              <a:t>.</a:t>
            </a:r>
          </a:p>
          <a:p>
            <a:pPr marL="0" indent="0" algn="ctr">
              <a:buNone/>
            </a:pPr>
            <a:endParaRPr lang="it-IT" b="1" i="1" u="sng" dirty="0">
              <a:solidFill>
                <a:srgbClr val="C00000"/>
              </a:solidFill>
            </a:endParaRPr>
          </a:p>
        </p:txBody>
      </p:sp>
      <p:sp>
        <p:nvSpPr>
          <p:cNvPr id="2" name="Rettangolo 1">
            <a:extLst>
              <a:ext uri="{FF2B5EF4-FFF2-40B4-BE49-F238E27FC236}">
                <a16:creationId xmlns:a16="http://schemas.microsoft.com/office/drawing/2014/main" xmlns="" id="{B2263F7B-D2BE-DC40-8736-9E34F2150277}"/>
              </a:ext>
            </a:extLst>
          </p:cNvPr>
          <p:cNvSpPr/>
          <p:nvPr/>
        </p:nvSpPr>
        <p:spPr>
          <a:xfrm>
            <a:off x="1432874" y="595276"/>
            <a:ext cx="9709608" cy="1323439"/>
          </a:xfrm>
          <a:prstGeom prst="rect">
            <a:avLst/>
          </a:prstGeom>
        </p:spPr>
        <p:txBody>
          <a:bodyPr wrap="square">
            <a:spAutoFit/>
          </a:bodyPr>
          <a:lstStyle/>
          <a:p>
            <a:pPr algn="ctr"/>
            <a:r>
              <a:rPr lang="it-IT" sz="4000" b="1" u="sng" dirty="0">
                <a:solidFill>
                  <a:srgbClr val="C00000"/>
                </a:solidFill>
              </a:rPr>
              <a:t>PROVA IN CASO DI AZIONE DEL CORRENTISTA</a:t>
            </a:r>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4097097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7AA94D6E-E00F-4CBD-8253-B3381FE1690F}"/>
              </a:ext>
            </a:extLst>
          </p:cNvPr>
          <p:cNvSpPr>
            <a:spLocks noGrp="1"/>
          </p:cNvSpPr>
          <p:nvPr>
            <p:ph idx="1"/>
          </p:nvPr>
        </p:nvSpPr>
        <p:spPr>
          <a:xfrm>
            <a:off x="872196" y="270179"/>
            <a:ext cx="10186182" cy="5895609"/>
          </a:xfrm>
        </p:spPr>
        <p:txBody>
          <a:bodyPr>
            <a:normAutofit fontScale="25000" lnSpcReduction="20000"/>
          </a:bodyPr>
          <a:lstStyle/>
          <a:p>
            <a:pPr marL="0" indent="0" algn="ctr">
              <a:spcBef>
                <a:spcPts val="0"/>
              </a:spcBef>
              <a:buNone/>
            </a:pPr>
            <a:r>
              <a:rPr lang="it-IT" sz="12800" u="sng" dirty="0">
                <a:solidFill>
                  <a:srgbClr val="C00000"/>
                </a:solidFill>
                <a:latin typeface="Calibri Light"/>
                <a:ea typeface="+mj-ea"/>
                <a:cs typeface="+mj-cs"/>
              </a:rPr>
              <a:t>ART. 119 TUB</a:t>
            </a:r>
          </a:p>
          <a:p>
            <a:pPr marL="0" indent="0" algn="ctr">
              <a:spcBef>
                <a:spcPts val="0"/>
              </a:spcBef>
              <a:buNone/>
            </a:pPr>
            <a:endParaRPr lang="it-IT" sz="12800" u="sng" dirty="0">
              <a:solidFill>
                <a:srgbClr val="C00000"/>
              </a:solidFill>
              <a:latin typeface="Calibri Light"/>
              <a:ea typeface="+mj-ea"/>
              <a:cs typeface="+mj-cs"/>
            </a:endParaRPr>
          </a:p>
          <a:p>
            <a:pPr marL="0" indent="0" algn="ctr">
              <a:lnSpc>
                <a:spcPct val="107000"/>
              </a:lnSpc>
              <a:spcBef>
                <a:spcPts val="0"/>
              </a:spcBef>
              <a:spcAft>
                <a:spcPts val="3000"/>
              </a:spcAft>
              <a:buNone/>
            </a:pPr>
            <a:r>
              <a:rPr lang="it-IT" sz="9600" dirty="0">
                <a:solidFill>
                  <a:srgbClr val="000000"/>
                </a:solidFill>
                <a:latin typeface="Oxygen-Regular"/>
                <a:ea typeface="Calibri" panose="020F0502020204030204" pitchFamily="34" charset="0"/>
                <a:cs typeface="Times New Roman" panose="02020603050405020304" pitchFamily="18" charset="0"/>
              </a:rPr>
              <a:t>Consente di ottenere copia dei contratti intercorsi tra le parti e copia degli estratti conto</a:t>
            </a:r>
          </a:p>
          <a:p>
            <a:pPr marL="0" indent="0" algn="ctr">
              <a:lnSpc>
                <a:spcPct val="107000"/>
              </a:lnSpc>
              <a:spcBef>
                <a:spcPts val="0"/>
              </a:spcBef>
              <a:spcAft>
                <a:spcPts val="3000"/>
              </a:spcAft>
              <a:buNone/>
            </a:pPr>
            <a:endParaRPr lang="it-IT" sz="9600" dirty="0">
              <a:solidFill>
                <a:srgbClr val="000000"/>
              </a:solidFill>
              <a:latin typeface="Oxygen-Regular"/>
              <a:ea typeface="Calibri" panose="020F0502020204030204" pitchFamily="34" charset="0"/>
              <a:cs typeface="Times New Roman" panose="02020603050405020304" pitchFamily="18" charset="0"/>
            </a:endParaRPr>
          </a:p>
          <a:p>
            <a:pPr marL="0" indent="0" algn="ctr">
              <a:lnSpc>
                <a:spcPct val="107000"/>
              </a:lnSpc>
              <a:spcBef>
                <a:spcPts val="0"/>
              </a:spcBef>
              <a:spcAft>
                <a:spcPts val="3000"/>
              </a:spcAft>
              <a:buNone/>
            </a:pPr>
            <a:r>
              <a:rPr lang="it-IT" sz="9600" dirty="0">
                <a:solidFill>
                  <a:srgbClr val="000000"/>
                </a:solidFill>
                <a:latin typeface="Oxygen-Regular"/>
                <a:ea typeface="Calibri" panose="020F0502020204030204" pitchFamily="34" charset="0"/>
                <a:cs typeface="Times New Roman" panose="02020603050405020304" pitchFamily="18" charset="0"/>
              </a:rPr>
              <a:t>Il correntista </a:t>
            </a:r>
            <a:r>
              <a:rPr lang="it-IT" sz="9600" b="1" u="sng" dirty="0">
                <a:solidFill>
                  <a:srgbClr val="C00000"/>
                </a:solidFill>
                <a:latin typeface="Oxygen-Regular"/>
                <a:ea typeface="Calibri" panose="020F0502020204030204" pitchFamily="34" charset="0"/>
                <a:cs typeface="Times New Roman" panose="02020603050405020304" pitchFamily="18" charset="0"/>
              </a:rPr>
              <a:t>deve</a:t>
            </a:r>
            <a:r>
              <a:rPr lang="it-IT" sz="9600" dirty="0">
                <a:solidFill>
                  <a:srgbClr val="000000"/>
                </a:solidFill>
                <a:latin typeface="Oxygen-Regular"/>
                <a:ea typeface="Calibri" panose="020F0502020204030204" pitchFamily="34" charset="0"/>
                <a:cs typeface="Times New Roman" panose="02020603050405020304" pitchFamily="18" charset="0"/>
              </a:rPr>
              <a:t> dimostrare di aver adeguatamente e diligentemente svolto l’istanza ex art. 119, IV comma, in fase </a:t>
            </a:r>
            <a:r>
              <a:rPr lang="it-IT" sz="9600" dirty="0" err="1">
                <a:solidFill>
                  <a:srgbClr val="000000"/>
                </a:solidFill>
                <a:latin typeface="Oxygen-Regular"/>
                <a:ea typeface="Calibri" panose="020F0502020204030204" pitchFamily="34" charset="0"/>
                <a:cs typeface="Times New Roman" panose="02020603050405020304" pitchFamily="18" charset="0"/>
              </a:rPr>
              <a:t>pre</a:t>
            </a:r>
            <a:r>
              <a:rPr lang="it-IT" sz="9600" dirty="0">
                <a:solidFill>
                  <a:srgbClr val="000000"/>
                </a:solidFill>
                <a:latin typeface="Oxygen-Regular"/>
                <a:ea typeface="Calibri" panose="020F0502020204030204" pitchFamily="34" charset="0"/>
                <a:cs typeface="Times New Roman" panose="02020603050405020304" pitchFamily="18" charset="0"/>
              </a:rPr>
              <a:t>-processuale.</a:t>
            </a:r>
            <a:endParaRPr lang="it-IT" sz="96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3000"/>
              </a:spcAft>
              <a:buNone/>
            </a:pPr>
            <a:endParaRPr lang="it-IT" sz="9600" u="sng" dirty="0">
              <a:solidFill>
                <a:srgbClr val="C00000"/>
              </a:solidFill>
            </a:endParaRPr>
          </a:p>
          <a:p>
            <a:pPr marL="0" indent="0" algn="ctr">
              <a:lnSpc>
                <a:spcPct val="107000"/>
              </a:lnSpc>
              <a:spcBef>
                <a:spcPts val="0"/>
              </a:spcBef>
              <a:spcAft>
                <a:spcPts val="3000"/>
              </a:spcAft>
              <a:buNone/>
            </a:pPr>
            <a:r>
              <a:rPr lang="it-IT" sz="9600" u="sng" dirty="0">
                <a:solidFill>
                  <a:srgbClr val="C00000"/>
                </a:solidFill>
              </a:rPr>
              <a:t>Se Banca non la evade, ordine di esibizione ex art. 210 c.p.c. </a:t>
            </a:r>
          </a:p>
          <a:p>
            <a:pPr marL="0" indent="0" algn="ctr">
              <a:lnSpc>
                <a:spcPct val="107000"/>
              </a:lnSpc>
              <a:spcAft>
                <a:spcPts val="800"/>
              </a:spcAft>
              <a:buNone/>
            </a:pPr>
            <a:endParaRPr lang="it-IT" sz="7000" u="sng" dirty="0">
              <a:solidFill>
                <a:srgbClr val="000000"/>
              </a:solidFill>
              <a:latin typeface="Oxygen-Regular"/>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it-IT" sz="9600" u="sng" dirty="0">
                <a:solidFill>
                  <a:srgbClr val="FF0000"/>
                </a:solidFill>
                <a:latin typeface="Oxygen-Regular"/>
                <a:ea typeface="Calibri" panose="020F0502020204030204" pitchFamily="34" charset="0"/>
                <a:cs typeface="Times New Roman" panose="02020603050405020304" pitchFamily="18" charset="0"/>
              </a:rPr>
              <a:t>INVERSIONE ONERE DELLA PROVA</a:t>
            </a:r>
          </a:p>
          <a:p>
            <a:pPr marL="0" indent="0" algn="ctr">
              <a:lnSpc>
                <a:spcPct val="107000"/>
              </a:lnSpc>
              <a:spcAft>
                <a:spcPts val="800"/>
              </a:spcAft>
              <a:buNone/>
            </a:pPr>
            <a:endParaRPr lang="it-IT" sz="2400" dirty="0">
              <a:solidFill>
                <a:srgbClr val="000000"/>
              </a:solidFill>
              <a:latin typeface="Oxygen-Regular"/>
              <a:ea typeface="Calibri" panose="020F0502020204030204" pitchFamily="34" charset="0"/>
              <a:cs typeface="Times New Roman" panose="02020603050405020304" pitchFamily="18" charset="0"/>
            </a:endParaRPr>
          </a:p>
          <a:p>
            <a:pPr marL="0" indent="0" algn="ctr">
              <a:lnSpc>
                <a:spcPct val="107000"/>
              </a:lnSpc>
              <a:spcAft>
                <a:spcPts val="800"/>
              </a:spcAft>
              <a:buNone/>
            </a:pPr>
            <a:endParaRPr lang="it-IT" sz="2400" dirty="0">
              <a:solidFill>
                <a:srgbClr val="000000"/>
              </a:solidFill>
              <a:latin typeface="Oxygen-Regular"/>
              <a:ea typeface="Calibri" panose="020F0502020204030204" pitchFamily="34" charset="0"/>
              <a:cs typeface="Times New Roman" panose="02020603050405020304" pitchFamily="18" charset="0"/>
            </a:endParaRPr>
          </a:p>
          <a:p>
            <a:pPr marL="0" indent="0" algn="ctr">
              <a:lnSpc>
                <a:spcPct val="107000"/>
              </a:lnSpc>
              <a:spcAft>
                <a:spcPts val="800"/>
              </a:spcAft>
              <a:buNone/>
            </a:pPr>
            <a:endParaRPr lang="it-IT"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400" dirty="0">
                <a:solidFill>
                  <a:srgbClr val="000000"/>
                </a:solidFill>
                <a:latin typeface="Oxygen-Regular"/>
                <a:ea typeface="Calibri" panose="020F0502020204030204" pitchFamily="34" charset="0"/>
                <a:cs typeface="Times New Roman" panose="02020603050405020304" pitchFamily="18" charset="0"/>
              </a:rPr>
              <a:t> </a:t>
            </a:r>
            <a:endParaRPr lang="it-IT"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it-IT" sz="2400" u="sng" dirty="0">
              <a:solidFill>
                <a:srgbClr val="C00000"/>
              </a:solidFill>
            </a:endParaRPr>
          </a:p>
        </p:txBody>
      </p:sp>
      <p:sp>
        <p:nvSpPr>
          <p:cNvPr id="7" name="Freccia in giù 6">
            <a:extLst>
              <a:ext uri="{FF2B5EF4-FFF2-40B4-BE49-F238E27FC236}">
                <a16:creationId xmlns:a16="http://schemas.microsoft.com/office/drawing/2014/main" xmlns="" id="{2F19AD09-A6FF-4D74-9086-EB0C126B1A75}"/>
              </a:ext>
            </a:extLst>
          </p:cNvPr>
          <p:cNvSpPr/>
          <p:nvPr/>
        </p:nvSpPr>
        <p:spPr>
          <a:xfrm>
            <a:off x="5565008" y="1770796"/>
            <a:ext cx="436099" cy="7737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in giù 7">
            <a:extLst>
              <a:ext uri="{FF2B5EF4-FFF2-40B4-BE49-F238E27FC236}">
                <a16:creationId xmlns:a16="http://schemas.microsoft.com/office/drawing/2014/main" xmlns="" id="{4FE3EE48-D243-4079-8960-B9DD5F8B7519}"/>
              </a:ext>
            </a:extLst>
          </p:cNvPr>
          <p:cNvSpPr/>
          <p:nvPr/>
        </p:nvSpPr>
        <p:spPr>
          <a:xfrm>
            <a:off x="5534847" y="3469841"/>
            <a:ext cx="436099" cy="7737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in giù 8">
            <a:extLst>
              <a:ext uri="{FF2B5EF4-FFF2-40B4-BE49-F238E27FC236}">
                <a16:creationId xmlns:a16="http://schemas.microsoft.com/office/drawing/2014/main" xmlns="" id="{753EF72A-35A3-4D1B-B585-63338B1DA6E3}"/>
              </a:ext>
            </a:extLst>
          </p:cNvPr>
          <p:cNvSpPr/>
          <p:nvPr/>
        </p:nvSpPr>
        <p:spPr>
          <a:xfrm>
            <a:off x="5565008" y="4818859"/>
            <a:ext cx="436099" cy="7737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4043827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A25E723-3365-4ABC-B33B-F1982280C3E8}"/>
              </a:ext>
            </a:extLst>
          </p:cNvPr>
          <p:cNvSpPr>
            <a:spLocks noGrp="1"/>
          </p:cNvSpPr>
          <p:nvPr>
            <p:ph type="title"/>
          </p:nvPr>
        </p:nvSpPr>
        <p:spPr>
          <a:xfrm>
            <a:off x="838200" y="365126"/>
            <a:ext cx="10515600" cy="1126050"/>
          </a:xfrm>
        </p:spPr>
        <p:txBody>
          <a:bodyPr>
            <a:normAutofit/>
          </a:bodyPr>
          <a:lstStyle/>
          <a:p>
            <a:pPr algn="ctr"/>
            <a:r>
              <a:rPr lang="it-IT" sz="3600" b="1" u="sng" dirty="0">
                <a:solidFill>
                  <a:srgbClr val="C00000"/>
                </a:solidFill>
              </a:rPr>
              <a:t>Cassazione </a:t>
            </a:r>
            <a:r>
              <a:rPr lang="it-IT" sz="3600" b="1" u="sng" dirty="0" err="1">
                <a:solidFill>
                  <a:srgbClr val="C00000"/>
                </a:solidFill>
              </a:rPr>
              <a:t>Civ</a:t>
            </a:r>
            <a:r>
              <a:rPr lang="it-IT" sz="3600" b="1" u="sng" dirty="0">
                <a:solidFill>
                  <a:srgbClr val="C00000"/>
                </a:solidFill>
              </a:rPr>
              <a:t>. 11 maggio 2017 n. 11554</a:t>
            </a:r>
            <a:br>
              <a:rPr lang="it-IT" sz="3600" b="1" u="sng" dirty="0">
                <a:solidFill>
                  <a:srgbClr val="C00000"/>
                </a:solidFill>
              </a:rPr>
            </a:br>
            <a:endParaRPr lang="it-IT" sz="3600" dirty="0">
              <a:solidFill>
                <a:srgbClr val="C00000"/>
              </a:solidFill>
            </a:endParaRPr>
          </a:p>
        </p:txBody>
      </p:sp>
      <p:sp>
        <p:nvSpPr>
          <p:cNvPr id="3" name="Segnaposto contenuto 2">
            <a:extLst>
              <a:ext uri="{FF2B5EF4-FFF2-40B4-BE49-F238E27FC236}">
                <a16:creationId xmlns:a16="http://schemas.microsoft.com/office/drawing/2014/main" xmlns="" id="{A51B90EC-F88C-4976-87FF-93F165B38057}"/>
              </a:ext>
            </a:extLst>
          </p:cNvPr>
          <p:cNvSpPr>
            <a:spLocks noGrp="1"/>
          </p:cNvSpPr>
          <p:nvPr>
            <p:ph idx="1"/>
          </p:nvPr>
        </p:nvSpPr>
        <p:spPr>
          <a:xfrm>
            <a:off x="1336430" y="1253331"/>
            <a:ext cx="10017369" cy="4351338"/>
          </a:xfrm>
        </p:spPr>
        <p:txBody>
          <a:bodyPr/>
          <a:lstStyle/>
          <a:p>
            <a:pPr marL="0" lvl="0" indent="0" algn="ctr">
              <a:buNone/>
            </a:pPr>
            <a:endParaRPr lang="it-IT" sz="2200" b="1" u="sng" dirty="0">
              <a:solidFill>
                <a:prstClr val="black"/>
              </a:solidFill>
            </a:endParaRPr>
          </a:p>
          <a:p>
            <a:pPr algn="just">
              <a:buFontTx/>
              <a:buChar char="-"/>
            </a:pPr>
            <a:r>
              <a:rPr lang="it-IT" sz="2200" dirty="0">
                <a:solidFill>
                  <a:prstClr val="black"/>
                </a:solidFill>
              </a:rPr>
              <a:t>Il correntista ha il potere di chiedere alla banca di fornire la documentazione relativa al rapporto di conto corrente tra gli stessi intervenuto potere che a norma del co. 4° dell’art. 119 </a:t>
            </a:r>
            <a:r>
              <a:rPr lang="it-IT" sz="2200" dirty="0" err="1">
                <a:solidFill>
                  <a:prstClr val="black"/>
                </a:solidFill>
              </a:rPr>
              <a:t>T.u.b</a:t>
            </a:r>
            <a:r>
              <a:rPr lang="it-IT" sz="2200" dirty="0">
                <a:solidFill>
                  <a:prstClr val="black"/>
                </a:solidFill>
              </a:rPr>
              <a:t>. può essere esercitato non solo prima dell’instaurarsi del giudizio </a:t>
            </a:r>
            <a:r>
              <a:rPr lang="it-IT" sz="2200" b="1" u="sng" dirty="0">
                <a:solidFill>
                  <a:srgbClr val="C00000"/>
                </a:solidFill>
              </a:rPr>
              <a:t>ma anche in corso di causa</a:t>
            </a:r>
            <a:r>
              <a:rPr lang="it-IT" sz="2200" dirty="0">
                <a:solidFill>
                  <a:prstClr val="black"/>
                </a:solidFill>
              </a:rPr>
              <a:t> a mezzo di qualunque modo si dimostri idoneo allo scopo</a:t>
            </a:r>
          </a:p>
          <a:p>
            <a:pPr algn="just">
              <a:buFontTx/>
              <a:buChar char="-"/>
            </a:pPr>
            <a:endParaRPr lang="it-IT" sz="2200" dirty="0">
              <a:solidFill>
                <a:prstClr val="black"/>
              </a:solidFill>
            </a:endParaRPr>
          </a:p>
          <a:p>
            <a:pPr algn="just">
              <a:buFontTx/>
              <a:buChar char="-"/>
            </a:pPr>
            <a:r>
              <a:rPr lang="it-IT" sz="2200" dirty="0">
                <a:solidFill>
                  <a:prstClr val="black"/>
                </a:solidFill>
              </a:rPr>
              <a:t>Tale orientamento è stato di recente assunto dalla Corte che sostiene che tale diritto è un diritto autonomo del correntista e che la banca ha il dovere di fornire la documentazione richiesta nel </a:t>
            </a:r>
            <a:r>
              <a:rPr lang="it-IT" sz="2200" b="1" u="sng" dirty="0">
                <a:solidFill>
                  <a:srgbClr val="C00000"/>
                </a:solidFill>
              </a:rPr>
              <a:t>rispetto dell’obbligo di buona fede e correttezza.</a:t>
            </a:r>
          </a:p>
          <a:p>
            <a:pPr lvl="0" algn="just"/>
            <a:endParaRPr lang="it-IT" sz="2200" b="1" u="sng" dirty="0">
              <a:solidFill>
                <a:prstClr val="black"/>
              </a:solidFill>
            </a:endParaRPr>
          </a:p>
          <a:p>
            <a:endParaRPr lang="it-IT" dirty="0"/>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199078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FB7B56C-0E95-4FFD-BE5B-BACEF027E5F0}"/>
              </a:ext>
            </a:extLst>
          </p:cNvPr>
          <p:cNvSpPr>
            <a:spLocks noGrp="1"/>
          </p:cNvSpPr>
          <p:nvPr>
            <p:ph type="title"/>
          </p:nvPr>
        </p:nvSpPr>
        <p:spPr/>
        <p:txBody>
          <a:bodyPr>
            <a:normAutofit/>
          </a:bodyPr>
          <a:lstStyle/>
          <a:p>
            <a:pPr algn="ctr"/>
            <a:r>
              <a:rPr lang="it-IT" sz="3200" b="1" u="sng" dirty="0">
                <a:solidFill>
                  <a:srgbClr val="C00000"/>
                </a:solidFill>
              </a:rPr>
              <a:t>GIURISPRUDENZA DI MERITO</a:t>
            </a:r>
            <a:br>
              <a:rPr lang="it-IT" sz="3200" b="1" u="sng" dirty="0">
                <a:solidFill>
                  <a:srgbClr val="C00000"/>
                </a:solidFill>
              </a:rPr>
            </a:br>
            <a:endParaRPr lang="it-IT" sz="3200" dirty="0"/>
          </a:p>
        </p:txBody>
      </p:sp>
      <p:sp>
        <p:nvSpPr>
          <p:cNvPr id="3" name="Segnaposto contenuto 2">
            <a:extLst>
              <a:ext uri="{FF2B5EF4-FFF2-40B4-BE49-F238E27FC236}">
                <a16:creationId xmlns:a16="http://schemas.microsoft.com/office/drawing/2014/main" xmlns="" id="{96013F3C-A6D8-4CD2-8926-E5295BC090CF}"/>
              </a:ext>
            </a:extLst>
          </p:cNvPr>
          <p:cNvSpPr>
            <a:spLocks noGrp="1"/>
          </p:cNvSpPr>
          <p:nvPr>
            <p:ph idx="1"/>
          </p:nvPr>
        </p:nvSpPr>
        <p:spPr>
          <a:xfrm>
            <a:off x="1330570" y="1253331"/>
            <a:ext cx="10515600" cy="4351338"/>
          </a:xfrm>
        </p:spPr>
        <p:txBody>
          <a:bodyPr>
            <a:normAutofit/>
          </a:bodyPr>
          <a:lstStyle/>
          <a:p>
            <a:pPr lvl="0" algn="just"/>
            <a:endParaRPr lang="it-IT" dirty="0">
              <a:solidFill>
                <a:prstClr val="black"/>
              </a:solidFill>
            </a:endParaRPr>
          </a:p>
          <a:p>
            <a:pPr algn="just">
              <a:buFont typeface="Calibri" panose="020F0502020204030204" pitchFamily="34" charset="0"/>
              <a:buChar char="₋"/>
            </a:pPr>
            <a:r>
              <a:rPr lang="it-IT" sz="2400" dirty="0">
                <a:solidFill>
                  <a:prstClr val="black"/>
                </a:solidFill>
              </a:rPr>
              <a:t>molti giudici di merito </a:t>
            </a:r>
            <a:r>
              <a:rPr lang="it-IT" sz="2400" b="1" u="sng" dirty="0">
                <a:solidFill>
                  <a:srgbClr val="C00000"/>
                </a:solidFill>
              </a:rPr>
              <a:t>non hanno mutato la loro precedente </a:t>
            </a:r>
            <a:r>
              <a:rPr lang="it-IT" sz="2400" dirty="0">
                <a:solidFill>
                  <a:prstClr val="black"/>
                </a:solidFill>
              </a:rPr>
              <a:t>opinione e, facendo leva sull’ambito di applicazione dell’art. 210 c.p.c., restringono il diritto conferito dall’art. 119 che è norma speciale di diritto sostanziale e dunque dovrebbe prevalere.</a:t>
            </a:r>
          </a:p>
          <a:p>
            <a:pPr lvl="0" algn="just"/>
            <a:endParaRPr lang="it-IT" sz="2400" b="1" u="sng" dirty="0">
              <a:solidFill>
                <a:prstClr val="black"/>
              </a:solidFill>
            </a:endParaRPr>
          </a:p>
          <a:p>
            <a:pPr lvl="0" algn="just">
              <a:buFont typeface="Calibri" panose="020F0502020204030204" pitchFamily="34" charset="0"/>
              <a:buChar char="₋"/>
            </a:pPr>
            <a:r>
              <a:rPr lang="es-NI" sz="2400" b="1" u="sng" dirty="0">
                <a:solidFill>
                  <a:prstClr val="black"/>
                </a:solidFill>
              </a:rPr>
              <a:t>Tribunale di Roma 20 febbraio 2018, XVI° sezione civile, ex Terza Sezione;</a:t>
            </a:r>
          </a:p>
          <a:p>
            <a:pPr lvl="0" algn="just">
              <a:buFont typeface="Calibri" panose="020F0502020204030204" pitchFamily="34" charset="0"/>
              <a:buChar char="₋"/>
            </a:pPr>
            <a:r>
              <a:rPr lang="es-NI" sz="2400" b="1" u="sng" dirty="0">
                <a:solidFill>
                  <a:prstClr val="black"/>
                </a:solidFill>
              </a:rPr>
              <a:t>Corte d’Appello di Brescia del 27 Marzo 2018</a:t>
            </a:r>
            <a:r>
              <a:rPr lang="it-IT" sz="2400" b="1" u="sng" dirty="0">
                <a:solidFill>
                  <a:prstClr val="black"/>
                </a:solidFill>
              </a:rPr>
              <a:t>.</a:t>
            </a:r>
          </a:p>
          <a:p>
            <a:endParaRPr lang="it-IT" dirty="0"/>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338421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4D37F38-8962-4C5B-8CED-23AEAC3CDDB3}"/>
              </a:ext>
            </a:extLst>
          </p:cNvPr>
          <p:cNvSpPr>
            <a:spLocks noGrp="1"/>
          </p:cNvSpPr>
          <p:nvPr>
            <p:ph type="title"/>
          </p:nvPr>
        </p:nvSpPr>
        <p:spPr/>
        <p:txBody>
          <a:bodyPr>
            <a:normAutofit fontScale="90000"/>
          </a:bodyPr>
          <a:lstStyle/>
          <a:p>
            <a:pPr algn="ctr"/>
            <a:r>
              <a:rPr lang="it-IT" sz="3100" b="1" u="sng" dirty="0">
                <a:solidFill>
                  <a:srgbClr val="C00000"/>
                </a:solidFill>
              </a:rPr>
              <a:t>Tribunale di Verona, Sentenza n. 650 del 12 marzo 2018</a:t>
            </a:r>
            <a:br>
              <a:rPr lang="it-IT" sz="3100" b="1" u="sng" dirty="0">
                <a:solidFill>
                  <a:srgbClr val="C00000"/>
                </a:solidFill>
              </a:rPr>
            </a:br>
            <a:r>
              <a:rPr lang="it-IT" sz="3100" b="1" u="sng" dirty="0">
                <a:solidFill>
                  <a:srgbClr val="C00000"/>
                </a:solidFill>
              </a:rPr>
              <a:t>Giudice Dott.ssa Claudia Dal Martello</a:t>
            </a:r>
            <a:r>
              <a:rPr lang="it-IT" sz="2900" b="1" u="sng" dirty="0">
                <a:solidFill>
                  <a:srgbClr val="C00000"/>
                </a:solidFill>
              </a:rPr>
              <a:t/>
            </a:r>
            <a:br>
              <a:rPr lang="it-IT" sz="2900" b="1" u="sng" dirty="0">
                <a:solidFill>
                  <a:srgbClr val="C00000"/>
                </a:solidFill>
              </a:rPr>
            </a:br>
            <a:endParaRPr lang="it-IT" dirty="0"/>
          </a:p>
        </p:txBody>
      </p:sp>
      <p:sp>
        <p:nvSpPr>
          <p:cNvPr id="3" name="Segnaposto contenuto 2">
            <a:extLst>
              <a:ext uri="{FF2B5EF4-FFF2-40B4-BE49-F238E27FC236}">
                <a16:creationId xmlns:a16="http://schemas.microsoft.com/office/drawing/2014/main" xmlns="" id="{20B0FFC8-BA75-4009-B2CE-1D72C69818AD}"/>
              </a:ext>
            </a:extLst>
          </p:cNvPr>
          <p:cNvSpPr>
            <a:spLocks noGrp="1"/>
          </p:cNvSpPr>
          <p:nvPr>
            <p:ph idx="1"/>
          </p:nvPr>
        </p:nvSpPr>
        <p:spPr/>
        <p:txBody>
          <a:bodyPr/>
          <a:lstStyle/>
          <a:p>
            <a:pPr lvl="0" algn="just">
              <a:buFont typeface="Calibri" panose="020F0502020204030204" pitchFamily="34" charset="0"/>
              <a:buChar char="₋"/>
            </a:pPr>
            <a:r>
              <a:rPr lang="it-IT" sz="2200" dirty="0">
                <a:solidFill>
                  <a:prstClr val="black"/>
                </a:solidFill>
              </a:rPr>
              <a:t>istanza ex art. 210 c.p.c., ammissibile solo se la parte dia dimostrazione di non essere in possesso di detti documenti e, parimenti, dimostri di essersi diligentemente adoperata per acquisirli in fase </a:t>
            </a:r>
            <a:r>
              <a:rPr lang="it-IT" sz="2200" dirty="0" err="1">
                <a:solidFill>
                  <a:prstClr val="black"/>
                </a:solidFill>
              </a:rPr>
              <a:t>pre</a:t>
            </a:r>
            <a:r>
              <a:rPr lang="it-IT" sz="2200" dirty="0">
                <a:solidFill>
                  <a:prstClr val="black"/>
                </a:solidFill>
              </a:rPr>
              <a:t>-processuale;</a:t>
            </a:r>
          </a:p>
          <a:p>
            <a:pPr lvl="0" algn="just">
              <a:buFont typeface="Calibri" panose="020F0502020204030204" pitchFamily="34" charset="0"/>
              <a:buChar char="₋"/>
            </a:pPr>
            <a:endParaRPr lang="it-IT" sz="2200" dirty="0">
              <a:solidFill>
                <a:prstClr val="black"/>
              </a:solidFill>
            </a:endParaRPr>
          </a:p>
          <a:p>
            <a:pPr lvl="0" algn="just">
              <a:buFont typeface="Calibri" panose="020F0502020204030204" pitchFamily="34" charset="0"/>
              <a:buChar char="₋"/>
            </a:pPr>
            <a:r>
              <a:rPr lang="it-IT" sz="2200" dirty="0">
                <a:solidFill>
                  <a:prstClr val="black"/>
                </a:solidFill>
              </a:rPr>
              <a:t> rischio di inoltrare istanze giudiziarie “al buio”;</a:t>
            </a:r>
          </a:p>
          <a:p>
            <a:pPr lvl="0" algn="just">
              <a:buFont typeface="Calibri" panose="020F0502020204030204" pitchFamily="34" charset="0"/>
              <a:buChar char="₋"/>
            </a:pPr>
            <a:endParaRPr lang="it-IT" sz="2200" dirty="0">
              <a:solidFill>
                <a:prstClr val="black"/>
              </a:solidFill>
            </a:endParaRPr>
          </a:p>
          <a:p>
            <a:pPr lvl="0" algn="just">
              <a:buFont typeface="Calibri" panose="020F0502020204030204" pitchFamily="34" charset="0"/>
              <a:buChar char="₋"/>
            </a:pPr>
            <a:r>
              <a:rPr lang="it-IT" sz="2200" dirty="0">
                <a:solidFill>
                  <a:prstClr val="black"/>
                </a:solidFill>
              </a:rPr>
              <a:t>l’orientamento giurisprudenziale che ammette la proposizione dell’istanza ex art. 210 e 119 TUB in corso di causa, appare contrario ai presupposti di accoglimento dell’ordine di esibizione, ed apre la via all’introduzione di contenziosi su basi del tutto generiche o inattendibili.</a:t>
            </a:r>
            <a:endParaRPr lang="it-IT" dirty="0">
              <a:solidFill>
                <a:prstClr val="black"/>
              </a:solidFill>
            </a:endParaRPr>
          </a:p>
          <a:p>
            <a:endParaRPr lang="it-IT" dirty="0"/>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3409022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3AFBE6A-90D9-43FC-B793-DA1E21AAECB5}"/>
              </a:ext>
            </a:extLst>
          </p:cNvPr>
          <p:cNvSpPr>
            <a:spLocks noGrp="1"/>
          </p:cNvSpPr>
          <p:nvPr>
            <p:ph idx="1"/>
          </p:nvPr>
        </p:nvSpPr>
        <p:spPr>
          <a:xfrm>
            <a:off x="838200" y="2658795"/>
            <a:ext cx="10515600" cy="942534"/>
          </a:xfrm>
        </p:spPr>
        <p:txBody>
          <a:bodyPr>
            <a:normAutofit fontScale="62500" lnSpcReduction="20000"/>
          </a:bodyPr>
          <a:lstStyle/>
          <a:p>
            <a:pPr marL="0" indent="0" algn="ctr">
              <a:buNone/>
            </a:pPr>
            <a:r>
              <a:rPr lang="it-IT" sz="8600" b="1" dirty="0">
                <a:ln w="12700">
                  <a:solidFill>
                    <a:schemeClr val="tx1"/>
                  </a:solidFill>
                  <a:prstDash val="solid"/>
                </a:ln>
                <a:solidFill>
                  <a:srgbClr val="FF0000"/>
                </a:solidFill>
                <a:effectLst>
                  <a:outerShdw dist="38100" dir="2640000" algn="bl" rotWithShape="0">
                    <a:schemeClr val="tx2">
                      <a:lumMod val="75000"/>
                    </a:schemeClr>
                  </a:outerShdw>
                </a:effectLst>
              </a:rPr>
              <a:t>La prescrizione nei rapporti bancari</a:t>
            </a:r>
          </a:p>
          <a:p>
            <a:pPr marL="0" indent="0" algn="ctr">
              <a:buNone/>
            </a:pPr>
            <a:endParaRPr lang="it-IT" b="1" i="1" u="sng" dirty="0">
              <a:solidFill>
                <a:srgbClr val="C00000"/>
              </a:solidFill>
            </a:endParaRPr>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2629799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A3B9B136-6D8B-46B5-B705-B4F8C79648A1}"/>
              </a:ext>
            </a:extLst>
          </p:cNvPr>
          <p:cNvSpPr>
            <a:spLocks noGrp="1"/>
          </p:cNvSpPr>
          <p:nvPr>
            <p:ph idx="1"/>
          </p:nvPr>
        </p:nvSpPr>
        <p:spPr>
          <a:xfrm>
            <a:off x="1097281" y="672074"/>
            <a:ext cx="10129910" cy="5348898"/>
          </a:xfrm>
        </p:spPr>
        <p:txBody>
          <a:bodyPr/>
          <a:lstStyle/>
          <a:p>
            <a:pPr marL="0" lvl="0" indent="0" algn="just">
              <a:buNone/>
            </a:pPr>
            <a:endParaRPr lang="it-IT" dirty="0">
              <a:solidFill>
                <a:prstClr val="black"/>
              </a:solidFill>
            </a:endParaRPr>
          </a:p>
          <a:p>
            <a:pPr marL="0" lvl="0" indent="0" algn="just">
              <a:buNone/>
            </a:pPr>
            <a:r>
              <a:rPr lang="it-IT" dirty="0">
                <a:solidFill>
                  <a:prstClr val="black"/>
                </a:solidFill>
              </a:rPr>
              <a:t> - L’azione di ripetizione esercitabile dal correntista è soggetta al termine di prescrizione ordinario decennale come previsto dall’art. 2946 c.c.</a:t>
            </a:r>
          </a:p>
          <a:p>
            <a:pPr lvl="0" algn="just">
              <a:buFontTx/>
              <a:buChar char="-"/>
            </a:pPr>
            <a:endParaRPr lang="it-IT" dirty="0">
              <a:solidFill>
                <a:prstClr val="black"/>
              </a:solidFill>
            </a:endParaRPr>
          </a:p>
          <a:p>
            <a:pPr lvl="0" algn="just">
              <a:buFontTx/>
              <a:buChar char="-"/>
            </a:pPr>
            <a:r>
              <a:rPr lang="it-IT" dirty="0">
                <a:solidFill>
                  <a:prstClr val="black"/>
                </a:solidFill>
              </a:rPr>
              <a:t>L’art. 2935 c.c. prevede che « </a:t>
            </a:r>
            <a:r>
              <a:rPr lang="it-IT" i="1" dirty="0">
                <a:solidFill>
                  <a:prstClr val="black"/>
                </a:solidFill>
              </a:rPr>
              <a:t>La prescrizione comincia a decorrere dal giorno in cui il diritto può essere fatto valere</a:t>
            </a:r>
            <a:r>
              <a:rPr lang="it-IT" dirty="0">
                <a:solidFill>
                  <a:prstClr val="black"/>
                </a:solidFill>
              </a:rPr>
              <a:t>»</a:t>
            </a:r>
          </a:p>
          <a:p>
            <a:pPr lvl="0" algn="just">
              <a:buFontTx/>
              <a:buChar char="-"/>
            </a:pPr>
            <a:endParaRPr lang="it-IT" dirty="0">
              <a:solidFill>
                <a:prstClr val="black"/>
              </a:solidFill>
            </a:endParaRPr>
          </a:p>
          <a:p>
            <a:pPr marL="0" lvl="0" indent="0" algn="ctr">
              <a:buNone/>
            </a:pPr>
            <a:r>
              <a:rPr lang="it-IT" b="1" u="sng" dirty="0">
                <a:solidFill>
                  <a:prstClr val="black"/>
                </a:solidFill>
              </a:rPr>
              <a:t>Problema: determinazione del </a:t>
            </a:r>
            <a:r>
              <a:rPr lang="it-IT" b="1" i="1" u="sng" dirty="0" err="1">
                <a:solidFill>
                  <a:srgbClr val="C00000"/>
                </a:solidFill>
              </a:rPr>
              <a:t>dies</a:t>
            </a:r>
            <a:r>
              <a:rPr lang="it-IT" b="1" i="1" u="sng" dirty="0">
                <a:solidFill>
                  <a:srgbClr val="C00000"/>
                </a:solidFill>
              </a:rPr>
              <a:t> a quo</a:t>
            </a:r>
          </a:p>
          <a:p>
            <a:endParaRPr lang="it-IT" dirty="0"/>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3411509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A30A612-AEC7-4A34-B9ED-A4922CCD609A}"/>
              </a:ext>
            </a:extLst>
          </p:cNvPr>
          <p:cNvSpPr>
            <a:spLocks noGrp="1"/>
          </p:cNvSpPr>
          <p:nvPr>
            <p:ph type="title"/>
          </p:nvPr>
        </p:nvSpPr>
        <p:spPr>
          <a:xfrm>
            <a:off x="838200" y="365126"/>
            <a:ext cx="10515600" cy="774906"/>
          </a:xfrm>
        </p:spPr>
        <p:txBody>
          <a:bodyPr>
            <a:normAutofit fontScale="90000"/>
          </a:bodyPr>
          <a:lstStyle/>
          <a:p>
            <a:pPr lvl="0" algn="ctr">
              <a:spcBef>
                <a:spcPts val="1000"/>
              </a:spcBef>
            </a:pPr>
            <a:r>
              <a:rPr lang="it-IT" sz="3100" b="1" i="1" u="sng" dirty="0">
                <a:solidFill>
                  <a:srgbClr val="C00000"/>
                </a:solidFill>
                <a:latin typeface="Calibri"/>
                <a:ea typeface="+mn-ea"/>
                <a:cs typeface="+mn-cs"/>
              </a:rPr>
              <a:t>La decorrenza del termine di prescrizione : </a:t>
            </a:r>
            <a:r>
              <a:rPr lang="it-IT" sz="3100" b="1" i="1" u="sng" dirty="0" err="1">
                <a:solidFill>
                  <a:srgbClr val="C00000"/>
                </a:solidFill>
                <a:latin typeface="Calibri"/>
                <a:ea typeface="+mn-ea"/>
                <a:cs typeface="+mn-cs"/>
              </a:rPr>
              <a:t>Dies</a:t>
            </a:r>
            <a:r>
              <a:rPr lang="it-IT" sz="3100" b="1" i="1" u="sng" dirty="0">
                <a:solidFill>
                  <a:srgbClr val="C00000"/>
                </a:solidFill>
                <a:latin typeface="Calibri"/>
                <a:ea typeface="+mn-ea"/>
                <a:cs typeface="+mn-cs"/>
              </a:rPr>
              <a:t> a quo</a:t>
            </a:r>
            <a:r>
              <a:rPr lang="it-IT" sz="2700" b="1" i="1" u="sng" dirty="0">
                <a:solidFill>
                  <a:srgbClr val="C00000"/>
                </a:solidFill>
                <a:latin typeface="Calibri"/>
                <a:ea typeface="+mn-ea"/>
                <a:cs typeface="+mn-cs"/>
              </a:rPr>
              <a:t/>
            </a:r>
            <a:br>
              <a:rPr lang="it-IT" sz="2700" b="1" i="1" u="sng" dirty="0">
                <a:solidFill>
                  <a:srgbClr val="C00000"/>
                </a:solidFill>
                <a:latin typeface="Calibri"/>
                <a:ea typeface="+mn-ea"/>
                <a:cs typeface="+mn-cs"/>
              </a:rPr>
            </a:br>
            <a:endParaRPr lang="it-IT" sz="2700" dirty="0"/>
          </a:p>
        </p:txBody>
      </p:sp>
      <p:sp>
        <p:nvSpPr>
          <p:cNvPr id="3" name="Segnaposto contenuto 2">
            <a:extLst>
              <a:ext uri="{FF2B5EF4-FFF2-40B4-BE49-F238E27FC236}">
                <a16:creationId xmlns:a16="http://schemas.microsoft.com/office/drawing/2014/main" xmlns="" id="{9B99611B-B1AA-4AA0-8663-F3F6B56A9947}"/>
              </a:ext>
            </a:extLst>
          </p:cNvPr>
          <p:cNvSpPr>
            <a:spLocks noGrp="1"/>
          </p:cNvSpPr>
          <p:nvPr>
            <p:ph idx="1"/>
          </p:nvPr>
        </p:nvSpPr>
        <p:spPr>
          <a:xfrm>
            <a:off x="1093509" y="1140032"/>
            <a:ext cx="9880280" cy="5203186"/>
          </a:xfrm>
        </p:spPr>
        <p:txBody>
          <a:bodyPr>
            <a:normAutofit/>
          </a:bodyPr>
          <a:lstStyle/>
          <a:p>
            <a:pPr marL="0" indent="0" algn="ctr">
              <a:buNone/>
            </a:pPr>
            <a:r>
              <a:rPr lang="it-IT" b="1" dirty="0"/>
              <a:t>1)      </a:t>
            </a:r>
            <a:r>
              <a:rPr lang="it-IT" b="1" i="1" u="sng" dirty="0"/>
              <a:t>Sez. Un. Cass. 2 dicembre 2010 n. 24418 ha espresso il seguente principio:</a:t>
            </a:r>
          </a:p>
          <a:p>
            <a:pPr algn="just">
              <a:buFontTx/>
              <a:buChar char="-"/>
            </a:pPr>
            <a:r>
              <a:rPr lang="it-IT" dirty="0"/>
              <a:t>Il </a:t>
            </a:r>
            <a:r>
              <a:rPr lang="it-IT" b="1" u="sng" dirty="0">
                <a:solidFill>
                  <a:srgbClr val="C00000"/>
                </a:solidFill>
              </a:rPr>
              <a:t>termine di prescrizione decennale</a:t>
            </a:r>
            <a:r>
              <a:rPr lang="it-IT" b="1" dirty="0">
                <a:solidFill>
                  <a:srgbClr val="C00000"/>
                </a:solidFill>
              </a:rPr>
              <a:t> </a:t>
            </a:r>
            <a:r>
              <a:rPr lang="it-IT" dirty="0"/>
              <a:t>a cui è soggetta l’azione di indebito proposta dal correntista, qualora i versamenti eseguiti dal correntista in pendenza del rapporto abbiano assolto </a:t>
            </a:r>
            <a:r>
              <a:rPr lang="it-IT" b="1" u="sng" dirty="0">
                <a:solidFill>
                  <a:srgbClr val="C00000"/>
                </a:solidFill>
              </a:rPr>
              <a:t>funzione ripristinatoria</a:t>
            </a:r>
            <a:r>
              <a:rPr lang="it-IT" dirty="0"/>
              <a:t>, decorre dalla data in cui è stato estinto il saldo di chiusura del conto corrente;</a:t>
            </a:r>
          </a:p>
          <a:p>
            <a:pPr algn="just">
              <a:buFontTx/>
              <a:buChar char="-"/>
            </a:pPr>
            <a:r>
              <a:rPr lang="it-IT" dirty="0"/>
              <a:t>Il </a:t>
            </a:r>
            <a:r>
              <a:rPr lang="it-IT" b="1" u="sng" dirty="0">
                <a:solidFill>
                  <a:srgbClr val="C00000"/>
                </a:solidFill>
              </a:rPr>
              <a:t>termine di prescrizione decennale</a:t>
            </a:r>
            <a:r>
              <a:rPr lang="it-IT" b="1" dirty="0">
                <a:solidFill>
                  <a:srgbClr val="C00000"/>
                </a:solidFill>
              </a:rPr>
              <a:t> </a:t>
            </a:r>
            <a:r>
              <a:rPr lang="it-IT" dirty="0"/>
              <a:t>a cui è soggetta l’azione proposta dal correntista, qualora i versamenti dal correntista in pendenza del rapporto abbiano avuto </a:t>
            </a:r>
            <a:r>
              <a:rPr lang="it-IT" b="1" u="sng" dirty="0">
                <a:solidFill>
                  <a:srgbClr val="C00000"/>
                </a:solidFill>
              </a:rPr>
              <a:t>funzione </a:t>
            </a:r>
            <a:r>
              <a:rPr lang="it-IT" b="1" u="sng" dirty="0" err="1">
                <a:solidFill>
                  <a:srgbClr val="C00000"/>
                </a:solidFill>
              </a:rPr>
              <a:t>solutoria</a:t>
            </a:r>
            <a:r>
              <a:rPr lang="it-IT" dirty="0"/>
              <a:t>, decorre dalla data di annotazione in conto.</a:t>
            </a:r>
          </a:p>
          <a:p>
            <a:pPr algn="just"/>
            <a:endParaRPr lang="it-IT" dirty="0"/>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125877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ABD50FA2-490D-408B-AB8D-83FAEE01713A}"/>
              </a:ext>
            </a:extLst>
          </p:cNvPr>
          <p:cNvSpPr>
            <a:spLocks noGrp="1"/>
          </p:cNvSpPr>
          <p:nvPr>
            <p:ph idx="1"/>
          </p:nvPr>
        </p:nvSpPr>
        <p:spPr>
          <a:xfrm>
            <a:off x="838200" y="279422"/>
            <a:ext cx="10351416" cy="6065107"/>
          </a:xfrm>
        </p:spPr>
        <p:txBody>
          <a:bodyPr>
            <a:normAutofit lnSpcReduction="10000"/>
          </a:bodyPr>
          <a:lstStyle/>
          <a:p>
            <a:pPr marL="0" indent="0" algn="ctr">
              <a:buNone/>
            </a:pPr>
            <a:r>
              <a:rPr lang="it-IT" u="sng" dirty="0"/>
              <a:t>Le Sezioni Unite della Cassazione 2 dicembre 2010, n. 24418 distingue tra rimesse di conto ripristinatorie e rimesse </a:t>
            </a:r>
            <a:r>
              <a:rPr lang="it-IT" u="sng" dirty="0" err="1"/>
              <a:t>solutorie</a:t>
            </a:r>
            <a:r>
              <a:rPr lang="it-IT" dirty="0"/>
              <a:t>.</a:t>
            </a:r>
          </a:p>
          <a:p>
            <a:pPr marL="0" indent="0">
              <a:buNone/>
            </a:pPr>
            <a:r>
              <a:rPr lang="it-IT" b="1" dirty="0">
                <a:solidFill>
                  <a:srgbClr val="C00000"/>
                </a:solidFill>
              </a:rPr>
              <a:t>- </a:t>
            </a:r>
            <a:r>
              <a:rPr lang="it-IT" b="1" u="sng" dirty="0">
                <a:solidFill>
                  <a:srgbClr val="C00000"/>
                </a:solidFill>
              </a:rPr>
              <a:t>Le rimesse ripristinatorie</a:t>
            </a:r>
            <a:r>
              <a:rPr lang="it-IT" dirty="0"/>
              <a:t>: versamenti su di un conto in passivo, dove il passivo non eccede i limiti dell’affidamento concesso al cliente, tali versamenti per la Suprema Corte fungono da atti ripristinatori della provvista della quale il correntista può ancora godere. </a:t>
            </a:r>
          </a:p>
          <a:p>
            <a:pPr marL="0" indent="0" algn="ctr">
              <a:buNone/>
            </a:pPr>
            <a:r>
              <a:rPr lang="it-IT" b="1" i="1" u="sng" dirty="0">
                <a:solidFill>
                  <a:srgbClr val="C00000"/>
                </a:solidFill>
              </a:rPr>
              <a:t>Prescrizione </a:t>
            </a:r>
            <a:r>
              <a:rPr lang="it-IT" b="1" i="1" u="sng" dirty="0" err="1">
                <a:solidFill>
                  <a:srgbClr val="C00000"/>
                </a:solidFill>
              </a:rPr>
              <a:t>Dies</a:t>
            </a:r>
            <a:r>
              <a:rPr lang="it-IT" b="1" i="1" u="sng" dirty="0">
                <a:solidFill>
                  <a:srgbClr val="C00000"/>
                </a:solidFill>
              </a:rPr>
              <a:t> a quo</a:t>
            </a:r>
            <a:r>
              <a:rPr lang="it-IT" dirty="0">
                <a:solidFill>
                  <a:srgbClr val="C00000"/>
                </a:solidFill>
              </a:rPr>
              <a:t>                        </a:t>
            </a:r>
            <a:r>
              <a:rPr lang="it-IT" b="1" i="1" u="sng" dirty="0">
                <a:solidFill>
                  <a:srgbClr val="C00000"/>
                </a:solidFill>
              </a:rPr>
              <a:t>CHIUSURA DEL CONTO</a:t>
            </a:r>
          </a:p>
          <a:p>
            <a:endParaRPr lang="it-IT" dirty="0"/>
          </a:p>
          <a:p>
            <a:pPr marL="0" indent="0">
              <a:buNone/>
            </a:pPr>
            <a:r>
              <a:rPr lang="it-IT" b="1" i="1" dirty="0">
                <a:solidFill>
                  <a:srgbClr val="C00000"/>
                </a:solidFill>
              </a:rPr>
              <a:t>- </a:t>
            </a:r>
            <a:r>
              <a:rPr lang="it-IT" b="1" i="1" u="sng" dirty="0">
                <a:solidFill>
                  <a:srgbClr val="C00000"/>
                </a:solidFill>
              </a:rPr>
              <a:t>Le rimesse </a:t>
            </a:r>
            <a:r>
              <a:rPr lang="it-IT" b="1" i="1" u="sng" dirty="0" err="1">
                <a:solidFill>
                  <a:srgbClr val="C00000"/>
                </a:solidFill>
              </a:rPr>
              <a:t>solutorie</a:t>
            </a:r>
            <a:r>
              <a:rPr lang="it-IT" dirty="0"/>
              <a:t>: </a:t>
            </a:r>
            <a:r>
              <a:rPr lang="it-IT" dirty="0">
                <a:solidFill>
                  <a:prstClr val="black"/>
                </a:solidFill>
              </a:rPr>
              <a:t>versamenti su di un conto in passivo, dove non vi è alcuna apertura di fido o comunque destinati a coprire un passivo extra-fido, tali versamenti per la Suprema Corte fungono da veri e propri pagamenti, tali da poter essere oggetto di ripetizione.</a:t>
            </a:r>
          </a:p>
          <a:p>
            <a:pPr marL="0" lvl="0" indent="0">
              <a:buNone/>
            </a:pPr>
            <a:endParaRPr lang="it-IT" b="1" i="1" u="sng" dirty="0">
              <a:solidFill>
                <a:srgbClr val="C00000"/>
              </a:solidFill>
            </a:endParaRPr>
          </a:p>
          <a:p>
            <a:pPr marL="0" lvl="0" indent="0">
              <a:buNone/>
            </a:pPr>
            <a:r>
              <a:rPr lang="it-IT" b="1" i="1" dirty="0">
                <a:solidFill>
                  <a:srgbClr val="C00000"/>
                </a:solidFill>
              </a:rPr>
              <a:t>        </a:t>
            </a:r>
            <a:r>
              <a:rPr lang="it-IT" b="1" i="1" u="sng" dirty="0">
                <a:solidFill>
                  <a:srgbClr val="C00000"/>
                </a:solidFill>
              </a:rPr>
              <a:t>Prescrizione </a:t>
            </a:r>
            <a:r>
              <a:rPr lang="it-IT" b="1" i="1" u="sng" dirty="0" err="1">
                <a:solidFill>
                  <a:srgbClr val="C00000"/>
                </a:solidFill>
              </a:rPr>
              <a:t>Dies</a:t>
            </a:r>
            <a:r>
              <a:rPr lang="it-IT" b="1" i="1" u="sng" dirty="0">
                <a:solidFill>
                  <a:srgbClr val="C00000"/>
                </a:solidFill>
              </a:rPr>
              <a:t> a quo</a:t>
            </a:r>
            <a:r>
              <a:rPr lang="it-IT" b="1" dirty="0">
                <a:solidFill>
                  <a:srgbClr val="C00000"/>
                </a:solidFill>
              </a:rPr>
              <a:t>                     </a:t>
            </a:r>
            <a:r>
              <a:rPr lang="it-IT" b="1" i="1" u="sng" dirty="0">
                <a:solidFill>
                  <a:srgbClr val="C00000"/>
                </a:solidFill>
              </a:rPr>
              <a:t> ANNOTAZIONE IN CONTO</a:t>
            </a:r>
          </a:p>
          <a:p>
            <a:pPr lvl="0"/>
            <a:endParaRPr lang="it-IT" dirty="0">
              <a:solidFill>
                <a:prstClr val="black"/>
              </a:solidFill>
            </a:endParaRPr>
          </a:p>
          <a:p>
            <a:pPr marL="0" indent="0">
              <a:buNone/>
            </a:pPr>
            <a:endParaRPr lang="it-IT" dirty="0">
              <a:solidFill>
                <a:prstClr val="black"/>
              </a:solidFill>
            </a:endParaRPr>
          </a:p>
          <a:p>
            <a:endParaRPr lang="it-IT" dirty="0">
              <a:solidFill>
                <a:prstClr val="black"/>
              </a:solidFill>
            </a:endParaRPr>
          </a:p>
          <a:p>
            <a:endParaRPr lang="it-IT" dirty="0">
              <a:solidFill>
                <a:prstClr val="black"/>
              </a:solidFill>
            </a:endParaRPr>
          </a:p>
          <a:p>
            <a:endParaRPr lang="it-IT" dirty="0">
              <a:solidFill>
                <a:prstClr val="black"/>
              </a:solidFill>
            </a:endParaRPr>
          </a:p>
          <a:p>
            <a:endParaRPr lang="it-IT" dirty="0">
              <a:solidFill>
                <a:prstClr val="black"/>
              </a:solidFill>
            </a:endParaRPr>
          </a:p>
          <a:p>
            <a:endParaRPr lang="it-IT" dirty="0"/>
          </a:p>
        </p:txBody>
      </p:sp>
      <p:cxnSp>
        <p:nvCxnSpPr>
          <p:cNvPr id="5" name="Connettore 2 4">
            <a:extLst>
              <a:ext uri="{FF2B5EF4-FFF2-40B4-BE49-F238E27FC236}">
                <a16:creationId xmlns:a16="http://schemas.microsoft.com/office/drawing/2014/main" xmlns="" id="{BFB48343-EED4-4C7E-B7A1-2994B552E3FB}"/>
              </a:ext>
            </a:extLst>
          </p:cNvPr>
          <p:cNvCxnSpPr/>
          <p:nvPr/>
        </p:nvCxnSpPr>
        <p:spPr>
          <a:xfrm>
            <a:off x="5258972" y="2813541"/>
            <a:ext cx="167405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nettore 2 5">
            <a:extLst>
              <a:ext uri="{FF2B5EF4-FFF2-40B4-BE49-F238E27FC236}">
                <a16:creationId xmlns:a16="http://schemas.microsoft.com/office/drawing/2014/main" xmlns="" id="{227F42E6-2642-423F-B069-284FB5201DB4}"/>
              </a:ext>
            </a:extLst>
          </p:cNvPr>
          <p:cNvCxnSpPr>
            <a:cxnSpLocks/>
          </p:cNvCxnSpPr>
          <p:nvPr/>
        </p:nvCxnSpPr>
        <p:spPr>
          <a:xfrm>
            <a:off x="5036233" y="5737277"/>
            <a:ext cx="1524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CasellaDiTesto 7"/>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2579031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72B2656-66D1-4733-A2AE-44C35EEB2B78}"/>
              </a:ext>
            </a:extLst>
          </p:cNvPr>
          <p:cNvSpPr>
            <a:spLocks noGrp="1"/>
          </p:cNvSpPr>
          <p:nvPr>
            <p:ph type="title"/>
          </p:nvPr>
        </p:nvSpPr>
        <p:spPr>
          <a:xfrm>
            <a:off x="838200" y="377001"/>
            <a:ext cx="10515600" cy="1325563"/>
          </a:xfrm>
        </p:spPr>
        <p:txBody>
          <a:bodyPr>
            <a:normAutofit fontScale="90000"/>
          </a:bodyPr>
          <a:lstStyle/>
          <a:p>
            <a:pPr algn="ctr"/>
            <a:r>
              <a:rPr lang="it-IT" sz="4000" b="1" dirty="0">
                <a:solidFill>
                  <a:srgbClr val="C00000"/>
                </a:solidFill>
              </a:rPr>
              <a:t>2)  </a:t>
            </a:r>
            <a:r>
              <a:rPr lang="it-IT" sz="4000" b="1" u="sng" dirty="0">
                <a:solidFill>
                  <a:srgbClr val="C00000"/>
                </a:solidFill>
              </a:rPr>
              <a:t>Tribunale di Verona, </a:t>
            </a:r>
            <a:r>
              <a:rPr lang="it-IT" sz="4000" b="1" u="sng" dirty="0" err="1">
                <a:solidFill>
                  <a:srgbClr val="C00000"/>
                </a:solidFill>
              </a:rPr>
              <a:t>sez</a:t>
            </a:r>
            <a:r>
              <a:rPr lang="it-IT" sz="4000" b="1" u="sng" dirty="0">
                <a:solidFill>
                  <a:srgbClr val="C00000"/>
                </a:solidFill>
              </a:rPr>
              <a:t> III, 27 ottobre 2015 Giudice Dott.ssa Eugenia Tommasi di Vignano</a:t>
            </a:r>
            <a:r>
              <a:rPr lang="it-IT" b="1" u="sng" dirty="0">
                <a:solidFill>
                  <a:srgbClr val="C00000"/>
                </a:solidFill>
              </a:rPr>
              <a:t/>
            </a:r>
            <a:br>
              <a:rPr lang="it-IT" b="1" u="sng" dirty="0">
                <a:solidFill>
                  <a:srgbClr val="C00000"/>
                </a:solidFill>
              </a:rPr>
            </a:br>
            <a:endParaRPr lang="it-IT" dirty="0">
              <a:solidFill>
                <a:srgbClr val="C00000"/>
              </a:solidFill>
            </a:endParaRPr>
          </a:p>
        </p:txBody>
      </p:sp>
      <p:sp>
        <p:nvSpPr>
          <p:cNvPr id="3" name="Segnaposto contenuto 2">
            <a:extLst>
              <a:ext uri="{FF2B5EF4-FFF2-40B4-BE49-F238E27FC236}">
                <a16:creationId xmlns:a16="http://schemas.microsoft.com/office/drawing/2014/main" xmlns="" id="{60E3932F-DC06-40A2-8172-44A48AF424C7}"/>
              </a:ext>
            </a:extLst>
          </p:cNvPr>
          <p:cNvSpPr>
            <a:spLocks noGrp="1"/>
          </p:cNvSpPr>
          <p:nvPr>
            <p:ph idx="1"/>
          </p:nvPr>
        </p:nvSpPr>
        <p:spPr>
          <a:xfrm>
            <a:off x="1018094" y="1528742"/>
            <a:ext cx="10143241" cy="4765180"/>
          </a:xfrm>
        </p:spPr>
        <p:txBody>
          <a:bodyPr>
            <a:normAutofit lnSpcReduction="10000"/>
          </a:bodyPr>
          <a:lstStyle/>
          <a:p>
            <a:pPr marL="0" indent="0" algn="ctr">
              <a:buNone/>
            </a:pPr>
            <a:r>
              <a:rPr lang="it-IT" b="1" u="sng" dirty="0"/>
              <a:t>Il termine di prescrizione decennale dell’azione di ripetizione decorre dalle </a:t>
            </a:r>
            <a:r>
              <a:rPr lang="it-IT" b="1" u="sng" dirty="0">
                <a:solidFill>
                  <a:srgbClr val="C00000"/>
                </a:solidFill>
              </a:rPr>
              <a:t>singole annotazioni</a:t>
            </a:r>
            <a:r>
              <a:rPr lang="it-IT" dirty="0"/>
              <a:t>. </a:t>
            </a:r>
          </a:p>
          <a:p>
            <a:pPr marL="0" indent="0" algn="ctr">
              <a:buNone/>
            </a:pPr>
            <a:endParaRPr lang="it-IT" dirty="0"/>
          </a:p>
          <a:p>
            <a:pPr marL="0" indent="0" algn="ctr">
              <a:buNone/>
            </a:pPr>
            <a:r>
              <a:rPr lang="it-IT" dirty="0"/>
              <a:t>Tale principio trova fondamento nel combinato disposto degli artt.:</a:t>
            </a:r>
          </a:p>
          <a:p>
            <a:pPr>
              <a:buFontTx/>
              <a:buChar char="-"/>
            </a:pPr>
            <a:r>
              <a:rPr lang="it-IT" dirty="0"/>
              <a:t>1832, II comma, cod. civ.</a:t>
            </a:r>
          </a:p>
          <a:p>
            <a:pPr>
              <a:buFontTx/>
              <a:buChar char="-"/>
            </a:pPr>
            <a:r>
              <a:rPr lang="it-IT" dirty="0"/>
              <a:t>1852 cod. civ.</a:t>
            </a:r>
          </a:p>
          <a:p>
            <a:pPr>
              <a:buFontTx/>
              <a:buChar char="-"/>
            </a:pPr>
            <a:r>
              <a:rPr lang="it-IT" dirty="0"/>
              <a:t>2935 cod. civ.</a:t>
            </a:r>
          </a:p>
          <a:p>
            <a:pPr marL="0" indent="0" algn="just">
              <a:buNone/>
            </a:pPr>
            <a:r>
              <a:rPr lang="it-IT" dirty="0"/>
              <a:t>Come il correntista può in ogni momento esercitare il proprio diritto al pagamento delle somme risultanti a suo credito, così tale diritto può essere esercitato dalla data di ciascuna annotazione di poste passive</a:t>
            </a:r>
          </a:p>
          <a:p>
            <a:endParaRPr lang="it-IT" b="1" u="sng" dirty="0"/>
          </a:p>
          <a:p>
            <a:endParaRPr lang="it-IT" b="1" u="sng" dirty="0"/>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3000816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BA4846F-0F20-894C-A8D5-DE82271FD6F4}"/>
              </a:ext>
            </a:extLst>
          </p:cNvPr>
          <p:cNvSpPr>
            <a:spLocks noGrp="1"/>
          </p:cNvSpPr>
          <p:nvPr>
            <p:ph type="title"/>
          </p:nvPr>
        </p:nvSpPr>
        <p:spPr/>
        <p:txBody>
          <a:bodyPr/>
          <a:lstStyle/>
          <a:p>
            <a:pPr algn="ctr"/>
            <a:r>
              <a:rPr lang="it-IT" b="1" i="1" u="sng" dirty="0">
                <a:solidFill>
                  <a:srgbClr val="C00000"/>
                </a:solidFill>
              </a:rPr>
              <a:t>La prova e il relativo onere</a:t>
            </a:r>
          </a:p>
        </p:txBody>
      </p:sp>
      <p:sp>
        <p:nvSpPr>
          <p:cNvPr id="3" name="Segnaposto contenuto 2">
            <a:extLst>
              <a:ext uri="{FF2B5EF4-FFF2-40B4-BE49-F238E27FC236}">
                <a16:creationId xmlns:a16="http://schemas.microsoft.com/office/drawing/2014/main" xmlns="" id="{050C9A9C-18FC-DA45-B16E-9ECE0C9AA0F4}"/>
              </a:ext>
            </a:extLst>
          </p:cNvPr>
          <p:cNvSpPr>
            <a:spLocks noGrp="1"/>
          </p:cNvSpPr>
          <p:nvPr>
            <p:ph idx="1"/>
          </p:nvPr>
        </p:nvSpPr>
        <p:spPr>
          <a:xfrm>
            <a:off x="838200" y="1430216"/>
            <a:ext cx="10515600" cy="5193322"/>
          </a:xfrm>
        </p:spPr>
        <p:txBody>
          <a:bodyPr>
            <a:normAutofit/>
          </a:bodyPr>
          <a:lstStyle/>
          <a:p>
            <a:pPr marL="0" indent="0" algn="ctr">
              <a:buNone/>
            </a:pPr>
            <a:r>
              <a:rPr lang="it-IT" sz="3200" b="1" i="1" dirty="0">
                <a:solidFill>
                  <a:srgbClr val="C00000"/>
                </a:solidFill>
                <a:latin typeface="Times New Roman" panose="02020603050405020304" pitchFamily="18" charset="0"/>
                <a:cs typeface="Times New Roman" panose="02020603050405020304" pitchFamily="18" charset="0"/>
              </a:rPr>
              <a:t>L’Art. 2697 c.c.</a:t>
            </a:r>
          </a:p>
          <a:p>
            <a:pPr algn="just">
              <a:buFontTx/>
              <a:buChar char="-"/>
            </a:pPr>
            <a:endParaRPr lang="it-IT" i="1" dirty="0">
              <a:latin typeface="Times New Roman" panose="02020603050405020304" pitchFamily="18" charset="0"/>
              <a:cs typeface="Times New Roman" panose="02020603050405020304" pitchFamily="18" charset="0"/>
            </a:endParaRPr>
          </a:p>
          <a:p>
            <a:pPr algn="just">
              <a:buFontTx/>
              <a:buChar char="-"/>
            </a:pPr>
            <a:r>
              <a:rPr lang="it-IT" i="1" dirty="0">
                <a:latin typeface="Times New Roman" panose="02020603050405020304" pitchFamily="18" charset="0"/>
                <a:cs typeface="Times New Roman" panose="02020603050405020304" pitchFamily="18" charset="0"/>
              </a:rPr>
              <a:t>Chiunque vuol far valere un diritto in giudizio deve provare i fatti che ne costituiscono il fondamento. </a:t>
            </a:r>
          </a:p>
          <a:p>
            <a:pPr algn="just">
              <a:buFontTx/>
              <a:buChar char="-"/>
            </a:pPr>
            <a:endParaRPr lang="it-IT" i="1" dirty="0">
              <a:latin typeface="Times New Roman" panose="02020603050405020304" pitchFamily="18" charset="0"/>
              <a:cs typeface="Times New Roman" panose="02020603050405020304" pitchFamily="18" charset="0"/>
            </a:endParaRPr>
          </a:p>
          <a:p>
            <a:pPr algn="just">
              <a:buFontTx/>
              <a:buChar char="-"/>
            </a:pPr>
            <a:endParaRPr lang="it-IT" i="1" dirty="0">
              <a:latin typeface="Times New Roman" panose="02020603050405020304" pitchFamily="18" charset="0"/>
              <a:cs typeface="Times New Roman" panose="02020603050405020304" pitchFamily="18" charset="0"/>
            </a:endParaRPr>
          </a:p>
          <a:p>
            <a:pPr algn="just">
              <a:buFontTx/>
              <a:buChar char="-"/>
            </a:pPr>
            <a:r>
              <a:rPr lang="it-IT" i="1" dirty="0">
                <a:latin typeface="Times New Roman" panose="02020603050405020304" pitchFamily="18" charset="0"/>
                <a:cs typeface="Times New Roman" panose="02020603050405020304" pitchFamily="18" charset="0"/>
              </a:rPr>
              <a:t>Chi eccepisce l’inefficacia di tali fatti ovvero eccepisce che il diritto si è modificato o estinto deve provare i fatti su cui l’eccezione si fonda.</a:t>
            </a:r>
            <a:endParaRPr lang="it-IT" b="1" dirty="0">
              <a:latin typeface="Times New Roman" panose="02020603050405020304" pitchFamily="18" charset="0"/>
              <a:cs typeface="Times New Roman" panose="02020603050405020304" pitchFamily="18" charset="0"/>
            </a:endParaRPr>
          </a:p>
          <a:p>
            <a:pPr algn="just"/>
            <a:endParaRPr lang="it-IT" b="1" u="sng" dirty="0"/>
          </a:p>
          <a:p>
            <a:endParaRPr lang="it-IT" dirty="0"/>
          </a:p>
          <a:p>
            <a:endParaRPr lang="it-IT" dirty="0"/>
          </a:p>
          <a:p>
            <a:pPr marL="0" indent="0">
              <a:buNone/>
            </a:pPr>
            <a:endParaRPr lang="it-IT" dirty="0"/>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4262646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E04924B-8F24-42B9-B16D-37F1932536D6}"/>
              </a:ext>
            </a:extLst>
          </p:cNvPr>
          <p:cNvSpPr>
            <a:spLocks noGrp="1"/>
          </p:cNvSpPr>
          <p:nvPr>
            <p:ph type="title"/>
          </p:nvPr>
        </p:nvSpPr>
        <p:spPr/>
        <p:txBody>
          <a:bodyPr/>
          <a:lstStyle/>
          <a:p>
            <a:pPr algn="ctr"/>
            <a:r>
              <a:rPr lang="it-IT" dirty="0">
                <a:solidFill>
                  <a:srgbClr val="FF0000"/>
                </a:solidFill>
              </a:rPr>
              <a:t>Ordinanza n. 27680/2018 di rimessione al Primo Presidente</a:t>
            </a:r>
          </a:p>
        </p:txBody>
      </p:sp>
      <p:sp>
        <p:nvSpPr>
          <p:cNvPr id="3" name="Segnaposto contenuto 2">
            <a:extLst>
              <a:ext uri="{FF2B5EF4-FFF2-40B4-BE49-F238E27FC236}">
                <a16:creationId xmlns:a16="http://schemas.microsoft.com/office/drawing/2014/main" xmlns="" id="{05D89218-7F83-4760-AA96-9072666C3AFC}"/>
              </a:ext>
            </a:extLst>
          </p:cNvPr>
          <p:cNvSpPr>
            <a:spLocks noGrp="1"/>
          </p:cNvSpPr>
          <p:nvPr>
            <p:ph idx="1"/>
          </p:nvPr>
        </p:nvSpPr>
        <p:spPr/>
        <p:txBody>
          <a:bodyPr/>
          <a:lstStyle/>
          <a:p>
            <a:pPr marL="0" indent="0">
              <a:buNone/>
            </a:pPr>
            <a:r>
              <a:rPr lang="it-IT" dirty="0"/>
              <a:t>Quale contenuto debba avere l’eccezione di prescrizione sollevata dall’istituto di credito</a:t>
            </a:r>
          </a:p>
          <a:p>
            <a:pPr marL="0" indent="0">
              <a:buNone/>
            </a:pPr>
            <a:endParaRPr lang="it-IT" dirty="0"/>
          </a:p>
          <a:p>
            <a:pPr marL="0" indent="0">
              <a:buNone/>
            </a:pPr>
            <a:endParaRPr lang="it-IT" dirty="0"/>
          </a:p>
          <a:p>
            <a:pPr marL="0" indent="0" algn="ctr">
              <a:buNone/>
            </a:pPr>
            <a:r>
              <a:rPr lang="it-IT" dirty="0"/>
              <a:t>è sufficiente una formulazione generica o è necessario che la Banca fornisca specifica indicazione delle rimesse </a:t>
            </a:r>
            <a:r>
              <a:rPr lang="it-IT" dirty="0" err="1"/>
              <a:t>solutorie</a:t>
            </a:r>
            <a:r>
              <a:rPr lang="it-IT" dirty="0"/>
              <a:t> cui è applicabile la prescrizione?</a:t>
            </a:r>
          </a:p>
        </p:txBody>
      </p:sp>
      <p:pic>
        <p:nvPicPr>
          <p:cNvPr id="4" name="Immagine 3">
            <a:extLst>
              <a:ext uri="{FF2B5EF4-FFF2-40B4-BE49-F238E27FC236}">
                <a16:creationId xmlns:a16="http://schemas.microsoft.com/office/drawing/2014/main" xmlns="" id="{981AC6DA-AD86-4C47-AE59-22C63D7E4E92}"/>
              </a:ext>
            </a:extLst>
          </p:cNvPr>
          <p:cNvPicPr>
            <a:picLocks noChangeAspect="1"/>
          </p:cNvPicPr>
          <p:nvPr/>
        </p:nvPicPr>
        <p:blipFill>
          <a:blip r:embed="rId2"/>
          <a:stretch>
            <a:fillRect/>
          </a:stretch>
        </p:blipFill>
        <p:spPr>
          <a:xfrm>
            <a:off x="5571699" y="2824216"/>
            <a:ext cx="524301" cy="640135"/>
          </a:xfrm>
          <a:prstGeom prst="rect">
            <a:avLst/>
          </a:prstGeom>
        </p:spPr>
      </p:pic>
      <p:sp>
        <p:nvSpPr>
          <p:cNvPr id="6" name="CasellaDiTesto 5"/>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1369679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36AFAC4C-3B06-405A-A4C7-832646C0BBBC}"/>
              </a:ext>
            </a:extLst>
          </p:cNvPr>
          <p:cNvSpPr>
            <a:spLocks noGrp="1"/>
          </p:cNvSpPr>
          <p:nvPr>
            <p:ph idx="1"/>
          </p:nvPr>
        </p:nvSpPr>
        <p:spPr>
          <a:xfrm>
            <a:off x="697523" y="967495"/>
            <a:ext cx="10515600" cy="4351338"/>
          </a:xfrm>
        </p:spPr>
        <p:txBody>
          <a:bodyPr/>
          <a:lstStyle/>
          <a:p>
            <a:pPr marL="0" indent="0">
              <a:buNone/>
            </a:pPr>
            <a:endParaRPr lang="it-IT" dirty="0"/>
          </a:p>
          <a:p>
            <a:pPr marL="0" indent="0" algn="ctr">
              <a:buNone/>
            </a:pPr>
            <a:r>
              <a:rPr lang="it-IT" sz="6000" dirty="0">
                <a:solidFill>
                  <a:srgbClr val="FF0000"/>
                </a:solidFill>
              </a:rPr>
              <a:t>NULLITA’ </a:t>
            </a:r>
          </a:p>
          <a:p>
            <a:pPr marL="0" indent="0" algn="ctr">
              <a:buNone/>
            </a:pPr>
            <a:r>
              <a:rPr lang="it-IT" sz="6000" dirty="0">
                <a:solidFill>
                  <a:srgbClr val="FF0000"/>
                </a:solidFill>
              </a:rPr>
              <a:t>DELLA</a:t>
            </a:r>
          </a:p>
          <a:p>
            <a:pPr marL="0" indent="0" algn="ctr">
              <a:buNone/>
            </a:pPr>
            <a:r>
              <a:rPr lang="it-IT" sz="6000" dirty="0">
                <a:solidFill>
                  <a:srgbClr val="FF0000"/>
                </a:solidFill>
              </a:rPr>
              <a:t> FIDEIUSSIONE</a:t>
            </a:r>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501268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4E2A736-5481-4130-B524-494F15D7A204}"/>
              </a:ext>
            </a:extLst>
          </p:cNvPr>
          <p:cNvSpPr>
            <a:spLocks noGrp="1"/>
          </p:cNvSpPr>
          <p:nvPr>
            <p:ph type="title"/>
          </p:nvPr>
        </p:nvSpPr>
        <p:spPr>
          <a:xfrm>
            <a:off x="838200" y="365125"/>
            <a:ext cx="10515600" cy="915035"/>
          </a:xfrm>
        </p:spPr>
        <p:txBody>
          <a:bodyPr>
            <a:normAutofit fontScale="90000"/>
          </a:bodyPr>
          <a:lstStyle/>
          <a:p>
            <a:pPr algn="ctr"/>
            <a:r>
              <a:rPr lang="it-IT" dirty="0">
                <a:solidFill>
                  <a:srgbClr val="C00000"/>
                </a:solidFill>
              </a:rPr>
              <a:t/>
            </a:r>
            <a:br>
              <a:rPr lang="it-IT" dirty="0">
                <a:solidFill>
                  <a:srgbClr val="C00000"/>
                </a:solidFill>
              </a:rPr>
            </a:br>
            <a:r>
              <a:rPr lang="it-IT" dirty="0">
                <a:solidFill>
                  <a:srgbClr val="C00000"/>
                </a:solidFill>
              </a:rPr>
              <a:t>Derivante da:</a:t>
            </a:r>
            <a:br>
              <a:rPr lang="it-IT" dirty="0">
                <a:solidFill>
                  <a:srgbClr val="C00000"/>
                </a:solidFill>
              </a:rPr>
            </a:br>
            <a:endParaRPr lang="it-IT" dirty="0">
              <a:solidFill>
                <a:srgbClr val="C00000"/>
              </a:solidFill>
            </a:endParaRPr>
          </a:p>
        </p:txBody>
      </p:sp>
      <p:sp>
        <p:nvSpPr>
          <p:cNvPr id="3" name="Segnaposto contenuto 2">
            <a:extLst>
              <a:ext uri="{FF2B5EF4-FFF2-40B4-BE49-F238E27FC236}">
                <a16:creationId xmlns:a16="http://schemas.microsoft.com/office/drawing/2014/main" xmlns="" id="{92CCAFB1-FCE2-4EB0-A535-1E7C33B3CAFB}"/>
              </a:ext>
            </a:extLst>
          </p:cNvPr>
          <p:cNvSpPr>
            <a:spLocks noGrp="1"/>
          </p:cNvSpPr>
          <p:nvPr>
            <p:ph idx="1"/>
          </p:nvPr>
        </p:nvSpPr>
        <p:spPr>
          <a:xfrm>
            <a:off x="978876" y="1561513"/>
            <a:ext cx="10515600" cy="4727991"/>
          </a:xfrm>
        </p:spPr>
        <p:txBody>
          <a:bodyPr/>
          <a:lstStyle/>
          <a:p>
            <a:pPr algn="just">
              <a:buFontTx/>
              <a:buChar char="-"/>
            </a:pPr>
            <a:r>
              <a:rPr lang="it-IT" dirty="0"/>
              <a:t>violazione della normativa c.d. «antitrust» di cui alla Legge n. 287 del 10 ottobre 1990;</a:t>
            </a:r>
          </a:p>
          <a:p>
            <a:pPr algn="just">
              <a:buFontTx/>
              <a:buChar char="-"/>
            </a:pPr>
            <a:endParaRPr lang="it-IT" dirty="0"/>
          </a:p>
          <a:p>
            <a:pPr algn="just">
              <a:buFontTx/>
              <a:buChar char="-"/>
            </a:pPr>
            <a:r>
              <a:rPr lang="it-IT" dirty="0"/>
              <a:t>nello specifico art. 2, comma 2 della Legge n. 287/1990 rubricato «</a:t>
            </a:r>
            <a:r>
              <a:rPr lang="it-IT" i="1" dirty="0"/>
              <a:t>Intese restrittive della libertà di concorrenza</a:t>
            </a:r>
            <a:r>
              <a:rPr lang="it-IT" dirty="0"/>
              <a:t>» che dispone: « vietate le intese che abbiano per oggetto o per effetto di impedire, restringere, falsare in maniera consistente il gioco della concorrenza all’interno del mercato nazionale o in una sua parte rilevante»;</a:t>
            </a:r>
          </a:p>
          <a:p>
            <a:pPr algn="just">
              <a:buFontTx/>
              <a:buChar char="-"/>
            </a:pPr>
            <a:endParaRPr lang="it-IT" dirty="0"/>
          </a:p>
          <a:p>
            <a:pPr algn="just">
              <a:buFontTx/>
              <a:buChar char="-"/>
            </a:pPr>
            <a:endParaRPr lang="it-IT" dirty="0"/>
          </a:p>
          <a:p>
            <a:pPr algn="just">
              <a:buFontTx/>
              <a:buChar char="-"/>
            </a:pPr>
            <a:endParaRPr lang="it-IT" dirty="0"/>
          </a:p>
          <a:p>
            <a:pPr algn="just">
              <a:buFontTx/>
              <a:buChar char="-"/>
            </a:pPr>
            <a:endParaRPr lang="it-IT" dirty="0"/>
          </a:p>
          <a:p>
            <a:pPr algn="just">
              <a:buFontTx/>
              <a:buChar char="-"/>
            </a:pPr>
            <a:endParaRPr lang="it-IT" dirty="0"/>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1294978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55D27735-57D5-49F5-AD35-D9175D693513}"/>
              </a:ext>
            </a:extLst>
          </p:cNvPr>
          <p:cNvSpPr>
            <a:spLocks noGrp="1"/>
          </p:cNvSpPr>
          <p:nvPr>
            <p:ph idx="1"/>
          </p:nvPr>
        </p:nvSpPr>
        <p:spPr>
          <a:xfrm>
            <a:off x="838200" y="548640"/>
            <a:ext cx="10515600" cy="5628323"/>
          </a:xfrm>
        </p:spPr>
        <p:txBody>
          <a:bodyPr>
            <a:normAutofit fontScale="70000" lnSpcReduction="20000"/>
          </a:bodyPr>
          <a:lstStyle/>
          <a:p>
            <a:pPr marL="0" indent="0" algn="ctr">
              <a:buNone/>
            </a:pPr>
            <a:endParaRPr lang="it-IT" dirty="0"/>
          </a:p>
          <a:p>
            <a:pPr marL="0" indent="0" algn="ctr">
              <a:buNone/>
            </a:pPr>
            <a:endParaRPr lang="it-IT" dirty="0"/>
          </a:p>
          <a:p>
            <a:pPr marL="0" indent="0" algn="just">
              <a:buNone/>
            </a:pPr>
            <a:r>
              <a:rPr lang="it-IT" dirty="0"/>
              <a:t> </a:t>
            </a:r>
            <a:r>
              <a:rPr lang="it-IT" sz="4400" dirty="0"/>
              <a:t>Banca d’Italia con provvedimento n. 55 del 2 maggio 2005 ha affermato la nullità delle seguenti clausole:</a:t>
            </a:r>
          </a:p>
          <a:p>
            <a:pPr algn="just">
              <a:buFontTx/>
              <a:buChar char="-"/>
            </a:pPr>
            <a:r>
              <a:rPr lang="it-IT" sz="4400" dirty="0"/>
              <a:t>c.d. «clausola reviviscenza», ossia la clausola con la quale il fideiussore “si obbliga a rimborsare alla banca le somme che questa debba restituire al debitore per effetto di revocatoria”;</a:t>
            </a:r>
          </a:p>
          <a:p>
            <a:pPr algn="just">
              <a:buFontTx/>
              <a:buChar char="-"/>
            </a:pPr>
            <a:r>
              <a:rPr lang="it-IT" sz="4400" dirty="0"/>
              <a:t>c.d. «clausola di rinuncia ai termini di cui all’art. 1957 c.c.»;</a:t>
            </a:r>
          </a:p>
          <a:p>
            <a:pPr algn="just">
              <a:buFontTx/>
              <a:buChar char="-"/>
            </a:pPr>
            <a:r>
              <a:rPr lang="it-IT" sz="4400" dirty="0"/>
              <a:t>c.d. «clausola insensibilità della garanzia rispetto agli eventuali vizi del rapporto principale», ossia la clausola con la quale il «fideiussione garantisce comunque l’obbligo del debitore di restituire le somme allo stesso erogate».</a:t>
            </a:r>
          </a:p>
          <a:p>
            <a:pPr marL="0" indent="0" algn="ctr">
              <a:buNone/>
            </a:pPr>
            <a:endParaRPr lang="it-IT" sz="3200" dirty="0"/>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2171698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1157863-2F4C-D74A-90E7-4276FB1AE1B6}"/>
              </a:ext>
            </a:extLst>
          </p:cNvPr>
          <p:cNvSpPr>
            <a:spLocks noGrp="1"/>
          </p:cNvSpPr>
          <p:nvPr>
            <p:ph type="title"/>
          </p:nvPr>
        </p:nvSpPr>
        <p:spPr>
          <a:xfrm>
            <a:off x="838200" y="365125"/>
            <a:ext cx="10515600" cy="1325563"/>
          </a:xfrm>
        </p:spPr>
        <p:txBody>
          <a:bodyPr>
            <a:noAutofit/>
          </a:bodyPr>
          <a:lstStyle/>
          <a:p>
            <a:pPr algn="ctr" fontAlgn="base"/>
            <a:r>
              <a:rPr lang="it-IT" sz="2800" b="1" u="sng" dirty="0">
                <a:solidFill>
                  <a:srgbClr val="C00000"/>
                </a:solidFill>
              </a:rPr>
              <a:t>Nullità delle fideiussioni omnibus conformi allo schema predisposto dall’ABI</a:t>
            </a:r>
            <a:br>
              <a:rPr lang="it-IT" sz="2800" b="1" u="sng" dirty="0">
                <a:solidFill>
                  <a:srgbClr val="C00000"/>
                </a:solidFill>
              </a:rPr>
            </a:br>
            <a:r>
              <a:rPr lang="it-IT" sz="2800" b="1" u="sng" dirty="0">
                <a:solidFill>
                  <a:srgbClr val="C00000"/>
                </a:solidFill>
              </a:rPr>
              <a:t>Cassazione civile, sez. I, 12 Dicembre 2017, n. 29810.</a:t>
            </a:r>
            <a:r>
              <a:rPr lang="it-IT" sz="2800" b="1" u="sng" dirty="0">
                <a:solidFill>
                  <a:srgbClr val="FF0000"/>
                </a:solidFill>
                <a:effectLst>
                  <a:outerShdw blurRad="38100" dist="38100" dir="2700000" algn="tl">
                    <a:srgbClr val="000000">
                      <a:alpha val="43137"/>
                    </a:srgbClr>
                  </a:outerShdw>
                </a:effectLst>
              </a:rPr>
              <a:t/>
            </a:r>
            <a:br>
              <a:rPr lang="it-IT" sz="2800" b="1" u="sng" dirty="0">
                <a:solidFill>
                  <a:srgbClr val="FF0000"/>
                </a:solidFill>
                <a:effectLst>
                  <a:outerShdw blurRad="38100" dist="38100" dir="2700000" algn="tl">
                    <a:srgbClr val="000000">
                      <a:alpha val="43137"/>
                    </a:srgbClr>
                  </a:outerShdw>
                </a:effectLst>
              </a:rPr>
            </a:br>
            <a:endParaRPr lang="it-IT" sz="2800" b="1" u="sng" dirty="0">
              <a:solidFill>
                <a:srgbClr val="FF0000"/>
              </a:solidFill>
              <a:effectLst>
                <a:outerShdw blurRad="38100" dist="38100" dir="2700000" algn="tl">
                  <a:srgbClr val="000000">
                    <a:alpha val="43137"/>
                  </a:srgbClr>
                </a:outerShdw>
              </a:effectLst>
            </a:endParaRPr>
          </a:p>
        </p:txBody>
      </p:sp>
      <p:sp>
        <p:nvSpPr>
          <p:cNvPr id="3" name="Segnaposto contenuto 2">
            <a:extLst>
              <a:ext uri="{FF2B5EF4-FFF2-40B4-BE49-F238E27FC236}">
                <a16:creationId xmlns:a16="http://schemas.microsoft.com/office/drawing/2014/main" xmlns="" id="{89124B3E-0737-2D4B-B239-B68B7AAA3FF5}"/>
              </a:ext>
            </a:extLst>
          </p:cNvPr>
          <p:cNvSpPr>
            <a:spLocks noGrp="1"/>
          </p:cNvSpPr>
          <p:nvPr>
            <p:ph idx="1"/>
          </p:nvPr>
        </p:nvSpPr>
        <p:spPr>
          <a:xfrm>
            <a:off x="838200" y="1377538"/>
            <a:ext cx="10515600" cy="5070763"/>
          </a:xfrm>
        </p:spPr>
        <p:txBody>
          <a:bodyPr>
            <a:noAutofit/>
          </a:bodyPr>
          <a:lstStyle/>
          <a:p>
            <a:pPr marL="0" indent="0" algn="ctr" fontAlgn="base">
              <a:buNone/>
            </a:pPr>
            <a:endParaRPr lang="it-IT" sz="2400" dirty="0"/>
          </a:p>
          <a:p>
            <a:pPr algn="just" fontAlgn="base">
              <a:buFontTx/>
              <a:buChar char="-"/>
            </a:pPr>
            <a:r>
              <a:rPr lang="it-IT" sz="2400" dirty="0"/>
              <a:t>Non sono esclusi dall’accertamento della nullità ai sensi dell’art. 2, co. 3, legge 287/1990 i contratti che costituiscono applicazione “a valle” di un’intesa anticoncorrenziale vietata dall’art. 2 legge 287/1990 per il solo fatto di essere stati stipulati anteriormente al riconoscimento dell’illiceità dell’intesa da parte dall’Autorità Garante</a:t>
            </a:r>
          </a:p>
          <a:p>
            <a:pPr algn="just" fontAlgn="base">
              <a:buFontTx/>
              <a:buChar char="-"/>
            </a:pPr>
            <a:r>
              <a:rPr lang="it-IT" sz="2400" dirty="0"/>
              <a:t>la Corte ha affermato che un contratto di fideiussione omnibus conforme allo schema ABI è da dichiararsi nullo, anche se stipulato prima del provvedimento di Banca d’Italia;</a:t>
            </a:r>
          </a:p>
          <a:p>
            <a:pPr algn="just" fontAlgn="base">
              <a:buFontTx/>
              <a:buChar char="-"/>
            </a:pPr>
            <a:r>
              <a:rPr lang="it-IT" sz="2400" dirty="0"/>
              <a:t>quantunque il contratto sia stato stipulato prima dell'entrata in vigore della legge 287 del 1990, qualsiasi effetto distorsivo della concorrenza che ne derivi ricade nell'ambito di applicazione di quella legge.</a:t>
            </a:r>
          </a:p>
          <a:p>
            <a:pPr algn="just" fontAlgn="base">
              <a:buFontTx/>
              <a:buChar char="-"/>
            </a:pPr>
            <a:endParaRPr lang="it-IT" sz="2400" dirty="0"/>
          </a:p>
          <a:p>
            <a:pPr algn="just" fontAlgn="base">
              <a:buFontTx/>
              <a:buChar char="-"/>
            </a:pPr>
            <a:endParaRPr lang="it-IT" sz="2400" dirty="0"/>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20938962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AC9A064-EF9F-8A40-BFB5-34321FE4732C}"/>
              </a:ext>
            </a:extLst>
          </p:cNvPr>
          <p:cNvSpPr>
            <a:spLocks noGrp="1"/>
          </p:cNvSpPr>
          <p:nvPr>
            <p:ph type="title"/>
          </p:nvPr>
        </p:nvSpPr>
        <p:spPr/>
        <p:txBody>
          <a:bodyPr/>
          <a:lstStyle/>
          <a:p>
            <a:r>
              <a:rPr lang="it-IT" b="1" i="1" u="sng" dirty="0">
                <a:solidFill>
                  <a:srgbClr val="C00000"/>
                </a:solidFill>
              </a:rPr>
              <a:t>Conformi all’indirizzo della </a:t>
            </a:r>
            <a:r>
              <a:rPr lang="it-IT" b="1" i="1" u="sng" dirty="0" err="1">
                <a:solidFill>
                  <a:srgbClr val="C00000"/>
                </a:solidFill>
              </a:rPr>
              <a:t>Cass</a:t>
            </a:r>
            <a:r>
              <a:rPr lang="it-IT" b="1" i="1" u="sng" dirty="0">
                <a:solidFill>
                  <a:srgbClr val="C00000"/>
                </a:solidFill>
              </a:rPr>
              <a:t>. 29810/2017</a:t>
            </a:r>
          </a:p>
        </p:txBody>
      </p:sp>
      <p:sp>
        <p:nvSpPr>
          <p:cNvPr id="3" name="Segnaposto contenuto 2">
            <a:extLst>
              <a:ext uri="{FF2B5EF4-FFF2-40B4-BE49-F238E27FC236}">
                <a16:creationId xmlns:a16="http://schemas.microsoft.com/office/drawing/2014/main" xmlns="" id="{B96B28AC-E8C5-A84D-9C1D-DEEDD59C32AC}"/>
              </a:ext>
            </a:extLst>
          </p:cNvPr>
          <p:cNvSpPr>
            <a:spLocks noGrp="1"/>
          </p:cNvSpPr>
          <p:nvPr>
            <p:ph idx="1"/>
          </p:nvPr>
        </p:nvSpPr>
        <p:spPr/>
        <p:txBody>
          <a:bodyPr>
            <a:normAutofit lnSpcReduction="10000"/>
          </a:bodyPr>
          <a:lstStyle/>
          <a:p>
            <a:pPr algn="ctr">
              <a:buFontTx/>
              <a:buChar char="-"/>
            </a:pPr>
            <a:r>
              <a:rPr lang="it-IT" b="1" u="sng" dirty="0"/>
              <a:t>Tribunale di Padova 5 giugno 2018;</a:t>
            </a:r>
          </a:p>
          <a:p>
            <a:pPr>
              <a:buFontTx/>
              <a:buChar char="-"/>
            </a:pPr>
            <a:endParaRPr lang="it-IT" b="1" u="sng" dirty="0"/>
          </a:p>
          <a:p>
            <a:pPr algn="ctr">
              <a:buFontTx/>
              <a:buChar char="-"/>
            </a:pPr>
            <a:r>
              <a:rPr lang="it-IT" b="1" u="sng" dirty="0"/>
              <a:t>Tribunale di Salerno 23 agosto 2018;</a:t>
            </a:r>
          </a:p>
          <a:p>
            <a:pPr algn="ctr">
              <a:buFontTx/>
              <a:buChar char="-"/>
            </a:pPr>
            <a:endParaRPr lang="it-IT" b="1" u="sng" dirty="0"/>
          </a:p>
          <a:p>
            <a:pPr algn="ctr">
              <a:buFontTx/>
              <a:buChar char="-"/>
            </a:pPr>
            <a:r>
              <a:rPr lang="it-IT" b="1" u="sng" dirty="0"/>
              <a:t>Tribunale di Ferrara 24 settembre 2018;</a:t>
            </a:r>
          </a:p>
          <a:p>
            <a:pPr algn="ctr">
              <a:buFontTx/>
              <a:buChar char="-"/>
            </a:pPr>
            <a:endParaRPr lang="it-IT" b="1" u="sng" dirty="0"/>
          </a:p>
          <a:p>
            <a:pPr algn="ctr">
              <a:buFontTx/>
              <a:buChar char="-"/>
            </a:pPr>
            <a:r>
              <a:rPr lang="it-IT" b="1" u="sng" dirty="0"/>
              <a:t> Tribunale di Roma 26 luglio 2018; </a:t>
            </a:r>
          </a:p>
          <a:p>
            <a:pPr>
              <a:buFontTx/>
              <a:buChar char="-"/>
            </a:pPr>
            <a:endParaRPr lang="it-IT" b="1" u="sng" dirty="0"/>
          </a:p>
          <a:p>
            <a:pPr algn="ctr">
              <a:buFontTx/>
              <a:buChar char="-"/>
            </a:pPr>
            <a:r>
              <a:rPr lang="it-IT" b="1" u="sng" dirty="0"/>
              <a:t>Corte d’Appello di Firenze 18 luglio 2018.</a:t>
            </a:r>
          </a:p>
          <a:p>
            <a:endParaRPr lang="it-IT" dirty="0"/>
          </a:p>
          <a:p>
            <a:endParaRPr lang="it-IT" dirty="0"/>
          </a:p>
          <a:p>
            <a:pPr marL="0" indent="0">
              <a:buNone/>
            </a:pPr>
            <a:endParaRPr lang="it-IT" dirty="0"/>
          </a:p>
        </p:txBody>
      </p:sp>
      <p:sp>
        <p:nvSpPr>
          <p:cNvPr id="4" name="CasellaDiTesto 3"/>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4752818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D45730E-56F5-4642-8DE3-44D4245EFFDD}"/>
              </a:ext>
            </a:extLst>
          </p:cNvPr>
          <p:cNvSpPr>
            <a:spLocks noGrp="1"/>
          </p:cNvSpPr>
          <p:nvPr>
            <p:ph type="title"/>
          </p:nvPr>
        </p:nvSpPr>
        <p:spPr/>
        <p:txBody>
          <a:bodyPr/>
          <a:lstStyle/>
          <a:p>
            <a:pPr algn="ctr"/>
            <a:r>
              <a:rPr lang="it-IT" b="1" u="sng" dirty="0">
                <a:solidFill>
                  <a:srgbClr val="C00000"/>
                </a:solidFill>
              </a:rPr>
              <a:t>Tribunale di Verona 1 ottobre 2018</a:t>
            </a:r>
          </a:p>
        </p:txBody>
      </p:sp>
      <p:sp>
        <p:nvSpPr>
          <p:cNvPr id="3" name="Segnaposto contenuto 2">
            <a:extLst>
              <a:ext uri="{FF2B5EF4-FFF2-40B4-BE49-F238E27FC236}">
                <a16:creationId xmlns:a16="http://schemas.microsoft.com/office/drawing/2014/main" xmlns="" id="{8831893B-D7A9-3244-8ED6-2FF1580C4596}"/>
              </a:ext>
            </a:extLst>
          </p:cNvPr>
          <p:cNvSpPr>
            <a:spLocks noGrp="1"/>
          </p:cNvSpPr>
          <p:nvPr>
            <p:ph idx="1"/>
          </p:nvPr>
        </p:nvSpPr>
        <p:spPr/>
        <p:txBody>
          <a:bodyPr>
            <a:normAutofit/>
          </a:bodyPr>
          <a:lstStyle/>
          <a:p>
            <a:pPr algn="just">
              <a:buFontTx/>
              <a:buChar char="-"/>
            </a:pPr>
            <a:r>
              <a:rPr lang="it-IT" dirty="0"/>
              <a:t>Un’intesa vietata ai sensi dell’art. 2, l. 287/1990 può essere dannosa anche per un soggetto, consumatore o imprenditore, che non vi abbia preso parte, ma perché gli si possa riconoscere un interesse ad invocare la tutela di cui alla legge n. 287/1990 non è sufficiente che egli alleghi la nullità della intesa medesima, ma occorre anche che </a:t>
            </a:r>
            <a:r>
              <a:rPr lang="it-IT" dirty="0">
                <a:solidFill>
                  <a:srgbClr val="FF0000"/>
                </a:solidFill>
              </a:rPr>
              <a:t>precisi la conseguenza che tale vizio ha prodotto sul proprio diritto ad una scelta effettiva tra una pluralità di prodotti concorrenti</a:t>
            </a:r>
            <a:r>
              <a:rPr lang="it-IT" dirty="0"/>
              <a:t>. </a:t>
            </a:r>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2289398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7E0806B-A136-9F4B-9B03-F562876EFC1C}"/>
              </a:ext>
            </a:extLst>
          </p:cNvPr>
          <p:cNvSpPr>
            <a:spLocks noGrp="1"/>
          </p:cNvSpPr>
          <p:nvPr>
            <p:ph type="title"/>
          </p:nvPr>
        </p:nvSpPr>
        <p:spPr>
          <a:xfrm>
            <a:off x="832338" y="211016"/>
            <a:ext cx="10515600" cy="1010750"/>
          </a:xfrm>
        </p:spPr>
        <p:txBody>
          <a:bodyPr/>
          <a:lstStyle/>
          <a:p>
            <a:pPr algn="ctr"/>
            <a:r>
              <a:rPr lang="it-IT" b="1" i="1" dirty="0">
                <a:solidFill>
                  <a:srgbClr val="C00000"/>
                </a:solidFill>
              </a:rPr>
              <a:t>La prova del credito della banca </a:t>
            </a:r>
          </a:p>
        </p:txBody>
      </p:sp>
      <p:sp>
        <p:nvSpPr>
          <p:cNvPr id="3" name="Segnaposto contenuto 2">
            <a:extLst>
              <a:ext uri="{FF2B5EF4-FFF2-40B4-BE49-F238E27FC236}">
                <a16:creationId xmlns:a16="http://schemas.microsoft.com/office/drawing/2014/main" xmlns="" id="{F426E49C-D8A2-BA43-8389-DE7791DA9042}"/>
              </a:ext>
            </a:extLst>
          </p:cNvPr>
          <p:cNvSpPr>
            <a:spLocks noGrp="1"/>
          </p:cNvSpPr>
          <p:nvPr>
            <p:ph idx="1"/>
          </p:nvPr>
        </p:nvSpPr>
        <p:spPr>
          <a:xfrm>
            <a:off x="1470581" y="1371600"/>
            <a:ext cx="9877357" cy="5345723"/>
          </a:xfrm>
        </p:spPr>
        <p:txBody>
          <a:bodyPr>
            <a:normAutofit/>
          </a:bodyPr>
          <a:lstStyle/>
          <a:p>
            <a:pPr marL="0" indent="0" algn="ctr">
              <a:buNone/>
            </a:pPr>
            <a:r>
              <a:rPr lang="it-IT" u="sng" dirty="0">
                <a:solidFill>
                  <a:srgbClr val="C00000"/>
                </a:solidFill>
              </a:rPr>
              <a:t>PROCEDIMENTO D’INGIUNZIONE</a:t>
            </a:r>
          </a:p>
          <a:p>
            <a:pPr marL="0" indent="0" algn="ctr">
              <a:buNone/>
            </a:pPr>
            <a:r>
              <a:rPr lang="it-IT" b="1" dirty="0"/>
              <a:t>A)    </a:t>
            </a:r>
            <a:r>
              <a:rPr lang="it-IT" b="1" u="sng" dirty="0"/>
              <a:t>Nel procedimento monitorio promosso per chiedere il saldo di conti correnti a debito del correntista</a:t>
            </a:r>
            <a:r>
              <a:rPr lang="it-IT" dirty="0"/>
              <a:t> la banca dovrà produrre:</a:t>
            </a:r>
          </a:p>
          <a:p>
            <a:pPr algn="just">
              <a:buFontTx/>
              <a:buChar char="-"/>
            </a:pPr>
            <a:r>
              <a:rPr lang="it-IT" dirty="0"/>
              <a:t>Contratto di conto corrente con relativa l’indicazione del tasso d’interesse specificatamente applicato;</a:t>
            </a:r>
          </a:p>
          <a:p>
            <a:pPr algn="just">
              <a:buFontTx/>
              <a:buChar char="-"/>
            </a:pPr>
            <a:endParaRPr lang="it-IT" dirty="0"/>
          </a:p>
          <a:p>
            <a:pPr algn="just">
              <a:buFontTx/>
              <a:buChar char="-"/>
            </a:pPr>
            <a:r>
              <a:rPr lang="it-IT" dirty="0"/>
              <a:t>Estratto conto ex. art. 50 </a:t>
            </a:r>
            <a:r>
              <a:rPr lang="it-IT" dirty="0" err="1"/>
              <a:t>T.u.b</a:t>
            </a:r>
            <a:r>
              <a:rPr lang="it-IT" dirty="0"/>
              <a:t>.;</a:t>
            </a:r>
          </a:p>
          <a:p>
            <a:pPr algn="just">
              <a:buFontTx/>
              <a:buChar char="-"/>
            </a:pPr>
            <a:endParaRPr lang="it-IT" dirty="0"/>
          </a:p>
          <a:p>
            <a:pPr algn="just">
              <a:buFontTx/>
              <a:buChar char="-"/>
            </a:pPr>
            <a:r>
              <a:rPr lang="it-IT" dirty="0"/>
              <a:t>La comunicazione di recesso dal contratto e di  intimazione di pagamento, con relativa prova dell’avvenuto ricevimento.</a:t>
            </a:r>
          </a:p>
          <a:p>
            <a:endParaRPr lang="it-IT" dirty="0"/>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2554109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56F30C13-B68D-2C46-9E5C-5CCD5279FE6F}"/>
              </a:ext>
            </a:extLst>
          </p:cNvPr>
          <p:cNvSpPr>
            <a:spLocks noGrp="1"/>
          </p:cNvSpPr>
          <p:nvPr>
            <p:ph idx="1"/>
          </p:nvPr>
        </p:nvSpPr>
        <p:spPr>
          <a:xfrm>
            <a:off x="904972" y="164123"/>
            <a:ext cx="10246937" cy="6353908"/>
          </a:xfrm>
        </p:spPr>
        <p:txBody>
          <a:bodyPr>
            <a:normAutofit/>
          </a:bodyPr>
          <a:lstStyle/>
          <a:p>
            <a:pPr marL="0" indent="0" algn="ctr">
              <a:buNone/>
            </a:pPr>
            <a:r>
              <a:rPr lang="it-IT" b="1" dirty="0"/>
              <a:t>B)  </a:t>
            </a:r>
            <a:r>
              <a:rPr lang="it-IT" b="1" u="sng" dirty="0"/>
              <a:t>Procedimento monitorio promosso per chiedere il pagamento del credito derivante dalla stipula di contratto di mutuo</a:t>
            </a:r>
            <a:r>
              <a:rPr lang="it-IT" dirty="0"/>
              <a:t> la banca deve produrre in giudizio:</a:t>
            </a:r>
          </a:p>
          <a:p>
            <a:pPr algn="just">
              <a:buFontTx/>
              <a:buChar char="-"/>
            </a:pPr>
            <a:r>
              <a:rPr lang="it-IT" dirty="0"/>
              <a:t>Contratto di mutuo con l’indicazione del tasso di interesse applicabile; </a:t>
            </a:r>
          </a:p>
          <a:p>
            <a:pPr algn="just">
              <a:buFontTx/>
              <a:buChar char="-"/>
            </a:pPr>
            <a:endParaRPr lang="it-IT" dirty="0"/>
          </a:p>
          <a:p>
            <a:pPr algn="just">
              <a:buFontTx/>
              <a:buChar char="-"/>
            </a:pPr>
            <a:r>
              <a:rPr lang="it-IT" dirty="0"/>
              <a:t>Piano di ammortamento attuale;</a:t>
            </a:r>
          </a:p>
          <a:p>
            <a:pPr algn="just">
              <a:buFontTx/>
              <a:buChar char="-"/>
            </a:pPr>
            <a:endParaRPr lang="it-IT" dirty="0"/>
          </a:p>
          <a:p>
            <a:pPr algn="just">
              <a:buFontTx/>
              <a:buChar char="-"/>
            </a:pPr>
            <a:r>
              <a:rPr lang="it-IT" dirty="0"/>
              <a:t>Estratto debito da cui risultano le rate insolute;</a:t>
            </a:r>
          </a:p>
          <a:p>
            <a:pPr algn="just">
              <a:buFontTx/>
              <a:buChar char="-"/>
            </a:pPr>
            <a:endParaRPr lang="it-IT" dirty="0"/>
          </a:p>
          <a:p>
            <a:pPr algn="just">
              <a:buFontTx/>
              <a:buChar char="-"/>
            </a:pPr>
            <a:r>
              <a:rPr lang="it-IT" dirty="0"/>
              <a:t>Comunicazione di risoluzione del rapporto o di decadenza dal beneficio del termine e intimazione di pagamento, con prova del relativo ricevimento.</a:t>
            </a:r>
          </a:p>
          <a:p>
            <a:pPr marL="0" indent="0" algn="just">
              <a:buNone/>
            </a:pPr>
            <a:endParaRPr lang="it-IT" b="1" u="sng" dirty="0"/>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3627895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3D84E486-FC5A-1244-B3C2-066DB6279F3A}"/>
              </a:ext>
            </a:extLst>
          </p:cNvPr>
          <p:cNvSpPr>
            <a:spLocks noGrp="1"/>
          </p:cNvSpPr>
          <p:nvPr>
            <p:ph idx="1"/>
          </p:nvPr>
        </p:nvSpPr>
        <p:spPr>
          <a:xfrm>
            <a:off x="923828" y="178130"/>
            <a:ext cx="10180948" cy="6377049"/>
          </a:xfrm>
        </p:spPr>
        <p:txBody>
          <a:bodyPr>
            <a:normAutofit/>
          </a:bodyPr>
          <a:lstStyle/>
          <a:p>
            <a:pPr marL="0" indent="0" algn="ctr">
              <a:buNone/>
            </a:pPr>
            <a:endParaRPr lang="it-IT" b="1" dirty="0">
              <a:solidFill>
                <a:srgbClr val="C00000"/>
              </a:solidFill>
            </a:endParaRPr>
          </a:p>
          <a:p>
            <a:pPr marL="0" indent="0" algn="ctr">
              <a:buNone/>
            </a:pPr>
            <a:r>
              <a:rPr lang="it-IT" b="1" dirty="0">
                <a:solidFill>
                  <a:srgbClr val="C00000"/>
                </a:solidFill>
              </a:rPr>
              <a:t>A) Opposizione a decreto ingiuntivo</a:t>
            </a:r>
          </a:p>
          <a:p>
            <a:pPr marL="0" indent="0" algn="just">
              <a:buNone/>
            </a:pPr>
            <a:endParaRPr lang="it-IT" dirty="0"/>
          </a:p>
          <a:p>
            <a:pPr marL="0" indent="0" algn="just">
              <a:buNone/>
            </a:pPr>
            <a:r>
              <a:rPr lang="it-IT" b="1" u="sng" dirty="0">
                <a:solidFill>
                  <a:srgbClr val="C00000"/>
                </a:solidFill>
              </a:rPr>
              <a:t>la banca</a:t>
            </a:r>
            <a:r>
              <a:rPr lang="it-IT" dirty="0"/>
              <a:t>, attrice sostanziale ha l’onere di provare i fatti costitutivi della propria pretesa, dimettendo:</a:t>
            </a:r>
          </a:p>
          <a:p>
            <a:pPr marL="0" indent="0" algn="just">
              <a:buNone/>
            </a:pPr>
            <a:endParaRPr lang="it-IT" dirty="0"/>
          </a:p>
          <a:p>
            <a:pPr marL="0" indent="0" algn="just">
              <a:buNone/>
            </a:pPr>
            <a:r>
              <a:rPr lang="it-IT" b="1" dirty="0">
                <a:solidFill>
                  <a:srgbClr val="C00000"/>
                </a:solidFill>
                <a:latin typeface="Times New Roman" panose="02020603050405020304" pitchFamily="18" charset="0"/>
                <a:cs typeface="Times New Roman" panose="02020603050405020304" pitchFamily="18" charset="0"/>
              </a:rPr>
              <a:t>- </a:t>
            </a:r>
            <a:r>
              <a:rPr lang="it-IT" b="1" u="sng" dirty="0">
                <a:solidFill>
                  <a:srgbClr val="C00000"/>
                </a:solidFill>
                <a:latin typeface="Times New Roman" panose="02020603050405020304" pitchFamily="18" charset="0"/>
                <a:cs typeface="Times New Roman" panose="02020603050405020304" pitchFamily="18" charset="0"/>
              </a:rPr>
              <a:t>Estratti conto integrali da apertura del rapporto a data passaggio a</a:t>
            </a:r>
            <a:r>
              <a:rPr lang="it-IT" b="1" dirty="0">
                <a:solidFill>
                  <a:srgbClr val="C00000"/>
                </a:solidFill>
                <a:latin typeface="Times New Roman" panose="02020603050405020304" pitchFamily="18" charset="0"/>
                <a:cs typeface="Times New Roman" panose="02020603050405020304" pitchFamily="18" charset="0"/>
              </a:rPr>
              <a:t> </a:t>
            </a:r>
            <a:r>
              <a:rPr lang="it-IT" b="1" u="sng" dirty="0">
                <a:solidFill>
                  <a:srgbClr val="C00000"/>
                </a:solidFill>
                <a:latin typeface="Times New Roman" panose="02020603050405020304" pitchFamily="18" charset="0"/>
                <a:cs typeface="Times New Roman" panose="02020603050405020304" pitchFamily="18" charset="0"/>
              </a:rPr>
              <a:t>sofferenza</a:t>
            </a:r>
            <a:r>
              <a:rPr lang="it-IT" b="1" dirty="0">
                <a:solidFill>
                  <a:srgbClr val="C00000"/>
                </a:solidFill>
                <a:latin typeface="Times New Roman" panose="02020603050405020304" pitchFamily="18" charset="0"/>
                <a:cs typeface="Times New Roman" panose="02020603050405020304" pitchFamily="18" charset="0"/>
              </a:rPr>
              <a:t>;</a:t>
            </a:r>
          </a:p>
          <a:p>
            <a:pPr marL="514350" indent="-514350" algn="just">
              <a:buAutoNum type="alphaLcParenR"/>
            </a:pPr>
            <a:endParaRPr lang="it-IT" b="1" u="sng" dirty="0">
              <a:solidFill>
                <a:srgbClr val="C00000"/>
              </a:solidFill>
            </a:endParaRPr>
          </a:p>
          <a:p>
            <a:pPr marL="0" indent="0" algn="just">
              <a:buNone/>
            </a:pPr>
            <a:r>
              <a:rPr lang="it-IT" b="1" dirty="0">
                <a:solidFill>
                  <a:srgbClr val="C00000"/>
                </a:solidFill>
                <a:latin typeface="Times New Roman" panose="02020603050405020304" pitchFamily="18" charset="0"/>
                <a:cs typeface="Times New Roman" panose="02020603050405020304" pitchFamily="18" charset="0"/>
              </a:rPr>
              <a:t>- </a:t>
            </a:r>
            <a:r>
              <a:rPr lang="it-IT" b="1" u="sng" dirty="0">
                <a:solidFill>
                  <a:srgbClr val="C00000"/>
                </a:solidFill>
                <a:latin typeface="Times New Roman" panose="02020603050405020304" pitchFamily="18" charset="0"/>
                <a:cs typeface="Times New Roman" panose="02020603050405020304" pitchFamily="18" charset="0"/>
              </a:rPr>
              <a:t>Contrattualistica tempo per tempo sottoscritta dal cliente</a:t>
            </a:r>
            <a:r>
              <a:rPr lang="it-IT" dirty="0">
                <a:solidFill>
                  <a:srgbClr val="C00000"/>
                </a:solidFill>
                <a:latin typeface="Times New Roman" panose="02020603050405020304" pitchFamily="18" charset="0"/>
                <a:cs typeface="Times New Roman" panose="02020603050405020304" pitchFamily="18" charset="0"/>
              </a:rPr>
              <a:t>;</a:t>
            </a:r>
          </a:p>
          <a:p>
            <a:pPr marL="514350" indent="-514350" algn="just">
              <a:buAutoNum type="alphaLcParenR"/>
            </a:pPr>
            <a:endParaRPr lang="it-IT" b="1" u="sng" dirty="0">
              <a:solidFill>
                <a:srgbClr val="C00000"/>
              </a:solidFill>
              <a:latin typeface="Times New Roman" panose="02020603050405020304" pitchFamily="18" charset="0"/>
              <a:cs typeface="Times New Roman" panose="02020603050405020304" pitchFamily="18" charset="0"/>
            </a:endParaRPr>
          </a:p>
          <a:p>
            <a:pPr marL="0" indent="0" algn="just">
              <a:buNone/>
            </a:pPr>
            <a:r>
              <a:rPr lang="it-IT" b="1" dirty="0">
                <a:solidFill>
                  <a:srgbClr val="C00000"/>
                </a:solidFill>
                <a:latin typeface="Times New Roman" panose="02020603050405020304" pitchFamily="18" charset="0"/>
                <a:cs typeface="Times New Roman" panose="02020603050405020304" pitchFamily="18" charset="0"/>
              </a:rPr>
              <a:t>- </a:t>
            </a:r>
            <a:r>
              <a:rPr lang="it-IT" b="1" u="sng" dirty="0">
                <a:solidFill>
                  <a:srgbClr val="C00000"/>
                </a:solidFill>
                <a:latin typeface="Times New Roman" panose="02020603050405020304" pitchFamily="18" charset="0"/>
                <a:cs typeface="Times New Roman" panose="02020603050405020304" pitchFamily="18" charset="0"/>
              </a:rPr>
              <a:t>Eventuali fideiussioni rilasciate da uno più garanti</a:t>
            </a:r>
            <a:r>
              <a:rPr lang="it-IT" dirty="0">
                <a:solidFill>
                  <a:srgbClr val="C00000"/>
                </a:solidFill>
                <a:latin typeface="Times New Roman" panose="02020603050405020304" pitchFamily="18" charset="0"/>
                <a:cs typeface="Times New Roman" panose="02020603050405020304" pitchFamily="18" charset="0"/>
              </a:rPr>
              <a:t>.</a:t>
            </a:r>
          </a:p>
          <a:p>
            <a:pPr marL="0" indent="0" algn="just">
              <a:buNone/>
            </a:pPr>
            <a:endParaRPr lang="it-IT" b="1" u="sng" dirty="0">
              <a:solidFill>
                <a:srgbClr val="C00000"/>
              </a:solidFill>
            </a:endParaRPr>
          </a:p>
          <a:p>
            <a:pPr marL="0" indent="0" algn="just">
              <a:buNone/>
            </a:pPr>
            <a:endParaRPr lang="it-IT" b="1" u="sng" dirty="0">
              <a:solidFill>
                <a:srgbClr val="C00000"/>
              </a:solidFill>
            </a:endParaRPr>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2549387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xmlns="" id="{A62B514E-35A8-431C-90B8-C5F7814C0B61}"/>
              </a:ext>
            </a:extLst>
          </p:cNvPr>
          <p:cNvSpPr>
            <a:spLocks noGrp="1"/>
          </p:cNvSpPr>
          <p:nvPr>
            <p:ph idx="1"/>
          </p:nvPr>
        </p:nvSpPr>
        <p:spPr>
          <a:xfrm>
            <a:off x="1420837" y="315347"/>
            <a:ext cx="9674511" cy="5944776"/>
          </a:xfrm>
        </p:spPr>
        <p:txBody>
          <a:bodyPr>
            <a:normAutofit/>
          </a:bodyPr>
          <a:lstStyle/>
          <a:p>
            <a:pPr marL="0" indent="0" algn="ctr">
              <a:buNone/>
            </a:pPr>
            <a:endParaRPr lang="it-IT" b="1" u="sng" dirty="0"/>
          </a:p>
          <a:p>
            <a:pPr marL="0" indent="0" algn="ctr">
              <a:buNone/>
            </a:pPr>
            <a:r>
              <a:rPr lang="it-IT" b="1" u="sng" dirty="0"/>
              <a:t>Estratti conto devono prodotti in modo integrale dalla data di apertura del rapporto (Cass. </a:t>
            </a:r>
            <a:r>
              <a:rPr lang="it-IT" b="1" u="sng" dirty="0" err="1"/>
              <a:t>Civ</a:t>
            </a:r>
            <a:r>
              <a:rPr lang="it-IT" b="1" u="sng" dirty="0"/>
              <a:t>. 2 agosto 2013 n. 18541).</a:t>
            </a:r>
          </a:p>
          <a:p>
            <a:pPr marL="0" lvl="0" indent="0" algn="just">
              <a:buNone/>
            </a:pPr>
            <a:endParaRPr lang="it-IT" b="1" u="sng" dirty="0"/>
          </a:p>
          <a:p>
            <a:pPr lvl="0" algn="just">
              <a:buFontTx/>
              <a:buChar char="-"/>
            </a:pPr>
            <a:r>
              <a:rPr lang="it-IT" b="1" u="sng" dirty="0">
                <a:solidFill>
                  <a:srgbClr val="C00000"/>
                </a:solidFill>
              </a:rPr>
              <a:t>Nel caso di omessa produzione degli estratti conto integrali, e mancato assolvimento dell’onere probatorio della banca</a:t>
            </a:r>
          </a:p>
          <a:p>
            <a:pPr lvl="0" algn="just">
              <a:buFontTx/>
              <a:buChar char="-"/>
            </a:pPr>
            <a:endParaRPr lang="it-IT" b="1" u="sng" dirty="0">
              <a:solidFill>
                <a:srgbClr val="C00000"/>
              </a:solidFill>
            </a:endParaRPr>
          </a:p>
          <a:p>
            <a:pPr marL="0" lvl="0" indent="0" algn="ctr">
              <a:buNone/>
            </a:pPr>
            <a:endParaRPr lang="it-IT" b="1" u="sng" dirty="0">
              <a:solidFill>
                <a:srgbClr val="C00000"/>
              </a:solidFill>
            </a:endParaRPr>
          </a:p>
          <a:p>
            <a:pPr marL="0" lvl="0" indent="0" algn="ctr">
              <a:buNone/>
            </a:pPr>
            <a:r>
              <a:rPr lang="it-IT" dirty="0">
                <a:solidFill>
                  <a:prstClr val="black"/>
                </a:solidFill>
              </a:rPr>
              <a:t>applicazione il principio del c.d. </a:t>
            </a:r>
            <a:r>
              <a:rPr lang="it-IT" b="1" i="1" dirty="0">
                <a:solidFill>
                  <a:srgbClr val="FF0000"/>
                </a:solidFill>
              </a:rPr>
              <a:t>SALDO ZERO</a:t>
            </a:r>
            <a:endParaRPr lang="it-IT" dirty="0"/>
          </a:p>
          <a:p>
            <a:pPr marL="0" indent="0" algn="just">
              <a:buNone/>
            </a:pPr>
            <a:endParaRPr lang="it-IT" b="1" u="sng" dirty="0">
              <a:solidFill>
                <a:srgbClr val="C00000"/>
              </a:solidFill>
            </a:endParaRPr>
          </a:p>
          <a:p>
            <a:pPr marL="0" indent="0" algn="just">
              <a:buNone/>
            </a:pPr>
            <a:endParaRPr lang="it-IT" b="1" u="sng" dirty="0"/>
          </a:p>
        </p:txBody>
      </p:sp>
      <p:sp>
        <p:nvSpPr>
          <p:cNvPr id="6" name="Freccia in giù 5">
            <a:extLst>
              <a:ext uri="{FF2B5EF4-FFF2-40B4-BE49-F238E27FC236}">
                <a16:creationId xmlns:a16="http://schemas.microsoft.com/office/drawing/2014/main" xmlns="" id="{395CBC6B-5FF8-4AB9-8DA7-D67D7330E199}"/>
              </a:ext>
            </a:extLst>
          </p:cNvPr>
          <p:cNvSpPr/>
          <p:nvPr/>
        </p:nvSpPr>
        <p:spPr>
          <a:xfrm>
            <a:off x="5765605" y="3287735"/>
            <a:ext cx="484632" cy="619668"/>
          </a:xfrm>
          <a:prstGeom prst="down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7" name="CasellaDiTesto 6"/>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2002984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0E388BB-8960-47F9-936E-2A48B21E1619}"/>
              </a:ext>
            </a:extLst>
          </p:cNvPr>
          <p:cNvSpPr>
            <a:spLocks noGrp="1"/>
          </p:cNvSpPr>
          <p:nvPr>
            <p:ph type="title"/>
          </p:nvPr>
        </p:nvSpPr>
        <p:spPr/>
        <p:txBody>
          <a:bodyPr>
            <a:normAutofit/>
          </a:bodyPr>
          <a:lstStyle/>
          <a:p>
            <a:pPr algn="ctr"/>
            <a:r>
              <a:rPr lang="it-IT" sz="6000" dirty="0">
                <a:solidFill>
                  <a:srgbClr val="FF0000"/>
                </a:solidFill>
              </a:rPr>
              <a:t>SALDO ZERO</a:t>
            </a:r>
          </a:p>
        </p:txBody>
      </p:sp>
      <p:sp>
        <p:nvSpPr>
          <p:cNvPr id="3" name="Segnaposto contenuto 2">
            <a:extLst>
              <a:ext uri="{FF2B5EF4-FFF2-40B4-BE49-F238E27FC236}">
                <a16:creationId xmlns:a16="http://schemas.microsoft.com/office/drawing/2014/main" xmlns="" id="{D878001B-4D90-4202-B7E8-08059BA0596C}"/>
              </a:ext>
            </a:extLst>
          </p:cNvPr>
          <p:cNvSpPr>
            <a:spLocks noGrp="1"/>
          </p:cNvSpPr>
          <p:nvPr>
            <p:ph idx="1"/>
          </p:nvPr>
        </p:nvSpPr>
        <p:spPr/>
        <p:txBody>
          <a:bodyPr/>
          <a:lstStyle/>
          <a:p>
            <a:pPr marL="0" lvl="0" indent="0" algn="just">
              <a:buNone/>
            </a:pPr>
            <a:r>
              <a:rPr lang="it-IT" sz="4000" dirty="0">
                <a:solidFill>
                  <a:prstClr val="black"/>
                </a:solidFill>
              </a:rPr>
              <a:t>il primo estratto conto prodotto deve essere convertito con saldo uguale a zero e con un saldo equiparato a zero si ricalcolano tutti i saldi degli estratti conto successivi</a:t>
            </a:r>
            <a:endParaRPr lang="it-IT" sz="4000" b="1" dirty="0">
              <a:solidFill>
                <a:prstClr val="black"/>
              </a:solidFill>
            </a:endParaRPr>
          </a:p>
          <a:p>
            <a:endParaRPr lang="it-IT" dirty="0"/>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2241717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DE77C0A1-A8D6-4715-AF3B-E06CF3FD4413}"/>
              </a:ext>
            </a:extLst>
          </p:cNvPr>
          <p:cNvSpPr>
            <a:spLocks noGrp="1"/>
          </p:cNvSpPr>
          <p:nvPr>
            <p:ph idx="1"/>
          </p:nvPr>
        </p:nvSpPr>
        <p:spPr>
          <a:xfrm>
            <a:off x="838200" y="688157"/>
            <a:ext cx="10515600" cy="5488806"/>
          </a:xfrm>
        </p:spPr>
        <p:txBody>
          <a:bodyPr/>
          <a:lstStyle/>
          <a:p>
            <a:pPr marL="0" indent="0" algn="ctr">
              <a:buNone/>
            </a:pPr>
            <a:r>
              <a:rPr lang="it-IT" dirty="0">
                <a:solidFill>
                  <a:srgbClr val="FF0000"/>
                </a:solidFill>
              </a:rPr>
              <a:t>CASO PRATICO</a:t>
            </a:r>
          </a:p>
          <a:p>
            <a:pPr marL="0" indent="0">
              <a:buNone/>
            </a:pPr>
            <a:r>
              <a:rPr lang="it-IT" dirty="0">
                <a:solidFill>
                  <a:srgbClr val="FF0000"/>
                </a:solidFill>
              </a:rPr>
              <a:t>Decreto ingiuntivo per complessivi € 65.000,00</a:t>
            </a:r>
            <a:r>
              <a:rPr lang="it-IT" dirty="0"/>
              <a:t>:</a:t>
            </a:r>
          </a:p>
          <a:p>
            <a:pPr>
              <a:buFontTx/>
              <a:buChar char="-"/>
            </a:pPr>
            <a:r>
              <a:rPr lang="it-IT" dirty="0"/>
              <a:t>c/c del 5.5.2011 con saldo negativo di € 41.000,00 circa;</a:t>
            </a:r>
          </a:p>
          <a:p>
            <a:pPr>
              <a:buFontTx/>
              <a:buChar char="-"/>
            </a:pPr>
            <a:r>
              <a:rPr lang="it-IT" dirty="0"/>
              <a:t>N. 2 Mutui chirografari in pari data con saldi negativi rispettivamente di € 19.000,00 e 5.000,00.</a:t>
            </a:r>
          </a:p>
          <a:p>
            <a:pPr marL="0" indent="0">
              <a:buNone/>
            </a:pPr>
            <a:endParaRPr lang="it-IT" dirty="0"/>
          </a:p>
          <a:p>
            <a:pPr marL="0" indent="0">
              <a:buNone/>
            </a:pPr>
            <a:r>
              <a:rPr lang="it-IT" dirty="0">
                <a:solidFill>
                  <a:srgbClr val="FF0000"/>
                </a:solidFill>
              </a:rPr>
              <a:t>Nel GIUDIZIO DI OPPOSIZIONE la Banca – senza eccepire prescrizione nella comparsa di costituzione e risposta - produce:</a:t>
            </a:r>
          </a:p>
          <a:p>
            <a:pPr>
              <a:buFontTx/>
              <a:buChar char="-"/>
            </a:pPr>
            <a:r>
              <a:rPr lang="it-IT" dirty="0"/>
              <a:t>Contratto di accensione c/c </a:t>
            </a:r>
            <a:r>
              <a:rPr lang="it-IT" b="1" u="sng" dirty="0">
                <a:solidFill>
                  <a:srgbClr val="FF0000"/>
                </a:solidFill>
              </a:rPr>
              <a:t>del 1981</a:t>
            </a:r>
            <a:r>
              <a:rPr lang="it-IT" dirty="0"/>
              <a:t>;</a:t>
            </a:r>
          </a:p>
          <a:p>
            <a:pPr>
              <a:buFontTx/>
              <a:buChar char="-"/>
            </a:pPr>
            <a:r>
              <a:rPr lang="it-IT" dirty="0"/>
              <a:t>Estratti completi dal 1.01.2004 ed estratti scalari dal 1995;</a:t>
            </a:r>
          </a:p>
          <a:p>
            <a:pPr>
              <a:buFontTx/>
              <a:buChar char="-"/>
            </a:pPr>
            <a:r>
              <a:rPr lang="it-IT" dirty="0">
                <a:solidFill>
                  <a:srgbClr val="FF0000"/>
                </a:solidFill>
              </a:rPr>
              <a:t>Nessun altro contratto</a:t>
            </a:r>
          </a:p>
        </p:txBody>
      </p:sp>
      <p:sp>
        <p:nvSpPr>
          <p:cNvPr id="5" name="CasellaDiTesto 4"/>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2739090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306856A7-A3EF-4BF8-A113-481863AA80EB}"/>
              </a:ext>
            </a:extLst>
          </p:cNvPr>
          <p:cNvSpPr>
            <a:spLocks noGrp="1"/>
          </p:cNvSpPr>
          <p:nvPr>
            <p:ph idx="1"/>
          </p:nvPr>
        </p:nvSpPr>
        <p:spPr>
          <a:xfrm>
            <a:off x="838200" y="527901"/>
            <a:ext cx="10515600" cy="5649062"/>
          </a:xfrm>
        </p:spPr>
        <p:txBody>
          <a:bodyPr/>
          <a:lstStyle/>
          <a:p>
            <a:pPr marL="0" indent="0">
              <a:buNone/>
            </a:pPr>
            <a:r>
              <a:rPr lang="it-IT" dirty="0">
                <a:solidFill>
                  <a:srgbClr val="FF0000"/>
                </a:solidFill>
              </a:rPr>
              <a:t>CTU nel proprio elaborato ha accertato</a:t>
            </a:r>
            <a:r>
              <a:rPr lang="it-IT" dirty="0"/>
              <a:t>:</a:t>
            </a:r>
          </a:p>
          <a:p>
            <a:pPr>
              <a:buFontTx/>
              <a:buChar char="-"/>
            </a:pPr>
            <a:r>
              <a:rPr lang="it-IT" dirty="0"/>
              <a:t>Assenza usura;</a:t>
            </a:r>
          </a:p>
          <a:p>
            <a:pPr>
              <a:buFontTx/>
              <a:buChar char="-"/>
            </a:pPr>
            <a:r>
              <a:rPr lang="it-IT" dirty="0"/>
              <a:t>Elisione completa CMS per indeterminatezza;</a:t>
            </a:r>
          </a:p>
          <a:p>
            <a:pPr>
              <a:buFontTx/>
              <a:buChar char="-"/>
            </a:pPr>
            <a:r>
              <a:rPr lang="it-IT" dirty="0"/>
              <a:t>Esclusione dei giorni valuta (e considerazione dati contabili);</a:t>
            </a:r>
          </a:p>
          <a:p>
            <a:pPr>
              <a:buFontTx/>
              <a:buChar char="-"/>
            </a:pPr>
            <a:r>
              <a:rPr lang="it-IT" dirty="0"/>
              <a:t>Ricalcolo interessi passivi;</a:t>
            </a:r>
          </a:p>
          <a:p>
            <a:pPr>
              <a:buFontTx/>
              <a:buChar char="-"/>
            </a:pPr>
            <a:r>
              <a:rPr lang="it-IT" dirty="0"/>
              <a:t>Mancata pattuizione della reciprocità della capitalizzazione trimestrale.</a:t>
            </a:r>
          </a:p>
          <a:p>
            <a:pPr>
              <a:buFontTx/>
              <a:buChar char="-"/>
            </a:pPr>
            <a:endParaRPr lang="it-IT" dirty="0"/>
          </a:p>
          <a:p>
            <a:pPr>
              <a:buFontTx/>
              <a:buChar char="-"/>
            </a:pPr>
            <a:endParaRPr lang="it-IT" dirty="0"/>
          </a:p>
          <a:p>
            <a:pPr marL="0" indent="0">
              <a:buNone/>
            </a:pPr>
            <a:r>
              <a:rPr lang="it-IT" dirty="0">
                <a:solidFill>
                  <a:srgbClr val="FF0000"/>
                </a:solidFill>
              </a:rPr>
              <a:t>ESITO: credito a favore del correntista di € 36.000,00 (+ spese)</a:t>
            </a:r>
          </a:p>
        </p:txBody>
      </p:sp>
      <p:sp>
        <p:nvSpPr>
          <p:cNvPr id="4" name="Freccia in giù 3">
            <a:extLst>
              <a:ext uri="{FF2B5EF4-FFF2-40B4-BE49-F238E27FC236}">
                <a16:creationId xmlns:a16="http://schemas.microsoft.com/office/drawing/2014/main" xmlns="" id="{8422C7F2-31F5-4CFF-A20B-A542EFA2F1FA}"/>
              </a:ext>
            </a:extLst>
          </p:cNvPr>
          <p:cNvSpPr/>
          <p:nvPr/>
        </p:nvSpPr>
        <p:spPr>
          <a:xfrm>
            <a:off x="4973754" y="4089014"/>
            <a:ext cx="484632" cy="619668"/>
          </a:xfrm>
          <a:prstGeom prst="down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CasellaDiTesto 5"/>
          <p:cNvSpPr txBox="1"/>
          <p:nvPr/>
        </p:nvSpPr>
        <p:spPr>
          <a:xfrm>
            <a:off x="7503731" y="6317518"/>
            <a:ext cx="4567289" cy="369332"/>
          </a:xfrm>
          <a:prstGeom prst="rect">
            <a:avLst/>
          </a:prstGeom>
          <a:solidFill>
            <a:schemeClr val="accent1">
              <a:lumMod val="40000"/>
              <a:lumOff val="60000"/>
            </a:schemeClr>
          </a:solidFill>
        </p:spPr>
        <p:txBody>
          <a:bodyPr wrap="square" rtlCol="0">
            <a:spAutoFit/>
          </a:bodyPr>
          <a:lstStyle/>
          <a:p>
            <a:r>
              <a:rPr lang="it-IT" dirty="0" smtClean="0"/>
              <a:t>Relatore: Avv. Bulgarelli Marco - Foro di Verona</a:t>
            </a:r>
            <a:endParaRPr lang="it-IT" dirty="0"/>
          </a:p>
        </p:txBody>
      </p:sp>
    </p:spTree>
    <p:extLst>
      <p:ext uri="{BB962C8B-B14F-4D97-AF65-F5344CB8AC3E}">
        <p14:creationId xmlns:p14="http://schemas.microsoft.com/office/powerpoint/2010/main" val="130012872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TotalTime>
  <Words>2052</Words>
  <Application>Microsoft Office PowerPoint</Application>
  <PresentationFormat>Widescreen</PresentationFormat>
  <Paragraphs>197</Paragraphs>
  <Slides>26</Slides>
  <Notes>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26</vt:i4>
      </vt:variant>
    </vt:vector>
  </HeadingPairs>
  <TitlesOfParts>
    <vt:vector size="32" baseType="lpstr">
      <vt:lpstr>Arial</vt:lpstr>
      <vt:lpstr>Calibri</vt:lpstr>
      <vt:lpstr>Calibri Light</vt:lpstr>
      <vt:lpstr>Oxygen-Regular</vt:lpstr>
      <vt:lpstr>Times New Roman</vt:lpstr>
      <vt:lpstr>Tema di Office</vt:lpstr>
      <vt:lpstr>Presentazione standard di PowerPoint</vt:lpstr>
      <vt:lpstr>La prova e il relativo onere</vt:lpstr>
      <vt:lpstr>La prova del credito della banca </vt:lpstr>
      <vt:lpstr>Presentazione standard di PowerPoint</vt:lpstr>
      <vt:lpstr>Presentazione standard di PowerPoint</vt:lpstr>
      <vt:lpstr>Presentazione standard di PowerPoint</vt:lpstr>
      <vt:lpstr>SALDO ZERO</vt:lpstr>
      <vt:lpstr>Presentazione standard di PowerPoint</vt:lpstr>
      <vt:lpstr>Presentazione standard di PowerPoint</vt:lpstr>
      <vt:lpstr>Presentazione standard di PowerPoint</vt:lpstr>
      <vt:lpstr>Presentazione standard di PowerPoint</vt:lpstr>
      <vt:lpstr>Cassazione Civ. 11 maggio 2017 n. 11554 </vt:lpstr>
      <vt:lpstr>GIURISPRUDENZA DI MERITO </vt:lpstr>
      <vt:lpstr>Tribunale di Verona, Sentenza n. 650 del 12 marzo 2018 Giudice Dott.ssa Claudia Dal Martello </vt:lpstr>
      <vt:lpstr>Presentazione standard di PowerPoint</vt:lpstr>
      <vt:lpstr>Presentazione standard di PowerPoint</vt:lpstr>
      <vt:lpstr>La decorrenza del termine di prescrizione : Dies a quo </vt:lpstr>
      <vt:lpstr>Presentazione standard di PowerPoint</vt:lpstr>
      <vt:lpstr>2)  Tribunale di Verona, sez III, 27 ottobre 2015 Giudice Dott.ssa Eugenia Tommasi di Vignano </vt:lpstr>
      <vt:lpstr>Ordinanza n. 27680/2018 di rimessione al Primo Presidente</vt:lpstr>
      <vt:lpstr>Presentazione standard di PowerPoint</vt:lpstr>
      <vt:lpstr> Derivante da: </vt:lpstr>
      <vt:lpstr>Presentazione standard di PowerPoint</vt:lpstr>
      <vt:lpstr>Nullità delle fideiussioni omnibus conformi allo schema predisposto dall’ABI Cassazione civile, sez. I, 12 Dicembre 2017, n. 29810. </vt:lpstr>
      <vt:lpstr>Conformi all’indirizzo della Cass. 29810/2017</vt:lpstr>
      <vt:lpstr>Tribunale di Verona 1 ottobre 2018</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di Microsoft Office</dc:creator>
  <cp:lastModifiedBy>Francesco</cp:lastModifiedBy>
  <cp:revision>286</cp:revision>
  <cp:lastPrinted>2018-11-12T10:52:07Z</cp:lastPrinted>
  <dcterms:created xsi:type="dcterms:W3CDTF">2018-04-15T08:08:26Z</dcterms:created>
  <dcterms:modified xsi:type="dcterms:W3CDTF">2018-11-15T10:01:09Z</dcterms:modified>
</cp:coreProperties>
</file>