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1" r:id="rId2"/>
    <p:sldId id="320" r:id="rId3"/>
    <p:sldId id="321" r:id="rId4"/>
    <p:sldId id="317" r:id="rId5"/>
    <p:sldId id="312" r:id="rId6"/>
    <p:sldId id="287" r:id="rId7"/>
    <p:sldId id="313" r:id="rId8"/>
    <p:sldId id="314" r:id="rId9"/>
    <p:sldId id="288" r:id="rId10"/>
    <p:sldId id="296" r:id="rId11"/>
    <p:sldId id="315" r:id="rId12"/>
    <p:sldId id="319" r:id="rId13"/>
    <p:sldId id="316" r:id="rId14"/>
    <p:sldId id="291" r:id="rId15"/>
    <p:sldId id="286" r:id="rId16"/>
    <p:sldId id="318" r:id="rId17"/>
  </p:sldIdLst>
  <p:sldSz cx="12192000" cy="6858000"/>
  <p:notesSz cx="6724650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78"/>
  </p:normalViewPr>
  <p:slideViewPr>
    <p:cSldViewPr snapToGrid="0" snapToObjects="1">
      <p:cViewPr varScale="1">
        <p:scale>
          <a:sx n="81" d="100"/>
          <a:sy n="81" d="100"/>
        </p:scale>
        <p:origin x="72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AAE7BF1-BB5D-624D-AA4B-6D2C34D21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DC2854C6-2019-D844-90A8-CD2819F5E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202F7A7-D94D-0145-A6A6-B079B59F5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8B1854E-2B5D-8749-B94D-BED50016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4AC7F25-E094-754C-A2D2-595219B5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65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CD2394E-2300-A54A-9929-DA65360B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2103C7C2-2B41-0B46-966A-2CE1FB06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73F1F73-A871-3E4B-94AA-6580A7E6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0DB94C6-4E8D-9547-8368-885BB5B2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30CF78E-69BB-B346-AC01-49DB45CD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48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725B49F1-2746-1F4F-9EB6-55BF0B401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23E2E106-EAFA-964E-B925-1872DDAC6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3D30033-BB26-A74D-8873-DB163D29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FD68D36-EAC5-ED48-B704-8C0B6F36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30DFEC1-BF95-5E41-87DB-27A963401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0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D6313B8-EC6C-6C4E-930C-EC2191EE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6159CA2-472B-A04B-BFD9-E37F96779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DD3FBB0-76C6-BF4D-AED4-F49B2DD7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47D99597-9391-CE4A-B779-E7C97F813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82238B0-D0CD-C14D-8865-B3DC768E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44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E4DB910-3365-504F-8D98-F1D4CA63A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AB67A520-5935-F84F-82D8-9B945664A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E7095BC-F3A8-0E4A-9C79-4435342A8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B19CB85-71E7-2E42-8F95-15F9FE5A4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28FE876-9170-0E48-B935-16792BFF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34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11AB57E-FFC1-4444-BA6D-EAC7035A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3A6790F-B84C-064F-9595-48CCCAAC1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1A4CC49-B791-3F42-AA71-F34D82A23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1F8EA0E7-9567-F349-953D-D76F9460E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003E69E-29C0-3D49-B013-24A72E75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A865F857-CEB3-604F-A6CE-393601D6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87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0E2254-75FD-4449-A8F6-145900FA3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F5480DB6-1424-DE41-967E-83455BDAA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12F8681E-0451-DB44-A5F4-C66B9D7A2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D7F7C17E-80D6-2746-A882-1A378F306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4777134E-FC94-E747-BDD7-2E427BDB9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5120C885-D531-EA45-82F5-B8DECCAA7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D7284DBB-B5FA-6242-B353-21CDAB3A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0153558E-4135-9744-A7D4-7FC5177D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0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AFC72AF-67A8-9D4F-A99E-9E9D1A9A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F3BA02D4-F116-584D-B61D-A029C4EF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816BB0B8-3A18-9F47-A572-5EE811DF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C95EC246-AD9E-CB4F-9246-B84CD19B6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6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2A25321C-5739-C645-84A3-09C86A99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1D0DFB15-1592-EC46-907B-BEE4893F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B963EA7D-D7F0-8E47-A870-8D1598F24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04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52E2DD0-A016-8746-B07D-04E35DAA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F99339E3-70B6-0946-AE14-4F9AEE8C6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4ACD65CA-3727-2D4D-ACDC-9CE5DCAA5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87859F52-385B-7042-BB36-5B192155C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73ACD721-B7CB-1848-8E2D-9C356DC6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5A1BE1E1-18B0-4A42-9974-6D9F8A11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52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54F4445-C302-0845-BCE0-E3E0F18B1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602C8689-0E62-E041-B1CC-AFDFAEE8B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0EFD75D8-753F-4C4A-AA44-DC187ADAC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82746BA-D057-DE46-8313-128F060A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23CC95E-8B36-6949-8509-72C2CF82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0B077612-3154-5D4A-B040-4C9EB5CF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484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4000"/>
              </a:schemeClr>
            </a:gs>
            <a:gs pos="91000">
              <a:schemeClr val="accent1">
                <a:lumMod val="45000"/>
                <a:lumOff val="55000"/>
              </a:schemeClr>
            </a:gs>
            <a:gs pos="11000">
              <a:schemeClr val="accent1">
                <a:lumMod val="45000"/>
                <a:lumOff val="55000"/>
              </a:schemeClr>
            </a:gs>
            <a:gs pos="19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00254ABD-3A5E-B847-9584-D355F62D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17445598-0F96-6D4E-8470-318BBC11D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3403E83-F2B8-E140-93F3-27E55CE2D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AD5D6-B98A-474B-9ED7-64520518882E}" type="datetimeFigureOut">
              <a:rPr lang="it-IT" smtClean="0"/>
              <a:t>15/11/2018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14219F7-A026-F441-9A2D-DA5D873F1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D7B869EE-B3BF-7B49-9B91-244986C70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6D4B-2227-9740-8C65-068F98C6C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79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INTRODUZIONE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I MACRO SETTORI DEL “CONTENZIOSO BANCARIO”: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CONTI CORRENTI ASSISTITI DA APERTURE DI CREDITO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MUTUI – LEASING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DERIVATI FINANZIARI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FIDEIUSSIONI OMNIBUS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RESPONSABILITA’ CONTRATTUALE O EXTRACONTRATTUALE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2764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LE ATTIVITA’ PRELIMINARI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PRIMO STEP: LA RACCOLTA DEI DOCUMENTI</a:t>
            </a:r>
            <a:endParaRPr lang="it-IT" dirty="0"/>
          </a:p>
          <a:p>
            <a:pPr algn="just">
              <a:buFont typeface="Wingdings" charset="2"/>
              <a:buChar char="Ø"/>
            </a:pPr>
            <a:r>
              <a:rPr lang="it-IT" dirty="0" smtClean="0"/>
              <a:t>IL CLIENTE</a:t>
            </a:r>
          </a:p>
          <a:p>
            <a:pPr algn="just">
              <a:buFont typeface="Wingdings" charset="2"/>
              <a:buChar char="Ø"/>
            </a:pPr>
            <a:r>
              <a:rPr lang="it-IT" dirty="0" smtClean="0"/>
              <a:t>ISTANZA EX ART. 119 T.U.B. </a:t>
            </a:r>
          </a:p>
          <a:p>
            <a:pPr algn="just">
              <a:buFont typeface="Wingdings" charset="2"/>
              <a:buChar char="Ø"/>
            </a:pPr>
            <a:r>
              <a:rPr lang="it-IT" dirty="0" smtClean="0"/>
              <a:t>ISTANZA EX ART. 210 C.P.C. </a:t>
            </a:r>
          </a:p>
          <a:p>
            <a:pPr algn="just">
              <a:buFont typeface="Wingdings" charset="2"/>
              <a:buChar char="Ø"/>
            </a:pPr>
            <a:r>
              <a:rPr lang="it-IT" dirty="0" smtClean="0"/>
              <a:t>DECRETO INGIUNTIVO PER LA CONSEGNA DEI DOCUMENTI</a:t>
            </a:r>
          </a:p>
          <a:p>
            <a:pPr algn="just">
              <a:buFont typeface="Wingdings" charset="2"/>
              <a:buChar char="Ø"/>
            </a:pPr>
            <a:r>
              <a:rPr lang="it-IT" dirty="0" smtClean="0"/>
              <a:t>RICHIESTA DELLA CENTRALE DEI RISCHI DELLA BANCA D’ITALIA</a:t>
            </a:r>
            <a:endParaRPr lang="it-IT" dirty="0"/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6411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LE ATTIVITA’ PRELIMINARI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SECONDO STEP: LA VERIFICA DEI DOCUMENTI</a:t>
            </a:r>
            <a:endParaRPr lang="it-IT" dirty="0"/>
          </a:p>
          <a:p>
            <a:pPr lvl="0">
              <a:buFont typeface="Wingdings" charset="2"/>
              <a:buChar char="Ø"/>
            </a:pPr>
            <a:r>
              <a:rPr lang="it-IT" dirty="0" smtClean="0"/>
              <a:t>IL CONTO CORRENTE</a:t>
            </a:r>
            <a:endParaRPr lang="it-IT" dirty="0"/>
          </a:p>
          <a:p>
            <a:pPr marL="0" lvl="0" indent="0">
              <a:buNone/>
            </a:pPr>
            <a:r>
              <a:rPr lang="it-IT" dirty="0"/>
              <a:t> </a:t>
            </a:r>
            <a:r>
              <a:rPr lang="it-IT" dirty="0" smtClean="0"/>
              <a:t>    1) IL CONTRATTO: E’ FIRMATO? DA CHI? E’ STATO CONSEGNATO? CONTIENE TUTTE LE    INDICAZIONI PRESCRITTE? SONO INDICATI I TASSI? CI SONO COMMISSIONI PREVISTE? </a:t>
            </a:r>
            <a:r>
              <a:rPr lang="it-IT" dirty="0" err="1" smtClean="0"/>
              <a:t>Eì</a:t>
            </a:r>
            <a:r>
              <a:rPr lang="it-IT" dirty="0" smtClean="0"/>
              <a:t> CORRETTAMENTE PATTUITA LA CLAUSOLA DI CAPITALIZZAZIONE DEGLI INTERESSI? CI SONO COMMISSIONI C.D. SOSTITUTIVE?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2) GLI ESTRATTI DI CONTO CORRENTE: ABBIAMO I MENSILI? SE ABBIAMO SOLO GLI ESTRATTI SCALARI SONO PARLANTI O NON PARLANTI? CI SONO DEI PERIODI MANCANTI? LI ABBIAMO DALL’INIZIO ALLA FINE DEL RAPPORTO? </a:t>
            </a:r>
          </a:p>
          <a:p>
            <a:pPr marL="0" lvl="0" indent="0">
              <a:buNone/>
            </a:pPr>
            <a:endParaRPr lang="it-IT" dirty="0"/>
          </a:p>
          <a:p>
            <a:pPr marL="0" lvl="0" indent="0">
              <a:buNone/>
            </a:pPr>
            <a:r>
              <a:rPr lang="it-IT" dirty="0" smtClean="0"/>
              <a:t>3) PIANI DI RIENTRO/RINEGOZIAZIONI: IL CLIENTE HA FIRMATO PIANI DI RIENTRO CON RINUNCIA DAL SOLLEVARE ECCEZIONI? SI TRATTA DI RICONOSCIMENTI DI DEBITO O DI DICHIARAZIONI DI NATURA CONFESSORIA? SONO ACCORDI NOVATIVI O MENO?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817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ED ANCORA….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CONTO CORRENTE E’ AFFIDATO CON FIDO A REVOCA O A SCADENZA?</a:t>
            </a:r>
          </a:p>
          <a:p>
            <a:endParaRPr lang="it-IT" dirty="0" smtClean="0"/>
          </a:p>
          <a:p>
            <a:r>
              <a:rPr lang="it-IT" dirty="0" smtClean="0"/>
              <a:t>SI TRATTA DI CONTO CORRENTE APERTO O CHIUSO?</a:t>
            </a:r>
          </a:p>
          <a:p>
            <a:endParaRPr lang="it-IT" dirty="0"/>
          </a:p>
          <a:p>
            <a:r>
              <a:rPr lang="it-IT" dirty="0" smtClean="0"/>
              <a:t>IL MUTUO E’ IN REGOLARE AMMORTAMENTO?</a:t>
            </a:r>
          </a:p>
          <a:p>
            <a:endParaRPr lang="it-IT" dirty="0"/>
          </a:p>
          <a:p>
            <a:r>
              <a:rPr lang="it-IT" dirty="0" smtClean="0"/>
              <a:t>SONO STATI SOTTOSCRITTI PIANI DI RIENTRO?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6893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IMPOSTAZIONE DELLA CAUSA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15534"/>
            <a:ext cx="10515600" cy="46614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ACQUISIRE UNA PERIZIA PREVENTIVA </a:t>
            </a:r>
            <a:r>
              <a:rPr lang="it-IT" u="sng" dirty="0" smtClean="0"/>
              <a:t>CORRETTA</a:t>
            </a:r>
          </a:p>
          <a:p>
            <a:pPr marL="0" indent="0" algn="ctr">
              <a:buNone/>
            </a:pP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 smtClean="0"/>
          </a:p>
          <a:p>
            <a:pPr marL="0" indent="0" algn="ctr">
              <a:buNone/>
            </a:pPr>
            <a:r>
              <a:rPr lang="it-IT" dirty="0" smtClean="0"/>
              <a:t>STRUTTURARE BENE LE DOMANDE</a:t>
            </a:r>
          </a:p>
          <a:p>
            <a:pPr marL="0" indent="0" algn="ctr">
              <a:buNone/>
            </a:pP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>
              <a:sym typeface="Wingdings"/>
            </a:endParaRPr>
          </a:p>
          <a:p>
            <a:pPr marL="0" indent="0" algn="ctr">
              <a:buNone/>
            </a:pPr>
            <a:r>
              <a:rPr lang="it-IT" dirty="0" smtClean="0">
                <a:sym typeface="Wingdings"/>
              </a:rPr>
              <a:t>SINTESI TRA IL DATO TECNICO E IL DATO GIURIDICO</a:t>
            </a:r>
          </a:p>
          <a:p>
            <a:pPr marL="0" indent="0" algn="ctr">
              <a:buNone/>
            </a:pP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>
              <a:sym typeface="Wingdings"/>
            </a:endParaRPr>
          </a:p>
          <a:p>
            <a:pPr marL="0" indent="0" algn="ctr">
              <a:buNone/>
            </a:pPr>
            <a:r>
              <a:rPr lang="it-IT" dirty="0" smtClean="0">
                <a:sym typeface="Wingdings"/>
              </a:rPr>
              <a:t>OTTENERE UN CORRETTO RICALCOLO DEI RAPPORTI DARE/AVERE</a:t>
            </a:r>
            <a:endParaRPr lang="it-IT" dirty="0" smtClean="0"/>
          </a:p>
          <a:p>
            <a:pPr marL="0" indent="0" algn="ctr">
              <a:buNone/>
            </a:pPr>
            <a:endParaRPr lang="it-IT" dirty="0" smtClean="0"/>
          </a:p>
          <a:p>
            <a:pPr>
              <a:buFont typeface="Wingdings" charset="2"/>
              <a:buChar char="Ø"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7808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Le </a:t>
            </a:r>
            <a:r>
              <a:rPr lang="it-IT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diverse “forme” giuridiche di introduzione della domanda dal lato “attivo”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Atto di citazione ordinario; </a:t>
            </a:r>
          </a:p>
          <a:p>
            <a:r>
              <a:rPr lang="it-IT" dirty="0" smtClean="0"/>
              <a:t>Ricorso ex art. 702 bis c.p.c., procedimento sommario di cognizione; </a:t>
            </a:r>
          </a:p>
          <a:p>
            <a:r>
              <a:rPr lang="it-IT" dirty="0" smtClean="0"/>
              <a:t>Giudice competente: Tribunale Ordinario o Giudice di Pace ( per domande di valore inferiore ad € 5.000); </a:t>
            </a:r>
          </a:p>
          <a:p>
            <a:r>
              <a:rPr lang="it-IT" dirty="0" smtClean="0"/>
              <a:t>Competenza territoriale: criteri fissati dall’art. 19 c.p.c. ( sede legale della banca) o ex art. 20 c.p.c. ( giudice del luogo ove è sorta o deve eseguirsi l’obbligazione), salvo i casi di applicazione del foro del consumatore. </a:t>
            </a:r>
          </a:p>
          <a:p>
            <a:r>
              <a:rPr lang="it-IT" dirty="0" smtClean="0"/>
              <a:t>È molto frequente nei contratti la presenza di clausola derogativa della competenza territoriale ex art. 28 e 29 c.p.c. con pattuizioni di foro esclusivo territorialmente competente. </a:t>
            </a:r>
          </a:p>
          <a:p>
            <a:endParaRPr lang="it-IT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7787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b. Le </a:t>
            </a:r>
            <a: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azioni esperibili dal cliente dal lato </a:t>
            </a:r>
            <a:r>
              <a:rPr lang="it-IT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“passivo”</a:t>
            </a:r>
            <a: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Le medesime domande azionabili dal lato “attivo” ( accertamento della nullità ex art. 1422 c.c. e azione per la restituzione dell’indebito ex art. 2033 c.c.), sono azionabili in via di opposizione a decreto ingiuntivo. </a:t>
            </a:r>
          </a:p>
          <a:p>
            <a:r>
              <a:rPr lang="it-IT" dirty="0" smtClean="0"/>
              <a:t>Laddove il decreto ingiuntivo sia munito di provvisoria </a:t>
            </a:r>
            <a:r>
              <a:rPr lang="it-IT" dirty="0" err="1" smtClean="0"/>
              <a:t>esecutivita’</a:t>
            </a:r>
            <a:r>
              <a:rPr lang="it-IT" dirty="0" smtClean="0"/>
              <a:t> ai sensi dell’art. 649 c.p.c., può essere chiesta la sospensione della provvisoria esecutività laddove vi siano fondati motivi. </a:t>
            </a:r>
          </a:p>
          <a:p>
            <a:r>
              <a:rPr lang="it-IT" dirty="0" smtClean="0"/>
              <a:t>In questo caso, è bene evidenziare con chiarezza eventuali profili di nullità derivanti dall’analisi dei contratti di conto corrente, nonché verificare se sia necessario tutelare eventuali garanti.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551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LA MEDIAZIONE OBBLIGATORIA EX D. LGS. 28/2010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E’ CONDIZIONE DI PROCEDIBILITA’ DELLA DOMANDA AI SENSI DELL’ART. 5 PER I CONRATTI BANCARI E FINANZIARI</a:t>
            </a:r>
          </a:p>
          <a:p>
            <a:endParaRPr lang="it-IT" dirty="0" smtClean="0"/>
          </a:p>
          <a:p>
            <a:r>
              <a:rPr lang="it-IT" dirty="0" smtClean="0"/>
              <a:t>PUO’ ESSERE PREVENTIVAMENTE SVOLTA </a:t>
            </a:r>
          </a:p>
          <a:p>
            <a:endParaRPr lang="it-IT" dirty="0" smtClean="0"/>
          </a:p>
          <a:p>
            <a:r>
              <a:rPr lang="it-IT" dirty="0" smtClean="0"/>
              <a:t>SU DELEGA DEL GIUDICE </a:t>
            </a:r>
          </a:p>
          <a:p>
            <a:endParaRPr lang="it-IT" dirty="0"/>
          </a:p>
          <a:p>
            <a:r>
              <a:rPr lang="it-IT" dirty="0" smtClean="0"/>
              <a:t>PARTICOLARE ATTENZIONE NEL CASO DI OPPOSIZIONE A DECRETO INGIUNTIVO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344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			</a:t>
            </a:r>
            <a:r>
              <a:rPr lang="it-IT" dirty="0" smtClean="0">
                <a:solidFill>
                  <a:srgbClr val="FF0000"/>
                </a:solidFill>
              </a:rPr>
              <a:t>TEMI PRINCIPALI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CONTI CORRENTI: </a:t>
            </a:r>
          </a:p>
          <a:p>
            <a:pPr>
              <a:buFontTx/>
              <a:buChar char="-"/>
            </a:pPr>
            <a:r>
              <a:rPr lang="it-IT" dirty="0" err="1" smtClean="0"/>
              <a:t>nullita’</a:t>
            </a:r>
            <a:r>
              <a:rPr lang="it-IT" dirty="0" smtClean="0"/>
              <a:t> per indeterminatezza ex art. 117 </a:t>
            </a:r>
            <a:r>
              <a:rPr lang="it-IT" dirty="0" err="1" smtClean="0"/>
              <a:t>t.u.b</a:t>
            </a:r>
            <a:r>
              <a:rPr lang="it-IT" dirty="0" smtClean="0"/>
              <a:t>. e 1284 c.c. </a:t>
            </a:r>
          </a:p>
          <a:p>
            <a:pPr>
              <a:buFontTx/>
              <a:buChar char="-"/>
            </a:pPr>
            <a:r>
              <a:rPr lang="it-IT" dirty="0" smtClean="0"/>
              <a:t>Anatocismo; </a:t>
            </a:r>
          </a:p>
          <a:p>
            <a:pPr>
              <a:buFontTx/>
              <a:buChar char="-"/>
            </a:pPr>
            <a:r>
              <a:rPr lang="it-IT" dirty="0" smtClean="0"/>
              <a:t>Commissioni di massimo scoperto; </a:t>
            </a:r>
          </a:p>
          <a:p>
            <a:pPr>
              <a:buFontTx/>
              <a:buChar char="-"/>
            </a:pPr>
            <a:r>
              <a:rPr lang="it-IT" dirty="0" smtClean="0"/>
              <a:t>Commissioni c.d. sostitutive della </a:t>
            </a:r>
            <a:r>
              <a:rPr lang="it-IT" dirty="0" err="1" smtClean="0"/>
              <a:t>cms</a:t>
            </a:r>
            <a:r>
              <a:rPr lang="it-IT" dirty="0" smtClean="0"/>
              <a:t>; </a:t>
            </a:r>
          </a:p>
          <a:p>
            <a:pPr>
              <a:buFontTx/>
              <a:buChar char="-"/>
            </a:pPr>
            <a:r>
              <a:rPr lang="it-IT" dirty="0" smtClean="0"/>
              <a:t>Usura.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051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		TEMI PRINCIPALI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MUTUI/LEASING: </a:t>
            </a:r>
          </a:p>
          <a:p>
            <a:pPr>
              <a:buFontTx/>
              <a:buChar char="-"/>
            </a:pPr>
            <a:r>
              <a:rPr lang="it-IT" dirty="0" err="1" smtClean="0"/>
              <a:t>nullita’</a:t>
            </a:r>
            <a:r>
              <a:rPr lang="it-IT" dirty="0" smtClean="0"/>
              <a:t> per indeterminatezza ( assenza/non corretta indicazione dell’</a:t>
            </a:r>
            <a:r>
              <a:rPr lang="it-IT" dirty="0" err="1" smtClean="0"/>
              <a:t>Isc</a:t>
            </a:r>
            <a:r>
              <a:rPr lang="it-IT" dirty="0" smtClean="0"/>
              <a:t>)</a:t>
            </a:r>
          </a:p>
          <a:p>
            <a:pPr>
              <a:buFontTx/>
              <a:buChar char="-"/>
            </a:pPr>
            <a:r>
              <a:rPr lang="it-IT" dirty="0" err="1" smtClean="0"/>
              <a:t>Usurarietà</a:t>
            </a:r>
            <a:r>
              <a:rPr lang="it-IT" dirty="0" smtClean="0"/>
              <a:t> del rapporto</a:t>
            </a:r>
          </a:p>
          <a:p>
            <a:pPr>
              <a:buFontTx/>
              <a:buChar char="-"/>
            </a:pPr>
            <a:r>
              <a:rPr lang="it-IT" dirty="0" smtClean="0"/>
              <a:t>Clausole c.d. </a:t>
            </a:r>
            <a:r>
              <a:rPr lang="it-IT" dirty="0" err="1" smtClean="0"/>
              <a:t>floor</a:t>
            </a:r>
            <a:r>
              <a:rPr lang="it-IT" dirty="0" smtClean="0"/>
              <a:t> ( </a:t>
            </a:r>
            <a:r>
              <a:rPr lang="it-IT" smtClean="0"/>
              <a:t>contratti ibridi)</a:t>
            </a:r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280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EVOLUZIONE DEI SETTORI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DIMINUZIONE DEL CONTENZIOSO RELATIVO AI CONTI CORRENTI PER EFFETTO DEL DECORSO DEL TEMPO- CONTRATTAZIONE</a:t>
            </a:r>
          </a:p>
          <a:p>
            <a:r>
              <a:rPr lang="it-IT" dirty="0" smtClean="0"/>
              <a:t>SCREMATURA DEL CONTENZIOSO RELATIVO AI MUTUI E LEASING</a:t>
            </a:r>
          </a:p>
          <a:p>
            <a:r>
              <a:rPr lang="it-IT" dirty="0" smtClean="0"/>
              <a:t>INCREMENTO DEL CONTENZIOSO IN MATERIA DI NULLITA’ DELLE FIDEIUSSIONI</a:t>
            </a:r>
          </a:p>
          <a:p>
            <a:r>
              <a:rPr lang="it-IT" dirty="0" smtClean="0"/>
              <a:t>INCREMENTO DEL CONTENZIOSO IN TEMA DI REPONSABILITA’ CONTRATTUALE </a:t>
            </a:r>
          </a:p>
          <a:p>
            <a:r>
              <a:rPr lang="it-IT" dirty="0" smtClean="0"/>
              <a:t>INCREMENTO DEL CONTENZIOSO RELATIVO AGLI INVESTIMENTI AZIONARI (BCC)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708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LE FIGURE PROFESSIONALI COINVOLTE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it-IT" dirty="0" smtClean="0"/>
              <a:t> L’IMPRENDITORE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pPr>
              <a:buFont typeface="Wingdings" charset="2"/>
              <a:buChar char="Ø"/>
            </a:pPr>
            <a:r>
              <a:rPr lang="it-IT" dirty="0" smtClean="0"/>
              <a:t>IL COMMERCIALISTA</a:t>
            </a:r>
          </a:p>
          <a:p>
            <a:pPr>
              <a:buFont typeface="Wingdings" charset="2"/>
              <a:buChar char="Ø"/>
            </a:pPr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IL PERITO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charset="2"/>
              <a:buChar char="Ø"/>
            </a:pPr>
            <a:r>
              <a:rPr lang="it-IT" dirty="0" smtClean="0"/>
              <a:t>L’AVVOCATO 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charset="2"/>
              <a:buChar char="Ø"/>
            </a:pPr>
            <a:endParaRPr lang="it-IT" dirty="0"/>
          </a:p>
          <a:p>
            <a:pPr>
              <a:buFont typeface="Wingdings" charset="2"/>
              <a:buChar char="Ø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399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20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LE AZIONI ESPERIBILI </a:t>
            </a:r>
            <a: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34533"/>
            <a:ext cx="10515600" cy="50424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b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ACCERTAMENTO DELLA NULLITA’ EX ART. 1422 C.C. E RIPETIZIONE DELL’INDEBITO EX ART. 2033 C.C. </a:t>
            </a:r>
            <a:endParaRPr lang="it-IT" dirty="0">
              <a:ln w="12700">
                <a:solidFill>
                  <a:schemeClr val="tx1"/>
                </a:solidFill>
                <a:prstDash val="solid"/>
              </a:ln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LA PROVA DEI FATTI COSTITUTIVI </a:t>
            </a: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i="1" dirty="0" smtClean="0">
              <a:ln w="12700">
                <a:solidFill>
                  <a:schemeClr val="tx1"/>
                </a:solidFill>
                <a:prstDash val="solid"/>
              </a:ln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b="1" u="sng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 DOCUMENTI </a:t>
            </a:r>
            <a:endParaRPr lang="it-IT" b="1" u="sng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it-IT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812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4208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/>
            </a:r>
            <a:br>
              <a:rPr lang="it-IT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34533"/>
            <a:ext cx="10515600" cy="50424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b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>
              <a:buFont typeface="Wingdings" charset="2"/>
              <a:buChar char="Ø"/>
            </a:pP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CONTENZIOSO DI NATURA PREVALENTEMENTE DOCUMENTALE </a:t>
            </a:r>
          </a:p>
          <a:p>
            <a:pPr>
              <a:buFont typeface="Wingdings" charset="2"/>
              <a:buChar char="Ø"/>
            </a:pP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charset="2"/>
              <a:buChar char="Ø"/>
            </a:pP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L’IMPORTANZA DELLE ALLEGAZIONI DELLE PARTI </a:t>
            </a:r>
          </a:p>
          <a:p>
            <a:pPr>
              <a:buFont typeface="Wingdings" charset="2"/>
              <a:buChar char="Ø"/>
            </a:pPr>
            <a:endParaRPr lang="it-IT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charset="2"/>
              <a:buChar char="Ø"/>
            </a:pP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LA CENTRALITA’ DELLA C.T.U. TECNICO CONTABILE</a:t>
            </a:r>
            <a:endParaRPr lang="it-IT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3025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SEMBRA SEMPLICE….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55136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it-IT" dirty="0" smtClean="0"/>
              <a:t>CONTI CORRENTI: contratti, aperture di credito, estratti di conto corrente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MUTUI/LEASING: contratti, capitolati, contabili.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DERIVATI: contratti, rinegoziazioni, contabili di addebito dei flussi.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FIDEIUSSIONI: lettere di fideiussioni, adeguamenti </a:t>
            </a:r>
          </a:p>
          <a:p>
            <a:pPr>
              <a:buFont typeface="Wingdings" charset="2"/>
              <a:buChar char="Ø"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1641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643"/>
          </a:xfrm>
        </p:spPr>
        <p:txBody>
          <a:bodyPr>
            <a:normAutofit/>
          </a:bodyPr>
          <a:lstStyle/>
          <a:p>
            <a:r>
              <a:rPr lang="it-IT" dirty="0"/>
              <a:t>	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39615"/>
            <a:ext cx="10515600" cy="5737348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… MA  E’ UN CAMMINO PIENO DI INSIDIE! </a:t>
            </a:r>
            <a:endParaRPr lang="it-IT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endParaRPr lang="it-IT" b="1" dirty="0" smtClean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endParaRPr lang="it-IT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UNA ERRATA IMPOSTAZIONE DELLA CAUSA NE PREGIUDICA IRRIMEDIABILMENTE IL RISULTATO </a:t>
            </a: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it-IT" dirty="0">
              <a:ln w="12700">
                <a:solidFill>
                  <a:schemeClr val="tx1"/>
                </a:solidFill>
                <a:prstDash val="solid"/>
              </a:ln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sym typeface="Wingdings"/>
            </a:endParaRPr>
          </a:p>
          <a:p>
            <a:pPr marL="0" indent="0" algn="ctr">
              <a:buNone/>
            </a:pP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E’ NECESSARIO VALUTARE BENE LE POSSIBILI ECCEZIONI DELLE CONTROPARTI </a:t>
            </a:r>
            <a:r>
              <a:rPr lang="it-IT" u="sng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PRIMA</a:t>
            </a:r>
            <a:r>
              <a:rPr lang="it-IT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DI AVVIARE IL CONTENZIOSO E LA </a:t>
            </a:r>
            <a:r>
              <a:rPr lang="it-IT" u="sng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REALE FONDATEZZA DELLA DOMANDA</a:t>
            </a:r>
            <a:endParaRPr lang="it-IT" u="sng" dirty="0">
              <a:ln w="12700">
                <a:solidFill>
                  <a:schemeClr val="tx1"/>
                </a:solidFill>
                <a:prstDash val="solid"/>
              </a:ln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03731" y="6317518"/>
            <a:ext cx="456728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Relatore: Avv. Longo Silvia - Foro di Verona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9625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985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di Office</vt:lpstr>
      <vt:lpstr>INTRODUZIONE</vt:lpstr>
      <vt:lpstr>   TEMI PRINCIPALI</vt:lpstr>
      <vt:lpstr>  TEMI PRINCIPALI</vt:lpstr>
      <vt:lpstr>EVOLUZIONE DEI SETTORI</vt:lpstr>
      <vt:lpstr>LE FIGURE PROFESSIONALI COINVOLTE</vt:lpstr>
      <vt:lpstr>LE AZIONI ESPERIBILI  </vt:lpstr>
      <vt:lpstr> </vt:lpstr>
      <vt:lpstr>SEMBRA SEMPLICE….</vt:lpstr>
      <vt:lpstr> </vt:lpstr>
      <vt:lpstr>LE ATTIVITA’ PRELIMINARI</vt:lpstr>
      <vt:lpstr>LE ATTIVITA’ PRELIMINARI</vt:lpstr>
      <vt:lpstr>ED ANCORA….</vt:lpstr>
      <vt:lpstr>IMPOSTAZIONE DELLA CAUSA</vt:lpstr>
      <vt:lpstr>Le diverse “forme” giuridiche di introduzione della domanda dal lato “attivo”</vt:lpstr>
      <vt:lpstr>b. Le azioni esperibili dal cliente dal lato “passivo” </vt:lpstr>
      <vt:lpstr>LA MEDIAZIONE OBBLIGATORIA EX D. LGS. 28/2010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Francesco</cp:lastModifiedBy>
  <cp:revision>171</cp:revision>
  <cp:lastPrinted>2018-05-06T12:47:44Z</cp:lastPrinted>
  <dcterms:created xsi:type="dcterms:W3CDTF">2018-04-15T08:08:26Z</dcterms:created>
  <dcterms:modified xsi:type="dcterms:W3CDTF">2018-11-15T10:06:28Z</dcterms:modified>
</cp:coreProperties>
</file>