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429" r:id="rId2"/>
    <p:sldId id="431" r:id="rId3"/>
    <p:sldId id="432" r:id="rId4"/>
    <p:sldId id="433" r:id="rId5"/>
    <p:sldId id="434" r:id="rId6"/>
    <p:sldId id="435" r:id="rId7"/>
    <p:sldId id="436" r:id="rId8"/>
    <p:sldId id="445" r:id="rId9"/>
    <p:sldId id="437" r:id="rId10"/>
    <p:sldId id="446" r:id="rId11"/>
    <p:sldId id="444" r:id="rId12"/>
    <p:sldId id="443" r:id="rId13"/>
    <p:sldId id="438" r:id="rId14"/>
    <p:sldId id="439" r:id="rId15"/>
    <p:sldId id="440" r:id="rId16"/>
    <p:sldId id="441" r:id="rId17"/>
    <p:sldId id="442" r:id="rId18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1613"/>
    <a:srgbClr val="CE1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3" autoAdjust="0"/>
    <p:restoredTop sz="94643" autoAdjust="0"/>
  </p:normalViewPr>
  <p:slideViewPr>
    <p:cSldViewPr snapToGrid="0" snapToObjects="1">
      <p:cViewPr varScale="1">
        <p:scale>
          <a:sx n="141" d="100"/>
          <a:sy n="141" d="100"/>
        </p:scale>
        <p:origin x="-352" y="-10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5320"/>
    </p:cViewPr>
  </p:sorter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F502F-6211-A74E-859A-663D79307021}" type="datetimeFigureOut">
              <a:rPr lang="it-IT" smtClean="0"/>
              <a:t>19/11/18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73FA3-93A8-264D-8323-7333910080C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8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A8BCC-F365-9E41-B099-9028B7CAC931}" type="datetimeFigureOut">
              <a:rPr lang="it-IT" smtClean="0"/>
              <a:t>19/11/18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5B79-4FB4-D147-A5C1-4C186FE164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543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5A70-7C19-4398-9CD3-E39C0F86E0A2}" type="datetimeFigureOut">
              <a:rPr lang="en-GB" smtClean="0"/>
              <a:t>19/11/18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84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1E92-D042-7641-80F5-D49AB8195942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15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27072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7A51-6BB0-1245-96AE-28D5447202D1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5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6E6-07A3-0045-829C-E0E2469573EC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02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45582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0DB6-C4E3-984C-A10D-FB5EA5542B9F}" type="datetime1">
              <a:rPr lang="it-IT" smtClean="0"/>
              <a:t>19/11/18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6AE-6A9A-574D-9336-848E46B687F2}" type="datetime1">
              <a:rPr lang="it-IT" smtClean="0"/>
              <a:t>19/11/18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80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50498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4CF-A125-5D46-B429-58E9DD375C58}" type="datetime1">
              <a:rPr lang="it-IT" smtClean="0"/>
              <a:t>19/11/18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80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F862-1C95-784A-96DE-5F3FE2B565E4}" type="datetime1">
              <a:rPr lang="it-IT" smtClean="0"/>
              <a:t>19/11/18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5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13">
            <a:alphaModFix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3000" contrast="2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" y="213"/>
            <a:ext cx="9143244" cy="5143075"/>
          </a:xfrm>
          <a:prstGeom prst="rect">
            <a:avLst/>
          </a:prstGeom>
          <a:solidFill>
            <a:schemeClr val="tx1">
              <a:alpha val="46000"/>
            </a:schemeClr>
          </a:solidFill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0998" y="4687905"/>
            <a:ext cx="1468438" cy="45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10" descr="logo gda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242" y="13063"/>
            <a:ext cx="1784195" cy="515186"/>
          </a:xfrm>
          <a:prstGeom prst="rect">
            <a:avLst/>
          </a:prstGeom>
        </p:spPr>
      </p:pic>
      <p:pic>
        <p:nvPicPr>
          <p:cNvPr id="13" name="Picture 2" descr="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" y="4427806"/>
            <a:ext cx="1905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8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A5002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971613"/>
        </a:buClr>
        <a:buFont typeface="Wingdings" charset="2"/>
        <a:buChar char="ü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7161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971613"/>
        </a:buClr>
        <a:buFont typeface="Lucida Grande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566083"/>
            <a:ext cx="6858000" cy="1165017"/>
          </a:xfrm>
        </p:spPr>
        <p:txBody>
          <a:bodyPr anchor="t" anchorCtr="0">
            <a:normAutofit fontScale="90000"/>
          </a:bodyPr>
          <a:lstStyle/>
          <a:p>
            <a:r>
              <a:rPr lang="it-IT" sz="4400" dirty="0" smtClean="0">
                <a:solidFill>
                  <a:srgbClr val="971613"/>
                </a:solidFill>
              </a:rPr>
              <a:t>MINIMASTER REVISIONE LEGALE</a:t>
            </a:r>
            <a:br>
              <a:rPr lang="it-IT" sz="4400" dirty="0" smtClean="0">
                <a:solidFill>
                  <a:srgbClr val="971613"/>
                </a:solidFill>
              </a:rPr>
            </a:br>
            <a:r>
              <a:rPr lang="it-IT" sz="4400" dirty="0" smtClean="0">
                <a:solidFill>
                  <a:srgbClr val="971613"/>
                </a:solidFill>
              </a:rPr>
              <a:t>OIC 10 Rendiconto finanziario</a:t>
            </a:r>
            <a:endParaRPr lang="it-IT" sz="2000" b="1" dirty="0">
              <a:solidFill>
                <a:srgbClr val="971613"/>
              </a:solidFill>
            </a:endParaRPr>
          </a:p>
        </p:txBody>
      </p:sp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650149" y="3909561"/>
            <a:ext cx="1845013" cy="441247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it-IT" sz="1200" i="1" dirty="0"/>
              <a:t>Milano</a:t>
            </a:r>
            <a:r>
              <a:rPr lang="it-IT" sz="1200" i="1"/>
              <a:t>, </a:t>
            </a:r>
            <a:r>
              <a:rPr lang="it-IT" sz="1200" i="1" smtClean="0"/>
              <a:t>20 </a:t>
            </a:r>
            <a:r>
              <a:rPr lang="it-IT" sz="1200" i="1" dirty="0"/>
              <a:t>novembre 2018</a:t>
            </a:r>
          </a:p>
          <a:p>
            <a:pPr algn="l">
              <a:spcBef>
                <a:spcPct val="0"/>
              </a:spcBef>
            </a:pPr>
            <a:r>
              <a:rPr lang="it-IT" sz="1200" i="1" dirty="0"/>
              <a:t>Relatore: Dario Colombo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88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Struttura rendiconto </a:t>
            </a:r>
            <a:r>
              <a:rPr lang="it-IT" dirty="0" smtClean="0"/>
              <a:t>finanziario</a:t>
            </a:r>
            <a:br>
              <a:rPr lang="it-IT" dirty="0" smtClean="0"/>
            </a:br>
            <a:r>
              <a:rPr lang="it-IT" dirty="0" smtClean="0"/>
              <a:t>Metodo diretto/indiretto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93987"/>
              </p:ext>
            </p:extLst>
          </p:nvPr>
        </p:nvGraphicFramePr>
        <p:xfrm>
          <a:off x="583615" y="1410714"/>
          <a:ext cx="7964068" cy="30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136"/>
                <a:gridCol w="819605"/>
                <a:gridCol w="2341729"/>
                <a:gridCol w="72459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800" dirty="0" smtClean="0"/>
                        <a:t>Metodo indiretto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800" dirty="0" smtClean="0"/>
                        <a:t>Metodo diretto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/>
                    </a:p>
                  </a:txBody>
                  <a:tcPr/>
                </a:tc>
              </a:tr>
              <a:tr h="16344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Utile dell’esercizio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50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Incassi da clienti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1.360</a:t>
                      </a:r>
                      <a:endParaRPr lang="it-I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Costi e ricavi per Imposte, interessi passivi,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dirty="0" smtClean="0"/>
                        <a:t>dividendi attivi, plus-minusvalenze su cessione attività 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90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Altri incassi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0</a:t>
                      </a:r>
                      <a:endParaRPr lang="it-I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Rettifiche costi non monetari che non hanno contropartita nel CCN (</a:t>
                      </a:r>
                      <a:r>
                        <a:rPr lang="it-IT" sz="1100" dirty="0" err="1" smtClean="0"/>
                        <a:t>Acc.ti</a:t>
                      </a:r>
                      <a:r>
                        <a:rPr lang="it-IT" sz="1100" dirty="0" smtClean="0"/>
                        <a:t>,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baseline="0" dirty="0" err="1" smtClean="0"/>
                        <a:t>Amm.ti</a:t>
                      </a:r>
                      <a:r>
                        <a:rPr lang="it-IT" sz="1100" baseline="0" dirty="0" smtClean="0"/>
                        <a:t>, svalutazioni ecc...)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160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Pagamenti</a:t>
                      </a:r>
                      <a:r>
                        <a:rPr lang="it-IT" sz="1100" baseline="0" dirty="0" smtClean="0"/>
                        <a:t> a fornitori per acquisti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(430)</a:t>
                      </a:r>
                      <a:endParaRPr lang="it-IT" sz="1100" dirty="0"/>
                    </a:p>
                  </a:txBody>
                  <a:tcPr/>
                </a:tc>
              </a:tr>
              <a:tr h="2231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Variazioni</a:t>
                      </a:r>
                      <a:r>
                        <a:rPr lang="it-IT" sz="1100" baseline="0" dirty="0" smtClean="0"/>
                        <a:t> CCN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(75)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Pagamenti</a:t>
                      </a:r>
                      <a:r>
                        <a:rPr lang="it-IT" sz="1100" baseline="0" dirty="0" smtClean="0"/>
                        <a:t> a fornitori per servizi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(255)</a:t>
                      </a:r>
                      <a:endParaRPr lang="it-I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Variazioni monetarie per Imposte, interessi passivi. Dividendi incassati,</a:t>
                      </a:r>
                      <a:r>
                        <a:rPr lang="it-IT" sz="1100" baseline="0" dirty="0" smtClean="0"/>
                        <a:t> utilizzo fondi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(85)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Pagamenti al personale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(470)</a:t>
                      </a:r>
                      <a:endParaRPr lang="it-IT" sz="1100" dirty="0"/>
                    </a:p>
                  </a:txBody>
                  <a:tcPr/>
                </a:tc>
              </a:tr>
              <a:tr h="175035">
                <a:tc rowSpan="4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Altri pagamenti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it-IT" sz="1100"/>
                    </a:p>
                  </a:txBody>
                  <a:tcPr/>
                </a:tc>
              </a:tr>
              <a:tr h="229889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Imposte pagate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(40)</a:t>
                      </a:r>
                      <a:endParaRPr lang="it-IT" sz="1100" dirty="0"/>
                    </a:p>
                  </a:txBody>
                  <a:tcPr/>
                </a:tc>
              </a:tr>
              <a:tr h="234205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Interessi incassati/pagati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(25)</a:t>
                      </a:r>
                      <a:endParaRPr lang="it-IT" sz="1100" dirty="0"/>
                    </a:p>
                  </a:txBody>
                  <a:tcPr/>
                </a:tc>
              </a:tr>
              <a:tr h="198173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Dividendi incassati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dirty="0" smtClean="0"/>
                        <a:t>0</a:t>
                      </a:r>
                      <a:endParaRPr lang="it-IT" sz="1100" dirty="0"/>
                    </a:p>
                  </a:txBody>
                  <a:tcPr/>
                </a:tc>
              </a:tr>
              <a:tr h="20682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t-IT" sz="1100" b="1" dirty="0" smtClean="0"/>
                        <a:t>Flusso finanziario dell’attività operativa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b="1" dirty="0" smtClean="0"/>
                        <a:t>140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it-IT" sz="1100" b="1" dirty="0" smtClean="0"/>
                        <a:t>140</a:t>
                      </a:r>
                      <a:endParaRPr lang="it-IT" sz="11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6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Flussi derivanti dell’attività di investimento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Presentazione distinta di incassi e pagamenti</a:t>
            </a:r>
          </a:p>
          <a:p>
            <a:r>
              <a:rPr lang="it-IT" dirty="0" smtClean="0"/>
              <a:t>includono tutte le operazioni di acquisto e vendita di:</a:t>
            </a:r>
          </a:p>
          <a:p>
            <a:pPr lvl="1"/>
            <a:r>
              <a:rPr lang="it-IT" dirty="0" smtClean="0"/>
              <a:t>immobilizzazioni materiali</a:t>
            </a:r>
          </a:p>
          <a:p>
            <a:pPr lvl="1"/>
            <a:r>
              <a:rPr lang="it-IT" dirty="0"/>
              <a:t>immobilizzazioni </a:t>
            </a:r>
            <a:r>
              <a:rPr lang="it-IT" dirty="0" smtClean="0"/>
              <a:t>immateriali</a:t>
            </a:r>
          </a:p>
          <a:p>
            <a:pPr lvl="1"/>
            <a:r>
              <a:rPr lang="it-IT" dirty="0" smtClean="0"/>
              <a:t>immobilizzazioni finanziarie</a:t>
            </a:r>
          </a:p>
          <a:p>
            <a:pPr lvl="1"/>
            <a:r>
              <a:rPr lang="it-IT" dirty="0" smtClean="0"/>
              <a:t>attività finanziarie non immobilizzate</a:t>
            </a:r>
          </a:p>
          <a:p>
            <a:pPr lvl="1"/>
            <a:r>
              <a:rPr lang="it-IT" dirty="0" smtClean="0"/>
              <a:t>acquisto e cessioni di rami d’azienda</a:t>
            </a:r>
            <a:endParaRPr lang="it-IT" dirty="0"/>
          </a:p>
          <a:p>
            <a:pPr lvl="1"/>
            <a:endParaRPr lang="it-IT" dirty="0" smtClean="0"/>
          </a:p>
          <a:p>
            <a:pPr marL="342900" lvl="1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889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Flussi derivanti dell’attività di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Distinzione mezzi propri </a:t>
            </a:r>
            <a:r>
              <a:rPr lang="mr-IN" dirty="0" smtClean="0"/>
              <a:t>–</a:t>
            </a:r>
            <a:r>
              <a:rPr lang="it-IT" dirty="0" smtClean="0"/>
              <a:t> mezzi di terzi</a:t>
            </a:r>
          </a:p>
          <a:p>
            <a:r>
              <a:rPr lang="it-IT" dirty="0" smtClean="0"/>
              <a:t>Operazioni di finanziamento che non richiedono impego di disponibilità liquide non vanno inserite nel rendiconto </a:t>
            </a:r>
            <a:r>
              <a:rPr lang="it-IT" dirty="0" err="1" smtClean="0"/>
              <a:t>fiananziario</a:t>
            </a:r>
            <a:endParaRPr lang="it-IT" dirty="0" smtClean="0"/>
          </a:p>
          <a:p>
            <a:pPr lvl="1"/>
            <a:r>
              <a:rPr lang="it-IT" dirty="0" smtClean="0"/>
              <a:t>esempi:</a:t>
            </a:r>
          </a:p>
          <a:p>
            <a:pPr lvl="2"/>
            <a:r>
              <a:rPr lang="it-IT" dirty="0" smtClean="0"/>
              <a:t>emissione di azioni per acquisto partecipate</a:t>
            </a:r>
          </a:p>
          <a:p>
            <a:pPr lvl="2"/>
            <a:r>
              <a:rPr lang="it-IT" dirty="0" smtClean="0"/>
              <a:t>conversione di debiti in capitale</a:t>
            </a:r>
          </a:p>
          <a:p>
            <a:pPr lvl="2"/>
            <a:r>
              <a:rPr lang="it-IT" dirty="0" smtClean="0"/>
              <a:t>scambio di partecipazioni</a:t>
            </a:r>
          </a:p>
          <a:p>
            <a:pPr lvl="2"/>
            <a:r>
              <a:rPr lang="it-IT" dirty="0" smtClean="0"/>
              <a:t>permuta di attività</a:t>
            </a:r>
          </a:p>
          <a:p>
            <a:pPr marL="685800" lvl="2" indent="0">
              <a:buNone/>
            </a:pP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5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Interessi, utili su cambi, dividendi, derivati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Interessi: </a:t>
            </a:r>
            <a:r>
              <a:rPr lang="it-IT" dirty="0" smtClean="0"/>
              <a:t>fanno parte dell’attività operativa </a:t>
            </a:r>
          </a:p>
          <a:p>
            <a:pPr lvl="1"/>
            <a:r>
              <a:rPr lang="it-IT" dirty="0" smtClean="0"/>
              <a:t>con segno + quelli di competenza</a:t>
            </a:r>
          </a:p>
          <a:p>
            <a:pPr lvl="1"/>
            <a:r>
              <a:rPr lang="it-IT" dirty="0" smtClean="0"/>
              <a:t>con segno </a:t>
            </a:r>
            <a:r>
              <a:rPr lang="mr-IN" dirty="0" smtClean="0"/>
              <a:t>–</a:t>
            </a:r>
            <a:r>
              <a:rPr lang="it-IT" dirty="0" smtClean="0"/>
              <a:t> quelli effettivamente pagati</a:t>
            </a:r>
          </a:p>
          <a:p>
            <a:r>
              <a:rPr lang="it-IT" b="1" dirty="0" smtClean="0"/>
              <a:t>Utili e perdite su cambi</a:t>
            </a:r>
          </a:p>
          <a:p>
            <a:pPr lvl="1"/>
            <a:r>
              <a:rPr lang="it-IT" dirty="0" smtClean="0"/>
              <a:t>quelli derivanti da adeguamento ai saldi credito/debito di fine esercizio non rappresentano flussi finanziari. Quindi no rettifica dell’utile.</a:t>
            </a:r>
          </a:p>
          <a:p>
            <a:r>
              <a:rPr lang="it-IT" b="1" dirty="0" smtClean="0"/>
              <a:t>Dividendi</a:t>
            </a:r>
          </a:p>
          <a:p>
            <a:pPr lvl="1"/>
            <a:r>
              <a:rPr lang="it-IT" dirty="0" smtClean="0"/>
              <a:t>presentati separatamente</a:t>
            </a:r>
          </a:p>
          <a:p>
            <a:pPr lvl="1"/>
            <a:r>
              <a:rPr lang="it-IT" dirty="0" smtClean="0"/>
              <a:t>dividendi incassati: flussi attività operative (+quelli di competenza </a:t>
            </a:r>
            <a:r>
              <a:rPr lang="mr-IN" dirty="0" smtClean="0"/>
              <a:t>–</a:t>
            </a:r>
            <a:r>
              <a:rPr lang="it-IT" dirty="0" smtClean="0"/>
              <a:t> quelli incassati)</a:t>
            </a:r>
          </a:p>
          <a:p>
            <a:pPr lvl="1"/>
            <a:r>
              <a:rPr lang="it-IT" dirty="0" smtClean="0"/>
              <a:t>pagati: flussi attività di investimento</a:t>
            </a:r>
          </a:p>
          <a:p>
            <a:r>
              <a:rPr lang="it-IT" b="1" dirty="0" smtClean="0"/>
              <a:t>Derivati</a:t>
            </a:r>
          </a:p>
          <a:p>
            <a:pPr lvl="1"/>
            <a:r>
              <a:rPr lang="it-IT" dirty="0" smtClean="0"/>
              <a:t>Speculativi: flussi nell’attività di investimento</a:t>
            </a:r>
          </a:p>
          <a:p>
            <a:pPr lvl="1"/>
            <a:r>
              <a:rPr lang="it-IT" dirty="0" smtClean="0"/>
              <a:t>Di copertura: flussi nella stessa categoria dell’elemento coperto, ma separatamente</a:t>
            </a:r>
          </a:p>
          <a:p>
            <a:pPr lvl="1"/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64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Acquisto</a:t>
            </a:r>
            <a:r>
              <a:rPr lang="it-IT" dirty="0"/>
              <a:t>/</a:t>
            </a:r>
            <a:r>
              <a:rPr lang="it-IT" dirty="0" smtClean="0"/>
              <a:t>cessione di rami di azienda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Acquisto/cessione rami d’azienda</a:t>
            </a:r>
          </a:p>
          <a:p>
            <a:pPr lvl="1"/>
            <a:r>
              <a:rPr lang="it-IT" dirty="0" smtClean="0"/>
              <a:t>flussi finanziari per acquisto o cessione di rami d’azienda:</a:t>
            </a:r>
          </a:p>
          <a:p>
            <a:pPr lvl="2"/>
            <a:r>
              <a:rPr lang="it-IT" dirty="0" smtClean="0"/>
              <a:t>presentati distintamente nelle attività di investimento</a:t>
            </a:r>
          </a:p>
          <a:p>
            <a:pPr lvl="2"/>
            <a:r>
              <a:rPr lang="it-IT" dirty="0" smtClean="0"/>
              <a:t>al netto delle attività liquide acquisite o dismesse nell’ambito dell’operazione</a:t>
            </a:r>
          </a:p>
          <a:p>
            <a:pPr lvl="1"/>
            <a:r>
              <a:rPr lang="it-IT" dirty="0" smtClean="0"/>
              <a:t>in calce al rendiconto finanziario:</a:t>
            </a:r>
          </a:p>
          <a:p>
            <a:pPr lvl="2"/>
            <a:r>
              <a:rPr lang="it-IT" dirty="0" smtClean="0"/>
              <a:t>corrispettivi pagati o ricevuti;</a:t>
            </a:r>
          </a:p>
          <a:p>
            <a:pPr lvl="2"/>
            <a:r>
              <a:rPr lang="it-IT" dirty="0" smtClean="0"/>
              <a:t>corrispettivi consistenti in attività liquide</a:t>
            </a:r>
          </a:p>
          <a:p>
            <a:pPr lvl="2"/>
            <a:r>
              <a:rPr lang="it-IT" dirty="0" smtClean="0"/>
              <a:t>ammontare delle disponibilità liquide acquisite o cedute nell’ambito dell’operazione</a:t>
            </a:r>
          </a:p>
          <a:p>
            <a:pPr lvl="2"/>
            <a:r>
              <a:rPr lang="it-IT" dirty="0" smtClean="0"/>
              <a:t>valore contabile delle attività/passività acquisite o cedute</a:t>
            </a:r>
          </a:p>
          <a:p>
            <a:pPr lvl="1"/>
            <a:r>
              <a:rPr lang="it-IT" dirty="0" smtClean="0"/>
              <a:t>non possono essere compensati flussi relativi a diverse cessioni di rami d’azienda</a:t>
            </a:r>
          </a:p>
          <a:p>
            <a:pPr lvl="1"/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18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non monetarie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generano flussi monetari</a:t>
            </a:r>
          </a:p>
          <a:p>
            <a:r>
              <a:rPr lang="it-IT" dirty="0" smtClean="0"/>
              <a:t>Non sono presentate nel rendiconto finanziario</a:t>
            </a:r>
          </a:p>
          <a:p>
            <a:r>
              <a:rPr lang="it-IT" dirty="0" smtClean="0"/>
              <a:t>Esempi:</a:t>
            </a:r>
          </a:p>
          <a:p>
            <a:pPr lvl="1"/>
            <a:r>
              <a:rPr lang="it-IT" dirty="0" smtClean="0"/>
              <a:t>scambio di partecipazioni</a:t>
            </a:r>
          </a:p>
          <a:p>
            <a:pPr lvl="1"/>
            <a:r>
              <a:rPr lang="it-IT" dirty="0" smtClean="0"/>
              <a:t>permuta di attività</a:t>
            </a:r>
          </a:p>
          <a:p>
            <a:pPr lvl="1"/>
            <a:r>
              <a:rPr lang="it-IT" dirty="0" smtClean="0"/>
              <a:t>conversione di debiti in capitale</a:t>
            </a:r>
          </a:p>
          <a:p>
            <a:pPr lvl="1"/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14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note in calce al rendiconto finanziario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significativi:</a:t>
            </a:r>
          </a:p>
          <a:p>
            <a:pPr lvl="1"/>
            <a:r>
              <a:rPr lang="it-IT" dirty="0" smtClean="0"/>
              <a:t>saldi delle disponibilità liquide non liberamente utilizzabili</a:t>
            </a:r>
          </a:p>
          <a:p>
            <a:pPr lvl="1"/>
            <a:r>
              <a:rPr lang="it-IT" dirty="0" smtClean="0"/>
              <a:t>spiegazioni circa le specifiche circostanze</a:t>
            </a:r>
          </a:p>
          <a:p>
            <a:pPr lvl="1"/>
            <a:r>
              <a:rPr lang="it-IT" dirty="0" smtClean="0"/>
              <a:t>esempi:</a:t>
            </a:r>
          </a:p>
          <a:p>
            <a:pPr lvl="2"/>
            <a:r>
              <a:rPr lang="it-IT" dirty="0" smtClean="0"/>
              <a:t>conti vincolati a garanzia</a:t>
            </a:r>
          </a:p>
          <a:p>
            <a:pPr lvl="2"/>
            <a:r>
              <a:rPr lang="it-IT" dirty="0" smtClean="0"/>
              <a:t>pegni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561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Cash </a:t>
            </a:r>
            <a:r>
              <a:rPr lang="it-IT" dirty="0" err="1" smtClean="0"/>
              <a:t>pooling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indent="-269875"/>
            <a:r>
              <a:rPr lang="it-IT" dirty="0" smtClean="0"/>
              <a:t>Il trattamento del saldo a fine anno non è normato da OIC</a:t>
            </a:r>
          </a:p>
          <a:p>
            <a:pPr marL="269875" indent="-269875"/>
            <a:r>
              <a:rPr lang="it-IT" dirty="0" smtClean="0"/>
              <a:t>Tuttavia se:</a:t>
            </a:r>
          </a:p>
          <a:p>
            <a:pPr lvl="1"/>
            <a:r>
              <a:rPr lang="it-IT" dirty="0" smtClean="0"/>
              <a:t>Contratto cash </a:t>
            </a:r>
            <a:r>
              <a:rPr lang="it-IT" dirty="0" err="1" smtClean="0"/>
              <a:t>pooling</a:t>
            </a:r>
            <a:r>
              <a:rPr lang="it-IT" dirty="0" smtClean="0"/>
              <a:t> simile a contratto di c/c</a:t>
            </a:r>
          </a:p>
          <a:p>
            <a:pPr lvl="1"/>
            <a:r>
              <a:rPr lang="it-IT" dirty="0" smtClean="0"/>
              <a:t>Rischio controparte non è significativo</a:t>
            </a:r>
          </a:p>
          <a:p>
            <a:pPr marL="269875" indent="-269875"/>
            <a:r>
              <a:rPr lang="it-IT" dirty="0" smtClean="0"/>
              <a:t>Il saldo fa parte delle disponibilità liquide (interpretazione autorevole)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46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71613"/>
                </a:solidFill>
              </a:rPr>
              <a:t>Fonti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171025"/>
            <a:ext cx="7886700" cy="3461698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i="1" dirty="0" smtClean="0">
                <a:latin typeface="Arial" charset="0"/>
                <a:cs typeface="Arial" charset="0"/>
              </a:rPr>
              <a:t>Art. 2423 c.c.: </a:t>
            </a:r>
            <a:r>
              <a:rPr lang="it-IT" sz="1600" dirty="0" smtClean="0">
                <a:latin typeface="Arial" charset="0"/>
                <a:cs typeface="Arial" charset="0"/>
              </a:rPr>
              <a:t>“Gli amministratori devono redigere il bilancio di esercizio, costituito dallo stato patrimoniale, dal conto economico, dal </a:t>
            </a:r>
            <a:r>
              <a:rPr lang="it-IT" sz="1600" b="1" u="sng" dirty="0" smtClean="0">
                <a:latin typeface="Arial" charset="0"/>
                <a:cs typeface="Arial" charset="0"/>
              </a:rPr>
              <a:t>rendiconto finanziario</a:t>
            </a:r>
            <a:r>
              <a:rPr lang="it-IT" sz="1600" dirty="0" smtClean="0">
                <a:latin typeface="Arial" charset="0"/>
                <a:cs typeface="Arial" charset="0"/>
              </a:rPr>
              <a:t> e dalla nota integrativa”</a:t>
            </a: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i="1" dirty="0" smtClean="0">
                <a:latin typeface="Arial" charset="0"/>
                <a:cs typeface="Arial" charset="0"/>
              </a:rPr>
              <a:t>Art. 2425 ter c.c</a:t>
            </a:r>
            <a:r>
              <a:rPr lang="it-IT" sz="1600" dirty="0" smtClean="0">
                <a:latin typeface="Arial" charset="0"/>
                <a:cs typeface="Arial" charset="0"/>
              </a:rPr>
              <a:t>.: prevede che: “dal rendiconto finanziario risultino ... l’ammontare e la composizione delle </a:t>
            </a:r>
            <a:r>
              <a:rPr lang="it-IT" sz="1600" b="1" dirty="0" smtClean="0">
                <a:latin typeface="Arial" charset="0"/>
                <a:cs typeface="Arial" charset="0"/>
              </a:rPr>
              <a:t>disponibilità liquide</a:t>
            </a:r>
            <a:r>
              <a:rPr lang="it-IT" sz="1600" dirty="0" smtClean="0">
                <a:latin typeface="Arial" charset="0"/>
                <a:cs typeface="Arial" charset="0"/>
              </a:rPr>
              <a:t> ..., ed i flussi finanziari dell’esercizio derivanti dall’</a:t>
            </a:r>
            <a:r>
              <a:rPr lang="it-IT" sz="1600" b="1" dirty="0" smtClean="0">
                <a:latin typeface="Arial" charset="0"/>
                <a:cs typeface="Arial" charset="0"/>
              </a:rPr>
              <a:t>attività operativa</a:t>
            </a:r>
            <a:r>
              <a:rPr lang="it-IT" sz="1600" dirty="0" smtClean="0">
                <a:latin typeface="Arial" charset="0"/>
                <a:cs typeface="Arial" charset="0"/>
              </a:rPr>
              <a:t>, da quella di </a:t>
            </a:r>
            <a:r>
              <a:rPr lang="it-IT" sz="1600" b="1" dirty="0" smtClean="0">
                <a:latin typeface="Arial" charset="0"/>
                <a:cs typeface="Arial" charset="0"/>
              </a:rPr>
              <a:t>investimento</a:t>
            </a:r>
            <a:r>
              <a:rPr lang="it-IT" sz="1600" dirty="0" smtClean="0">
                <a:latin typeface="Arial" charset="0"/>
                <a:cs typeface="Arial" charset="0"/>
              </a:rPr>
              <a:t>, da quella di </a:t>
            </a:r>
            <a:r>
              <a:rPr lang="it-IT" sz="1600" b="1" dirty="0" smtClean="0">
                <a:latin typeface="Arial" charset="0"/>
                <a:cs typeface="Arial" charset="0"/>
              </a:rPr>
              <a:t>finanziamento</a:t>
            </a:r>
            <a:r>
              <a:rPr lang="it-IT" sz="1600" dirty="0" smtClean="0">
                <a:latin typeface="Arial" charset="0"/>
                <a:cs typeface="Arial" charset="0"/>
              </a:rPr>
              <a:t>, ivi comprese le operazioni con soci.”</a:t>
            </a: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i="1" dirty="0" smtClean="0">
                <a:latin typeface="Arial" charset="0"/>
                <a:cs typeface="Arial" charset="0"/>
              </a:rPr>
              <a:t>Art. 2435 bis: </a:t>
            </a:r>
            <a:r>
              <a:rPr lang="it-IT" sz="1600" dirty="0" smtClean="0">
                <a:latin typeface="Arial" charset="0"/>
                <a:cs typeface="Arial" charset="0"/>
              </a:rPr>
              <a:t>“... Le società che redigono il bilancio in forma abbreviata sono esonerate dalla redazione del rendiconto finanziario”</a:t>
            </a:r>
          </a:p>
          <a:p>
            <a:pPr marL="0" lvl="2" indent="0" algn="just">
              <a:spcBef>
                <a:spcPts val="750"/>
              </a:spcBef>
              <a:buNone/>
            </a:pPr>
            <a:r>
              <a:rPr lang="it-IT" sz="1600" b="1" i="1" dirty="0" smtClean="0">
                <a:latin typeface="Arial" charset="0"/>
                <a:cs typeface="Arial" charset="0"/>
              </a:rPr>
              <a:t>Art. 2435 ter: </a:t>
            </a:r>
            <a:r>
              <a:rPr lang="it-IT" sz="1600" dirty="0" smtClean="0">
                <a:latin typeface="Arial" charset="0"/>
                <a:cs typeface="Arial" charset="0"/>
              </a:rPr>
              <a:t>“... </a:t>
            </a:r>
            <a:r>
              <a:rPr lang="it-IT" sz="1600" dirty="0">
                <a:latin typeface="Arial" charset="0"/>
                <a:cs typeface="Arial" charset="0"/>
              </a:rPr>
              <a:t>Le </a:t>
            </a:r>
            <a:r>
              <a:rPr lang="it-IT" sz="1600" dirty="0" smtClean="0">
                <a:latin typeface="Arial" charset="0"/>
                <a:cs typeface="Arial" charset="0"/>
              </a:rPr>
              <a:t>micro imprese sono </a:t>
            </a:r>
            <a:r>
              <a:rPr lang="it-IT" sz="1600" dirty="0">
                <a:latin typeface="Arial" charset="0"/>
                <a:cs typeface="Arial" charset="0"/>
              </a:rPr>
              <a:t>esonerate dalla redazione del rendiconto </a:t>
            </a:r>
            <a:r>
              <a:rPr lang="it-IT" sz="1600" dirty="0" smtClean="0">
                <a:latin typeface="Arial" charset="0"/>
                <a:cs typeface="Arial" charset="0"/>
              </a:rPr>
              <a:t>finanziario”</a:t>
            </a: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endParaRPr lang="it-IT" sz="900" dirty="0" smtClean="0">
              <a:latin typeface="Arial" charset="0"/>
              <a:cs typeface="Arial" charset="0"/>
            </a:endParaRPr>
          </a:p>
          <a:p>
            <a:pPr marL="0" lvl="2" indent="0" algn="ctr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2600" b="1" dirty="0" smtClean="0">
                <a:solidFill>
                  <a:srgbClr val="971613"/>
                </a:solidFill>
                <a:latin typeface="Arial" charset="0"/>
                <a:cs typeface="Arial" charset="0"/>
              </a:rPr>
              <a:t>Come interpretare e integrare?</a:t>
            </a: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endParaRPr lang="it-IT" sz="900" dirty="0">
              <a:latin typeface="Arial" charset="0"/>
              <a:cs typeface="Arial" charset="0"/>
            </a:endParaRPr>
          </a:p>
          <a:p>
            <a:pPr marL="0" lvl="2" indent="0" algn="ctr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dirty="0" smtClean="0">
                <a:latin typeface="Arial" charset="0"/>
                <a:cs typeface="Arial" charset="0"/>
              </a:rPr>
              <a:t>OIC 10 </a:t>
            </a:r>
            <a:r>
              <a:rPr lang="mr-IN" sz="1600" b="1" dirty="0" smtClean="0">
                <a:latin typeface="Arial" charset="0"/>
                <a:cs typeface="Arial" charset="0"/>
              </a:rPr>
              <a:t>–</a:t>
            </a:r>
            <a:r>
              <a:rPr lang="it-IT" sz="1600" b="1" dirty="0" smtClean="0">
                <a:latin typeface="Arial" charset="0"/>
                <a:cs typeface="Arial" charset="0"/>
              </a:rPr>
              <a:t> Rendiconto finanziario</a:t>
            </a:r>
            <a:endParaRPr lang="it-IT" sz="1600" b="1" dirty="0">
              <a:latin typeface="Arial" charset="0"/>
              <a:cs typeface="Arial" charset="0"/>
            </a:endParaRPr>
          </a:p>
          <a:p>
            <a:pPr marL="171450" lvl="2" algn="just">
              <a:spcBef>
                <a:spcPts val="750"/>
              </a:spcBef>
              <a:buClr>
                <a:srgbClr val="971613"/>
              </a:buClr>
              <a:buFont typeface="Wingdings" charset="2"/>
              <a:buChar char="ü"/>
            </a:pPr>
            <a:endParaRPr lang="it-IT" sz="1600" dirty="0">
              <a:latin typeface="Arial" charset="0"/>
              <a:cs typeface="Arial" charset="0"/>
            </a:endParaRPr>
          </a:p>
          <a:p>
            <a:pPr marL="0" lvl="1" indent="3175" algn="just">
              <a:lnSpc>
                <a:spcPct val="80000"/>
              </a:lnSpc>
              <a:buNone/>
            </a:pPr>
            <a:endParaRPr lang="it-IT" sz="2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71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971613"/>
                </a:solidFill>
              </a:rPr>
              <a:t>Rendiconto finanziario</a:t>
            </a:r>
            <a:endParaRPr lang="it-IT" dirty="0">
              <a:solidFill>
                <a:srgbClr val="97161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dirty="0" smtClean="0">
                <a:latin typeface="Arial" charset="0"/>
                <a:cs typeface="Arial" charset="0"/>
              </a:rPr>
              <a:t>In Italia:</a:t>
            </a:r>
          </a:p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  <a:buFont typeface="Wingdings" charset="2"/>
              <a:buChar char="ü"/>
            </a:pPr>
            <a:r>
              <a:rPr lang="it-IT" sz="1600" dirty="0" smtClean="0">
                <a:latin typeface="Arial" charset="0"/>
                <a:cs typeface="Arial" charset="0"/>
              </a:rPr>
              <a:t>Il brutto anatroccolo tra i prospetti contabili</a:t>
            </a:r>
          </a:p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  <a:buFont typeface="Wingdings" charset="2"/>
              <a:buChar char="ü"/>
            </a:pPr>
            <a:r>
              <a:rPr lang="it-IT" sz="1600" dirty="0" smtClean="0">
                <a:latin typeface="Arial" charset="0"/>
                <a:cs typeface="Arial" charset="0"/>
              </a:rPr>
              <a:t>Art. 2423 “il bilancio deve essere redatto con chiarezza e rappresentare in modo veritiero e corretto la </a:t>
            </a:r>
            <a:r>
              <a:rPr lang="it-IT" sz="1600" b="1" u="sng" dirty="0" smtClean="0">
                <a:latin typeface="Arial" charset="0"/>
                <a:cs typeface="Arial" charset="0"/>
              </a:rPr>
              <a:t>situazione patrimoniale e finanziaria </a:t>
            </a:r>
            <a:r>
              <a:rPr lang="it-IT" sz="1600" dirty="0" smtClean="0">
                <a:latin typeface="Arial" charset="0"/>
                <a:cs typeface="Arial" charset="0"/>
              </a:rPr>
              <a:t>della società e il risultato economico dell’esercizio.”</a:t>
            </a: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endParaRPr lang="it-IT" sz="1600" dirty="0">
              <a:latin typeface="Arial" charset="0"/>
              <a:cs typeface="Arial" charset="0"/>
            </a:endParaRPr>
          </a:p>
          <a:p>
            <a:pPr marL="0" lvl="2" indent="0" algn="just">
              <a:spcBef>
                <a:spcPts val="750"/>
              </a:spcBef>
              <a:buClr>
                <a:srgbClr val="971613"/>
              </a:buClr>
              <a:buNone/>
            </a:pPr>
            <a:r>
              <a:rPr lang="it-IT" sz="1600" b="1" dirty="0" smtClean="0">
                <a:latin typeface="Arial" charset="0"/>
                <a:cs typeface="Arial" charset="0"/>
              </a:rPr>
              <a:t>Cultura anglosassone:</a:t>
            </a:r>
          </a:p>
          <a:p>
            <a:pPr marL="273050" lvl="2" indent="-273050" algn="just">
              <a:spcBef>
                <a:spcPts val="750"/>
              </a:spcBef>
              <a:buFont typeface="Wingdings" charset="2"/>
              <a:buChar char="ü"/>
            </a:pPr>
            <a:r>
              <a:rPr lang="it-IT" sz="1600" dirty="0" err="1" smtClean="0">
                <a:latin typeface="Arial" charset="0"/>
                <a:cs typeface="Arial" charset="0"/>
              </a:rPr>
              <a:t>primei</a:t>
            </a:r>
            <a:r>
              <a:rPr lang="it-IT" sz="1600" dirty="0" smtClean="0">
                <a:latin typeface="Arial" charset="0"/>
                <a:cs typeface="Arial" charset="0"/>
              </a:rPr>
              <a:t> rendiconti finanziari già a fine ‘800</a:t>
            </a:r>
          </a:p>
          <a:p>
            <a:pPr marL="273050" lvl="2" indent="-273050" algn="just">
              <a:spcBef>
                <a:spcPts val="750"/>
              </a:spcBef>
              <a:buFont typeface="Wingdings" charset="2"/>
              <a:buChar char="ü"/>
            </a:pPr>
            <a:r>
              <a:rPr lang="it-IT" sz="1600" dirty="0" smtClean="0">
                <a:latin typeface="Arial" charset="0"/>
                <a:cs typeface="Arial" charset="0"/>
              </a:rPr>
              <a:t>per molte società (es. Amazon) è il primo prospetto di bilancio</a:t>
            </a:r>
            <a:endParaRPr lang="it-IT" sz="1600" dirty="0">
              <a:latin typeface="Arial" charset="0"/>
              <a:cs typeface="Arial" charset="0"/>
            </a:endParaRPr>
          </a:p>
          <a:p>
            <a:pPr marL="0" lvl="1" indent="3175" algn="just">
              <a:lnSpc>
                <a:spcPct val="80000"/>
              </a:lnSpc>
              <a:buNone/>
            </a:pPr>
            <a:endParaRPr lang="it-IT" sz="2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63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4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Rendiconto finanziario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91217"/>
              </p:ext>
            </p:extLst>
          </p:nvPr>
        </p:nvGraphicFramePr>
        <p:xfrm>
          <a:off x="1402609" y="164176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Cultura italiana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Cultura</a:t>
                      </a:r>
                      <a:r>
                        <a:rPr lang="it-IT" sz="1600" baseline="0" dirty="0" smtClean="0"/>
                        <a:t> anglosassone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Obiettivo</a:t>
                      </a:r>
                      <a:r>
                        <a:rPr lang="it-IT" baseline="0" dirty="0" smtClean="0"/>
                        <a:t> bilancio:</a:t>
                      </a:r>
                    </a:p>
                    <a:p>
                      <a:r>
                        <a:rPr lang="it-IT" baseline="0" dirty="0" smtClean="0"/>
                        <a:t>strumento di tutela soci terzi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Obiettivo bilancio:</a:t>
                      </a:r>
                    </a:p>
                    <a:p>
                      <a:r>
                        <a:rPr lang="it-IT" dirty="0" smtClean="0"/>
                        <a:t>Strumento per assumere decisioni economiche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Enfasi</a:t>
                      </a:r>
                      <a:r>
                        <a:rPr lang="it-IT" baseline="0" dirty="0" smtClean="0"/>
                        <a:t> su principio prudenza e costi storici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Enfasi</a:t>
                      </a:r>
                      <a:r>
                        <a:rPr lang="it-IT" baseline="0" dirty="0" smtClean="0"/>
                        <a:t> su competenza e informazioni rilevanti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come garanzia per soci e terzi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Flussi di cassa come indicatori di potenzialità future per la remunerazione</a:t>
                      </a:r>
                      <a:r>
                        <a:rPr lang="it-IT" baseline="0" dirty="0" smtClean="0"/>
                        <a:t> di soci e finanziatori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81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971613"/>
                </a:solidFill>
              </a:rPr>
              <a:t>Rendiconto finanziario</a:t>
            </a:r>
            <a:endParaRPr lang="it-IT" dirty="0">
              <a:solidFill>
                <a:srgbClr val="97161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527982"/>
            <a:ext cx="7886700" cy="1189690"/>
          </a:xfrm>
        </p:spPr>
        <p:txBody>
          <a:bodyPr>
            <a:normAutofit/>
          </a:bodyPr>
          <a:lstStyle/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</a:pPr>
            <a:r>
              <a:rPr lang="it-IT" sz="1600" dirty="0" smtClean="0">
                <a:latin typeface="Arial" charset="0"/>
                <a:cs typeface="Arial" charset="0"/>
              </a:rPr>
              <a:t>Stretta relazione tra: SP; CE e RF</a:t>
            </a:r>
          </a:p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</a:pPr>
            <a:r>
              <a:rPr lang="it-IT" sz="1600" dirty="0" smtClean="0">
                <a:latin typeface="Arial" charset="0"/>
                <a:cs typeface="Arial" charset="0"/>
              </a:rPr>
              <a:t>SP e CE: molto influenzati da valori stimati</a:t>
            </a:r>
          </a:p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</a:pPr>
            <a:r>
              <a:rPr lang="it-IT" sz="1600" dirty="0" smtClean="0">
                <a:latin typeface="Arial" charset="0"/>
                <a:cs typeface="Arial" charset="0"/>
              </a:rPr>
              <a:t>RF: presenta valori certi</a:t>
            </a:r>
            <a:endParaRPr lang="it-IT" sz="1450" dirty="0">
              <a:latin typeface="Arial" charset="0"/>
              <a:cs typeface="Arial" charset="0"/>
            </a:endParaRPr>
          </a:p>
          <a:p>
            <a:pPr marL="0" lvl="1" indent="3175" algn="just">
              <a:lnSpc>
                <a:spcPct val="80000"/>
              </a:lnSpc>
              <a:buNone/>
            </a:pPr>
            <a:endParaRPr lang="it-IT" sz="2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203710" y="3539507"/>
            <a:ext cx="511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971613"/>
                </a:solidFill>
              </a:rPr>
              <a:t>I dati del rendiconto finanziario sono implacabili!</a:t>
            </a:r>
            <a:endParaRPr lang="it-IT" b="1" i="1" dirty="0">
              <a:solidFill>
                <a:srgbClr val="9716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2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971613"/>
                </a:solidFill>
              </a:rPr>
              <a:t>Rendiconto finanziario</a:t>
            </a:r>
            <a:endParaRPr lang="it-IT" dirty="0">
              <a:solidFill>
                <a:srgbClr val="97161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471947"/>
            <a:ext cx="7886700" cy="2898743"/>
          </a:xfrm>
        </p:spPr>
        <p:txBody>
          <a:bodyPr>
            <a:normAutofit/>
          </a:bodyPr>
          <a:lstStyle/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  <a:buFont typeface="Wingdings" charset="2"/>
              <a:buChar char="ü"/>
            </a:pPr>
            <a:r>
              <a:rPr lang="it-IT" sz="1800" b="1" dirty="0" smtClean="0">
                <a:latin typeface="Arial" charset="0"/>
                <a:cs typeface="Arial" charset="0"/>
              </a:rPr>
              <a:t>Scopo del RF per OIC 10: utile per valutare</a:t>
            </a:r>
          </a:p>
          <a:p>
            <a:pPr marL="447675" lvl="3" indent="-185738" algn="just">
              <a:spcBef>
                <a:spcPts val="750"/>
              </a:spcBef>
              <a:buClr>
                <a:srgbClr val="971613"/>
              </a:buClr>
            </a:pPr>
            <a:r>
              <a:rPr lang="it-IT" sz="1400" dirty="0" smtClean="0">
                <a:latin typeface="Arial" charset="0"/>
                <a:cs typeface="Arial" charset="0"/>
              </a:rPr>
              <a:t>situazione finanziaria (liquidità e solvibilità)</a:t>
            </a:r>
          </a:p>
          <a:p>
            <a:pPr marL="447675" lvl="3" indent="-185738" algn="just">
              <a:spcBef>
                <a:spcPts val="750"/>
              </a:spcBef>
              <a:buClr>
                <a:srgbClr val="971613"/>
              </a:buClr>
            </a:pPr>
            <a:r>
              <a:rPr lang="it-IT" sz="1400" dirty="0" smtClean="0">
                <a:latin typeface="Arial" charset="0"/>
                <a:cs typeface="Arial" charset="0"/>
              </a:rPr>
              <a:t>attuale e sua evoluzione</a:t>
            </a:r>
          </a:p>
          <a:p>
            <a:pPr marL="628650" lvl="3" indent="-285750" algn="just">
              <a:spcBef>
                <a:spcPts val="750"/>
              </a:spcBef>
              <a:buClr>
                <a:srgbClr val="971613"/>
              </a:buClr>
            </a:pPr>
            <a:endParaRPr lang="it-IT" sz="1300" dirty="0">
              <a:latin typeface="Arial" charset="0"/>
              <a:cs typeface="Arial" charset="0"/>
            </a:endParaRPr>
          </a:p>
          <a:p>
            <a:pPr marL="285750" lvl="2" indent="-285750" algn="just">
              <a:spcBef>
                <a:spcPts val="750"/>
              </a:spcBef>
              <a:buClr>
                <a:srgbClr val="971613"/>
              </a:buClr>
              <a:buFont typeface="Wingdings" charset="2"/>
              <a:buChar char="ü"/>
            </a:pPr>
            <a:r>
              <a:rPr lang="it-IT" sz="1800" b="1" dirty="0" smtClean="0">
                <a:latin typeface="Arial" charset="0"/>
                <a:cs typeface="Arial" charset="0"/>
              </a:rPr>
              <a:t>RF fornisce informazioni su:</a:t>
            </a:r>
          </a:p>
          <a:p>
            <a:pPr marL="355600" lvl="3" indent="-185738" algn="just">
              <a:spcBef>
                <a:spcPts val="750"/>
              </a:spcBef>
              <a:buClr>
                <a:srgbClr val="971613"/>
              </a:buClr>
            </a:pPr>
            <a:r>
              <a:rPr lang="it-IT" sz="1400" dirty="0">
                <a:latin typeface="Arial" charset="0"/>
                <a:cs typeface="Arial" charset="0"/>
              </a:rPr>
              <a:t>disponibilità liquide prodotte/assorbite dall’attività operativa e le modalità di impiego/copertura</a:t>
            </a:r>
          </a:p>
          <a:p>
            <a:pPr marL="355600" lvl="3" indent="-185738" algn="just">
              <a:spcBef>
                <a:spcPts val="750"/>
              </a:spcBef>
              <a:buClr>
                <a:srgbClr val="971613"/>
              </a:buClr>
            </a:pPr>
            <a:r>
              <a:rPr lang="it-IT" sz="1400" dirty="0">
                <a:latin typeface="Arial" charset="0"/>
                <a:cs typeface="Arial" charset="0"/>
              </a:rPr>
              <a:t>la capacità di affrontare gli impegni finanziari a breve termine</a:t>
            </a:r>
          </a:p>
          <a:p>
            <a:pPr marL="355600" lvl="3" indent="-185738" algn="just">
              <a:spcBef>
                <a:spcPts val="750"/>
              </a:spcBef>
              <a:buClr>
                <a:srgbClr val="971613"/>
              </a:buClr>
            </a:pPr>
            <a:r>
              <a:rPr lang="it-IT" sz="1400" dirty="0">
                <a:latin typeface="Arial" charset="0"/>
                <a:cs typeface="Arial" charset="0"/>
              </a:rPr>
              <a:t>la capacità di autofinanziarsi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82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rendiconto finanziario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indent="-269875"/>
            <a:r>
              <a:rPr lang="it-IT" dirty="0" smtClean="0"/>
              <a:t>Disponibilità liquide iniziali</a:t>
            </a:r>
          </a:p>
          <a:p>
            <a:pPr marL="269875" indent="-269875"/>
            <a:r>
              <a:rPr lang="it-IT" dirty="0" smtClean="0"/>
              <a:t>+ Flussi derivanti dall’attività operativa</a:t>
            </a:r>
          </a:p>
          <a:p>
            <a:pPr marL="269875" indent="-269875"/>
            <a:r>
              <a:rPr lang="it-IT" dirty="0" smtClean="0"/>
              <a:t>+ Flussi derivanti dall’attività di investimento</a:t>
            </a:r>
          </a:p>
          <a:p>
            <a:pPr marL="269875" indent="-269875"/>
            <a:r>
              <a:rPr lang="it-IT" dirty="0" smtClean="0"/>
              <a:t>+ Flussi derivanti dall’attività di finanziamento</a:t>
            </a:r>
          </a:p>
          <a:p>
            <a:pPr marL="269875" indent="-269875"/>
            <a:r>
              <a:rPr lang="it-IT" dirty="0" smtClean="0"/>
              <a:t>+ Effetto delle variazioni cambi sulle disponibilità liquide</a:t>
            </a:r>
          </a:p>
          <a:p>
            <a:pPr marL="269875" indent="-269875"/>
            <a:r>
              <a:rPr lang="it-IT" dirty="0" smtClean="0"/>
              <a:t>= Disponibilità liquide finali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9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Rendiconto finanziario </a:t>
            </a:r>
            <a:r>
              <a:rPr lang="mr-IN" dirty="0" smtClean="0"/>
              <a:t>–</a:t>
            </a:r>
            <a:r>
              <a:rPr lang="it-IT" dirty="0" smtClean="0"/>
              <a:t> Disponibilità liquide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Le disponibilità liquide includono:</a:t>
            </a:r>
          </a:p>
          <a:p>
            <a:pPr lvl="1"/>
            <a:r>
              <a:rPr lang="it-IT" dirty="0" smtClean="0"/>
              <a:t>depositi bancari e postali</a:t>
            </a:r>
          </a:p>
          <a:p>
            <a:pPr lvl="1"/>
            <a:r>
              <a:rPr lang="it-IT" dirty="0" smtClean="0"/>
              <a:t>assegni, denaro e valori in cassa</a:t>
            </a:r>
          </a:p>
          <a:p>
            <a:pPr lvl="1"/>
            <a:r>
              <a:rPr lang="it-IT" dirty="0" smtClean="0"/>
              <a:t>inclusi i saldi in valuta estera</a:t>
            </a:r>
          </a:p>
          <a:p>
            <a:endParaRPr lang="it-IT" sz="800" dirty="0"/>
          </a:p>
          <a:p>
            <a:r>
              <a:rPr lang="it-IT" b="1" dirty="0" smtClean="0"/>
              <a:t>Differenza con IFRS 7:</a:t>
            </a:r>
          </a:p>
          <a:p>
            <a:pPr lvl="1"/>
            <a:r>
              <a:rPr lang="it-IT" dirty="0" smtClean="0"/>
              <a:t>IFRS 7 parla di disponibilità liquide ed equivalenti (cash and cash </a:t>
            </a:r>
            <a:r>
              <a:rPr lang="it-IT" dirty="0" err="1" smtClean="0"/>
              <a:t>equivalents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in pratica IFRS 7 include anche:</a:t>
            </a:r>
          </a:p>
          <a:p>
            <a:pPr lvl="2"/>
            <a:r>
              <a:rPr lang="it-IT" dirty="0" smtClean="0"/>
              <a:t> scoperti di conti correnti rimborsabili a vista</a:t>
            </a:r>
          </a:p>
          <a:p>
            <a:pPr lvl="2"/>
            <a:r>
              <a:rPr lang="it-IT" dirty="0" smtClean="0"/>
              <a:t>investimenti a breve termine altamente liquidi, prontamente convertibili in cassa, non soggetti a variazione di valore non detenuti per scopo di investimento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44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Flussi derivanti dell’attività operativa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Derivano dalla produzione distribuzione di beni e dalla fornitura di servizi </a:t>
            </a:r>
          </a:p>
          <a:p>
            <a:r>
              <a:rPr lang="it-IT" dirty="0" smtClean="0"/>
              <a:t>Includono anche:</a:t>
            </a:r>
          </a:p>
          <a:p>
            <a:pPr lvl="1"/>
            <a:r>
              <a:rPr lang="it-IT" dirty="0" smtClean="0"/>
              <a:t>royalties;</a:t>
            </a:r>
          </a:p>
          <a:p>
            <a:pPr lvl="1"/>
            <a:r>
              <a:rPr lang="it-IT" dirty="0" smtClean="0"/>
              <a:t>commissioni;</a:t>
            </a:r>
          </a:p>
          <a:p>
            <a:pPr lvl="1"/>
            <a:r>
              <a:rPr lang="it-IT" dirty="0" smtClean="0"/>
              <a:t>rimborsi assicurativi</a:t>
            </a:r>
          </a:p>
          <a:p>
            <a:pPr lvl="1"/>
            <a:r>
              <a:rPr lang="it-IT" dirty="0" smtClean="0"/>
              <a:t>ricavi gestioni accessorie</a:t>
            </a:r>
          </a:p>
          <a:p>
            <a:pPr lvl="1"/>
            <a:r>
              <a:rPr lang="it-IT" dirty="0" smtClean="0"/>
              <a:t>pagamenti e rimborsi di imposte</a:t>
            </a:r>
          </a:p>
          <a:p>
            <a:pPr lvl="1"/>
            <a:r>
              <a:rPr lang="it-IT" dirty="0" smtClean="0"/>
              <a:t>incassi per proventi finanziari</a:t>
            </a:r>
          </a:p>
          <a:p>
            <a:pPr lvl="1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389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 GDA cascata numeri" id="{DA853DF9-EEFF-4DBB-BEBA-ECFB9A4951B7}" vid="{ACE24879-A3B3-4F7F-BD65-AAE33C5007D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TEMA.thmx</Template>
  <TotalTime>6626</TotalTime>
  <Words>1034</Words>
  <Application>Microsoft Macintosh PowerPoint</Application>
  <PresentationFormat>Presentazione su schermo (16:9)</PresentationFormat>
  <Paragraphs>183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</vt:lpstr>
      <vt:lpstr>MINIMASTER REVISIONE LEGALE OIC 10 Rendiconto finanziario</vt:lpstr>
      <vt:lpstr>Fonti</vt:lpstr>
      <vt:lpstr>Rendiconto finanziario</vt:lpstr>
      <vt:lpstr>Rendiconto finanziario</vt:lpstr>
      <vt:lpstr>Rendiconto finanziario</vt:lpstr>
      <vt:lpstr>Rendiconto finanziario</vt:lpstr>
      <vt:lpstr>Struttura rendiconto finanziario</vt:lpstr>
      <vt:lpstr>Rendiconto finanziario – Disponibilità liquide</vt:lpstr>
      <vt:lpstr>Flussi derivanti dell’attività operativa</vt:lpstr>
      <vt:lpstr>Struttura rendiconto finanziario Metodo diretto/indiretto</vt:lpstr>
      <vt:lpstr>Flussi derivanti dell’attività di investimento</vt:lpstr>
      <vt:lpstr>Flussi derivanti dell’attività di finanziamento</vt:lpstr>
      <vt:lpstr>Interessi, utili su cambi, dividendi, derivati</vt:lpstr>
      <vt:lpstr>Acquisto/cessione di rami di azienda</vt:lpstr>
      <vt:lpstr>Operazioni non monetarie</vt:lpstr>
      <vt:lpstr>Altre note in calce al rendiconto finanziario</vt:lpstr>
      <vt:lpstr>Cash pooling</vt:lpstr>
    </vt:vector>
  </TitlesOfParts>
  <Company>gda revisori indipendenti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contabili OIC 25 - Crediti</dc:title>
  <dc:creator>Dario Colombo</dc:creator>
  <cp:lastModifiedBy>Dario Colombo</cp:lastModifiedBy>
  <cp:revision>333</cp:revision>
  <cp:lastPrinted>2018-11-07T09:07:41Z</cp:lastPrinted>
  <dcterms:created xsi:type="dcterms:W3CDTF">2014-07-28T09:53:09Z</dcterms:created>
  <dcterms:modified xsi:type="dcterms:W3CDTF">2018-11-19T11:16:45Z</dcterms:modified>
</cp:coreProperties>
</file>