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emf" ContentType="image/x-emf"/>
  <Default Extension="wdp" ContentType="image/vnd.ms-photo"/>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78"/>
  </p:notesMasterIdLst>
  <p:handoutMasterIdLst>
    <p:handoutMasterId r:id="rId79"/>
  </p:handoutMasterIdLst>
  <p:sldIdLst>
    <p:sldId id="429" r:id="rId2"/>
    <p:sldId id="431" r:id="rId3"/>
    <p:sldId id="432" r:id="rId4"/>
    <p:sldId id="433" r:id="rId5"/>
    <p:sldId id="434" r:id="rId6"/>
    <p:sldId id="435" r:id="rId7"/>
    <p:sldId id="436" r:id="rId8"/>
    <p:sldId id="437" r:id="rId9"/>
    <p:sldId id="438" r:id="rId10"/>
    <p:sldId id="439" r:id="rId11"/>
    <p:sldId id="440" r:id="rId12"/>
    <p:sldId id="441" r:id="rId13"/>
    <p:sldId id="444" r:id="rId14"/>
    <p:sldId id="445" r:id="rId15"/>
    <p:sldId id="446" r:id="rId16"/>
    <p:sldId id="447" r:id="rId17"/>
    <p:sldId id="448" r:id="rId18"/>
    <p:sldId id="449" r:id="rId19"/>
    <p:sldId id="511" r:id="rId20"/>
    <p:sldId id="451" r:id="rId21"/>
    <p:sldId id="450" r:id="rId22"/>
    <p:sldId id="452" r:id="rId23"/>
    <p:sldId id="453" r:id="rId24"/>
    <p:sldId id="454" r:id="rId25"/>
    <p:sldId id="455" r:id="rId26"/>
    <p:sldId id="456" r:id="rId27"/>
    <p:sldId id="457" r:id="rId28"/>
    <p:sldId id="458" r:id="rId29"/>
    <p:sldId id="459" r:id="rId30"/>
    <p:sldId id="460" r:id="rId31"/>
    <p:sldId id="461" r:id="rId32"/>
    <p:sldId id="462" r:id="rId33"/>
    <p:sldId id="463" r:id="rId34"/>
    <p:sldId id="464" r:id="rId35"/>
    <p:sldId id="465" r:id="rId36"/>
    <p:sldId id="466" r:id="rId37"/>
    <p:sldId id="467" r:id="rId38"/>
    <p:sldId id="468" r:id="rId39"/>
    <p:sldId id="469" r:id="rId40"/>
    <p:sldId id="512" r:id="rId41"/>
    <p:sldId id="470" r:id="rId42"/>
    <p:sldId id="471" r:id="rId43"/>
    <p:sldId id="472" r:id="rId44"/>
    <p:sldId id="473" r:id="rId45"/>
    <p:sldId id="474" r:id="rId46"/>
    <p:sldId id="475" r:id="rId47"/>
    <p:sldId id="476" r:id="rId48"/>
    <p:sldId id="477" r:id="rId49"/>
    <p:sldId id="478" r:id="rId50"/>
    <p:sldId id="479" r:id="rId51"/>
    <p:sldId id="480" r:id="rId52"/>
    <p:sldId id="481" r:id="rId53"/>
    <p:sldId id="482" r:id="rId54"/>
    <p:sldId id="483" r:id="rId55"/>
    <p:sldId id="484" r:id="rId56"/>
    <p:sldId id="485" r:id="rId57"/>
    <p:sldId id="486" r:id="rId58"/>
    <p:sldId id="487" r:id="rId59"/>
    <p:sldId id="488" r:id="rId60"/>
    <p:sldId id="489" r:id="rId61"/>
    <p:sldId id="490" r:id="rId62"/>
    <p:sldId id="491" r:id="rId63"/>
    <p:sldId id="492" r:id="rId64"/>
    <p:sldId id="493" r:id="rId65"/>
    <p:sldId id="494" r:id="rId66"/>
    <p:sldId id="495" r:id="rId67"/>
    <p:sldId id="496" r:id="rId68"/>
    <p:sldId id="497" r:id="rId69"/>
    <p:sldId id="498" r:id="rId70"/>
    <p:sldId id="499" r:id="rId71"/>
    <p:sldId id="500" r:id="rId72"/>
    <p:sldId id="501" r:id="rId73"/>
    <p:sldId id="502" r:id="rId74"/>
    <p:sldId id="503" r:id="rId75"/>
    <p:sldId id="504" r:id="rId76"/>
    <p:sldId id="505" r:id="rId77"/>
  </p:sldIdLst>
  <p:sldSz cx="9144000" cy="5143500" type="screen16x9"/>
  <p:notesSz cx="6858000" cy="9144000"/>
  <p:defaultText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guide id="3" orient="horz" pos="1620">
          <p15:clr>
            <a:srgbClr val="A4A3A4"/>
          </p15:clr>
        </p15:guide>
      </p15:sldGuideLst>
    </p:ext>
    <p:ext uri="{2D200454-40CA-4A62-9FC3-DE9A4176ACB9}">
      <p15:notes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971613"/>
    <a:srgbClr val="CE1E1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Stile medio 2 - Color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Stile medio 2 - Colore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Stile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313" autoAdjust="0"/>
    <p:restoredTop sz="94643" autoAdjust="0"/>
  </p:normalViewPr>
  <p:slideViewPr>
    <p:cSldViewPr snapToGrid="0" snapToObjects="1">
      <p:cViewPr varScale="1">
        <p:scale>
          <a:sx n="126" d="100"/>
          <a:sy n="126" d="100"/>
        </p:scale>
        <p:origin x="-104" y="-344"/>
      </p:cViewPr>
      <p:guideLst>
        <p:guide orient="horz" pos="2160"/>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54" d="100"/>
        <a:sy n="154" d="100"/>
      </p:scale>
      <p:origin x="0" y="15320"/>
    </p:cViewPr>
  </p:sorterViewPr>
  <p:notesViewPr>
    <p:cSldViewPr snapToGrid="0" snapToObjects="1">
      <p:cViewPr varScale="1">
        <p:scale>
          <a:sx n="54" d="100"/>
          <a:sy n="54" d="100"/>
        </p:scale>
        <p:origin x="2820" y="7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80" Type="http://schemas.openxmlformats.org/officeDocument/2006/relationships/printerSettings" Target="printerSettings/printerSettings1.bin"/><Relationship Id="rId81" Type="http://schemas.openxmlformats.org/officeDocument/2006/relationships/presProps" Target="presProps.xml"/><Relationship Id="rId82" Type="http://schemas.openxmlformats.org/officeDocument/2006/relationships/viewProps" Target="viewProps.xml"/><Relationship Id="rId83" Type="http://schemas.openxmlformats.org/officeDocument/2006/relationships/theme" Target="theme/theme1.xml"/><Relationship Id="rId84" Type="http://schemas.openxmlformats.org/officeDocument/2006/relationships/tableStyles" Target="tableStyles.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notesMaster" Target="notesMasters/notesMaster1.xml"/><Relationship Id="rId79" Type="http://schemas.openxmlformats.org/officeDocument/2006/relationships/handoutMaster" Target="handoutMasters/handoutMaster1.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03F502F-6211-A74E-859A-663D79307021}" type="datetimeFigureOut">
              <a:rPr lang="it-IT" smtClean="0"/>
              <a:t>19/11/18</a:t>
            </a:fld>
            <a:endParaRPr lang="it-IT"/>
          </a:p>
        </p:txBody>
      </p:sp>
      <p:sp>
        <p:nvSpPr>
          <p:cNvPr id="4" name="Segnaposto piè di pagina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5" name="Segnaposto numero diapositiva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EC73FA3-93A8-264D-8323-7333910080C3}" type="slidenum">
              <a:rPr lang="it-IT" smtClean="0"/>
              <a:t>‹n.›</a:t>
            </a:fld>
            <a:endParaRPr lang="it-IT"/>
          </a:p>
        </p:txBody>
      </p:sp>
    </p:spTree>
    <p:extLst>
      <p:ext uri="{BB962C8B-B14F-4D97-AF65-F5344CB8AC3E}">
        <p14:creationId xmlns:p14="http://schemas.microsoft.com/office/powerpoint/2010/main" val="32718992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C6A8BCC-F365-9E41-B099-9028B7CAC931}" type="datetimeFigureOut">
              <a:rPr lang="it-IT" smtClean="0"/>
              <a:t>19/11/18</a:t>
            </a:fld>
            <a:endParaRPr lang="it-IT"/>
          </a:p>
        </p:txBody>
      </p:sp>
      <p:sp>
        <p:nvSpPr>
          <p:cNvPr id="4" name="Segnaposto immagine diapositiva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495B79-4FB4-D147-A5C1-4C186FE164D4}" type="slidenum">
              <a:rPr lang="it-IT" smtClean="0"/>
              <a:t>‹n.›</a:t>
            </a:fld>
            <a:endParaRPr lang="it-IT"/>
          </a:p>
        </p:txBody>
      </p:sp>
    </p:spTree>
    <p:extLst>
      <p:ext uri="{BB962C8B-B14F-4D97-AF65-F5344CB8AC3E}">
        <p14:creationId xmlns:p14="http://schemas.microsoft.com/office/powerpoint/2010/main" val="3103543661"/>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egnaposto immagine diapositiva 1"/>
          <p:cNvSpPr>
            <a:spLocks noGrp="1" noRot="1" noChangeAspect="1"/>
          </p:cNvSpPr>
          <p:nvPr>
            <p:ph type="sldImg"/>
          </p:nvPr>
        </p:nvSpPr>
        <p:spPr>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0963" name="Segnaposto note 2"/>
          <p:cNvSpPr>
            <a:spLocks noGrp="1"/>
          </p:cNvSpPr>
          <p:nvPr>
            <p:ph type="body" idx="1"/>
          </p:nvPr>
        </p:nvSpPr>
        <p:spPr>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a:defRPr/>
            </a:pPr>
            <a:r>
              <a:rPr lang="it-IT"/>
              <a:t>RISULTATI EFFETTIVI ≠ RISULTATI PREVISTI</a:t>
            </a:r>
          </a:p>
        </p:txBody>
      </p:sp>
      <p:sp>
        <p:nvSpPr>
          <p:cNvPr id="36867" name="Segnaposto numero diapositiva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3600">
                <a:solidFill>
                  <a:schemeClr val="tx1"/>
                </a:solidFill>
                <a:latin typeface="Arial" charset="0"/>
                <a:ea typeface="ＭＳ Ｐゴシック" charset="0"/>
                <a:cs typeface="ＭＳ Ｐゴシック" charset="0"/>
              </a:defRPr>
            </a:lvl1pPr>
            <a:lvl2pPr marL="742950" indent="-285750" eaLnBrk="0" hangingPunct="0">
              <a:defRPr sz="3600">
                <a:solidFill>
                  <a:schemeClr val="tx1"/>
                </a:solidFill>
                <a:latin typeface="Arial" charset="0"/>
                <a:ea typeface="ＭＳ Ｐゴシック" charset="0"/>
              </a:defRPr>
            </a:lvl2pPr>
            <a:lvl3pPr marL="1143000" indent="-228600" eaLnBrk="0" hangingPunct="0">
              <a:defRPr sz="3600">
                <a:solidFill>
                  <a:schemeClr val="tx1"/>
                </a:solidFill>
                <a:latin typeface="Arial" charset="0"/>
                <a:ea typeface="ＭＳ Ｐゴシック" charset="0"/>
              </a:defRPr>
            </a:lvl3pPr>
            <a:lvl4pPr marL="1600200" indent="-228600" eaLnBrk="0" hangingPunct="0">
              <a:defRPr sz="3600">
                <a:solidFill>
                  <a:schemeClr val="tx1"/>
                </a:solidFill>
                <a:latin typeface="Arial" charset="0"/>
                <a:ea typeface="ＭＳ Ｐゴシック" charset="0"/>
              </a:defRPr>
            </a:lvl4pPr>
            <a:lvl5pPr marL="2057400" indent="-228600" eaLnBrk="0" hangingPunct="0">
              <a:defRPr sz="3600">
                <a:solidFill>
                  <a:schemeClr val="tx1"/>
                </a:solidFill>
                <a:latin typeface="Arial" charset="0"/>
                <a:ea typeface="ＭＳ Ｐゴシック" charset="0"/>
              </a:defRPr>
            </a:lvl5pPr>
            <a:lvl6pPr marL="2514600" indent="-228600" eaLnBrk="0" fontAlgn="base" hangingPunct="0">
              <a:spcBef>
                <a:spcPct val="0"/>
              </a:spcBef>
              <a:spcAft>
                <a:spcPct val="0"/>
              </a:spcAft>
              <a:defRPr sz="3600">
                <a:solidFill>
                  <a:schemeClr val="tx1"/>
                </a:solidFill>
                <a:latin typeface="Arial" charset="0"/>
                <a:ea typeface="ＭＳ Ｐゴシック" charset="0"/>
              </a:defRPr>
            </a:lvl6pPr>
            <a:lvl7pPr marL="2971800" indent="-228600" eaLnBrk="0" fontAlgn="base" hangingPunct="0">
              <a:spcBef>
                <a:spcPct val="0"/>
              </a:spcBef>
              <a:spcAft>
                <a:spcPct val="0"/>
              </a:spcAft>
              <a:defRPr sz="3600">
                <a:solidFill>
                  <a:schemeClr val="tx1"/>
                </a:solidFill>
                <a:latin typeface="Arial" charset="0"/>
                <a:ea typeface="ＭＳ Ｐゴシック" charset="0"/>
              </a:defRPr>
            </a:lvl7pPr>
            <a:lvl8pPr marL="3429000" indent="-228600" eaLnBrk="0" fontAlgn="base" hangingPunct="0">
              <a:spcBef>
                <a:spcPct val="0"/>
              </a:spcBef>
              <a:spcAft>
                <a:spcPct val="0"/>
              </a:spcAft>
              <a:defRPr sz="3600">
                <a:solidFill>
                  <a:schemeClr val="tx1"/>
                </a:solidFill>
                <a:latin typeface="Arial" charset="0"/>
                <a:ea typeface="ＭＳ Ｐゴシック" charset="0"/>
              </a:defRPr>
            </a:lvl8pPr>
            <a:lvl9pPr marL="3886200" indent="-228600" eaLnBrk="0" fontAlgn="base" hangingPunct="0">
              <a:spcBef>
                <a:spcPct val="0"/>
              </a:spcBef>
              <a:spcAft>
                <a:spcPct val="0"/>
              </a:spcAft>
              <a:defRPr sz="3600">
                <a:solidFill>
                  <a:schemeClr val="tx1"/>
                </a:solidFill>
                <a:latin typeface="Arial" charset="0"/>
                <a:ea typeface="ＭＳ Ｐゴシック" charset="0"/>
              </a:defRPr>
            </a:lvl9pPr>
          </a:lstStyle>
          <a:p>
            <a:pPr algn="r" eaLnBrk="1" hangingPunct="1"/>
            <a:fld id="{902BF15D-1392-9F46-AA6B-70D13DC493A6}" type="slidenum">
              <a:rPr lang="it-IT" sz="1200"/>
              <a:pPr algn="r" eaLnBrk="1" hangingPunct="1"/>
              <a:t>11</a:t>
            </a:fld>
            <a:endParaRPr lang="it-IT" sz="12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7171"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a:spcBef>
                <a:spcPct val="0"/>
              </a:spcBef>
            </a:pPr>
            <a:endParaRPr lang="it-IT">
              <a:latin typeface="Calibri" charset="0"/>
            </a:endParaRPr>
          </a:p>
        </p:txBody>
      </p:sp>
      <p:sp>
        <p:nvSpPr>
          <p:cNvPr id="7172"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A410D2C7-242A-9F49-A5F7-6E4640EFCD3D}" type="slidenum">
              <a:rPr lang="it-IT"/>
              <a:pPr eaLnBrk="1" hangingPunct="1"/>
              <a:t>30</a:t>
            </a:fld>
            <a:endParaRPr lang="it-IT"/>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dirty="0"/>
          </a:p>
        </p:txBody>
      </p:sp>
      <p:sp>
        <p:nvSpPr>
          <p:cNvPr id="4" name="Segnaposto numero diapositiva 3"/>
          <p:cNvSpPr>
            <a:spLocks noGrp="1"/>
          </p:cNvSpPr>
          <p:nvPr>
            <p:ph type="sldNum" sz="quarter" idx="10"/>
          </p:nvPr>
        </p:nvSpPr>
        <p:spPr/>
        <p:txBody>
          <a:bodyPr/>
          <a:lstStyle/>
          <a:p>
            <a:fld id="{C2C115FF-1339-4BBE-B553-7BDB566F174A}" type="slidenum">
              <a:rPr lang="en-GB" smtClean="0"/>
              <a:t>32</a:t>
            </a:fld>
            <a:endParaRPr lang="en-GB"/>
          </a:p>
        </p:txBody>
      </p:sp>
    </p:spTree>
    <p:extLst>
      <p:ext uri="{BB962C8B-B14F-4D97-AF65-F5344CB8AC3E}">
        <p14:creationId xmlns:p14="http://schemas.microsoft.com/office/powerpoint/2010/main" val="27017363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7171"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a:spcBef>
                <a:spcPct val="0"/>
              </a:spcBef>
            </a:pPr>
            <a:endParaRPr lang="it-IT">
              <a:latin typeface="Calibri" charset="0"/>
            </a:endParaRPr>
          </a:p>
        </p:txBody>
      </p:sp>
      <p:sp>
        <p:nvSpPr>
          <p:cNvPr id="7172"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A410D2C7-242A-9F49-A5F7-6E4640EFCD3D}" type="slidenum">
              <a:rPr lang="it-IT"/>
              <a:pPr eaLnBrk="1" hangingPunct="1"/>
              <a:t>33</a:t>
            </a:fld>
            <a:endParaRPr lang="it-IT"/>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B9C53E6D-3D8D-C446-85C3-9244956F862D}" type="slidenum">
              <a:rPr lang="it-IT"/>
              <a:pPr/>
              <a:t>37</a:t>
            </a:fld>
            <a:endParaRPr lang="it-IT"/>
          </a:p>
        </p:txBody>
      </p:sp>
      <p:sp>
        <p:nvSpPr>
          <p:cNvPr id="22937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29379" name="Rectangle 3"/>
          <p:cNvSpPr>
            <a:spLocks noGrp="1" noChangeArrowheads="1"/>
          </p:cNvSpPr>
          <p:nvPr>
            <p:ph type="body" idx="1"/>
          </p:nvPr>
        </p:nvSpPr>
        <p:spPr/>
        <p:txBody>
          <a:bodyPr/>
          <a:lstStyle/>
          <a:p>
            <a:endParaRPr lang="it-IT"/>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473EEC4D-35A5-B648-B771-5DD1728B1E2D}" type="slidenum">
              <a:rPr lang="it-IT"/>
              <a:pPr/>
              <a:t>38</a:t>
            </a:fld>
            <a:endParaRPr lang="it-IT"/>
          </a:p>
        </p:txBody>
      </p:sp>
      <p:sp>
        <p:nvSpPr>
          <p:cNvPr id="23142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31427" name="Rectangle 3"/>
          <p:cNvSpPr>
            <a:spLocks noGrp="1" noChangeArrowheads="1"/>
          </p:cNvSpPr>
          <p:nvPr>
            <p:ph type="body" idx="1"/>
          </p:nvPr>
        </p:nvSpPr>
        <p:spPr/>
        <p:txBody>
          <a:bodyPr/>
          <a:lstStyle/>
          <a:p>
            <a:endParaRPr lang="it-IT"/>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DDF734AC-B879-7945-8226-3578657514E5}" type="slidenum">
              <a:rPr lang="it-IT"/>
              <a:pPr/>
              <a:t>39</a:t>
            </a:fld>
            <a:endParaRPr lang="it-IT"/>
          </a:p>
        </p:txBody>
      </p:sp>
      <p:sp>
        <p:nvSpPr>
          <p:cNvPr id="23347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33475" name="Rectangle 3"/>
          <p:cNvSpPr>
            <a:spLocks noGrp="1" noChangeArrowheads="1"/>
          </p:cNvSpPr>
          <p:nvPr>
            <p:ph type="body" idx="1"/>
          </p:nvPr>
        </p:nvSpPr>
        <p:spPr/>
        <p:txBody>
          <a:bodyPr/>
          <a:lstStyle/>
          <a:p>
            <a:endParaRPr lang="it-IT"/>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5059"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a:spcBef>
                <a:spcPct val="0"/>
              </a:spcBef>
            </a:pPr>
            <a:endParaRPr lang="it-IT">
              <a:latin typeface="Calibri" charset="0"/>
            </a:endParaRPr>
          </a:p>
        </p:txBody>
      </p:sp>
      <p:sp>
        <p:nvSpPr>
          <p:cNvPr id="45060" name="Segnaposto numero diapositiva 3"/>
          <p:cNvSpPr txBox="1">
            <a:spLocks noGrp="1"/>
          </p:cNvSpPr>
          <p:nvPr/>
        </p:nvSpPr>
        <p:spPr bwMode="auto">
          <a:xfrm>
            <a:off x="3884120" y="8685413"/>
            <a:ext cx="2972280" cy="457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r" eaLnBrk="1" hangingPunct="1"/>
            <a:fld id="{AB2A811C-04F8-B942-842D-793B0260E1A6}" type="slidenum">
              <a:rPr lang="it-IT" sz="1200"/>
              <a:pPr algn="r" eaLnBrk="1" hangingPunct="1"/>
              <a:t>40</a:t>
            </a:fld>
            <a:endParaRPr lang="it-IT" sz="120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dirty="0"/>
          </a:p>
        </p:txBody>
      </p:sp>
      <p:sp>
        <p:nvSpPr>
          <p:cNvPr id="4" name="Segnaposto numero diapositiva 3"/>
          <p:cNvSpPr>
            <a:spLocks noGrp="1"/>
          </p:cNvSpPr>
          <p:nvPr>
            <p:ph type="sldNum" sz="quarter" idx="10"/>
          </p:nvPr>
        </p:nvSpPr>
        <p:spPr/>
        <p:txBody>
          <a:bodyPr/>
          <a:lstStyle/>
          <a:p>
            <a:fld id="{C2C115FF-1339-4BBE-B553-7BDB566F174A}" type="slidenum">
              <a:rPr lang="en-GB" smtClean="0"/>
              <a:t>44</a:t>
            </a:fld>
            <a:endParaRPr lang="en-GB"/>
          </a:p>
        </p:txBody>
      </p:sp>
    </p:spTree>
    <p:extLst>
      <p:ext uri="{BB962C8B-B14F-4D97-AF65-F5344CB8AC3E}">
        <p14:creationId xmlns:p14="http://schemas.microsoft.com/office/powerpoint/2010/main" val="27017363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dirty="0"/>
          </a:p>
        </p:txBody>
      </p:sp>
      <p:sp>
        <p:nvSpPr>
          <p:cNvPr id="4" name="Segnaposto numero diapositiva 3"/>
          <p:cNvSpPr>
            <a:spLocks noGrp="1"/>
          </p:cNvSpPr>
          <p:nvPr>
            <p:ph type="sldNum" sz="quarter" idx="10"/>
          </p:nvPr>
        </p:nvSpPr>
        <p:spPr/>
        <p:txBody>
          <a:bodyPr/>
          <a:lstStyle/>
          <a:p>
            <a:fld id="{C2C115FF-1339-4BBE-B553-7BDB566F174A}" type="slidenum">
              <a:rPr lang="en-GB" smtClean="0"/>
              <a:t>45</a:t>
            </a:fld>
            <a:endParaRPr lang="en-GB"/>
          </a:p>
        </p:txBody>
      </p:sp>
    </p:spTree>
    <p:extLst>
      <p:ext uri="{BB962C8B-B14F-4D97-AF65-F5344CB8AC3E}">
        <p14:creationId xmlns:p14="http://schemas.microsoft.com/office/powerpoint/2010/main" val="27017363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dirty="0"/>
          </a:p>
        </p:txBody>
      </p:sp>
      <p:sp>
        <p:nvSpPr>
          <p:cNvPr id="4" name="Segnaposto numero diapositiva 3"/>
          <p:cNvSpPr>
            <a:spLocks noGrp="1"/>
          </p:cNvSpPr>
          <p:nvPr>
            <p:ph type="sldNum" sz="quarter" idx="10"/>
          </p:nvPr>
        </p:nvSpPr>
        <p:spPr/>
        <p:txBody>
          <a:bodyPr/>
          <a:lstStyle/>
          <a:p>
            <a:fld id="{C2C115FF-1339-4BBE-B553-7BDB566F174A}" type="slidenum">
              <a:rPr lang="en-GB" smtClean="0"/>
              <a:t>46</a:t>
            </a:fld>
            <a:endParaRPr lang="en-GB"/>
          </a:p>
        </p:txBody>
      </p:sp>
    </p:spTree>
    <p:extLst>
      <p:ext uri="{BB962C8B-B14F-4D97-AF65-F5344CB8AC3E}">
        <p14:creationId xmlns:p14="http://schemas.microsoft.com/office/powerpoint/2010/main" val="27017363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dirty="0"/>
          </a:p>
        </p:txBody>
      </p:sp>
      <p:sp>
        <p:nvSpPr>
          <p:cNvPr id="4" name="Segnaposto numero diapositiva 3"/>
          <p:cNvSpPr>
            <a:spLocks noGrp="1"/>
          </p:cNvSpPr>
          <p:nvPr>
            <p:ph type="sldNum" sz="quarter" idx="10"/>
          </p:nvPr>
        </p:nvSpPr>
        <p:spPr/>
        <p:txBody>
          <a:bodyPr/>
          <a:lstStyle/>
          <a:p>
            <a:fld id="{C2C115FF-1339-4BBE-B553-7BDB566F174A}" type="slidenum">
              <a:rPr lang="en-GB" smtClean="0"/>
              <a:t>15</a:t>
            </a:fld>
            <a:endParaRPr lang="en-GB"/>
          </a:p>
        </p:txBody>
      </p:sp>
    </p:spTree>
    <p:extLst>
      <p:ext uri="{BB962C8B-B14F-4D97-AF65-F5344CB8AC3E}">
        <p14:creationId xmlns:p14="http://schemas.microsoft.com/office/powerpoint/2010/main" val="270173630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dirty="0"/>
          </a:p>
        </p:txBody>
      </p:sp>
      <p:sp>
        <p:nvSpPr>
          <p:cNvPr id="4" name="Segnaposto numero diapositiva 3"/>
          <p:cNvSpPr>
            <a:spLocks noGrp="1"/>
          </p:cNvSpPr>
          <p:nvPr>
            <p:ph type="sldNum" sz="quarter" idx="10"/>
          </p:nvPr>
        </p:nvSpPr>
        <p:spPr/>
        <p:txBody>
          <a:bodyPr/>
          <a:lstStyle/>
          <a:p>
            <a:fld id="{C2C115FF-1339-4BBE-B553-7BDB566F174A}" type="slidenum">
              <a:rPr lang="en-GB" smtClean="0"/>
              <a:t>48</a:t>
            </a:fld>
            <a:endParaRPr lang="en-GB"/>
          </a:p>
        </p:txBody>
      </p:sp>
    </p:spTree>
    <p:extLst>
      <p:ext uri="{BB962C8B-B14F-4D97-AF65-F5344CB8AC3E}">
        <p14:creationId xmlns:p14="http://schemas.microsoft.com/office/powerpoint/2010/main" val="270173630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dirty="0"/>
          </a:p>
        </p:txBody>
      </p:sp>
      <p:sp>
        <p:nvSpPr>
          <p:cNvPr id="4" name="Segnaposto numero diapositiva 3"/>
          <p:cNvSpPr>
            <a:spLocks noGrp="1"/>
          </p:cNvSpPr>
          <p:nvPr>
            <p:ph type="sldNum" sz="quarter" idx="10"/>
          </p:nvPr>
        </p:nvSpPr>
        <p:spPr/>
        <p:txBody>
          <a:bodyPr/>
          <a:lstStyle/>
          <a:p>
            <a:fld id="{C2C115FF-1339-4BBE-B553-7BDB566F174A}" type="slidenum">
              <a:rPr lang="en-GB" smtClean="0"/>
              <a:t>49</a:t>
            </a:fld>
            <a:endParaRPr lang="en-GB"/>
          </a:p>
        </p:txBody>
      </p:sp>
    </p:spTree>
    <p:extLst>
      <p:ext uri="{BB962C8B-B14F-4D97-AF65-F5344CB8AC3E}">
        <p14:creationId xmlns:p14="http://schemas.microsoft.com/office/powerpoint/2010/main" val="270173630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dirty="0"/>
          </a:p>
        </p:txBody>
      </p:sp>
      <p:sp>
        <p:nvSpPr>
          <p:cNvPr id="4" name="Segnaposto numero diapositiva 3"/>
          <p:cNvSpPr>
            <a:spLocks noGrp="1"/>
          </p:cNvSpPr>
          <p:nvPr>
            <p:ph type="sldNum" sz="quarter" idx="10"/>
          </p:nvPr>
        </p:nvSpPr>
        <p:spPr/>
        <p:txBody>
          <a:bodyPr/>
          <a:lstStyle/>
          <a:p>
            <a:fld id="{C2C115FF-1339-4BBE-B553-7BDB566F174A}" type="slidenum">
              <a:rPr lang="en-GB" smtClean="0"/>
              <a:t>50</a:t>
            </a:fld>
            <a:endParaRPr lang="en-GB"/>
          </a:p>
        </p:txBody>
      </p:sp>
    </p:spTree>
    <p:extLst>
      <p:ext uri="{BB962C8B-B14F-4D97-AF65-F5344CB8AC3E}">
        <p14:creationId xmlns:p14="http://schemas.microsoft.com/office/powerpoint/2010/main" val="270173630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dirty="0"/>
          </a:p>
        </p:txBody>
      </p:sp>
      <p:sp>
        <p:nvSpPr>
          <p:cNvPr id="4" name="Segnaposto numero diapositiva 3"/>
          <p:cNvSpPr>
            <a:spLocks noGrp="1"/>
          </p:cNvSpPr>
          <p:nvPr>
            <p:ph type="sldNum" sz="quarter" idx="10"/>
          </p:nvPr>
        </p:nvSpPr>
        <p:spPr/>
        <p:txBody>
          <a:bodyPr/>
          <a:lstStyle/>
          <a:p>
            <a:fld id="{C2C115FF-1339-4BBE-B553-7BDB566F174A}" type="slidenum">
              <a:rPr lang="en-GB" smtClean="0"/>
              <a:t>51</a:t>
            </a:fld>
            <a:endParaRPr lang="en-GB"/>
          </a:p>
        </p:txBody>
      </p:sp>
    </p:spTree>
    <p:extLst>
      <p:ext uri="{BB962C8B-B14F-4D97-AF65-F5344CB8AC3E}">
        <p14:creationId xmlns:p14="http://schemas.microsoft.com/office/powerpoint/2010/main" val="270173630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dirty="0"/>
          </a:p>
        </p:txBody>
      </p:sp>
      <p:sp>
        <p:nvSpPr>
          <p:cNvPr id="4" name="Segnaposto numero diapositiva 3"/>
          <p:cNvSpPr>
            <a:spLocks noGrp="1"/>
          </p:cNvSpPr>
          <p:nvPr>
            <p:ph type="sldNum" sz="quarter" idx="10"/>
          </p:nvPr>
        </p:nvSpPr>
        <p:spPr/>
        <p:txBody>
          <a:bodyPr/>
          <a:lstStyle/>
          <a:p>
            <a:fld id="{C2C115FF-1339-4BBE-B553-7BDB566F174A}" type="slidenum">
              <a:rPr lang="en-GB" smtClean="0"/>
              <a:t>54</a:t>
            </a:fld>
            <a:endParaRPr lang="en-GB"/>
          </a:p>
        </p:txBody>
      </p:sp>
    </p:spTree>
    <p:extLst>
      <p:ext uri="{BB962C8B-B14F-4D97-AF65-F5344CB8AC3E}">
        <p14:creationId xmlns:p14="http://schemas.microsoft.com/office/powerpoint/2010/main" val="270173630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dirty="0"/>
          </a:p>
        </p:txBody>
      </p:sp>
      <p:sp>
        <p:nvSpPr>
          <p:cNvPr id="4" name="Segnaposto numero diapositiva 3"/>
          <p:cNvSpPr>
            <a:spLocks noGrp="1"/>
          </p:cNvSpPr>
          <p:nvPr>
            <p:ph type="sldNum" sz="quarter" idx="10"/>
          </p:nvPr>
        </p:nvSpPr>
        <p:spPr/>
        <p:txBody>
          <a:bodyPr/>
          <a:lstStyle/>
          <a:p>
            <a:fld id="{C2C115FF-1339-4BBE-B553-7BDB566F174A}" type="slidenum">
              <a:rPr lang="en-GB" smtClean="0"/>
              <a:t>55</a:t>
            </a:fld>
            <a:endParaRPr lang="en-GB"/>
          </a:p>
        </p:txBody>
      </p:sp>
    </p:spTree>
    <p:extLst>
      <p:ext uri="{BB962C8B-B14F-4D97-AF65-F5344CB8AC3E}">
        <p14:creationId xmlns:p14="http://schemas.microsoft.com/office/powerpoint/2010/main" val="270173630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dirty="0"/>
          </a:p>
        </p:txBody>
      </p:sp>
      <p:sp>
        <p:nvSpPr>
          <p:cNvPr id="4" name="Segnaposto numero diapositiva 3"/>
          <p:cNvSpPr>
            <a:spLocks noGrp="1"/>
          </p:cNvSpPr>
          <p:nvPr>
            <p:ph type="sldNum" sz="quarter" idx="10"/>
          </p:nvPr>
        </p:nvSpPr>
        <p:spPr/>
        <p:txBody>
          <a:bodyPr/>
          <a:lstStyle/>
          <a:p>
            <a:fld id="{C2C115FF-1339-4BBE-B553-7BDB566F174A}" type="slidenum">
              <a:rPr lang="en-GB" smtClean="0"/>
              <a:t>56</a:t>
            </a:fld>
            <a:endParaRPr lang="en-GB"/>
          </a:p>
        </p:txBody>
      </p:sp>
    </p:spTree>
    <p:extLst>
      <p:ext uri="{BB962C8B-B14F-4D97-AF65-F5344CB8AC3E}">
        <p14:creationId xmlns:p14="http://schemas.microsoft.com/office/powerpoint/2010/main" val="270173630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dirty="0"/>
          </a:p>
        </p:txBody>
      </p:sp>
      <p:sp>
        <p:nvSpPr>
          <p:cNvPr id="4" name="Segnaposto numero diapositiva 3"/>
          <p:cNvSpPr>
            <a:spLocks noGrp="1"/>
          </p:cNvSpPr>
          <p:nvPr>
            <p:ph type="sldNum" sz="quarter" idx="10"/>
          </p:nvPr>
        </p:nvSpPr>
        <p:spPr/>
        <p:txBody>
          <a:bodyPr/>
          <a:lstStyle/>
          <a:p>
            <a:fld id="{C2C115FF-1339-4BBE-B553-7BDB566F174A}" type="slidenum">
              <a:rPr lang="en-GB" smtClean="0"/>
              <a:t>57</a:t>
            </a:fld>
            <a:endParaRPr lang="en-GB"/>
          </a:p>
        </p:txBody>
      </p:sp>
    </p:spTree>
    <p:extLst>
      <p:ext uri="{BB962C8B-B14F-4D97-AF65-F5344CB8AC3E}">
        <p14:creationId xmlns:p14="http://schemas.microsoft.com/office/powerpoint/2010/main" val="27017363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dirty="0"/>
          </a:p>
        </p:txBody>
      </p:sp>
      <p:sp>
        <p:nvSpPr>
          <p:cNvPr id="4" name="Segnaposto numero diapositiva 3"/>
          <p:cNvSpPr>
            <a:spLocks noGrp="1"/>
          </p:cNvSpPr>
          <p:nvPr>
            <p:ph type="sldNum" sz="quarter" idx="10"/>
          </p:nvPr>
        </p:nvSpPr>
        <p:spPr/>
        <p:txBody>
          <a:bodyPr/>
          <a:lstStyle/>
          <a:p>
            <a:fld id="{C2C115FF-1339-4BBE-B553-7BDB566F174A}" type="slidenum">
              <a:rPr lang="en-GB" smtClean="0"/>
              <a:t>18</a:t>
            </a:fld>
            <a:endParaRPr lang="en-GB"/>
          </a:p>
        </p:txBody>
      </p:sp>
    </p:spTree>
    <p:extLst>
      <p:ext uri="{BB962C8B-B14F-4D97-AF65-F5344CB8AC3E}">
        <p14:creationId xmlns:p14="http://schemas.microsoft.com/office/powerpoint/2010/main" val="27017363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dirty="0"/>
          </a:p>
        </p:txBody>
      </p:sp>
      <p:sp>
        <p:nvSpPr>
          <p:cNvPr id="4" name="Segnaposto numero diapositiva 3"/>
          <p:cNvSpPr>
            <a:spLocks noGrp="1"/>
          </p:cNvSpPr>
          <p:nvPr>
            <p:ph type="sldNum" sz="quarter" idx="10"/>
          </p:nvPr>
        </p:nvSpPr>
        <p:spPr/>
        <p:txBody>
          <a:bodyPr/>
          <a:lstStyle/>
          <a:p>
            <a:fld id="{C2C115FF-1339-4BBE-B553-7BDB566F174A}" type="slidenum">
              <a:rPr lang="en-GB" smtClean="0"/>
              <a:t>19</a:t>
            </a:fld>
            <a:endParaRPr lang="en-GB"/>
          </a:p>
        </p:txBody>
      </p:sp>
    </p:spTree>
    <p:extLst>
      <p:ext uri="{BB962C8B-B14F-4D97-AF65-F5344CB8AC3E}">
        <p14:creationId xmlns:p14="http://schemas.microsoft.com/office/powerpoint/2010/main" val="27017363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7171"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a:spcBef>
                <a:spcPct val="0"/>
              </a:spcBef>
            </a:pPr>
            <a:endParaRPr lang="it-IT">
              <a:latin typeface="Calibri" charset="0"/>
            </a:endParaRPr>
          </a:p>
        </p:txBody>
      </p:sp>
      <p:sp>
        <p:nvSpPr>
          <p:cNvPr id="7172"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A410D2C7-242A-9F49-A5F7-6E4640EFCD3D}" type="slidenum">
              <a:rPr lang="it-IT"/>
              <a:pPr eaLnBrk="1" hangingPunct="1"/>
              <a:t>22</a:t>
            </a:fld>
            <a:endParaRPr lang="it-IT"/>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7171"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a:spcBef>
                <a:spcPct val="0"/>
              </a:spcBef>
            </a:pPr>
            <a:endParaRPr lang="it-IT">
              <a:latin typeface="Calibri" charset="0"/>
            </a:endParaRPr>
          </a:p>
        </p:txBody>
      </p:sp>
      <p:sp>
        <p:nvSpPr>
          <p:cNvPr id="7172"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A410D2C7-242A-9F49-A5F7-6E4640EFCD3D}" type="slidenum">
              <a:rPr lang="it-IT"/>
              <a:pPr eaLnBrk="1" hangingPunct="1"/>
              <a:t>23</a:t>
            </a:fld>
            <a:endParaRPr lang="it-IT"/>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7171"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a:spcBef>
                <a:spcPct val="0"/>
              </a:spcBef>
            </a:pPr>
            <a:endParaRPr lang="it-IT">
              <a:latin typeface="Calibri" charset="0"/>
            </a:endParaRPr>
          </a:p>
        </p:txBody>
      </p:sp>
      <p:sp>
        <p:nvSpPr>
          <p:cNvPr id="7172"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A410D2C7-242A-9F49-A5F7-6E4640EFCD3D}" type="slidenum">
              <a:rPr lang="it-IT"/>
              <a:pPr eaLnBrk="1" hangingPunct="1"/>
              <a:t>24</a:t>
            </a:fld>
            <a:endParaRPr lang="it-IT"/>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dirty="0"/>
          </a:p>
        </p:txBody>
      </p:sp>
      <p:sp>
        <p:nvSpPr>
          <p:cNvPr id="4" name="Segnaposto numero diapositiva 3"/>
          <p:cNvSpPr>
            <a:spLocks noGrp="1"/>
          </p:cNvSpPr>
          <p:nvPr>
            <p:ph type="sldNum" sz="quarter" idx="10"/>
          </p:nvPr>
        </p:nvSpPr>
        <p:spPr/>
        <p:txBody>
          <a:bodyPr/>
          <a:lstStyle/>
          <a:p>
            <a:fld id="{C2C115FF-1339-4BBE-B553-7BDB566F174A}" type="slidenum">
              <a:rPr lang="en-GB" smtClean="0"/>
              <a:t>28</a:t>
            </a:fld>
            <a:endParaRPr lang="en-GB"/>
          </a:p>
        </p:txBody>
      </p:sp>
    </p:spTree>
    <p:extLst>
      <p:ext uri="{BB962C8B-B14F-4D97-AF65-F5344CB8AC3E}">
        <p14:creationId xmlns:p14="http://schemas.microsoft.com/office/powerpoint/2010/main" val="27017363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dirty="0"/>
          </a:p>
        </p:txBody>
      </p:sp>
      <p:sp>
        <p:nvSpPr>
          <p:cNvPr id="4" name="Segnaposto numero diapositiva 3"/>
          <p:cNvSpPr>
            <a:spLocks noGrp="1"/>
          </p:cNvSpPr>
          <p:nvPr>
            <p:ph type="sldNum" sz="quarter" idx="10"/>
          </p:nvPr>
        </p:nvSpPr>
        <p:spPr/>
        <p:txBody>
          <a:bodyPr/>
          <a:lstStyle/>
          <a:p>
            <a:fld id="{C2C115FF-1339-4BBE-B553-7BDB566F174A}" type="slidenum">
              <a:rPr lang="en-GB" smtClean="0"/>
              <a:t>29</a:t>
            </a:fld>
            <a:endParaRPr lang="en-GB"/>
          </a:p>
        </p:txBody>
      </p:sp>
    </p:spTree>
    <p:extLst>
      <p:ext uri="{BB962C8B-B14F-4D97-AF65-F5344CB8AC3E}">
        <p14:creationId xmlns:p14="http://schemas.microsoft.com/office/powerpoint/2010/main" val="27017363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143000" y="841772"/>
            <a:ext cx="6858000" cy="1790700"/>
          </a:xfrm>
        </p:spPr>
        <p:txBody>
          <a:bodyPr anchor="b"/>
          <a:lstStyle>
            <a:lvl1pPr algn="ctr">
              <a:defRPr sz="4500"/>
            </a:lvl1pPr>
          </a:lstStyle>
          <a:p>
            <a:r>
              <a:rPr lang="it-IT"/>
              <a:t>Fare clic per modificare stile</a:t>
            </a:r>
            <a:endParaRPr lang="en-GB"/>
          </a:p>
        </p:txBody>
      </p:sp>
      <p:sp>
        <p:nvSpPr>
          <p:cNvPr id="3" name="Sottotitolo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it-IT"/>
              <a:t>Fare clic per modificare lo stile del sottotitolo dello schema</a:t>
            </a:r>
            <a:endParaRPr lang="en-GB"/>
          </a:p>
        </p:txBody>
      </p:sp>
      <p:sp>
        <p:nvSpPr>
          <p:cNvPr id="4" name="Segnaposto data 3"/>
          <p:cNvSpPr>
            <a:spLocks noGrp="1"/>
          </p:cNvSpPr>
          <p:nvPr>
            <p:ph type="dt" sz="half" idx="10"/>
          </p:nvPr>
        </p:nvSpPr>
        <p:spPr/>
        <p:txBody>
          <a:bodyPr/>
          <a:lstStyle/>
          <a:p>
            <a:fld id="{4B035A70-7C19-4398-9CD3-E39C0F86E0A2}" type="datetimeFigureOut">
              <a:rPr lang="en-GB" smtClean="0"/>
              <a:t>19/11/18</a:t>
            </a:fld>
            <a:endParaRPr lang="en-GB"/>
          </a:p>
        </p:txBody>
      </p:sp>
      <p:sp>
        <p:nvSpPr>
          <p:cNvPr id="5" name="Segnaposto piè di pagina 4"/>
          <p:cNvSpPr>
            <a:spLocks noGrp="1"/>
          </p:cNvSpPr>
          <p:nvPr>
            <p:ph type="ftr" sz="quarter" idx="11"/>
          </p:nvPr>
        </p:nvSpPr>
        <p:spPr/>
        <p:txBody>
          <a:bodyPr/>
          <a:lstStyle/>
          <a:p>
            <a:endParaRPr lang="en-GB"/>
          </a:p>
        </p:txBody>
      </p:sp>
      <p:sp>
        <p:nvSpPr>
          <p:cNvPr id="6" name="Segnaposto numero diapositiva 5"/>
          <p:cNvSpPr>
            <a:spLocks noGrp="1"/>
          </p:cNvSpPr>
          <p:nvPr>
            <p:ph type="sldNum" sz="quarter" idx="12"/>
          </p:nvPr>
        </p:nvSpPr>
        <p:spPr/>
        <p:txBody>
          <a:bodyPr/>
          <a:lstStyle/>
          <a:p>
            <a:fld id="{CAA2603E-11B3-B244-BEC4-E91FBEB07C54}" type="slidenum">
              <a:rPr lang="it-IT" smtClean="0"/>
              <a:t>‹n.›</a:t>
            </a:fld>
            <a:endParaRPr lang="it-IT"/>
          </a:p>
        </p:txBody>
      </p:sp>
    </p:spTree>
    <p:extLst>
      <p:ext uri="{BB962C8B-B14F-4D97-AF65-F5344CB8AC3E}">
        <p14:creationId xmlns:p14="http://schemas.microsoft.com/office/powerpoint/2010/main" val="41678483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stile</a:t>
            </a:r>
            <a:endParaRPr lang="en-GB"/>
          </a:p>
        </p:txBody>
      </p:sp>
      <p:sp>
        <p:nvSpPr>
          <p:cNvPr id="3" name="Segnaposto testo verticale 2"/>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4" name="Segnaposto data 3"/>
          <p:cNvSpPr>
            <a:spLocks noGrp="1"/>
          </p:cNvSpPr>
          <p:nvPr>
            <p:ph type="dt" sz="half" idx="10"/>
          </p:nvPr>
        </p:nvSpPr>
        <p:spPr/>
        <p:txBody>
          <a:bodyPr/>
          <a:lstStyle/>
          <a:p>
            <a:fld id="{8BB01E92-D042-7641-80F5-D49AB8195942}" type="datetime1">
              <a:rPr lang="it-IT" smtClean="0"/>
              <a:t>19/11/18</a:t>
            </a:fld>
            <a:endParaRPr lang="it-IT"/>
          </a:p>
        </p:txBody>
      </p:sp>
      <p:sp>
        <p:nvSpPr>
          <p:cNvPr id="5" name="Segnaposto piè di pagina 4"/>
          <p:cNvSpPr>
            <a:spLocks noGrp="1"/>
          </p:cNvSpPr>
          <p:nvPr>
            <p:ph type="ftr" sz="quarter" idx="11"/>
          </p:nvPr>
        </p:nvSpPr>
        <p:spPr/>
        <p:txBody>
          <a:bodyPr/>
          <a:lstStyle/>
          <a:p>
            <a:r>
              <a:rPr lang="it-IT"/>
              <a:t>Dario Colombo</a:t>
            </a:r>
          </a:p>
        </p:txBody>
      </p:sp>
      <p:sp>
        <p:nvSpPr>
          <p:cNvPr id="6" name="Segnaposto numero diapositiva 5"/>
          <p:cNvSpPr>
            <a:spLocks noGrp="1"/>
          </p:cNvSpPr>
          <p:nvPr>
            <p:ph type="sldNum" sz="quarter" idx="12"/>
          </p:nvPr>
        </p:nvSpPr>
        <p:spPr/>
        <p:txBody>
          <a:bodyPr/>
          <a:lstStyle/>
          <a:p>
            <a:fld id="{CAA2603E-11B3-B244-BEC4-E91FBEB07C54}" type="slidenum">
              <a:rPr lang="it-IT" smtClean="0"/>
              <a:t>‹n.›</a:t>
            </a:fld>
            <a:endParaRPr lang="it-IT"/>
          </a:p>
        </p:txBody>
      </p:sp>
    </p:spTree>
    <p:extLst>
      <p:ext uri="{BB962C8B-B14F-4D97-AF65-F5344CB8AC3E}">
        <p14:creationId xmlns:p14="http://schemas.microsoft.com/office/powerpoint/2010/main" val="33591557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543676" y="273844"/>
            <a:ext cx="1971675" cy="4358879"/>
          </a:xfrm>
        </p:spPr>
        <p:txBody>
          <a:bodyPr vert="eaVert"/>
          <a:lstStyle/>
          <a:p>
            <a:r>
              <a:rPr lang="it-IT"/>
              <a:t>Fare clic per modificare stile</a:t>
            </a:r>
            <a:endParaRPr lang="en-GB"/>
          </a:p>
        </p:txBody>
      </p:sp>
      <p:sp>
        <p:nvSpPr>
          <p:cNvPr id="3" name="Segnaposto testo verticale 2"/>
          <p:cNvSpPr>
            <a:spLocks noGrp="1"/>
          </p:cNvSpPr>
          <p:nvPr>
            <p:ph type="body" orient="vert" idx="1"/>
          </p:nvPr>
        </p:nvSpPr>
        <p:spPr>
          <a:xfrm>
            <a:off x="628651" y="273844"/>
            <a:ext cx="5800725" cy="4358879"/>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4" name="Segnaposto data 3"/>
          <p:cNvSpPr>
            <a:spLocks noGrp="1"/>
          </p:cNvSpPr>
          <p:nvPr>
            <p:ph type="dt" sz="half" idx="10"/>
          </p:nvPr>
        </p:nvSpPr>
        <p:spPr/>
        <p:txBody>
          <a:bodyPr/>
          <a:lstStyle/>
          <a:p>
            <a:fld id="{87EE5F18-8652-D74B-B774-29F7F3226493}" type="datetime1">
              <a:rPr lang="it-IT" smtClean="0"/>
              <a:t>19/11/18</a:t>
            </a:fld>
            <a:endParaRPr lang="it-IT" dirty="0"/>
          </a:p>
        </p:txBody>
      </p:sp>
      <p:sp>
        <p:nvSpPr>
          <p:cNvPr id="5" name="Segnaposto piè di pagina 4"/>
          <p:cNvSpPr>
            <a:spLocks noGrp="1"/>
          </p:cNvSpPr>
          <p:nvPr>
            <p:ph type="ftr" sz="quarter" idx="11"/>
          </p:nvPr>
        </p:nvSpPr>
        <p:spPr/>
        <p:txBody>
          <a:bodyPr/>
          <a:lstStyle/>
          <a:p>
            <a:r>
              <a:rPr lang="it-IT"/>
              <a:t>Dario Colombo</a:t>
            </a:r>
            <a:endParaRPr lang="it-IT" dirty="0"/>
          </a:p>
        </p:txBody>
      </p:sp>
      <p:sp>
        <p:nvSpPr>
          <p:cNvPr id="6" name="Segnaposto numero diapositiva 5"/>
          <p:cNvSpPr>
            <a:spLocks noGrp="1"/>
          </p:cNvSpPr>
          <p:nvPr>
            <p:ph type="sldNum" sz="quarter" idx="12"/>
          </p:nvPr>
        </p:nvSpPr>
        <p:spPr/>
        <p:txBody>
          <a:bodyPr/>
          <a:lstStyle/>
          <a:p>
            <a:fld id="{CAA2603E-11B3-B244-BEC4-E91FBEB07C54}" type="slidenum">
              <a:rPr lang="it-IT" smtClean="0"/>
              <a:t>‹n.›</a:t>
            </a:fld>
            <a:endParaRPr lang="it-IT"/>
          </a:p>
        </p:txBody>
      </p:sp>
    </p:spTree>
    <p:extLst>
      <p:ext uri="{BB962C8B-B14F-4D97-AF65-F5344CB8AC3E}">
        <p14:creationId xmlns:p14="http://schemas.microsoft.com/office/powerpoint/2010/main" val="888270728"/>
      </p:ext>
    </p:extLst>
  </p:cSld>
  <p:clrMapOvr>
    <a:masterClrMapping/>
  </p:clrMapOvr>
  <p:hf hdr="0" dt="0"/>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Intestazione sezione">
    <p:spTree>
      <p:nvGrpSpPr>
        <p:cNvPr id="1" name=""/>
        <p:cNvGrpSpPr/>
        <p:nvPr/>
      </p:nvGrpSpPr>
      <p:grpSpPr>
        <a:xfrm>
          <a:off x="0" y="0"/>
          <a:ext cx="0" cy="0"/>
          <a:chOff x="0" y="0"/>
          <a:chExt cx="0" cy="0"/>
        </a:xfrm>
      </p:grpSpPr>
      <p:sp>
        <p:nvSpPr>
          <p:cNvPr id="3" name="Segnaposto testo 2"/>
          <p:cNvSpPr>
            <a:spLocks noGrp="1"/>
          </p:cNvSpPr>
          <p:nvPr>
            <p:ph type="body" idx="1"/>
          </p:nvPr>
        </p:nvSpPr>
        <p:spPr>
          <a:xfrm>
            <a:off x="1317302" y="1730293"/>
            <a:ext cx="6509399" cy="1125140"/>
          </a:xfrm>
          <a:ln w="28575" cmpd="sng">
            <a:solidFill>
              <a:srgbClr val="6D010C"/>
            </a:solidFill>
          </a:ln>
        </p:spPr>
        <p:txBody>
          <a:bodyPr anchor="b">
            <a:normAutofit/>
          </a:bodyPr>
          <a:lstStyle>
            <a:lvl1pPr marL="467916" indent="-467916">
              <a:buNone/>
              <a:tabLst>
                <a:tab pos="467916" algn="l"/>
              </a:tabLst>
              <a:defRPr sz="3300" b="1">
                <a:solidFill>
                  <a:srgbClr val="800000"/>
                </a:solidFill>
              </a:defRPr>
            </a:lvl1pPr>
            <a:lvl2pPr marL="342900" indent="0">
              <a:buNone/>
              <a:defRPr sz="1400">
                <a:solidFill>
                  <a:schemeClr val="tx1">
                    <a:tint val="75000"/>
                  </a:schemeClr>
                </a:solidFill>
              </a:defRPr>
            </a:lvl2pPr>
            <a:lvl3pPr marL="685800" indent="0">
              <a:buNone/>
              <a:defRPr sz="1200">
                <a:solidFill>
                  <a:schemeClr val="tx1">
                    <a:tint val="75000"/>
                  </a:schemeClr>
                </a:solidFill>
              </a:defRPr>
            </a:lvl3pPr>
            <a:lvl4pPr marL="1028700" indent="0">
              <a:buNone/>
              <a:defRPr sz="1100">
                <a:solidFill>
                  <a:schemeClr val="tx1">
                    <a:tint val="75000"/>
                  </a:schemeClr>
                </a:solidFill>
              </a:defRPr>
            </a:lvl4pPr>
            <a:lvl5pPr marL="1371600" indent="0">
              <a:buNone/>
              <a:defRPr sz="1100">
                <a:solidFill>
                  <a:schemeClr val="tx1">
                    <a:tint val="75000"/>
                  </a:schemeClr>
                </a:solidFill>
              </a:defRPr>
            </a:lvl5pPr>
            <a:lvl6pPr marL="1714500" indent="0">
              <a:buNone/>
              <a:defRPr sz="1100">
                <a:solidFill>
                  <a:schemeClr val="tx1">
                    <a:tint val="75000"/>
                  </a:schemeClr>
                </a:solidFill>
              </a:defRPr>
            </a:lvl6pPr>
            <a:lvl7pPr marL="2057400" indent="0">
              <a:buNone/>
              <a:defRPr sz="1100">
                <a:solidFill>
                  <a:schemeClr val="tx1">
                    <a:tint val="75000"/>
                  </a:schemeClr>
                </a:solidFill>
              </a:defRPr>
            </a:lvl7pPr>
            <a:lvl8pPr marL="2400300" indent="0">
              <a:buNone/>
              <a:defRPr sz="1100">
                <a:solidFill>
                  <a:schemeClr val="tx1">
                    <a:tint val="75000"/>
                  </a:schemeClr>
                </a:solidFill>
              </a:defRPr>
            </a:lvl8pPr>
            <a:lvl9pPr marL="2743200" indent="0">
              <a:buNone/>
              <a:defRPr sz="1100">
                <a:solidFill>
                  <a:schemeClr val="tx1">
                    <a:tint val="75000"/>
                  </a:schemeClr>
                </a:solidFill>
              </a:defRPr>
            </a:lvl9pPr>
          </a:lstStyle>
          <a:p>
            <a:pPr lvl="0"/>
            <a:r>
              <a:rPr lang="it-IT" dirty="0" smtClean="0"/>
              <a:t>Fare clic per modificare gli stili del testo dello schema</a:t>
            </a:r>
          </a:p>
        </p:txBody>
      </p:sp>
      <p:sp>
        <p:nvSpPr>
          <p:cNvPr id="4" name="Segnaposto data 3"/>
          <p:cNvSpPr>
            <a:spLocks noGrp="1"/>
          </p:cNvSpPr>
          <p:nvPr>
            <p:ph type="dt" sz="half" idx="10"/>
          </p:nvPr>
        </p:nvSpPr>
        <p:spPr/>
        <p:txBody>
          <a:bodyPr/>
          <a:lstStyle/>
          <a:p>
            <a:endParaRPr lang="it-IT"/>
          </a:p>
        </p:txBody>
      </p:sp>
      <p:sp>
        <p:nvSpPr>
          <p:cNvPr id="5" name="Segnaposto piè di pagina 4"/>
          <p:cNvSpPr>
            <a:spLocks noGrp="1"/>
          </p:cNvSpPr>
          <p:nvPr>
            <p:ph type="ftr" sz="quarter" idx="11"/>
          </p:nvPr>
        </p:nvSpPr>
        <p:spPr/>
        <p:txBody>
          <a:bodyPr/>
          <a:lstStyle/>
          <a:p>
            <a:r>
              <a:rPr lang="it-IT" smtClean="0"/>
              <a:t>Gda Revisori Indipendenti</a:t>
            </a:r>
            <a:endParaRPr lang="it-IT"/>
          </a:p>
        </p:txBody>
      </p:sp>
      <p:sp>
        <p:nvSpPr>
          <p:cNvPr id="6" name="Segnaposto numero diapositiva 5"/>
          <p:cNvSpPr>
            <a:spLocks noGrp="1"/>
          </p:cNvSpPr>
          <p:nvPr>
            <p:ph type="sldNum" sz="quarter" idx="12"/>
          </p:nvPr>
        </p:nvSpPr>
        <p:spPr>
          <a:xfrm>
            <a:off x="6457950" y="4767264"/>
            <a:ext cx="2057400" cy="273844"/>
          </a:xfrm>
          <a:prstGeom prst="rect">
            <a:avLst/>
          </a:prstGeom>
        </p:spPr>
        <p:txBody>
          <a:bodyPr/>
          <a:lstStyle/>
          <a:p>
            <a:fld id="{CAA2603E-11B3-B244-BEC4-E91FBEB07C54}" type="slidenum">
              <a:rPr lang="it-IT" smtClean="0"/>
              <a:t>‹n.›</a:t>
            </a:fld>
            <a:endParaRPr lang="it-IT"/>
          </a:p>
        </p:txBody>
      </p:sp>
    </p:spTree>
    <p:extLst>
      <p:ext uri="{BB962C8B-B14F-4D97-AF65-F5344CB8AC3E}">
        <p14:creationId xmlns:p14="http://schemas.microsoft.com/office/powerpoint/2010/main" val="34145925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Fare clic per modificare stile</a:t>
            </a:r>
            <a:endParaRPr lang="en-GB" dirty="0"/>
          </a:p>
        </p:txBody>
      </p:sp>
      <p:sp>
        <p:nvSpPr>
          <p:cNvPr id="3" name="Segnaposto contenuto 2"/>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4" name="Segnaposto data 3"/>
          <p:cNvSpPr>
            <a:spLocks noGrp="1"/>
          </p:cNvSpPr>
          <p:nvPr>
            <p:ph type="dt" sz="half" idx="10"/>
          </p:nvPr>
        </p:nvSpPr>
        <p:spPr/>
        <p:txBody>
          <a:bodyPr/>
          <a:lstStyle/>
          <a:p>
            <a:fld id="{23417A51-6BB0-1245-96AE-28D5447202D1}" type="datetime1">
              <a:rPr lang="it-IT" smtClean="0"/>
              <a:t>19/11/18</a:t>
            </a:fld>
            <a:endParaRPr lang="it-IT"/>
          </a:p>
        </p:txBody>
      </p:sp>
      <p:sp>
        <p:nvSpPr>
          <p:cNvPr id="5" name="Segnaposto piè di pagina 4"/>
          <p:cNvSpPr>
            <a:spLocks noGrp="1"/>
          </p:cNvSpPr>
          <p:nvPr>
            <p:ph type="ftr" sz="quarter" idx="11"/>
          </p:nvPr>
        </p:nvSpPr>
        <p:spPr/>
        <p:txBody>
          <a:bodyPr/>
          <a:lstStyle/>
          <a:p>
            <a:r>
              <a:rPr lang="it-IT"/>
              <a:t>Dario Colombo</a:t>
            </a:r>
            <a:endParaRPr lang="it-IT" dirty="0"/>
          </a:p>
        </p:txBody>
      </p:sp>
      <p:sp>
        <p:nvSpPr>
          <p:cNvPr id="6" name="Segnaposto numero diapositiva 5"/>
          <p:cNvSpPr>
            <a:spLocks noGrp="1"/>
          </p:cNvSpPr>
          <p:nvPr>
            <p:ph type="sldNum" sz="quarter" idx="12"/>
          </p:nvPr>
        </p:nvSpPr>
        <p:spPr/>
        <p:txBody>
          <a:bodyPr/>
          <a:lstStyle/>
          <a:p>
            <a:fld id="{CAA2603E-11B3-B244-BEC4-E91FBEB07C54}" type="slidenum">
              <a:rPr lang="it-IT" smtClean="0"/>
              <a:t>‹n.›</a:t>
            </a:fld>
            <a:endParaRPr lang="it-IT"/>
          </a:p>
        </p:txBody>
      </p:sp>
    </p:spTree>
    <p:extLst>
      <p:ext uri="{BB962C8B-B14F-4D97-AF65-F5344CB8AC3E}">
        <p14:creationId xmlns:p14="http://schemas.microsoft.com/office/powerpoint/2010/main" val="31464590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623888" y="1282305"/>
            <a:ext cx="7886700" cy="2139553"/>
          </a:xfrm>
        </p:spPr>
        <p:txBody>
          <a:bodyPr anchor="b"/>
          <a:lstStyle>
            <a:lvl1pPr>
              <a:defRPr sz="4500"/>
            </a:lvl1pPr>
          </a:lstStyle>
          <a:p>
            <a:r>
              <a:rPr lang="it-IT"/>
              <a:t>Fare clic per modificare stile</a:t>
            </a:r>
            <a:endParaRPr lang="en-GB"/>
          </a:p>
        </p:txBody>
      </p:sp>
      <p:sp>
        <p:nvSpPr>
          <p:cNvPr id="3" name="Segnaposto testo 2"/>
          <p:cNvSpPr>
            <a:spLocks noGrp="1"/>
          </p:cNvSpPr>
          <p:nvPr>
            <p:ph type="body" idx="1"/>
          </p:nvPr>
        </p:nvSpPr>
        <p:spPr>
          <a:xfrm>
            <a:off x="623888" y="3442099"/>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it-IT"/>
              <a:t>Fare clic per modificare gli stili del testo dello schema</a:t>
            </a:r>
          </a:p>
        </p:txBody>
      </p:sp>
      <p:sp>
        <p:nvSpPr>
          <p:cNvPr id="4" name="Segnaposto data 3"/>
          <p:cNvSpPr>
            <a:spLocks noGrp="1"/>
          </p:cNvSpPr>
          <p:nvPr>
            <p:ph type="dt" sz="half" idx="10"/>
          </p:nvPr>
        </p:nvSpPr>
        <p:spPr/>
        <p:txBody>
          <a:bodyPr/>
          <a:lstStyle/>
          <a:p>
            <a:fld id="{27BD46E6-07A3-0045-829C-E0E2469573EC}" type="datetime1">
              <a:rPr lang="it-IT" smtClean="0"/>
              <a:t>19/11/18</a:t>
            </a:fld>
            <a:endParaRPr lang="it-IT"/>
          </a:p>
        </p:txBody>
      </p:sp>
      <p:sp>
        <p:nvSpPr>
          <p:cNvPr id="5" name="Segnaposto piè di pagina 4"/>
          <p:cNvSpPr>
            <a:spLocks noGrp="1"/>
          </p:cNvSpPr>
          <p:nvPr>
            <p:ph type="ftr" sz="quarter" idx="11"/>
          </p:nvPr>
        </p:nvSpPr>
        <p:spPr/>
        <p:txBody>
          <a:bodyPr/>
          <a:lstStyle/>
          <a:p>
            <a:r>
              <a:rPr lang="it-IT"/>
              <a:t>Dario Colombo</a:t>
            </a:r>
          </a:p>
        </p:txBody>
      </p:sp>
      <p:sp>
        <p:nvSpPr>
          <p:cNvPr id="6" name="Segnaposto numero diapositiva 5"/>
          <p:cNvSpPr>
            <a:spLocks noGrp="1"/>
          </p:cNvSpPr>
          <p:nvPr>
            <p:ph type="sldNum" sz="quarter" idx="12"/>
          </p:nvPr>
        </p:nvSpPr>
        <p:spPr/>
        <p:txBody>
          <a:bodyPr/>
          <a:lstStyle/>
          <a:p>
            <a:fld id="{CAA2603E-11B3-B244-BEC4-E91FBEB07C54}" type="slidenum">
              <a:rPr lang="it-IT" smtClean="0"/>
              <a:t>‹n.›</a:t>
            </a:fld>
            <a:endParaRPr lang="it-IT"/>
          </a:p>
        </p:txBody>
      </p:sp>
    </p:spTree>
    <p:extLst>
      <p:ext uri="{BB962C8B-B14F-4D97-AF65-F5344CB8AC3E}">
        <p14:creationId xmlns:p14="http://schemas.microsoft.com/office/powerpoint/2010/main" val="23920231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stile</a:t>
            </a:r>
            <a:endParaRPr lang="en-GB"/>
          </a:p>
        </p:txBody>
      </p:sp>
      <p:sp>
        <p:nvSpPr>
          <p:cNvPr id="3" name="Segnaposto contenuto 2"/>
          <p:cNvSpPr>
            <a:spLocks noGrp="1"/>
          </p:cNvSpPr>
          <p:nvPr>
            <p:ph sz="half" idx="1"/>
          </p:nvPr>
        </p:nvSpPr>
        <p:spPr>
          <a:xfrm>
            <a:off x="628650" y="1369219"/>
            <a:ext cx="3886200" cy="3263504"/>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4" name="Segnaposto contenuto 3"/>
          <p:cNvSpPr>
            <a:spLocks noGrp="1"/>
          </p:cNvSpPr>
          <p:nvPr>
            <p:ph sz="half" idx="2"/>
          </p:nvPr>
        </p:nvSpPr>
        <p:spPr>
          <a:xfrm>
            <a:off x="4629150" y="1369219"/>
            <a:ext cx="3886200" cy="3263504"/>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5" name="Segnaposto data 4"/>
          <p:cNvSpPr>
            <a:spLocks noGrp="1"/>
          </p:cNvSpPr>
          <p:nvPr>
            <p:ph type="dt" sz="half" idx="10"/>
          </p:nvPr>
        </p:nvSpPr>
        <p:spPr/>
        <p:txBody>
          <a:bodyPr/>
          <a:lstStyle/>
          <a:p>
            <a:fld id="{87EE5F18-8652-D74B-B774-29F7F3226493}" type="datetime1">
              <a:rPr lang="it-IT" smtClean="0"/>
              <a:t>19/11/18</a:t>
            </a:fld>
            <a:endParaRPr lang="it-IT" dirty="0"/>
          </a:p>
        </p:txBody>
      </p:sp>
      <p:sp>
        <p:nvSpPr>
          <p:cNvPr id="6" name="Segnaposto piè di pagina 5"/>
          <p:cNvSpPr>
            <a:spLocks noGrp="1"/>
          </p:cNvSpPr>
          <p:nvPr>
            <p:ph type="ftr" sz="quarter" idx="11"/>
          </p:nvPr>
        </p:nvSpPr>
        <p:spPr/>
        <p:txBody>
          <a:bodyPr/>
          <a:lstStyle/>
          <a:p>
            <a:r>
              <a:rPr lang="it-IT"/>
              <a:t>Dario Colombo</a:t>
            </a:r>
            <a:endParaRPr lang="it-IT" dirty="0"/>
          </a:p>
        </p:txBody>
      </p:sp>
      <p:sp>
        <p:nvSpPr>
          <p:cNvPr id="7" name="Segnaposto numero diapositiva 6"/>
          <p:cNvSpPr>
            <a:spLocks noGrp="1"/>
          </p:cNvSpPr>
          <p:nvPr>
            <p:ph type="sldNum" sz="quarter" idx="12"/>
          </p:nvPr>
        </p:nvSpPr>
        <p:spPr/>
        <p:txBody>
          <a:bodyPr/>
          <a:lstStyle/>
          <a:p>
            <a:fld id="{CAA2603E-11B3-B244-BEC4-E91FBEB07C54}" type="slidenum">
              <a:rPr lang="it-IT" smtClean="0"/>
              <a:t>‹n.›</a:t>
            </a:fld>
            <a:endParaRPr lang="it-IT"/>
          </a:p>
        </p:txBody>
      </p:sp>
    </p:spTree>
    <p:extLst>
      <p:ext uri="{BB962C8B-B14F-4D97-AF65-F5344CB8AC3E}">
        <p14:creationId xmlns:p14="http://schemas.microsoft.com/office/powerpoint/2010/main" val="2300455829"/>
      </p:ext>
    </p:extLst>
  </p:cSld>
  <p:clrMapOvr>
    <a:masterClrMapping/>
  </p:clrMapOvr>
  <p:hf hd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629841" y="273845"/>
            <a:ext cx="7886700" cy="994172"/>
          </a:xfrm>
        </p:spPr>
        <p:txBody>
          <a:bodyPr/>
          <a:lstStyle/>
          <a:p>
            <a:r>
              <a:rPr lang="it-IT"/>
              <a:t>Fare clic per modificare stile</a:t>
            </a:r>
            <a:endParaRPr lang="en-GB"/>
          </a:p>
        </p:txBody>
      </p:sp>
      <p:sp>
        <p:nvSpPr>
          <p:cNvPr id="3" name="Segnaposto testo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it-IT"/>
              <a:t>Fare clic per modificare gli stili del testo dello schema</a:t>
            </a:r>
          </a:p>
        </p:txBody>
      </p:sp>
      <p:sp>
        <p:nvSpPr>
          <p:cNvPr id="4" name="Segnaposto contenuto 3"/>
          <p:cNvSpPr>
            <a:spLocks noGrp="1"/>
          </p:cNvSpPr>
          <p:nvPr>
            <p:ph sz="half" idx="2"/>
          </p:nvPr>
        </p:nvSpPr>
        <p:spPr>
          <a:xfrm>
            <a:off x="629842" y="1878806"/>
            <a:ext cx="3868340" cy="2763441"/>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5" name="Segnaposto testo 4"/>
          <p:cNvSpPr>
            <a:spLocks noGrp="1"/>
          </p:cNvSpPr>
          <p:nvPr>
            <p:ph type="body" sz="quarter" idx="3"/>
          </p:nvPr>
        </p:nvSpPr>
        <p:spPr>
          <a:xfrm>
            <a:off x="4629151"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it-IT"/>
              <a:t>Fare clic per modificare gli stili del testo dello schema</a:t>
            </a:r>
          </a:p>
        </p:txBody>
      </p:sp>
      <p:sp>
        <p:nvSpPr>
          <p:cNvPr id="6" name="Segnaposto contenuto 5"/>
          <p:cNvSpPr>
            <a:spLocks noGrp="1"/>
          </p:cNvSpPr>
          <p:nvPr>
            <p:ph sz="quarter" idx="4"/>
          </p:nvPr>
        </p:nvSpPr>
        <p:spPr>
          <a:xfrm>
            <a:off x="4629151" y="1878806"/>
            <a:ext cx="3887391" cy="2763441"/>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7" name="Segnaposto data 6"/>
          <p:cNvSpPr>
            <a:spLocks noGrp="1"/>
          </p:cNvSpPr>
          <p:nvPr>
            <p:ph type="dt" sz="half" idx="10"/>
          </p:nvPr>
        </p:nvSpPr>
        <p:spPr/>
        <p:txBody>
          <a:bodyPr/>
          <a:lstStyle/>
          <a:p>
            <a:fld id="{929C0DB6-C4E3-984C-A10D-FB5EA5542B9F}" type="datetime1">
              <a:rPr lang="it-IT" smtClean="0"/>
              <a:t>19/11/18</a:t>
            </a:fld>
            <a:endParaRPr lang="it-IT"/>
          </a:p>
        </p:txBody>
      </p:sp>
      <p:sp>
        <p:nvSpPr>
          <p:cNvPr id="8" name="Segnaposto piè di pagina 7"/>
          <p:cNvSpPr>
            <a:spLocks noGrp="1"/>
          </p:cNvSpPr>
          <p:nvPr>
            <p:ph type="ftr" sz="quarter" idx="11"/>
          </p:nvPr>
        </p:nvSpPr>
        <p:spPr/>
        <p:txBody>
          <a:bodyPr/>
          <a:lstStyle/>
          <a:p>
            <a:r>
              <a:rPr lang="it-IT"/>
              <a:t>Dario Colombo</a:t>
            </a:r>
          </a:p>
        </p:txBody>
      </p:sp>
      <p:sp>
        <p:nvSpPr>
          <p:cNvPr id="9" name="Segnaposto numero diapositiva 8"/>
          <p:cNvSpPr>
            <a:spLocks noGrp="1"/>
          </p:cNvSpPr>
          <p:nvPr>
            <p:ph type="sldNum" sz="quarter" idx="12"/>
          </p:nvPr>
        </p:nvSpPr>
        <p:spPr/>
        <p:txBody>
          <a:bodyPr/>
          <a:lstStyle/>
          <a:p>
            <a:fld id="{CAA2603E-11B3-B244-BEC4-E91FBEB07C54}" type="slidenum">
              <a:rPr lang="it-IT" smtClean="0"/>
              <a:t>‹n.›</a:t>
            </a:fld>
            <a:endParaRPr lang="it-IT"/>
          </a:p>
        </p:txBody>
      </p:sp>
    </p:spTree>
    <p:extLst>
      <p:ext uri="{BB962C8B-B14F-4D97-AF65-F5344CB8AC3E}">
        <p14:creationId xmlns:p14="http://schemas.microsoft.com/office/powerpoint/2010/main" val="5355905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stile</a:t>
            </a:r>
            <a:endParaRPr lang="en-GB"/>
          </a:p>
        </p:txBody>
      </p:sp>
      <p:sp>
        <p:nvSpPr>
          <p:cNvPr id="3" name="Segnaposto data 2"/>
          <p:cNvSpPr>
            <a:spLocks noGrp="1"/>
          </p:cNvSpPr>
          <p:nvPr>
            <p:ph type="dt" sz="half" idx="10"/>
          </p:nvPr>
        </p:nvSpPr>
        <p:spPr/>
        <p:txBody>
          <a:bodyPr/>
          <a:lstStyle/>
          <a:p>
            <a:fld id="{D29616AE-6A9A-574D-9336-848E46B687F2}" type="datetime1">
              <a:rPr lang="it-IT" smtClean="0"/>
              <a:t>19/11/18</a:t>
            </a:fld>
            <a:endParaRPr lang="it-IT"/>
          </a:p>
        </p:txBody>
      </p:sp>
      <p:sp>
        <p:nvSpPr>
          <p:cNvPr id="4" name="Segnaposto piè di pagina 3"/>
          <p:cNvSpPr>
            <a:spLocks noGrp="1"/>
          </p:cNvSpPr>
          <p:nvPr>
            <p:ph type="ftr" sz="quarter" idx="11"/>
          </p:nvPr>
        </p:nvSpPr>
        <p:spPr/>
        <p:txBody>
          <a:bodyPr/>
          <a:lstStyle/>
          <a:p>
            <a:r>
              <a:rPr lang="it-IT"/>
              <a:t>Dario Colombo</a:t>
            </a:r>
          </a:p>
        </p:txBody>
      </p:sp>
      <p:sp>
        <p:nvSpPr>
          <p:cNvPr id="5" name="Segnaposto numero diapositiva 4"/>
          <p:cNvSpPr>
            <a:spLocks noGrp="1"/>
          </p:cNvSpPr>
          <p:nvPr>
            <p:ph type="sldNum" sz="quarter" idx="12"/>
          </p:nvPr>
        </p:nvSpPr>
        <p:spPr/>
        <p:txBody>
          <a:bodyPr/>
          <a:lstStyle/>
          <a:p>
            <a:fld id="{CAA2603E-11B3-B244-BEC4-E91FBEB07C54}" type="slidenum">
              <a:rPr lang="it-IT" smtClean="0"/>
              <a:t>‹n.›</a:t>
            </a:fld>
            <a:endParaRPr lang="it-IT"/>
          </a:p>
        </p:txBody>
      </p:sp>
    </p:spTree>
    <p:extLst>
      <p:ext uri="{BB962C8B-B14F-4D97-AF65-F5344CB8AC3E}">
        <p14:creationId xmlns:p14="http://schemas.microsoft.com/office/powerpoint/2010/main" val="12908024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87EE5F18-8652-D74B-B774-29F7F3226493}" type="datetime1">
              <a:rPr lang="it-IT" smtClean="0"/>
              <a:t>19/11/18</a:t>
            </a:fld>
            <a:endParaRPr lang="it-IT" dirty="0"/>
          </a:p>
        </p:txBody>
      </p:sp>
      <p:sp>
        <p:nvSpPr>
          <p:cNvPr id="3" name="Segnaposto piè di pagina 2"/>
          <p:cNvSpPr>
            <a:spLocks noGrp="1"/>
          </p:cNvSpPr>
          <p:nvPr>
            <p:ph type="ftr" sz="quarter" idx="11"/>
          </p:nvPr>
        </p:nvSpPr>
        <p:spPr/>
        <p:txBody>
          <a:bodyPr/>
          <a:lstStyle/>
          <a:p>
            <a:r>
              <a:rPr lang="it-IT"/>
              <a:t>Dario Colombo</a:t>
            </a:r>
            <a:endParaRPr lang="it-IT" dirty="0"/>
          </a:p>
        </p:txBody>
      </p:sp>
      <p:sp>
        <p:nvSpPr>
          <p:cNvPr id="4" name="Segnaposto numero diapositiva 3"/>
          <p:cNvSpPr>
            <a:spLocks noGrp="1"/>
          </p:cNvSpPr>
          <p:nvPr>
            <p:ph type="sldNum" sz="quarter" idx="12"/>
          </p:nvPr>
        </p:nvSpPr>
        <p:spPr/>
        <p:txBody>
          <a:bodyPr/>
          <a:lstStyle/>
          <a:p>
            <a:fld id="{CAA2603E-11B3-B244-BEC4-E91FBEB07C54}" type="slidenum">
              <a:rPr lang="it-IT" smtClean="0"/>
              <a:t>‹n.›</a:t>
            </a:fld>
            <a:endParaRPr lang="it-IT"/>
          </a:p>
        </p:txBody>
      </p:sp>
    </p:spTree>
    <p:extLst>
      <p:ext uri="{BB962C8B-B14F-4D97-AF65-F5344CB8AC3E}">
        <p14:creationId xmlns:p14="http://schemas.microsoft.com/office/powerpoint/2010/main" val="1481504986"/>
      </p:ext>
    </p:extLst>
  </p:cSld>
  <p:clrMapOvr>
    <a:masterClrMapping/>
  </p:clrMapOvr>
  <p:hf hd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29841" y="342900"/>
            <a:ext cx="2949178" cy="1200150"/>
          </a:xfrm>
        </p:spPr>
        <p:txBody>
          <a:bodyPr anchor="b"/>
          <a:lstStyle>
            <a:lvl1pPr>
              <a:defRPr sz="2400"/>
            </a:lvl1pPr>
          </a:lstStyle>
          <a:p>
            <a:r>
              <a:rPr lang="it-IT"/>
              <a:t>Fare clic per modificare stile</a:t>
            </a:r>
            <a:endParaRPr lang="en-GB"/>
          </a:p>
        </p:txBody>
      </p:sp>
      <p:sp>
        <p:nvSpPr>
          <p:cNvPr id="3" name="Segnaposto contenuto 2"/>
          <p:cNvSpPr>
            <a:spLocks noGrp="1"/>
          </p:cNvSpPr>
          <p:nvPr>
            <p:ph idx="1"/>
          </p:nvPr>
        </p:nvSpPr>
        <p:spPr>
          <a:xfrm>
            <a:off x="3887391" y="740570"/>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4" name="Segnaposto testo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it-IT"/>
              <a:t>Fare clic per modificare gli stili del testo dello schema</a:t>
            </a:r>
          </a:p>
        </p:txBody>
      </p:sp>
      <p:sp>
        <p:nvSpPr>
          <p:cNvPr id="5" name="Segnaposto data 4"/>
          <p:cNvSpPr>
            <a:spLocks noGrp="1"/>
          </p:cNvSpPr>
          <p:nvPr>
            <p:ph type="dt" sz="half" idx="10"/>
          </p:nvPr>
        </p:nvSpPr>
        <p:spPr/>
        <p:txBody>
          <a:bodyPr/>
          <a:lstStyle/>
          <a:p>
            <a:fld id="{07B1F4CF-A125-5D46-B429-58E9DD375C58}" type="datetime1">
              <a:rPr lang="it-IT" smtClean="0"/>
              <a:t>19/11/18</a:t>
            </a:fld>
            <a:endParaRPr lang="it-IT"/>
          </a:p>
        </p:txBody>
      </p:sp>
      <p:sp>
        <p:nvSpPr>
          <p:cNvPr id="6" name="Segnaposto piè di pagina 5"/>
          <p:cNvSpPr>
            <a:spLocks noGrp="1"/>
          </p:cNvSpPr>
          <p:nvPr>
            <p:ph type="ftr" sz="quarter" idx="11"/>
          </p:nvPr>
        </p:nvSpPr>
        <p:spPr/>
        <p:txBody>
          <a:bodyPr/>
          <a:lstStyle/>
          <a:p>
            <a:r>
              <a:rPr lang="it-IT"/>
              <a:t>Dario Colombo</a:t>
            </a:r>
          </a:p>
        </p:txBody>
      </p:sp>
      <p:sp>
        <p:nvSpPr>
          <p:cNvPr id="7" name="Segnaposto numero diapositiva 6"/>
          <p:cNvSpPr>
            <a:spLocks noGrp="1"/>
          </p:cNvSpPr>
          <p:nvPr>
            <p:ph type="sldNum" sz="quarter" idx="12"/>
          </p:nvPr>
        </p:nvSpPr>
        <p:spPr/>
        <p:txBody>
          <a:bodyPr/>
          <a:lstStyle/>
          <a:p>
            <a:fld id="{CAA2603E-11B3-B244-BEC4-E91FBEB07C54}" type="slidenum">
              <a:rPr lang="it-IT" smtClean="0"/>
              <a:t>‹n.›</a:t>
            </a:fld>
            <a:endParaRPr lang="it-IT"/>
          </a:p>
        </p:txBody>
      </p:sp>
    </p:spTree>
    <p:extLst>
      <p:ext uri="{BB962C8B-B14F-4D97-AF65-F5344CB8AC3E}">
        <p14:creationId xmlns:p14="http://schemas.microsoft.com/office/powerpoint/2010/main" val="36538012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29841" y="342900"/>
            <a:ext cx="2949178" cy="1200150"/>
          </a:xfrm>
        </p:spPr>
        <p:txBody>
          <a:bodyPr anchor="b"/>
          <a:lstStyle>
            <a:lvl1pPr>
              <a:defRPr sz="2400"/>
            </a:lvl1pPr>
          </a:lstStyle>
          <a:p>
            <a:r>
              <a:rPr lang="it-IT"/>
              <a:t>Fare clic per modificare stile</a:t>
            </a:r>
            <a:endParaRPr lang="en-GB"/>
          </a:p>
        </p:txBody>
      </p:sp>
      <p:sp>
        <p:nvSpPr>
          <p:cNvPr id="3" name="Segnaposto immagine 2"/>
          <p:cNvSpPr>
            <a:spLocks noGrp="1"/>
          </p:cNvSpPr>
          <p:nvPr>
            <p:ph type="pic" idx="1"/>
          </p:nvPr>
        </p:nvSpPr>
        <p:spPr>
          <a:xfrm>
            <a:off x="3887391" y="740570"/>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it-IT"/>
              <a:t>Trascinare l'immagine su un segnaposto o fare clic sull'icona per aggiungerla</a:t>
            </a:r>
            <a:endParaRPr lang="en-GB"/>
          </a:p>
        </p:txBody>
      </p:sp>
      <p:sp>
        <p:nvSpPr>
          <p:cNvPr id="4" name="Segnaposto testo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it-IT"/>
              <a:t>Fare clic per modificare gli stili del testo dello schema</a:t>
            </a:r>
          </a:p>
        </p:txBody>
      </p:sp>
      <p:sp>
        <p:nvSpPr>
          <p:cNvPr id="5" name="Segnaposto data 4"/>
          <p:cNvSpPr>
            <a:spLocks noGrp="1"/>
          </p:cNvSpPr>
          <p:nvPr>
            <p:ph type="dt" sz="half" idx="10"/>
          </p:nvPr>
        </p:nvSpPr>
        <p:spPr/>
        <p:txBody>
          <a:bodyPr/>
          <a:lstStyle/>
          <a:p>
            <a:fld id="{E9E9F862-1C95-784A-96DE-5F3FE2B565E4}" type="datetime1">
              <a:rPr lang="it-IT" smtClean="0"/>
              <a:t>19/11/18</a:t>
            </a:fld>
            <a:endParaRPr lang="it-IT"/>
          </a:p>
        </p:txBody>
      </p:sp>
      <p:sp>
        <p:nvSpPr>
          <p:cNvPr id="6" name="Segnaposto piè di pagina 5"/>
          <p:cNvSpPr>
            <a:spLocks noGrp="1"/>
          </p:cNvSpPr>
          <p:nvPr>
            <p:ph type="ftr" sz="quarter" idx="11"/>
          </p:nvPr>
        </p:nvSpPr>
        <p:spPr/>
        <p:txBody>
          <a:bodyPr/>
          <a:lstStyle/>
          <a:p>
            <a:r>
              <a:rPr lang="it-IT"/>
              <a:t>Dario Colombo</a:t>
            </a:r>
          </a:p>
        </p:txBody>
      </p:sp>
      <p:sp>
        <p:nvSpPr>
          <p:cNvPr id="7" name="Segnaposto numero diapositiva 6"/>
          <p:cNvSpPr>
            <a:spLocks noGrp="1"/>
          </p:cNvSpPr>
          <p:nvPr>
            <p:ph type="sldNum" sz="quarter" idx="12"/>
          </p:nvPr>
        </p:nvSpPr>
        <p:spPr/>
        <p:txBody>
          <a:bodyPr/>
          <a:lstStyle/>
          <a:p>
            <a:fld id="{CAA2603E-11B3-B244-BEC4-E91FBEB07C54}" type="slidenum">
              <a:rPr lang="it-IT" smtClean="0"/>
              <a:t>‹n.›</a:t>
            </a:fld>
            <a:endParaRPr lang="it-IT"/>
          </a:p>
        </p:txBody>
      </p:sp>
    </p:spTree>
    <p:extLst>
      <p:ext uri="{BB962C8B-B14F-4D97-AF65-F5344CB8AC3E}">
        <p14:creationId xmlns:p14="http://schemas.microsoft.com/office/powerpoint/2010/main" val="33945037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jpeg"/><Relationship Id="rId15" Type="http://schemas.microsoft.com/office/2007/relationships/hdphoto" Target="../media/hdphoto1.wdp"/><Relationship Id="rId16" Type="http://schemas.openxmlformats.org/officeDocument/2006/relationships/image" Target="../media/image2.png"/><Relationship Id="rId17" Type="http://schemas.openxmlformats.org/officeDocument/2006/relationships/image" Target="../media/image3.png"/><Relationship Id="rId18" Type="http://schemas.openxmlformats.org/officeDocument/2006/relationships/image" Target="../media/image4.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Immagine 8"/>
          <p:cNvPicPr>
            <a:picLocks noChangeAspect="1"/>
          </p:cNvPicPr>
          <p:nvPr/>
        </p:nvPicPr>
        <p:blipFill>
          <a:blip r:embed="rId14">
            <a:alphaModFix/>
            <a:extLst>
              <a:ext uri="{BEBA8EAE-BF5A-486C-A8C5-ECC9F3942E4B}">
                <a14:imgProps xmlns:a14="http://schemas.microsoft.com/office/drawing/2010/main">
                  <a14:imgLayer r:embed="rId15">
                    <a14:imgEffect>
                      <a14:brightnessContrast bright="3000" contrast="24000"/>
                    </a14:imgEffect>
                  </a14:imgLayer>
                </a14:imgProps>
              </a:ext>
            </a:extLst>
          </a:blip>
          <a:stretch>
            <a:fillRect/>
          </a:stretch>
        </p:blipFill>
        <p:spPr>
          <a:xfrm>
            <a:off x="378" y="213"/>
            <a:ext cx="9143244" cy="5143075"/>
          </a:xfrm>
          <a:prstGeom prst="rect">
            <a:avLst/>
          </a:prstGeom>
          <a:solidFill>
            <a:schemeClr val="tx1">
              <a:alpha val="46000"/>
            </a:schemeClr>
          </a:solidFill>
        </p:spPr>
      </p:pic>
      <p:sp>
        <p:nvSpPr>
          <p:cNvPr id="2" name="Segnaposto titolo 1"/>
          <p:cNvSpPr>
            <a:spLocks noGrp="1"/>
          </p:cNvSpPr>
          <p:nvPr>
            <p:ph type="title"/>
          </p:nvPr>
        </p:nvSpPr>
        <p:spPr>
          <a:xfrm>
            <a:off x="628650" y="273845"/>
            <a:ext cx="7886700" cy="994172"/>
          </a:xfrm>
          <a:prstGeom prst="rect">
            <a:avLst/>
          </a:prstGeom>
          <a:solidFill>
            <a:schemeClr val="bg1">
              <a:alpha val="20000"/>
            </a:schemeClr>
          </a:solidFill>
        </p:spPr>
        <p:txBody>
          <a:bodyPr vert="horz" lIns="91440" tIns="45720" rIns="91440" bIns="45720" rtlCol="0" anchor="ctr">
            <a:normAutofit/>
          </a:bodyPr>
          <a:lstStyle/>
          <a:p>
            <a:r>
              <a:rPr lang="it-IT" dirty="0"/>
              <a:t>Fare clic per modificare lo stile del titolo</a:t>
            </a:r>
            <a:endParaRPr lang="en-GB" dirty="0"/>
          </a:p>
        </p:txBody>
      </p:sp>
      <p:sp>
        <p:nvSpPr>
          <p:cNvPr id="3" name="Segnaposto testo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it-IT" dirty="0"/>
              <a:t>Fare clic per modificare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endParaRPr lang="en-GB" dirty="0"/>
          </a:p>
        </p:txBody>
      </p:sp>
      <p:sp>
        <p:nvSpPr>
          <p:cNvPr id="4" name="Segnaposto data 3"/>
          <p:cNvSpPr>
            <a:spLocks noGrp="1"/>
          </p:cNvSpPr>
          <p:nvPr>
            <p:ph type="dt" sz="half" idx="2"/>
          </p:nvPr>
        </p:nvSpPr>
        <p:spPr>
          <a:xfrm>
            <a:off x="628650" y="4767264"/>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87EE5F18-8652-D74B-B774-29F7F3226493}" type="datetime1">
              <a:rPr lang="it-IT" smtClean="0"/>
              <a:t>19/11/18</a:t>
            </a:fld>
            <a:endParaRPr lang="it-IT" dirty="0"/>
          </a:p>
        </p:txBody>
      </p:sp>
      <p:sp>
        <p:nvSpPr>
          <p:cNvPr id="5" name="Segnaposto piè di pagina 4"/>
          <p:cNvSpPr>
            <a:spLocks noGrp="1"/>
          </p:cNvSpPr>
          <p:nvPr>
            <p:ph type="ftr" sz="quarter" idx="3"/>
          </p:nvPr>
        </p:nvSpPr>
        <p:spPr>
          <a:xfrm>
            <a:off x="3028950" y="4767264"/>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it-IT"/>
              <a:t>Dario Colombo</a:t>
            </a:r>
            <a:endParaRPr lang="it-IT" dirty="0"/>
          </a:p>
        </p:txBody>
      </p:sp>
      <p:sp>
        <p:nvSpPr>
          <p:cNvPr id="6" name="Segnaposto numero diapositiva 5"/>
          <p:cNvSpPr>
            <a:spLocks noGrp="1"/>
          </p:cNvSpPr>
          <p:nvPr>
            <p:ph type="sldNum" sz="quarter" idx="4"/>
          </p:nvPr>
        </p:nvSpPr>
        <p:spPr>
          <a:xfrm>
            <a:off x="6457950" y="4767264"/>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CAA2603E-11B3-B244-BEC4-E91FBEB07C54}" type="slidenum">
              <a:rPr lang="it-IT" smtClean="0"/>
              <a:t>‹n.›</a:t>
            </a:fld>
            <a:endParaRPr lang="it-IT"/>
          </a:p>
        </p:txBody>
      </p:sp>
      <p:pic>
        <p:nvPicPr>
          <p:cNvPr id="7" name="Immagine 4"/>
          <p:cNvPicPr>
            <a:picLocks noChangeAspect="1"/>
          </p:cNvPicPr>
          <p:nvPr/>
        </p:nvPicPr>
        <p:blipFill>
          <a:blip r:embed="rId16">
            <a:extLst>
              <a:ext uri="{28A0092B-C50C-407E-A947-70E740481C1C}">
                <a14:useLocalDpi xmlns:a14="http://schemas.microsoft.com/office/drawing/2010/main"/>
              </a:ext>
            </a:extLst>
          </a:blip>
          <a:srcRect/>
          <a:stretch>
            <a:fillRect/>
          </a:stretch>
        </p:blipFill>
        <p:spPr bwMode="auto">
          <a:xfrm>
            <a:off x="7660998" y="4687905"/>
            <a:ext cx="1468438" cy="453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Immagine 10" descr="logo gda.png"/>
          <p:cNvPicPr>
            <a:picLocks noChangeAspect="1"/>
          </p:cNvPicPr>
          <p:nvPr/>
        </p:nvPicPr>
        <p:blipFill>
          <a:blip r:embed="rId17">
            <a:extLst>
              <a:ext uri="{28A0092B-C50C-407E-A947-70E740481C1C}">
                <a14:useLocalDpi xmlns:a14="http://schemas.microsoft.com/office/drawing/2010/main"/>
              </a:ext>
            </a:extLst>
          </a:blip>
          <a:stretch>
            <a:fillRect/>
          </a:stretch>
        </p:blipFill>
        <p:spPr>
          <a:xfrm>
            <a:off x="7345242" y="13063"/>
            <a:ext cx="1784195" cy="515186"/>
          </a:xfrm>
          <a:prstGeom prst="rect">
            <a:avLst/>
          </a:prstGeom>
        </p:spPr>
      </p:pic>
      <p:pic>
        <p:nvPicPr>
          <p:cNvPr id="13" name="Picture 2" descr="Logo"/>
          <p:cNvPicPr>
            <a:picLocks noChangeAspect="1" noChangeArrowheads="1"/>
          </p:cNvPicPr>
          <p:nvPr userDrawn="1"/>
        </p:nvPicPr>
        <p:blipFill>
          <a:blip r:embed="rId18">
            <a:extLst>
              <a:ext uri="{28A0092B-C50C-407E-A947-70E740481C1C}">
                <a14:useLocalDpi xmlns:a14="http://schemas.microsoft.com/office/drawing/2010/main" val="0"/>
              </a:ext>
            </a:extLst>
          </a:blip>
          <a:srcRect/>
          <a:stretch>
            <a:fillRect/>
          </a:stretch>
        </p:blipFill>
        <p:spPr bwMode="auto">
          <a:xfrm>
            <a:off x="5594" y="4427806"/>
            <a:ext cx="1905000" cy="714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081089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dt="0"/>
  <p:txStyles>
    <p:titleStyle>
      <a:lvl1pPr algn="l" defTabSz="685800" rtl="0" eaLnBrk="1" latinLnBrk="0" hangingPunct="1">
        <a:lnSpc>
          <a:spcPct val="90000"/>
        </a:lnSpc>
        <a:spcBef>
          <a:spcPct val="0"/>
        </a:spcBef>
        <a:buNone/>
        <a:defRPr sz="3300" b="1" kern="1200">
          <a:solidFill>
            <a:srgbClr val="A50021"/>
          </a:solidFill>
          <a:latin typeface="+mn-lt"/>
          <a:ea typeface="+mj-ea"/>
          <a:cs typeface="+mj-cs"/>
        </a:defRPr>
      </a:lvl1pPr>
    </p:titleStyle>
    <p:bodyStyle>
      <a:lvl1pPr marL="171450" indent="-171450" algn="l" defTabSz="685800" rtl="0" eaLnBrk="1" latinLnBrk="0" hangingPunct="1">
        <a:lnSpc>
          <a:spcPct val="90000"/>
        </a:lnSpc>
        <a:spcBef>
          <a:spcPts val="750"/>
        </a:spcBef>
        <a:buClr>
          <a:srgbClr val="971613"/>
        </a:buClr>
        <a:buFont typeface="Wingdings" charset="2"/>
        <a:buChar char="ü"/>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Clr>
          <a:srgbClr val="971613"/>
        </a:buClr>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Clr>
          <a:srgbClr val="971613"/>
        </a:buClr>
        <a:buFont typeface="Lucida Grande"/>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 Id="rId3" Type="http://schemas.openxmlformats.org/officeDocument/2006/relationships/hyperlink" Target="file://localhost/Users/Dario/Desktop/Corso%20Trani%2016-17%20Ott%2014%20-%20La%20revisione%20legale/Carte%20di%20lavoro/CL%202_4%20Significativit%C3%A0.doc"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em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em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8.emf"/></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8.e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wmf"/></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file://localhost/Volumes/GDA/REVISORI/MATERIALE%20DIDATTICO/CORSI%20SVOLTI/Corsi%202014-2015/Corso%20Datev%20-%20Revisione%20-%203%20giorni%20da%2020%20Nov%202014/27%20Novembre/Materiali%20Colombo/CL%203_5%20Memorandum%20verifica%20periodica.doc" TargetMode="Externa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hyperlink" Target="file://localhost/Users/Dario/Desktop/Corso%20Trani%2016-17%20Ott%2014%20-%20La%20revisione%20legale/Colombo%2016-10/Carte%20di%20lavoro/CL%202_9%20Questionario%20controllo%20interno.doc" TargetMode="Externa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9.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hyperlink" Target="file://localhost/Users/Dario/Desktop/Corso%20Trani%2016-17%20Ott%2014%20-%20La%20revisione%20legale/Colombo%2016-10/Carte%20di%20lavoro/CL%202_9%20Questionario%20controllo%20interno.doc" TargetMode="Externa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1143000" y="1566083"/>
            <a:ext cx="6858000" cy="1165017"/>
          </a:xfrm>
        </p:spPr>
        <p:txBody>
          <a:bodyPr anchor="t" anchorCtr="0">
            <a:normAutofit fontScale="90000"/>
          </a:bodyPr>
          <a:lstStyle/>
          <a:p>
            <a:r>
              <a:rPr lang="it-IT" sz="4400" dirty="0" smtClean="0">
                <a:solidFill>
                  <a:srgbClr val="971613"/>
                </a:solidFill>
              </a:rPr>
              <a:t>MINIMASTER REVISIONE LEGALE</a:t>
            </a:r>
            <a:br>
              <a:rPr lang="it-IT" sz="4400" dirty="0" smtClean="0">
                <a:solidFill>
                  <a:srgbClr val="971613"/>
                </a:solidFill>
              </a:rPr>
            </a:br>
            <a:r>
              <a:rPr lang="it-IT" sz="4400" dirty="0" smtClean="0">
                <a:solidFill>
                  <a:srgbClr val="971613"/>
                </a:solidFill>
              </a:rPr>
              <a:t>Pianificazione e procedure di revisione conseguenti</a:t>
            </a:r>
            <a:endParaRPr lang="it-IT" sz="2000" b="1" dirty="0">
              <a:solidFill>
                <a:srgbClr val="971613"/>
              </a:solidFill>
            </a:endParaRPr>
          </a:p>
        </p:txBody>
      </p:sp>
      <p:sp>
        <p:nvSpPr>
          <p:cNvPr id="6" name="Sottotitolo 2"/>
          <p:cNvSpPr>
            <a:spLocks noGrp="1"/>
          </p:cNvSpPr>
          <p:nvPr>
            <p:ph type="subTitle" idx="1"/>
          </p:nvPr>
        </p:nvSpPr>
        <p:spPr>
          <a:xfrm>
            <a:off x="650149" y="3909561"/>
            <a:ext cx="1845013" cy="441247"/>
          </a:xfrm>
        </p:spPr>
        <p:txBody>
          <a:bodyPr>
            <a:normAutofit fontScale="92500" lnSpcReduction="10000"/>
          </a:bodyPr>
          <a:lstStyle/>
          <a:p>
            <a:pPr algn="l">
              <a:spcBef>
                <a:spcPct val="0"/>
              </a:spcBef>
              <a:spcAft>
                <a:spcPts val="600"/>
              </a:spcAft>
            </a:pPr>
            <a:r>
              <a:rPr lang="it-IT" sz="1200" i="1" dirty="0"/>
              <a:t>Milano</a:t>
            </a:r>
            <a:r>
              <a:rPr lang="it-IT" sz="1200" i="1"/>
              <a:t>, </a:t>
            </a:r>
            <a:r>
              <a:rPr lang="it-IT" sz="1200" i="1" smtClean="0"/>
              <a:t>20 </a:t>
            </a:r>
            <a:r>
              <a:rPr lang="it-IT" sz="1200" i="1" dirty="0"/>
              <a:t>novembre 2018</a:t>
            </a:r>
          </a:p>
          <a:p>
            <a:pPr algn="l">
              <a:spcBef>
                <a:spcPct val="0"/>
              </a:spcBef>
            </a:pPr>
            <a:r>
              <a:rPr lang="it-IT" sz="1200" i="1" dirty="0"/>
              <a:t>Relatore: Dario Colombo</a:t>
            </a:r>
          </a:p>
        </p:txBody>
      </p:sp>
      <p:sp>
        <p:nvSpPr>
          <p:cNvPr id="4" name="Segnaposto numero diapositiva 3"/>
          <p:cNvSpPr>
            <a:spLocks noGrp="1"/>
          </p:cNvSpPr>
          <p:nvPr>
            <p:ph type="sldNum" sz="quarter" idx="12"/>
          </p:nvPr>
        </p:nvSpPr>
        <p:spPr/>
        <p:txBody>
          <a:bodyPr/>
          <a:lstStyle/>
          <a:p>
            <a:fld id="{CAA2603E-11B3-B244-BEC4-E91FBEB07C54}" type="slidenum">
              <a:rPr lang="it-IT" smtClean="0"/>
              <a:t>1</a:t>
            </a:fld>
            <a:endParaRPr lang="it-IT"/>
          </a:p>
        </p:txBody>
      </p:sp>
    </p:spTree>
    <p:extLst>
      <p:ext uri="{BB962C8B-B14F-4D97-AF65-F5344CB8AC3E}">
        <p14:creationId xmlns:p14="http://schemas.microsoft.com/office/powerpoint/2010/main" val="13918842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49918" y="532543"/>
            <a:ext cx="8026162" cy="620195"/>
          </a:xfrm>
          <a:solidFill>
            <a:schemeClr val="bg1">
              <a:alpha val="57000"/>
            </a:schemeClr>
          </a:solidFill>
        </p:spPr>
        <p:txBody>
          <a:bodyPr>
            <a:normAutofit/>
          </a:bodyPr>
          <a:lstStyle/>
          <a:p>
            <a:pPr algn="ctr"/>
            <a:r>
              <a:rPr lang="it-IT" sz="3600" dirty="0">
                <a:solidFill>
                  <a:srgbClr val="971613"/>
                </a:solidFill>
              </a:rPr>
              <a:t>Errore trascurabile</a:t>
            </a:r>
          </a:p>
        </p:txBody>
      </p:sp>
      <p:sp>
        <p:nvSpPr>
          <p:cNvPr id="3" name="Segnaposto contenuto 2"/>
          <p:cNvSpPr>
            <a:spLocks noGrp="1"/>
          </p:cNvSpPr>
          <p:nvPr>
            <p:ph idx="1"/>
          </p:nvPr>
        </p:nvSpPr>
        <p:spPr>
          <a:xfrm>
            <a:off x="457200" y="1473800"/>
            <a:ext cx="8229600" cy="3221772"/>
          </a:xfrm>
        </p:spPr>
        <p:txBody>
          <a:bodyPr>
            <a:noAutofit/>
          </a:bodyPr>
          <a:lstStyle/>
          <a:p>
            <a:pPr marL="0" indent="0" algn="just">
              <a:buNone/>
            </a:pPr>
            <a:r>
              <a:rPr lang="it-IT" b="1" dirty="0"/>
              <a:t>Errori chiaramente trascurabili</a:t>
            </a:r>
          </a:p>
          <a:p>
            <a:pPr algn="just"/>
            <a:r>
              <a:rPr lang="it-IT" sz="1500" dirty="0"/>
              <a:t>errori di un ordine di grandezza del tutto diversa dagli errori significativi</a:t>
            </a:r>
          </a:p>
          <a:p>
            <a:pPr algn="just"/>
            <a:r>
              <a:rPr lang="it-IT" sz="1500" dirty="0"/>
              <a:t>gli errori chiaramente trascurabili non necessitano di essere cumulati ai fini delle conclusioni sul bilancio in quanto il revisore ritiene che il loro insieme non possa comunque essere significativo</a:t>
            </a:r>
          </a:p>
          <a:p>
            <a:pPr marL="0" indent="0" algn="just">
              <a:buNone/>
            </a:pPr>
            <a:endParaRPr lang="it-IT" sz="1500" dirty="0"/>
          </a:p>
          <a:p>
            <a:pPr marL="0" indent="0" algn="just">
              <a:buNone/>
            </a:pPr>
            <a:r>
              <a:rPr lang="it-IT" b="1" dirty="0"/>
              <a:t>Determinazione del livello di errore chiaramente trascurabile</a:t>
            </a:r>
          </a:p>
          <a:p>
            <a:pPr algn="just"/>
            <a:r>
              <a:rPr lang="it-IT" sz="1500" dirty="0"/>
              <a:t>basato sul giudizio del revisore;</a:t>
            </a:r>
          </a:p>
          <a:p>
            <a:pPr algn="just"/>
            <a:r>
              <a:rPr lang="it-IT" sz="1500" dirty="0"/>
              <a:t>nella prassi dal 5% al 15% della significatività operativa</a:t>
            </a:r>
          </a:p>
        </p:txBody>
      </p:sp>
      <p:sp>
        <p:nvSpPr>
          <p:cNvPr id="6" name="Segnaposto numero diapositiva 5"/>
          <p:cNvSpPr>
            <a:spLocks noGrp="1"/>
          </p:cNvSpPr>
          <p:nvPr>
            <p:ph type="sldNum" sz="quarter" idx="12"/>
          </p:nvPr>
        </p:nvSpPr>
        <p:spPr/>
        <p:txBody>
          <a:bodyPr/>
          <a:lstStyle/>
          <a:p>
            <a:fld id="{CAA2603E-11B3-B244-BEC4-E91FBEB07C54}" type="slidenum">
              <a:rPr lang="it-IT" smtClean="0"/>
              <a:t>10</a:t>
            </a:fld>
            <a:endParaRPr lang="it-IT"/>
          </a:p>
        </p:txBody>
      </p:sp>
      <p:sp>
        <p:nvSpPr>
          <p:cNvPr id="4" name="CasellaDiTesto 3"/>
          <p:cNvSpPr txBox="1"/>
          <p:nvPr/>
        </p:nvSpPr>
        <p:spPr>
          <a:xfrm>
            <a:off x="3809841" y="826173"/>
            <a:ext cx="138499" cy="346249"/>
          </a:xfrm>
          <a:prstGeom prst="rect">
            <a:avLst/>
          </a:prstGeom>
          <a:noFill/>
        </p:spPr>
        <p:txBody>
          <a:bodyPr wrap="none" lIns="68580" tIns="34290" rIns="68580" bIns="34290" rtlCol="0">
            <a:spAutoFit/>
          </a:bodyPr>
          <a:lstStyle/>
          <a:p>
            <a:endParaRPr lang="it-IT" dirty="0"/>
          </a:p>
        </p:txBody>
      </p:sp>
    </p:spTree>
    <p:extLst>
      <p:ext uri="{BB962C8B-B14F-4D97-AF65-F5344CB8AC3E}">
        <p14:creationId xmlns:p14="http://schemas.microsoft.com/office/powerpoint/2010/main" val="3903528214"/>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numero diapositiva 4"/>
          <p:cNvSpPr>
            <a:spLocks noGrp="1"/>
          </p:cNvSpPr>
          <p:nvPr>
            <p:ph type="sldNum" sz="quarter" idx="12"/>
          </p:nvPr>
        </p:nvSpPr>
        <p:spPr>
          <a:xfrm>
            <a:off x="8100393" y="4785997"/>
            <a:ext cx="720080" cy="273844"/>
          </a:xfrm>
          <a:prstGeom prst="rect">
            <a:avLst/>
          </a:prstGeom>
        </p:spPr>
        <p:txBody>
          <a:bodyPr/>
          <a:lstStyle/>
          <a:p>
            <a:pPr algn="ctr"/>
            <a:fld id="{BD3028FA-2DF1-421E-8B17-718C56184013}" type="slidenum">
              <a:rPr lang="it-IT" smtClean="0"/>
              <a:pPr algn="ctr"/>
              <a:t>11</a:t>
            </a:fld>
            <a:endParaRPr lang="it-IT" dirty="0"/>
          </a:p>
        </p:txBody>
      </p:sp>
      <p:sp>
        <p:nvSpPr>
          <p:cNvPr id="39938" name="Rectangle 3"/>
          <p:cNvSpPr>
            <a:spLocks noGrp="1" noChangeArrowheads="1"/>
          </p:cNvSpPr>
          <p:nvPr>
            <p:ph type="title" idx="4294967295"/>
          </p:nvPr>
        </p:nvSpPr>
        <p:spPr>
          <a:xfrm>
            <a:off x="1476415" y="201613"/>
            <a:ext cx="5773737" cy="529829"/>
          </a:xfrm>
          <a:solidFill>
            <a:schemeClr val="bg1"/>
          </a:solidFill>
          <a:extLst/>
        </p:spPr>
        <p:txBody>
          <a:bodyPr vert="horz" lIns="68580" tIns="34290" rIns="68580" bIns="34290" rtlCol="0" anchor="ctr">
            <a:noAutofit/>
          </a:bodyPr>
          <a:lstStyle/>
          <a:p>
            <a:r>
              <a:rPr lang="it-IT" sz="3000" dirty="0">
                <a:solidFill>
                  <a:srgbClr val="A30000"/>
                </a:solidFill>
              </a:rPr>
              <a:t>Significatività - Calcolo</a:t>
            </a:r>
          </a:p>
        </p:txBody>
      </p:sp>
      <p:sp>
        <p:nvSpPr>
          <p:cNvPr id="35842" name="AutoShape 4"/>
          <p:cNvSpPr>
            <a:spLocks noChangeArrowheads="1"/>
          </p:cNvSpPr>
          <p:nvPr/>
        </p:nvSpPr>
        <p:spPr bwMode="auto">
          <a:xfrm>
            <a:off x="1115616" y="1062307"/>
            <a:ext cx="1600200" cy="314980"/>
          </a:xfrm>
          <a:prstGeom prst="roundRect">
            <a:avLst>
              <a:gd name="adj" fmla="val 16667"/>
            </a:avLst>
          </a:prstGeom>
          <a:noFill/>
          <a:ln w="28575">
            <a:solidFill>
              <a:srgbClr val="D10018"/>
            </a:solidFill>
            <a:round/>
            <a:headEnd/>
            <a:tailEnd/>
          </a:ln>
          <a:extLst>
            <a:ext uri="{909E8E84-426E-40dd-AFC4-6F175D3DCCD1}">
              <a14:hiddenFill xmlns:a14="http://schemas.microsoft.com/office/drawing/2010/main">
                <a:solidFill>
                  <a:srgbClr val="FFFFFF"/>
                </a:solidFill>
              </a14:hiddenFill>
            </a:ext>
          </a:extLst>
        </p:spPr>
        <p:txBody>
          <a:bodyPr lIns="68580" tIns="34290" rIns="68580" bIns="34290" anchor="ctr">
            <a:spAutoFit/>
          </a:bodyPr>
          <a:lstStyle/>
          <a:p>
            <a:pPr algn="ctr" eaLnBrk="0" hangingPunct="0"/>
            <a:r>
              <a:rPr lang="it-IT" sz="1400" b="1">
                <a:solidFill>
                  <a:srgbClr val="4D4D4D"/>
                </a:solidFill>
                <a:latin typeface="Helvetica" charset="0"/>
              </a:rPr>
              <a:t>Revisore</a:t>
            </a:r>
          </a:p>
        </p:txBody>
      </p:sp>
      <p:sp>
        <p:nvSpPr>
          <p:cNvPr id="35843" name="AutoShape 4"/>
          <p:cNvSpPr>
            <a:spLocks noChangeArrowheads="1"/>
          </p:cNvSpPr>
          <p:nvPr/>
        </p:nvSpPr>
        <p:spPr bwMode="auto">
          <a:xfrm>
            <a:off x="1115616" y="1812401"/>
            <a:ext cx="1600200" cy="314980"/>
          </a:xfrm>
          <a:prstGeom prst="roundRect">
            <a:avLst>
              <a:gd name="adj" fmla="val 16667"/>
            </a:avLst>
          </a:prstGeom>
          <a:noFill/>
          <a:ln w="28575">
            <a:solidFill>
              <a:srgbClr val="D10018"/>
            </a:solidFill>
            <a:round/>
            <a:headEnd/>
            <a:tailEnd/>
          </a:ln>
          <a:extLst>
            <a:ext uri="{909E8E84-426E-40dd-AFC4-6F175D3DCCD1}">
              <a14:hiddenFill xmlns:a14="http://schemas.microsoft.com/office/drawing/2010/main">
                <a:solidFill>
                  <a:srgbClr val="FFFFFF"/>
                </a:solidFill>
              </a14:hiddenFill>
            </a:ext>
          </a:extLst>
        </p:spPr>
        <p:txBody>
          <a:bodyPr lIns="68580" tIns="34290" rIns="68580" bIns="34290" anchor="ctr">
            <a:spAutoFit/>
          </a:bodyPr>
          <a:lstStyle/>
          <a:p>
            <a:pPr algn="ctr" eaLnBrk="0" hangingPunct="0"/>
            <a:r>
              <a:rPr lang="it-IT" sz="1400" b="1">
                <a:solidFill>
                  <a:srgbClr val="4D4D4D"/>
                </a:solidFill>
                <a:latin typeface="Helvetica" charset="0"/>
              </a:rPr>
              <a:t>Percezioni</a:t>
            </a:r>
          </a:p>
        </p:txBody>
      </p:sp>
      <p:sp>
        <p:nvSpPr>
          <p:cNvPr id="35844" name="AutoShape 4"/>
          <p:cNvSpPr>
            <a:spLocks noChangeArrowheads="1"/>
          </p:cNvSpPr>
          <p:nvPr/>
        </p:nvSpPr>
        <p:spPr bwMode="auto">
          <a:xfrm>
            <a:off x="1115616" y="2682480"/>
            <a:ext cx="1600200" cy="497681"/>
          </a:xfrm>
          <a:prstGeom prst="roundRect">
            <a:avLst>
              <a:gd name="adj" fmla="val 16667"/>
            </a:avLst>
          </a:prstGeom>
          <a:solidFill>
            <a:srgbClr val="FDEEF1"/>
          </a:solidFill>
          <a:ln w="28575">
            <a:solidFill>
              <a:srgbClr val="D10018"/>
            </a:solidFill>
            <a:round/>
            <a:headEnd/>
            <a:tailEnd/>
          </a:ln>
        </p:spPr>
        <p:txBody>
          <a:bodyPr lIns="68580" tIns="34290" rIns="68580" bIns="34290" anchor="ctr">
            <a:spAutoFit/>
          </a:bodyPr>
          <a:lstStyle/>
          <a:p>
            <a:pPr algn="ctr" eaLnBrk="0" hangingPunct="0"/>
            <a:r>
              <a:rPr lang="it-IT" sz="1200" b="1">
                <a:solidFill>
                  <a:srgbClr val="4D4D4D"/>
                </a:solidFill>
                <a:latin typeface="Helvetica" charset="0"/>
              </a:rPr>
              <a:t>Significatività complessiva</a:t>
            </a:r>
          </a:p>
        </p:txBody>
      </p:sp>
      <p:sp>
        <p:nvSpPr>
          <p:cNvPr id="35845" name="AutoShape 4"/>
          <p:cNvSpPr>
            <a:spLocks noChangeArrowheads="1"/>
          </p:cNvSpPr>
          <p:nvPr/>
        </p:nvSpPr>
        <p:spPr bwMode="auto">
          <a:xfrm>
            <a:off x="1115616" y="3689749"/>
            <a:ext cx="1600200" cy="497681"/>
          </a:xfrm>
          <a:prstGeom prst="roundRect">
            <a:avLst>
              <a:gd name="adj" fmla="val 16667"/>
            </a:avLst>
          </a:prstGeom>
          <a:solidFill>
            <a:srgbClr val="FDEEF1"/>
          </a:solidFill>
          <a:ln w="28575">
            <a:solidFill>
              <a:srgbClr val="D10018"/>
            </a:solidFill>
            <a:round/>
            <a:headEnd/>
            <a:tailEnd/>
          </a:ln>
        </p:spPr>
        <p:txBody>
          <a:bodyPr lIns="68580" tIns="34290" rIns="68580" bIns="34290" anchor="ctr">
            <a:spAutoFit/>
          </a:bodyPr>
          <a:lstStyle/>
          <a:p>
            <a:pPr algn="ctr" eaLnBrk="0" hangingPunct="0"/>
            <a:r>
              <a:rPr lang="it-IT" sz="1200" b="1">
                <a:solidFill>
                  <a:srgbClr val="4D4D4D"/>
                </a:solidFill>
                <a:latin typeface="Helvetica" charset="0"/>
              </a:rPr>
              <a:t>Significatività operativa</a:t>
            </a:r>
          </a:p>
        </p:txBody>
      </p:sp>
      <p:sp>
        <p:nvSpPr>
          <p:cNvPr id="15" name="CasellaDiTesto 14"/>
          <p:cNvSpPr txBox="1"/>
          <p:nvPr/>
        </p:nvSpPr>
        <p:spPr>
          <a:xfrm>
            <a:off x="6602016" y="3810000"/>
            <a:ext cx="1219200" cy="238527"/>
          </a:xfrm>
          <a:prstGeom prst="rect">
            <a:avLst/>
          </a:prstGeom>
          <a:solidFill>
            <a:schemeClr val="bg2">
              <a:lumMod val="40000"/>
              <a:lumOff val="60000"/>
            </a:schemeClr>
          </a:solidFill>
          <a:ln w="25400">
            <a:solidFill>
              <a:schemeClr val="tx2"/>
            </a:solidFill>
          </a:ln>
        </p:spPr>
        <p:txBody>
          <a:bodyPr lIns="68580" tIns="34290" rIns="68580" bIns="34290">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defRPr/>
            </a:pPr>
            <a:r>
              <a:rPr lang="it-IT" sz="1100">
                <a:solidFill>
                  <a:srgbClr val="4D4D4D"/>
                </a:solidFill>
                <a:latin typeface="Helvetica" charset="0"/>
              </a:rPr>
              <a:t>Natura</a:t>
            </a:r>
          </a:p>
        </p:txBody>
      </p:sp>
      <p:sp>
        <p:nvSpPr>
          <p:cNvPr id="16" name="CasellaDiTesto 15"/>
          <p:cNvSpPr txBox="1"/>
          <p:nvPr/>
        </p:nvSpPr>
        <p:spPr>
          <a:xfrm>
            <a:off x="6602016" y="4093369"/>
            <a:ext cx="1219200" cy="238527"/>
          </a:xfrm>
          <a:prstGeom prst="rect">
            <a:avLst/>
          </a:prstGeom>
          <a:solidFill>
            <a:schemeClr val="bg2">
              <a:lumMod val="40000"/>
              <a:lumOff val="60000"/>
            </a:schemeClr>
          </a:solidFill>
          <a:ln w="25400">
            <a:solidFill>
              <a:schemeClr val="tx2"/>
            </a:solidFill>
          </a:ln>
        </p:spPr>
        <p:txBody>
          <a:bodyPr lIns="68580" tIns="34290" rIns="68580" bIns="34290">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defRPr/>
            </a:pPr>
            <a:r>
              <a:rPr lang="it-IT" sz="1100">
                <a:solidFill>
                  <a:srgbClr val="4D4D4D"/>
                </a:solidFill>
                <a:latin typeface="Helvetica" charset="0"/>
              </a:rPr>
              <a:t>Tempistica</a:t>
            </a:r>
          </a:p>
        </p:txBody>
      </p:sp>
      <p:sp>
        <p:nvSpPr>
          <p:cNvPr id="17" name="CasellaDiTesto 16"/>
          <p:cNvSpPr txBox="1"/>
          <p:nvPr/>
        </p:nvSpPr>
        <p:spPr>
          <a:xfrm>
            <a:off x="6602016" y="4381500"/>
            <a:ext cx="1219200" cy="238527"/>
          </a:xfrm>
          <a:prstGeom prst="rect">
            <a:avLst/>
          </a:prstGeom>
          <a:solidFill>
            <a:schemeClr val="bg2">
              <a:lumMod val="40000"/>
              <a:lumOff val="60000"/>
            </a:schemeClr>
          </a:solidFill>
          <a:ln w="25400">
            <a:solidFill>
              <a:schemeClr val="tx2"/>
            </a:solidFill>
          </a:ln>
        </p:spPr>
        <p:txBody>
          <a:bodyPr lIns="68580" tIns="34290" rIns="68580" bIns="34290">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defRPr/>
            </a:pPr>
            <a:r>
              <a:rPr lang="it-IT" sz="1100" b="1">
                <a:solidFill>
                  <a:srgbClr val="4D4D4D"/>
                </a:solidFill>
                <a:latin typeface="Helvetica" charset="0"/>
              </a:rPr>
              <a:t>Estensione</a:t>
            </a:r>
          </a:p>
        </p:txBody>
      </p:sp>
      <p:sp>
        <p:nvSpPr>
          <p:cNvPr id="18444" name="AutoShape 4"/>
          <p:cNvSpPr>
            <a:spLocks noChangeArrowheads="1"/>
          </p:cNvSpPr>
          <p:nvPr/>
        </p:nvSpPr>
        <p:spPr bwMode="auto">
          <a:xfrm>
            <a:off x="3858816" y="1062306"/>
            <a:ext cx="1600200" cy="314980"/>
          </a:xfrm>
          <a:prstGeom prst="roundRect">
            <a:avLst>
              <a:gd name="adj" fmla="val 16667"/>
            </a:avLst>
          </a:prstGeom>
          <a:ln>
            <a:headEnd/>
            <a:tailEnd/>
          </a:ln>
        </p:spPr>
        <p:style>
          <a:lnRef idx="1">
            <a:schemeClr val="accent1"/>
          </a:lnRef>
          <a:fillRef idx="2">
            <a:schemeClr val="accent1"/>
          </a:fillRef>
          <a:effectRef idx="1">
            <a:schemeClr val="accent1"/>
          </a:effectRef>
          <a:fontRef idx="minor">
            <a:schemeClr val="dk1"/>
          </a:fontRef>
        </p:style>
        <p:txBody>
          <a:bodyPr lIns="68580" tIns="34290" rIns="68580" bIns="34290" anchor="ctr">
            <a:spAutoFit/>
          </a:bodyPr>
          <a:lstStyle/>
          <a:p>
            <a:pPr algn="ctr" eaLnBrk="0" hangingPunct="0">
              <a:defRPr/>
            </a:pPr>
            <a:r>
              <a:rPr lang="it-IT" sz="1400" b="1" i="1">
                <a:solidFill>
                  <a:srgbClr val="006B00"/>
                </a:solidFill>
                <a:latin typeface="Helvetica" charset="0"/>
                <a:ea typeface="ＭＳ Ｐゴシック" charset="0"/>
                <a:cs typeface="ＭＳ Ｐゴシック" charset="0"/>
              </a:rPr>
              <a:t>Chi sono?</a:t>
            </a:r>
          </a:p>
        </p:txBody>
      </p:sp>
      <p:cxnSp>
        <p:nvCxnSpPr>
          <p:cNvPr id="35850" name="Connettore 2 23"/>
          <p:cNvCxnSpPr>
            <a:cxnSpLocks noChangeShapeType="1"/>
            <a:stCxn id="35842" idx="2"/>
            <a:endCxn id="35843" idx="0"/>
          </p:cNvCxnSpPr>
          <p:nvPr/>
        </p:nvCxnSpPr>
        <p:spPr bwMode="auto">
          <a:xfrm>
            <a:off x="1915716" y="1377287"/>
            <a:ext cx="0" cy="435114"/>
          </a:xfrm>
          <a:prstGeom prst="straightConnector1">
            <a:avLst/>
          </a:prstGeom>
          <a:noFill/>
          <a:ln w="25400">
            <a:solidFill>
              <a:srgbClr val="595959"/>
            </a:solidFill>
            <a:round/>
            <a:headEnd/>
            <a:tailEnd type="arrow" w="med" len="med"/>
          </a:ln>
          <a:extLst>
            <a:ext uri="{909E8E84-426E-40dd-AFC4-6F175D3DCCD1}">
              <a14:hiddenFill xmlns:a14="http://schemas.microsoft.com/office/drawing/2010/main">
                <a:noFill/>
              </a14:hiddenFill>
            </a:ext>
          </a:extLst>
        </p:spPr>
      </p:cxnSp>
      <p:cxnSp>
        <p:nvCxnSpPr>
          <p:cNvPr id="35851" name="Connettore 2 26"/>
          <p:cNvCxnSpPr>
            <a:cxnSpLocks noChangeShapeType="1"/>
            <a:stCxn id="35843" idx="2"/>
            <a:endCxn id="35844" idx="0"/>
          </p:cNvCxnSpPr>
          <p:nvPr/>
        </p:nvCxnSpPr>
        <p:spPr bwMode="auto">
          <a:xfrm>
            <a:off x="1915716" y="2127381"/>
            <a:ext cx="0" cy="555099"/>
          </a:xfrm>
          <a:prstGeom prst="straightConnector1">
            <a:avLst/>
          </a:prstGeom>
          <a:noFill/>
          <a:ln w="25400">
            <a:solidFill>
              <a:srgbClr val="595959"/>
            </a:solidFill>
            <a:round/>
            <a:headEnd/>
            <a:tailEnd type="arrow" w="med" len="med"/>
          </a:ln>
          <a:extLst>
            <a:ext uri="{909E8E84-426E-40dd-AFC4-6F175D3DCCD1}">
              <a14:hiddenFill xmlns:a14="http://schemas.microsoft.com/office/drawing/2010/main">
                <a:noFill/>
              </a14:hiddenFill>
            </a:ext>
          </a:extLst>
        </p:spPr>
      </p:cxnSp>
      <p:cxnSp>
        <p:nvCxnSpPr>
          <p:cNvPr id="35852" name="Connettore 2 29"/>
          <p:cNvCxnSpPr>
            <a:cxnSpLocks noChangeShapeType="1"/>
            <a:stCxn id="35844" idx="2"/>
            <a:endCxn id="35845" idx="0"/>
          </p:cNvCxnSpPr>
          <p:nvPr/>
        </p:nvCxnSpPr>
        <p:spPr bwMode="auto">
          <a:xfrm>
            <a:off x="1915716" y="3190876"/>
            <a:ext cx="0" cy="488156"/>
          </a:xfrm>
          <a:prstGeom prst="straightConnector1">
            <a:avLst/>
          </a:prstGeom>
          <a:noFill/>
          <a:ln w="25400">
            <a:solidFill>
              <a:srgbClr val="595959"/>
            </a:solidFill>
            <a:round/>
            <a:headEnd/>
            <a:tailEnd type="arrow" w="med" len="med"/>
          </a:ln>
          <a:extLst>
            <a:ext uri="{909E8E84-426E-40dd-AFC4-6F175D3DCCD1}">
              <a14:hiddenFill xmlns:a14="http://schemas.microsoft.com/office/drawing/2010/main">
                <a:noFill/>
              </a14:hiddenFill>
            </a:ext>
          </a:extLst>
        </p:spPr>
      </p:cxnSp>
      <p:cxnSp>
        <p:nvCxnSpPr>
          <p:cNvPr id="33" name="Connettore 2 32"/>
          <p:cNvCxnSpPr>
            <a:stCxn id="35842" idx="3"/>
            <a:endCxn id="18444" idx="1"/>
          </p:cNvCxnSpPr>
          <p:nvPr/>
        </p:nvCxnSpPr>
        <p:spPr>
          <a:xfrm flipV="1">
            <a:off x="2715816" y="1219796"/>
            <a:ext cx="1143000" cy="1"/>
          </a:xfrm>
          <a:prstGeom prst="straightConnector1">
            <a:avLst/>
          </a:prstGeom>
          <a:ln>
            <a:solidFill>
              <a:schemeClr val="tx1">
                <a:lumMod val="65000"/>
                <a:lumOff val="35000"/>
              </a:schemeClr>
            </a:solidFill>
            <a:prstDash val="dash"/>
            <a:tailEnd type="arrow"/>
          </a:ln>
          <a:effectLst/>
        </p:spPr>
        <p:style>
          <a:lnRef idx="2">
            <a:schemeClr val="accent1"/>
          </a:lnRef>
          <a:fillRef idx="0">
            <a:schemeClr val="accent1"/>
          </a:fillRef>
          <a:effectRef idx="1">
            <a:schemeClr val="accent1"/>
          </a:effectRef>
          <a:fontRef idx="minor">
            <a:schemeClr val="tx1"/>
          </a:fontRef>
        </p:style>
      </p:cxnSp>
      <p:cxnSp>
        <p:nvCxnSpPr>
          <p:cNvPr id="39" name="Connettore 2 38"/>
          <p:cNvCxnSpPr>
            <a:stCxn id="35844" idx="3"/>
            <a:endCxn id="35878" idx="1"/>
          </p:cNvCxnSpPr>
          <p:nvPr/>
        </p:nvCxnSpPr>
        <p:spPr>
          <a:xfrm flipV="1">
            <a:off x="2715816" y="2930129"/>
            <a:ext cx="838200" cy="1191"/>
          </a:xfrm>
          <a:prstGeom prst="straightConnector1">
            <a:avLst/>
          </a:prstGeom>
          <a:ln>
            <a:solidFill>
              <a:schemeClr val="tx1">
                <a:lumMod val="65000"/>
                <a:lumOff val="35000"/>
              </a:schemeClr>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42" name="Connettore 2 41"/>
          <p:cNvCxnSpPr>
            <a:stCxn id="35882" idx="3"/>
            <a:endCxn id="16" idx="1"/>
          </p:cNvCxnSpPr>
          <p:nvPr/>
        </p:nvCxnSpPr>
        <p:spPr>
          <a:xfrm>
            <a:off x="5687616" y="4198145"/>
            <a:ext cx="914400" cy="14488"/>
          </a:xfrm>
          <a:prstGeom prst="straightConnector1">
            <a:avLst/>
          </a:prstGeom>
          <a:ln>
            <a:solidFill>
              <a:schemeClr val="tx1">
                <a:lumMod val="65000"/>
                <a:lumOff val="35000"/>
              </a:schemeClr>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35856" name="Connettore 4 44"/>
          <p:cNvCxnSpPr>
            <a:cxnSpLocks noChangeShapeType="1"/>
            <a:stCxn id="35882" idx="3"/>
            <a:endCxn id="15" idx="1"/>
          </p:cNvCxnSpPr>
          <p:nvPr/>
        </p:nvCxnSpPr>
        <p:spPr bwMode="auto">
          <a:xfrm flipV="1">
            <a:off x="5687616" y="3929264"/>
            <a:ext cx="914400" cy="268881"/>
          </a:xfrm>
          <a:prstGeom prst="bentConnector3">
            <a:avLst>
              <a:gd name="adj1" fmla="val 50000"/>
            </a:avLst>
          </a:prstGeom>
          <a:noFill/>
          <a:ln w="25400">
            <a:solidFill>
              <a:srgbClr val="595959"/>
            </a:solidFill>
            <a:miter lim="800000"/>
            <a:headEnd/>
            <a:tailEnd type="arrow" w="med" len="med"/>
          </a:ln>
          <a:extLst>
            <a:ext uri="{909E8E84-426E-40dd-AFC4-6F175D3DCCD1}">
              <a14:hiddenFill xmlns:a14="http://schemas.microsoft.com/office/drawing/2010/main">
                <a:noFill/>
              </a14:hiddenFill>
            </a:ext>
          </a:extLst>
        </p:spPr>
      </p:cxnSp>
      <p:cxnSp>
        <p:nvCxnSpPr>
          <p:cNvPr id="35857" name="Connettore 4 48"/>
          <p:cNvCxnSpPr>
            <a:cxnSpLocks noChangeShapeType="1"/>
            <a:stCxn id="35882" idx="3"/>
          </p:cNvCxnSpPr>
          <p:nvPr/>
        </p:nvCxnSpPr>
        <p:spPr bwMode="auto">
          <a:xfrm>
            <a:off x="5687617" y="4198145"/>
            <a:ext cx="901700" cy="307181"/>
          </a:xfrm>
          <a:prstGeom prst="bentConnector3">
            <a:avLst>
              <a:gd name="adj1" fmla="val 50000"/>
            </a:avLst>
          </a:prstGeom>
          <a:noFill/>
          <a:ln w="25400">
            <a:solidFill>
              <a:srgbClr val="595959"/>
            </a:solidFill>
            <a:miter lim="800000"/>
            <a:headEnd/>
            <a:tailEnd type="arrow" w="med" len="med"/>
          </a:ln>
          <a:extLst>
            <a:ext uri="{909E8E84-426E-40dd-AFC4-6F175D3DCCD1}">
              <a14:hiddenFill xmlns:a14="http://schemas.microsoft.com/office/drawing/2010/main">
                <a:noFill/>
              </a14:hiddenFill>
            </a:ext>
          </a:extLst>
        </p:spPr>
      </p:cxnSp>
      <p:sp>
        <p:nvSpPr>
          <p:cNvPr id="35858" name="AutoShape 4"/>
          <p:cNvSpPr>
            <a:spLocks noChangeArrowheads="1"/>
          </p:cNvSpPr>
          <p:nvPr/>
        </p:nvSpPr>
        <p:spPr bwMode="auto">
          <a:xfrm>
            <a:off x="6449616" y="1062307"/>
            <a:ext cx="1600200" cy="314980"/>
          </a:xfrm>
          <a:prstGeom prst="roundRect">
            <a:avLst>
              <a:gd name="adj" fmla="val 16667"/>
            </a:avLst>
          </a:prstGeom>
          <a:noFill/>
          <a:ln w="28575">
            <a:solidFill>
              <a:srgbClr val="D10018"/>
            </a:solidFill>
            <a:round/>
            <a:headEnd/>
            <a:tailEnd/>
          </a:ln>
          <a:extLst>
            <a:ext uri="{909E8E84-426E-40dd-AFC4-6F175D3DCCD1}">
              <a14:hiddenFill xmlns:a14="http://schemas.microsoft.com/office/drawing/2010/main">
                <a:solidFill>
                  <a:srgbClr val="FFFFFF"/>
                </a:solidFill>
              </a14:hiddenFill>
            </a:ext>
          </a:extLst>
        </p:spPr>
        <p:txBody>
          <a:bodyPr lIns="68580" tIns="34290" rIns="68580" bIns="34290" anchor="ctr">
            <a:spAutoFit/>
          </a:bodyPr>
          <a:lstStyle/>
          <a:p>
            <a:pPr algn="ctr" eaLnBrk="0" hangingPunct="0"/>
            <a:r>
              <a:rPr lang="it-IT" sz="1400" b="1">
                <a:solidFill>
                  <a:srgbClr val="4D4D4D"/>
                </a:solidFill>
                <a:latin typeface="Helvetica" charset="0"/>
              </a:rPr>
              <a:t>Utilizzatori</a:t>
            </a:r>
          </a:p>
        </p:txBody>
      </p:sp>
      <p:cxnSp>
        <p:nvCxnSpPr>
          <p:cNvPr id="35859" name="Connettore 2 27"/>
          <p:cNvCxnSpPr>
            <a:cxnSpLocks noChangeShapeType="1"/>
            <a:stCxn id="35858" idx="1"/>
            <a:endCxn id="18444" idx="3"/>
          </p:cNvCxnSpPr>
          <p:nvPr/>
        </p:nvCxnSpPr>
        <p:spPr bwMode="auto">
          <a:xfrm flipH="1" flipV="1">
            <a:off x="5459016" y="1219796"/>
            <a:ext cx="990600" cy="1"/>
          </a:xfrm>
          <a:prstGeom prst="straightConnector1">
            <a:avLst/>
          </a:prstGeom>
          <a:noFill/>
          <a:ln w="25400">
            <a:solidFill>
              <a:srgbClr val="595959"/>
            </a:solidFill>
            <a:prstDash val="dash"/>
            <a:round/>
            <a:headEnd/>
            <a:tailEnd type="arrow" w="med" len="med"/>
          </a:ln>
          <a:extLst>
            <a:ext uri="{909E8E84-426E-40dd-AFC4-6F175D3DCCD1}">
              <a14:hiddenFill xmlns:a14="http://schemas.microsoft.com/office/drawing/2010/main">
                <a:noFill/>
              </a14:hiddenFill>
            </a:ext>
          </a:extLst>
        </p:spPr>
      </p:cxnSp>
      <p:sp>
        <p:nvSpPr>
          <p:cNvPr id="35860" name="AutoShape 4"/>
          <p:cNvSpPr>
            <a:spLocks noChangeArrowheads="1"/>
          </p:cNvSpPr>
          <p:nvPr/>
        </p:nvSpPr>
        <p:spPr bwMode="auto">
          <a:xfrm>
            <a:off x="6449616" y="1744892"/>
            <a:ext cx="1600200" cy="451187"/>
          </a:xfrm>
          <a:prstGeom prst="roundRect">
            <a:avLst>
              <a:gd name="adj" fmla="val 16667"/>
            </a:avLst>
          </a:prstGeom>
          <a:noFill/>
          <a:ln w="28575">
            <a:solidFill>
              <a:srgbClr val="D10018"/>
            </a:solidFill>
            <a:round/>
            <a:headEnd/>
            <a:tailEnd/>
          </a:ln>
          <a:extLst>
            <a:ext uri="{909E8E84-426E-40dd-AFC4-6F175D3DCCD1}">
              <a14:hiddenFill xmlns:a14="http://schemas.microsoft.com/office/drawing/2010/main">
                <a:solidFill>
                  <a:srgbClr val="FFFFFF"/>
                </a:solidFill>
              </a14:hiddenFill>
            </a:ext>
          </a:extLst>
        </p:spPr>
        <p:txBody>
          <a:bodyPr lIns="68580" tIns="34290" rIns="68580" bIns="34290" anchor="ctr">
            <a:spAutoFit/>
          </a:bodyPr>
          <a:lstStyle/>
          <a:p>
            <a:pPr algn="ctr" eaLnBrk="0" hangingPunct="0"/>
            <a:r>
              <a:rPr lang="it-IT" sz="1100" b="1">
                <a:solidFill>
                  <a:srgbClr val="4D4D4D"/>
                </a:solidFill>
                <a:latin typeface="Helvetica" charset="0"/>
              </a:rPr>
              <a:t>Decisioni economiche</a:t>
            </a:r>
          </a:p>
        </p:txBody>
      </p:sp>
      <p:graphicFrame>
        <p:nvGraphicFramePr>
          <p:cNvPr id="43" name="Tabella 42"/>
          <p:cNvGraphicFramePr>
            <a:graphicFrameLocks noGrp="1"/>
          </p:cNvGraphicFramePr>
          <p:nvPr>
            <p:extLst>
              <p:ext uri="{D42A27DB-BD31-4B8C-83A1-F6EECF244321}">
                <p14:modId xmlns:p14="http://schemas.microsoft.com/office/powerpoint/2010/main" val="2732621358"/>
              </p:ext>
            </p:extLst>
          </p:nvPr>
        </p:nvGraphicFramePr>
        <p:xfrm>
          <a:off x="2944416" y="1489472"/>
          <a:ext cx="3276600" cy="1007269"/>
        </p:xfrm>
        <a:graphic>
          <a:graphicData uri="http://schemas.openxmlformats.org/drawingml/2006/table">
            <a:tbl>
              <a:tblPr/>
              <a:tblGrid>
                <a:gridCol w="1905000"/>
                <a:gridCol w="1371600"/>
              </a:tblGrid>
              <a:tr h="25157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200" b="0" i="0" u="none" strike="noStrike" cap="none" normalizeH="0" baseline="0">
                          <a:ln>
                            <a:noFill/>
                          </a:ln>
                          <a:solidFill>
                            <a:srgbClr val="141440"/>
                          </a:solidFill>
                          <a:effectLst/>
                          <a:latin typeface="Helvetica" charset="0"/>
                          <a:ea typeface="ＭＳ Ｐゴシック" charset="0"/>
                          <a:cs typeface="ＭＳ Ｐゴシック" charset="0"/>
                        </a:rPr>
                        <a:t>Ricavi</a:t>
                      </a:r>
                    </a:p>
                  </a:txBody>
                  <a:tcPr marT="34307" marB="3430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alpha val="30196"/>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1200" b="0" i="0" u="none" strike="noStrike" cap="none" normalizeH="0" baseline="0" dirty="0" smtClean="0">
                          <a:ln>
                            <a:noFill/>
                          </a:ln>
                          <a:solidFill>
                            <a:srgbClr val="141440"/>
                          </a:solidFill>
                          <a:effectLst/>
                          <a:latin typeface="Helvetica" charset="0"/>
                          <a:ea typeface="ＭＳ Ｐゴシック" charset="0"/>
                          <a:cs typeface="ＭＳ Ｐゴシック" charset="0"/>
                        </a:rPr>
                        <a:t>1% </a:t>
                      </a:r>
                      <a:r>
                        <a:rPr kumimoji="0" lang="it-IT" sz="1200" b="0" i="0" u="none" strike="noStrike" cap="none" normalizeH="0" baseline="0" dirty="0">
                          <a:ln>
                            <a:noFill/>
                          </a:ln>
                          <a:solidFill>
                            <a:srgbClr val="141440"/>
                          </a:solidFill>
                          <a:effectLst/>
                          <a:latin typeface="Helvetica" charset="0"/>
                          <a:ea typeface="ＭＳ Ｐゴシック" charset="0"/>
                          <a:cs typeface="ＭＳ Ｐゴシック" charset="0"/>
                        </a:rPr>
                        <a:t>- </a:t>
                      </a:r>
                      <a:r>
                        <a:rPr kumimoji="0" lang="it-IT" sz="1200" b="0" i="0" u="none" strike="noStrike" cap="none" normalizeH="0" baseline="0" dirty="0" smtClean="0">
                          <a:ln>
                            <a:noFill/>
                          </a:ln>
                          <a:solidFill>
                            <a:srgbClr val="141440"/>
                          </a:solidFill>
                          <a:effectLst/>
                          <a:latin typeface="Helvetica" charset="0"/>
                          <a:ea typeface="ＭＳ Ｐゴシック" charset="0"/>
                          <a:cs typeface="ＭＳ Ｐゴシック" charset="0"/>
                        </a:rPr>
                        <a:t>3%</a:t>
                      </a:r>
                      <a:endParaRPr kumimoji="0" lang="it-IT" sz="1200" b="0" i="0" u="none" strike="noStrike" cap="none" normalizeH="0" baseline="0" dirty="0">
                        <a:ln>
                          <a:noFill/>
                        </a:ln>
                        <a:solidFill>
                          <a:srgbClr val="141440"/>
                        </a:solidFill>
                        <a:effectLst/>
                        <a:latin typeface="Helvetica" charset="0"/>
                        <a:ea typeface="ＭＳ Ｐゴシック" charset="0"/>
                        <a:cs typeface="ＭＳ Ｐゴシック" charset="0"/>
                      </a:endParaRPr>
                    </a:p>
                  </a:txBody>
                  <a:tcPr marT="34307" marB="3430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alpha val="30196"/>
                      </a:srgbClr>
                    </a:solidFill>
                  </a:tcPr>
                </a:tc>
              </a:tr>
              <a:tr h="25157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200" b="0" i="0" u="none" strike="noStrike" cap="none" normalizeH="0" baseline="0" dirty="0" smtClean="0">
                          <a:ln>
                            <a:noFill/>
                          </a:ln>
                          <a:solidFill>
                            <a:srgbClr val="141440"/>
                          </a:solidFill>
                          <a:effectLst/>
                          <a:latin typeface="Helvetica" charset="0"/>
                          <a:ea typeface="ＭＳ Ｐゴシック" charset="0"/>
                          <a:cs typeface="ＭＳ Ｐゴシック" charset="0"/>
                        </a:rPr>
                        <a:t>Risultato operativo</a:t>
                      </a:r>
                      <a:endParaRPr kumimoji="0" lang="it-IT" sz="1200" b="0" i="0" u="none" strike="noStrike" cap="none" normalizeH="0" baseline="0" dirty="0">
                        <a:ln>
                          <a:noFill/>
                        </a:ln>
                        <a:solidFill>
                          <a:srgbClr val="141440"/>
                        </a:solidFill>
                        <a:effectLst/>
                        <a:latin typeface="Helvetica" charset="0"/>
                        <a:ea typeface="ＭＳ Ｐゴシック" charset="0"/>
                        <a:cs typeface="ＭＳ Ｐゴシック" charset="0"/>
                      </a:endParaRPr>
                    </a:p>
                  </a:txBody>
                  <a:tcPr marT="34307" marB="3430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alpha val="30196"/>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1200" b="0" i="0" u="none" strike="noStrike" cap="none" normalizeH="0" baseline="0" dirty="0">
                          <a:ln>
                            <a:noFill/>
                          </a:ln>
                          <a:solidFill>
                            <a:srgbClr val="141440"/>
                          </a:solidFill>
                          <a:effectLst/>
                          <a:latin typeface="Helvetica" charset="0"/>
                          <a:ea typeface="ＭＳ Ｐゴシック" charset="0"/>
                          <a:cs typeface="ＭＳ Ｐゴシック" charset="0"/>
                        </a:rPr>
                        <a:t>3</a:t>
                      </a:r>
                      <a:r>
                        <a:rPr kumimoji="0" lang="it-IT" sz="1200" b="0" i="0" u="none" strike="noStrike" cap="none" normalizeH="0" baseline="0" dirty="0" smtClean="0">
                          <a:ln>
                            <a:noFill/>
                          </a:ln>
                          <a:solidFill>
                            <a:srgbClr val="141440"/>
                          </a:solidFill>
                          <a:effectLst/>
                          <a:latin typeface="Helvetica" charset="0"/>
                          <a:ea typeface="ＭＳ Ｐゴシック" charset="0"/>
                          <a:cs typeface="ＭＳ Ｐゴシック" charset="0"/>
                        </a:rPr>
                        <a:t>% </a:t>
                      </a:r>
                      <a:r>
                        <a:rPr kumimoji="0" lang="it-IT" sz="1200" b="0" i="0" u="none" strike="noStrike" cap="none" normalizeH="0" baseline="0" dirty="0">
                          <a:ln>
                            <a:noFill/>
                          </a:ln>
                          <a:solidFill>
                            <a:srgbClr val="141440"/>
                          </a:solidFill>
                          <a:effectLst/>
                          <a:latin typeface="Helvetica" charset="0"/>
                          <a:ea typeface="ＭＳ Ｐゴシック" charset="0"/>
                          <a:cs typeface="ＭＳ Ｐゴシック" charset="0"/>
                        </a:rPr>
                        <a:t>- </a:t>
                      </a:r>
                      <a:r>
                        <a:rPr kumimoji="0" lang="it-IT" sz="1200" b="0" i="0" u="none" strike="noStrike" cap="none" normalizeH="0" baseline="0" dirty="0" smtClean="0">
                          <a:ln>
                            <a:noFill/>
                          </a:ln>
                          <a:solidFill>
                            <a:srgbClr val="141440"/>
                          </a:solidFill>
                          <a:effectLst/>
                          <a:latin typeface="Helvetica" charset="0"/>
                          <a:ea typeface="ＭＳ Ｐゴシック" charset="0"/>
                          <a:cs typeface="ＭＳ Ｐゴシック" charset="0"/>
                        </a:rPr>
                        <a:t>7%</a:t>
                      </a:r>
                      <a:endParaRPr kumimoji="0" lang="it-IT" sz="1200" b="0" i="0" u="none" strike="noStrike" cap="none" normalizeH="0" baseline="0" dirty="0">
                        <a:ln>
                          <a:noFill/>
                        </a:ln>
                        <a:solidFill>
                          <a:srgbClr val="141440"/>
                        </a:solidFill>
                        <a:effectLst/>
                        <a:latin typeface="Helvetica" charset="0"/>
                        <a:ea typeface="ＭＳ Ｐゴシック" charset="0"/>
                        <a:cs typeface="ＭＳ Ｐゴシック" charset="0"/>
                      </a:endParaRPr>
                    </a:p>
                  </a:txBody>
                  <a:tcPr marT="34307" marB="3430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alpha val="30196"/>
                      </a:srgbClr>
                    </a:solidFill>
                  </a:tcPr>
                </a:tc>
              </a:tr>
              <a:tr h="25253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200" b="0" i="0" u="none" strike="noStrike" cap="none" normalizeH="0" baseline="0" dirty="0">
                          <a:ln>
                            <a:noFill/>
                          </a:ln>
                          <a:solidFill>
                            <a:srgbClr val="141440"/>
                          </a:solidFill>
                          <a:effectLst/>
                          <a:latin typeface="Helvetica" charset="0"/>
                          <a:ea typeface="ＭＳ Ｐゴシック" charset="0"/>
                          <a:cs typeface="ＭＳ Ｐゴシック" charset="0"/>
                        </a:rPr>
                        <a:t>Totale attivo</a:t>
                      </a:r>
                    </a:p>
                  </a:txBody>
                  <a:tcPr marT="34307" marB="3430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alpha val="30196"/>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1200" b="0" i="0" u="none" strike="noStrike" cap="none" normalizeH="0" baseline="0" dirty="0" smtClean="0">
                          <a:ln>
                            <a:noFill/>
                          </a:ln>
                          <a:solidFill>
                            <a:srgbClr val="141440"/>
                          </a:solidFill>
                          <a:effectLst/>
                          <a:latin typeface="Helvetica" charset="0"/>
                          <a:ea typeface="ＭＳ Ｐゴシック" charset="0"/>
                          <a:cs typeface="ＭＳ Ｐゴシック" charset="0"/>
                        </a:rPr>
                        <a:t>1% </a:t>
                      </a:r>
                      <a:r>
                        <a:rPr kumimoji="0" lang="it-IT" sz="1200" b="0" i="0" u="none" strike="noStrike" cap="none" normalizeH="0" baseline="0" dirty="0">
                          <a:ln>
                            <a:noFill/>
                          </a:ln>
                          <a:solidFill>
                            <a:srgbClr val="141440"/>
                          </a:solidFill>
                          <a:effectLst/>
                          <a:latin typeface="Helvetica" charset="0"/>
                          <a:ea typeface="ＭＳ Ｐゴシック" charset="0"/>
                          <a:cs typeface="ＭＳ Ｐゴシック" charset="0"/>
                        </a:rPr>
                        <a:t>- </a:t>
                      </a:r>
                      <a:r>
                        <a:rPr kumimoji="0" lang="it-IT" sz="1200" b="0" i="0" u="none" strike="noStrike" cap="none" normalizeH="0" baseline="0" dirty="0" smtClean="0">
                          <a:ln>
                            <a:noFill/>
                          </a:ln>
                          <a:solidFill>
                            <a:srgbClr val="141440"/>
                          </a:solidFill>
                          <a:effectLst/>
                          <a:latin typeface="Helvetica" charset="0"/>
                          <a:ea typeface="ＭＳ Ｐゴシック" charset="0"/>
                          <a:cs typeface="ＭＳ Ｐゴシック" charset="0"/>
                        </a:rPr>
                        <a:t>3%</a:t>
                      </a:r>
                      <a:endParaRPr kumimoji="0" lang="it-IT" sz="1200" b="0" i="0" u="none" strike="noStrike" cap="none" normalizeH="0" baseline="0" dirty="0">
                        <a:ln>
                          <a:noFill/>
                        </a:ln>
                        <a:solidFill>
                          <a:srgbClr val="141440"/>
                        </a:solidFill>
                        <a:effectLst/>
                        <a:latin typeface="Helvetica" charset="0"/>
                        <a:ea typeface="ＭＳ Ｐゴシック" charset="0"/>
                        <a:cs typeface="ＭＳ Ｐゴシック" charset="0"/>
                      </a:endParaRPr>
                    </a:p>
                  </a:txBody>
                  <a:tcPr marT="34307" marB="3430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alpha val="30196"/>
                      </a:srgbClr>
                    </a:solidFill>
                  </a:tcPr>
                </a:tc>
              </a:tr>
              <a:tr h="25157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200" b="0" i="0" u="none" strike="noStrike" cap="none" normalizeH="0" baseline="0">
                          <a:ln>
                            <a:noFill/>
                          </a:ln>
                          <a:solidFill>
                            <a:srgbClr val="141440"/>
                          </a:solidFill>
                          <a:effectLst/>
                          <a:latin typeface="Helvetica" charset="0"/>
                          <a:ea typeface="ＭＳ Ｐゴシック" charset="0"/>
                          <a:cs typeface="ＭＳ Ｐゴシック" charset="0"/>
                        </a:rPr>
                        <a:t>Patrimonio netto</a:t>
                      </a:r>
                    </a:p>
                  </a:txBody>
                  <a:tcPr marT="34307" marB="3430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alpha val="30196"/>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1200" b="0" i="0" u="none" strike="noStrike" cap="none" normalizeH="0" baseline="0" dirty="0">
                          <a:ln>
                            <a:noFill/>
                          </a:ln>
                          <a:solidFill>
                            <a:srgbClr val="141440"/>
                          </a:solidFill>
                          <a:effectLst/>
                          <a:latin typeface="Helvetica" charset="0"/>
                          <a:ea typeface="ＭＳ Ｐゴシック" charset="0"/>
                          <a:cs typeface="ＭＳ Ｐゴシック" charset="0"/>
                        </a:rPr>
                        <a:t>3</a:t>
                      </a:r>
                      <a:r>
                        <a:rPr kumimoji="0" lang="it-IT" sz="1200" b="0" i="0" u="none" strike="noStrike" cap="none" normalizeH="0" baseline="0" dirty="0" smtClean="0">
                          <a:ln>
                            <a:noFill/>
                          </a:ln>
                          <a:solidFill>
                            <a:srgbClr val="141440"/>
                          </a:solidFill>
                          <a:effectLst/>
                          <a:latin typeface="Helvetica" charset="0"/>
                          <a:ea typeface="ＭＳ Ｐゴシック" charset="0"/>
                          <a:cs typeface="ＭＳ Ｐゴシック" charset="0"/>
                        </a:rPr>
                        <a:t>% </a:t>
                      </a:r>
                      <a:r>
                        <a:rPr kumimoji="0" lang="it-IT" sz="1200" b="0" i="0" u="none" strike="noStrike" cap="none" normalizeH="0" baseline="0" dirty="0">
                          <a:ln>
                            <a:noFill/>
                          </a:ln>
                          <a:solidFill>
                            <a:srgbClr val="141440"/>
                          </a:solidFill>
                          <a:effectLst/>
                          <a:latin typeface="Helvetica" charset="0"/>
                          <a:ea typeface="ＭＳ Ｐゴシック" charset="0"/>
                          <a:cs typeface="ＭＳ Ｐゴシック" charset="0"/>
                        </a:rPr>
                        <a:t>- 5%</a:t>
                      </a:r>
                    </a:p>
                  </a:txBody>
                  <a:tcPr marT="34307" marB="3430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alpha val="30196"/>
                      </a:srgbClr>
                    </a:solidFill>
                  </a:tcPr>
                </a:tc>
              </a:tr>
            </a:tbl>
          </a:graphicData>
        </a:graphic>
      </p:graphicFrame>
      <p:sp>
        <p:nvSpPr>
          <p:cNvPr id="35878" name="AutoShape 4"/>
          <p:cNvSpPr>
            <a:spLocks noChangeArrowheads="1"/>
          </p:cNvSpPr>
          <p:nvPr/>
        </p:nvSpPr>
        <p:spPr bwMode="auto">
          <a:xfrm>
            <a:off x="3554016" y="2789665"/>
            <a:ext cx="2133600" cy="280928"/>
          </a:xfrm>
          <a:prstGeom prst="roundRect">
            <a:avLst>
              <a:gd name="adj" fmla="val 16667"/>
            </a:avLst>
          </a:prstGeom>
          <a:noFill/>
          <a:ln w="28575">
            <a:solidFill>
              <a:srgbClr val="D10018"/>
            </a:solidFill>
            <a:round/>
            <a:headEnd/>
            <a:tailEnd/>
          </a:ln>
          <a:extLst>
            <a:ext uri="{909E8E84-426E-40dd-AFC4-6F175D3DCCD1}">
              <a14:hiddenFill xmlns:a14="http://schemas.microsoft.com/office/drawing/2010/main">
                <a:solidFill>
                  <a:srgbClr val="FFFFFF"/>
                </a:solidFill>
              </a14:hiddenFill>
            </a:ext>
          </a:extLst>
        </p:spPr>
        <p:txBody>
          <a:bodyPr lIns="68580" tIns="34290" rIns="68580" bIns="34290" anchor="ctr">
            <a:spAutoFit/>
          </a:bodyPr>
          <a:lstStyle/>
          <a:p>
            <a:pPr algn="ctr" eaLnBrk="0" hangingPunct="0"/>
            <a:r>
              <a:rPr lang="it-IT" sz="1200" b="1">
                <a:solidFill>
                  <a:srgbClr val="4D4D4D"/>
                </a:solidFill>
                <a:latin typeface="Helvetica" charset="0"/>
              </a:rPr>
              <a:t>Valutazione degli errori</a:t>
            </a:r>
          </a:p>
        </p:txBody>
      </p:sp>
      <p:sp>
        <p:nvSpPr>
          <p:cNvPr id="46" name="CasellaDiTesto 45"/>
          <p:cNvSpPr txBox="1"/>
          <p:nvPr/>
        </p:nvSpPr>
        <p:spPr>
          <a:xfrm>
            <a:off x="6373416" y="2667000"/>
            <a:ext cx="1676400" cy="238527"/>
          </a:xfrm>
          <a:prstGeom prst="rect">
            <a:avLst/>
          </a:prstGeom>
          <a:solidFill>
            <a:schemeClr val="bg2">
              <a:lumMod val="40000"/>
              <a:lumOff val="60000"/>
            </a:schemeClr>
          </a:solidFill>
          <a:ln w="25400">
            <a:solidFill>
              <a:schemeClr val="tx2"/>
            </a:solidFill>
          </a:ln>
        </p:spPr>
        <p:txBody>
          <a:bodyPr lIns="68580" tIns="34290" rIns="68580" bIns="34290">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defRPr/>
            </a:pPr>
            <a:r>
              <a:rPr lang="it-IT" sz="1100">
                <a:solidFill>
                  <a:srgbClr val="4D4D4D"/>
                </a:solidFill>
                <a:latin typeface="Helvetica" charset="0"/>
              </a:rPr>
              <a:t>Aspetti quantitativi</a:t>
            </a:r>
          </a:p>
        </p:txBody>
      </p:sp>
      <p:sp>
        <p:nvSpPr>
          <p:cNvPr id="47" name="CasellaDiTesto 46"/>
          <p:cNvSpPr txBox="1"/>
          <p:nvPr/>
        </p:nvSpPr>
        <p:spPr>
          <a:xfrm>
            <a:off x="6373416" y="2950369"/>
            <a:ext cx="1676400" cy="238527"/>
          </a:xfrm>
          <a:prstGeom prst="rect">
            <a:avLst/>
          </a:prstGeom>
          <a:solidFill>
            <a:schemeClr val="bg2">
              <a:lumMod val="40000"/>
              <a:lumOff val="60000"/>
            </a:schemeClr>
          </a:solidFill>
          <a:ln w="25400">
            <a:solidFill>
              <a:schemeClr val="tx2"/>
            </a:solidFill>
          </a:ln>
        </p:spPr>
        <p:txBody>
          <a:bodyPr lIns="68580" tIns="34290" rIns="68580" bIns="34290">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defRPr/>
            </a:pPr>
            <a:r>
              <a:rPr lang="it-IT" sz="1100">
                <a:solidFill>
                  <a:srgbClr val="4D4D4D"/>
                </a:solidFill>
                <a:latin typeface="Helvetica" charset="0"/>
              </a:rPr>
              <a:t>Aspetti qualitativi</a:t>
            </a:r>
          </a:p>
        </p:txBody>
      </p:sp>
      <p:sp>
        <p:nvSpPr>
          <p:cNvPr id="35881" name="AutoShape 4"/>
          <p:cNvSpPr>
            <a:spLocks noChangeArrowheads="1"/>
          </p:cNvSpPr>
          <p:nvPr/>
        </p:nvSpPr>
        <p:spPr bwMode="auto">
          <a:xfrm>
            <a:off x="3554016" y="3439746"/>
            <a:ext cx="2133600" cy="280928"/>
          </a:xfrm>
          <a:prstGeom prst="roundRect">
            <a:avLst>
              <a:gd name="adj" fmla="val 16667"/>
            </a:avLst>
          </a:prstGeom>
          <a:noFill/>
          <a:ln w="28575">
            <a:solidFill>
              <a:srgbClr val="D10018"/>
            </a:solidFill>
            <a:round/>
            <a:headEnd/>
            <a:tailEnd/>
          </a:ln>
          <a:extLst>
            <a:ext uri="{909E8E84-426E-40dd-AFC4-6F175D3DCCD1}">
              <a14:hiddenFill xmlns:a14="http://schemas.microsoft.com/office/drawing/2010/main">
                <a:solidFill>
                  <a:srgbClr val="FFFFFF"/>
                </a:solidFill>
              </a14:hiddenFill>
            </a:ext>
          </a:extLst>
        </p:spPr>
        <p:txBody>
          <a:bodyPr lIns="68580" tIns="34290" rIns="68580" bIns="34290" anchor="ctr">
            <a:spAutoFit/>
          </a:bodyPr>
          <a:lstStyle/>
          <a:p>
            <a:pPr algn="ctr" eaLnBrk="0" hangingPunct="0"/>
            <a:r>
              <a:rPr lang="it-IT" sz="1200" b="1">
                <a:solidFill>
                  <a:srgbClr val="4D4D4D"/>
                </a:solidFill>
                <a:latin typeface="Helvetica" charset="0"/>
              </a:rPr>
              <a:t>Valutazione rischi</a:t>
            </a:r>
          </a:p>
        </p:txBody>
      </p:sp>
      <p:sp>
        <p:nvSpPr>
          <p:cNvPr id="35882" name="AutoShape 4"/>
          <p:cNvSpPr>
            <a:spLocks noChangeArrowheads="1"/>
          </p:cNvSpPr>
          <p:nvPr/>
        </p:nvSpPr>
        <p:spPr bwMode="auto">
          <a:xfrm>
            <a:off x="3554016" y="4057681"/>
            <a:ext cx="2133600" cy="280928"/>
          </a:xfrm>
          <a:prstGeom prst="roundRect">
            <a:avLst>
              <a:gd name="adj" fmla="val 16667"/>
            </a:avLst>
          </a:prstGeom>
          <a:noFill/>
          <a:ln w="28575">
            <a:solidFill>
              <a:srgbClr val="D10018"/>
            </a:solidFill>
            <a:round/>
            <a:headEnd/>
            <a:tailEnd/>
          </a:ln>
          <a:extLst>
            <a:ext uri="{909E8E84-426E-40dd-AFC4-6F175D3DCCD1}">
              <a14:hiddenFill xmlns:a14="http://schemas.microsoft.com/office/drawing/2010/main">
                <a:solidFill>
                  <a:srgbClr val="FFFFFF"/>
                </a:solidFill>
              </a14:hiddenFill>
            </a:ext>
          </a:extLst>
        </p:spPr>
        <p:txBody>
          <a:bodyPr lIns="68580" tIns="34290" rIns="68580" bIns="34290" anchor="ctr">
            <a:spAutoFit/>
          </a:bodyPr>
          <a:lstStyle/>
          <a:p>
            <a:pPr algn="ctr" eaLnBrk="0" hangingPunct="0"/>
            <a:r>
              <a:rPr lang="it-IT" sz="1200" b="1">
                <a:solidFill>
                  <a:srgbClr val="4D4D4D"/>
                </a:solidFill>
                <a:latin typeface="Helvetica" charset="0"/>
              </a:rPr>
              <a:t>Definizione procedure</a:t>
            </a:r>
          </a:p>
        </p:txBody>
      </p:sp>
      <p:sp>
        <p:nvSpPr>
          <p:cNvPr id="71" name="CasellaDiTesto 70"/>
          <p:cNvSpPr txBox="1"/>
          <p:nvPr/>
        </p:nvSpPr>
        <p:spPr>
          <a:xfrm>
            <a:off x="6373416" y="3467100"/>
            <a:ext cx="1676400" cy="238527"/>
          </a:xfrm>
          <a:prstGeom prst="rect">
            <a:avLst/>
          </a:prstGeom>
          <a:solidFill>
            <a:schemeClr val="bg2">
              <a:lumMod val="40000"/>
              <a:lumOff val="60000"/>
            </a:schemeClr>
          </a:solidFill>
          <a:ln w="25400">
            <a:solidFill>
              <a:schemeClr val="tx2"/>
            </a:solidFill>
          </a:ln>
        </p:spPr>
        <p:txBody>
          <a:bodyPr lIns="68580" tIns="34290" rIns="68580" bIns="34290">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defRPr/>
            </a:pPr>
            <a:r>
              <a:rPr lang="it-IT" sz="1100">
                <a:solidFill>
                  <a:srgbClr val="4D4D4D"/>
                </a:solidFill>
                <a:latin typeface="Helvetica" charset="0"/>
              </a:rPr>
              <a:t>Aree significative</a:t>
            </a:r>
          </a:p>
        </p:txBody>
      </p:sp>
      <p:sp>
        <p:nvSpPr>
          <p:cNvPr id="72" name="CasellaDiTesto 71"/>
          <p:cNvSpPr txBox="1"/>
          <p:nvPr/>
        </p:nvSpPr>
        <p:spPr>
          <a:xfrm>
            <a:off x="1115616" y="3295651"/>
            <a:ext cx="1600200" cy="238527"/>
          </a:xfrm>
          <a:prstGeom prst="rect">
            <a:avLst/>
          </a:prstGeom>
          <a:ln/>
        </p:spPr>
        <p:style>
          <a:lnRef idx="1">
            <a:schemeClr val="accent1"/>
          </a:lnRef>
          <a:fillRef idx="2">
            <a:schemeClr val="accent1"/>
          </a:fillRef>
          <a:effectRef idx="1">
            <a:schemeClr val="accent1"/>
          </a:effectRef>
          <a:fontRef idx="minor">
            <a:schemeClr val="dk1"/>
          </a:fontRef>
        </p:style>
        <p:txBody>
          <a:bodyPr lIns="68580" tIns="34290" rIns="68580" bIns="34290">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defRPr/>
            </a:pPr>
            <a:r>
              <a:rPr lang="it-IT" sz="1100" dirty="0">
                <a:solidFill>
                  <a:srgbClr val="4D4D4D"/>
                </a:solidFill>
                <a:latin typeface="Helvetica" charset="0"/>
              </a:rPr>
              <a:t>60% - 85%</a:t>
            </a:r>
          </a:p>
        </p:txBody>
      </p:sp>
      <p:cxnSp>
        <p:nvCxnSpPr>
          <p:cNvPr id="35885" name="Connettore 4 72"/>
          <p:cNvCxnSpPr>
            <a:cxnSpLocks noChangeShapeType="1"/>
            <a:stCxn id="35845" idx="3"/>
            <a:endCxn id="35881" idx="1"/>
          </p:cNvCxnSpPr>
          <p:nvPr/>
        </p:nvCxnSpPr>
        <p:spPr bwMode="auto">
          <a:xfrm flipV="1">
            <a:off x="2715816" y="3580210"/>
            <a:ext cx="838200" cy="358379"/>
          </a:xfrm>
          <a:prstGeom prst="bentConnector3">
            <a:avLst>
              <a:gd name="adj1" fmla="val 50000"/>
            </a:avLst>
          </a:prstGeom>
          <a:noFill/>
          <a:ln w="25400">
            <a:solidFill>
              <a:srgbClr val="595959"/>
            </a:solidFill>
            <a:miter lim="800000"/>
            <a:headEnd/>
            <a:tailEnd type="arrow" w="med" len="med"/>
          </a:ln>
          <a:extLst>
            <a:ext uri="{909E8E84-426E-40dd-AFC4-6F175D3DCCD1}">
              <a14:hiddenFill xmlns:a14="http://schemas.microsoft.com/office/drawing/2010/main">
                <a:noFill/>
              </a14:hiddenFill>
            </a:ext>
          </a:extLst>
        </p:spPr>
      </p:cxnSp>
      <p:cxnSp>
        <p:nvCxnSpPr>
          <p:cNvPr id="35886" name="Connettore 4 73"/>
          <p:cNvCxnSpPr>
            <a:cxnSpLocks noChangeShapeType="1"/>
            <a:stCxn id="35845" idx="3"/>
            <a:endCxn id="35882" idx="1"/>
          </p:cNvCxnSpPr>
          <p:nvPr/>
        </p:nvCxnSpPr>
        <p:spPr bwMode="auto">
          <a:xfrm>
            <a:off x="2715816" y="3938590"/>
            <a:ext cx="838200" cy="259556"/>
          </a:xfrm>
          <a:prstGeom prst="bentConnector3">
            <a:avLst>
              <a:gd name="adj1" fmla="val 50000"/>
            </a:avLst>
          </a:prstGeom>
          <a:noFill/>
          <a:ln w="25400">
            <a:solidFill>
              <a:srgbClr val="595959"/>
            </a:solidFill>
            <a:miter lim="800000"/>
            <a:headEnd/>
            <a:tailEnd type="arrow" w="med" len="med"/>
          </a:ln>
          <a:extLst>
            <a:ext uri="{909E8E84-426E-40dd-AFC4-6F175D3DCCD1}">
              <a14:hiddenFill xmlns:a14="http://schemas.microsoft.com/office/drawing/2010/main">
                <a:noFill/>
              </a14:hiddenFill>
            </a:ext>
          </a:extLst>
        </p:spPr>
      </p:cxnSp>
      <p:cxnSp>
        <p:nvCxnSpPr>
          <p:cNvPr id="79" name="Connettore 2 78"/>
          <p:cNvCxnSpPr>
            <a:stCxn id="35881" idx="3"/>
            <a:endCxn id="71" idx="1"/>
          </p:cNvCxnSpPr>
          <p:nvPr/>
        </p:nvCxnSpPr>
        <p:spPr>
          <a:xfrm>
            <a:off x="5687616" y="3580210"/>
            <a:ext cx="685800" cy="6154"/>
          </a:xfrm>
          <a:prstGeom prst="straightConnector1">
            <a:avLst/>
          </a:prstGeom>
          <a:ln>
            <a:solidFill>
              <a:schemeClr val="tx1">
                <a:lumMod val="65000"/>
                <a:lumOff val="35000"/>
              </a:schemeClr>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35888" name="Connettore 4 81"/>
          <p:cNvCxnSpPr>
            <a:cxnSpLocks noChangeShapeType="1"/>
            <a:stCxn id="35878" idx="3"/>
            <a:endCxn id="46" idx="1"/>
          </p:cNvCxnSpPr>
          <p:nvPr/>
        </p:nvCxnSpPr>
        <p:spPr bwMode="auto">
          <a:xfrm flipV="1">
            <a:off x="5687616" y="2786264"/>
            <a:ext cx="685800" cy="143865"/>
          </a:xfrm>
          <a:prstGeom prst="bentConnector3">
            <a:avLst>
              <a:gd name="adj1" fmla="val 50000"/>
            </a:avLst>
          </a:prstGeom>
          <a:noFill/>
          <a:ln w="25400">
            <a:solidFill>
              <a:srgbClr val="595959"/>
            </a:solidFill>
            <a:miter lim="800000"/>
            <a:headEnd/>
            <a:tailEnd type="arrow" w="med" len="med"/>
          </a:ln>
          <a:extLst>
            <a:ext uri="{909E8E84-426E-40dd-AFC4-6F175D3DCCD1}">
              <a14:hiddenFill xmlns:a14="http://schemas.microsoft.com/office/drawing/2010/main">
                <a:noFill/>
              </a14:hiddenFill>
            </a:ext>
          </a:extLst>
        </p:spPr>
      </p:cxnSp>
      <p:cxnSp>
        <p:nvCxnSpPr>
          <p:cNvPr id="35889" name="Connettore 4 82"/>
          <p:cNvCxnSpPr>
            <a:cxnSpLocks noChangeShapeType="1"/>
            <a:stCxn id="35878" idx="3"/>
            <a:endCxn id="47" idx="1"/>
          </p:cNvCxnSpPr>
          <p:nvPr/>
        </p:nvCxnSpPr>
        <p:spPr bwMode="auto">
          <a:xfrm>
            <a:off x="5687616" y="2930129"/>
            <a:ext cx="685800" cy="139504"/>
          </a:xfrm>
          <a:prstGeom prst="bentConnector3">
            <a:avLst>
              <a:gd name="adj1" fmla="val 50000"/>
            </a:avLst>
          </a:prstGeom>
          <a:noFill/>
          <a:ln w="25400">
            <a:solidFill>
              <a:srgbClr val="595959"/>
            </a:solidFill>
            <a:miter lim="800000"/>
            <a:headEnd/>
            <a:tailEnd type="arrow" w="med" len="med"/>
          </a:ln>
          <a:extLst>
            <a:ext uri="{909E8E84-426E-40dd-AFC4-6F175D3DCCD1}">
              <a14:hiddenFill xmlns:a14="http://schemas.microsoft.com/office/drawing/2010/main">
                <a:noFill/>
              </a14:hiddenFill>
            </a:ext>
          </a:extLst>
        </p:spPr>
      </p:cxnSp>
      <p:cxnSp>
        <p:nvCxnSpPr>
          <p:cNvPr id="88" name="Connettore 2 87"/>
          <p:cNvCxnSpPr>
            <a:stCxn id="35843" idx="3"/>
          </p:cNvCxnSpPr>
          <p:nvPr/>
        </p:nvCxnSpPr>
        <p:spPr>
          <a:xfrm>
            <a:off x="2715816" y="1969891"/>
            <a:ext cx="242889" cy="12501"/>
          </a:xfrm>
          <a:prstGeom prst="straightConnector1">
            <a:avLst/>
          </a:prstGeom>
          <a:ln>
            <a:solidFill>
              <a:schemeClr val="tx1">
                <a:lumMod val="65000"/>
                <a:lumOff val="35000"/>
              </a:schemeClr>
            </a:solidFill>
            <a:prstDash val="dash"/>
            <a:tailEnd type="arrow"/>
          </a:ln>
          <a:effectLst/>
        </p:spPr>
        <p:style>
          <a:lnRef idx="2">
            <a:schemeClr val="accent1"/>
          </a:lnRef>
          <a:fillRef idx="0">
            <a:schemeClr val="accent1"/>
          </a:fillRef>
          <a:effectRef idx="1">
            <a:schemeClr val="accent1"/>
          </a:effectRef>
          <a:fontRef idx="minor">
            <a:schemeClr val="tx1"/>
          </a:fontRef>
        </p:style>
      </p:cxnSp>
      <p:cxnSp>
        <p:nvCxnSpPr>
          <p:cNvPr id="93" name="Connettore 2 92"/>
          <p:cNvCxnSpPr>
            <a:stCxn id="35860" idx="1"/>
          </p:cNvCxnSpPr>
          <p:nvPr/>
        </p:nvCxnSpPr>
        <p:spPr>
          <a:xfrm flipH="1">
            <a:off x="6206731" y="1970486"/>
            <a:ext cx="242885" cy="11906"/>
          </a:xfrm>
          <a:prstGeom prst="straightConnector1">
            <a:avLst/>
          </a:prstGeom>
          <a:ln>
            <a:solidFill>
              <a:schemeClr val="tx1">
                <a:lumMod val="65000"/>
                <a:lumOff val="35000"/>
              </a:schemeClr>
            </a:solidFill>
            <a:prstDash val="dash"/>
            <a:tailEnd type="arrow"/>
          </a:ln>
          <a:effectLst/>
        </p:spPr>
        <p:style>
          <a:lnRef idx="2">
            <a:schemeClr val="accent1"/>
          </a:lnRef>
          <a:fillRef idx="0">
            <a:schemeClr val="accent1"/>
          </a:fillRef>
          <a:effectRef idx="1">
            <a:schemeClr val="accent1"/>
          </a:effectRef>
          <a:fontRef idx="minor">
            <a:schemeClr val="tx1"/>
          </a:fontRef>
        </p:style>
      </p:cxnSp>
      <p:cxnSp>
        <p:nvCxnSpPr>
          <p:cNvPr id="35892" name="Connettore 2 95"/>
          <p:cNvCxnSpPr>
            <a:cxnSpLocks noChangeShapeType="1"/>
            <a:stCxn id="35858" idx="2"/>
            <a:endCxn id="35860" idx="0"/>
          </p:cNvCxnSpPr>
          <p:nvPr/>
        </p:nvCxnSpPr>
        <p:spPr bwMode="auto">
          <a:xfrm>
            <a:off x="7249716" y="1377287"/>
            <a:ext cx="0" cy="367605"/>
          </a:xfrm>
          <a:prstGeom prst="straightConnector1">
            <a:avLst/>
          </a:prstGeom>
          <a:noFill/>
          <a:ln w="25400">
            <a:solidFill>
              <a:srgbClr val="595959"/>
            </a:solidFill>
            <a:round/>
            <a:headEnd/>
            <a:tailEnd type="arrow" w="med" len="med"/>
          </a:ln>
          <a:extLst>
            <a:ext uri="{909E8E84-426E-40dd-AFC4-6F175D3DCCD1}">
              <a14:hiddenFill xmlns:a14="http://schemas.microsoft.com/office/drawing/2010/main">
                <a:noFill/>
              </a14:hiddenFill>
            </a:ext>
          </a:extLst>
        </p:spPr>
      </p:cxnSp>
      <p:sp>
        <p:nvSpPr>
          <p:cNvPr id="40" name="CasellaDiTesto 39">
            <a:hlinkClick r:id="rId3" action="ppaction://hlinkfile"/>
          </p:cNvPr>
          <p:cNvSpPr txBox="1"/>
          <p:nvPr/>
        </p:nvSpPr>
        <p:spPr>
          <a:xfrm>
            <a:off x="451539" y="4527012"/>
            <a:ext cx="4873054" cy="238527"/>
          </a:xfrm>
          <a:prstGeom prst="rect">
            <a:avLst/>
          </a:prstGeom>
          <a:ln>
            <a:noFill/>
          </a:ln>
        </p:spPr>
        <p:style>
          <a:lnRef idx="2">
            <a:schemeClr val="accent4"/>
          </a:lnRef>
          <a:fillRef idx="1">
            <a:schemeClr val="lt1"/>
          </a:fillRef>
          <a:effectRef idx="0">
            <a:schemeClr val="accent4"/>
          </a:effectRef>
          <a:fontRef idx="minor">
            <a:schemeClr val="dk1"/>
          </a:fontRef>
        </p:style>
        <p:txBody>
          <a:bodyPr wrap="square" lIns="68580" tIns="34290" rIns="68580" bIns="34290">
            <a:spAutoFit/>
          </a:bodyPr>
          <a:lstStyle>
            <a:defPPr>
              <a:defRPr lang="it-IT"/>
            </a:defPPr>
            <a:lvl1pPr>
              <a:defRPr>
                <a:solidFill>
                  <a:schemeClr val="dk1"/>
                </a:solidFill>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algn="ctr"/>
            <a:r>
              <a:rPr lang="it-IT" sz="1100" b="1" i="1" dirty="0">
                <a:solidFill>
                  <a:srgbClr val="0000FF"/>
                </a:solidFill>
              </a:rPr>
              <a:t>I parametri riportati corrispondono a quelli dell’ISA Guide IFAC</a:t>
            </a:r>
          </a:p>
        </p:txBody>
      </p:sp>
      <p:sp>
        <p:nvSpPr>
          <p:cNvPr id="2" name="CasellaDiTesto 1"/>
          <p:cNvSpPr txBox="1"/>
          <p:nvPr/>
        </p:nvSpPr>
        <p:spPr>
          <a:xfrm>
            <a:off x="8188479" y="4437913"/>
            <a:ext cx="420628" cy="253916"/>
          </a:xfrm>
          <a:prstGeom prst="rect">
            <a:avLst/>
          </a:prstGeom>
          <a:noFill/>
        </p:spPr>
        <p:txBody>
          <a:bodyPr wrap="none" lIns="68580" tIns="34290" rIns="68580" bIns="34290" rtlCol="0">
            <a:spAutoFit/>
          </a:bodyPr>
          <a:lstStyle/>
          <a:p>
            <a:r>
              <a:rPr lang="it-IT" sz="1200" b="1" dirty="0" err="1">
                <a:solidFill>
                  <a:srgbClr val="0000FF"/>
                </a:solidFill>
              </a:rPr>
              <a:t>All</a:t>
            </a:r>
            <a:r>
              <a:rPr lang="it-IT" sz="1200" b="1" dirty="0">
                <a:solidFill>
                  <a:srgbClr val="0000FF"/>
                </a:solidFill>
              </a:rPr>
              <a:t> </a:t>
            </a:r>
            <a:r>
              <a:rPr lang="it-IT" sz="1200" b="1" dirty="0" smtClean="0">
                <a:solidFill>
                  <a:srgbClr val="0000FF"/>
                </a:solidFill>
              </a:rPr>
              <a:t>1</a:t>
            </a:r>
            <a:endParaRPr lang="it-IT" sz="1200" b="1" dirty="0">
              <a:solidFill>
                <a:srgbClr val="0000FF"/>
              </a:solidFill>
            </a:endParaRPr>
          </a:p>
        </p:txBody>
      </p:sp>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75160" y="587225"/>
            <a:ext cx="7238364" cy="517523"/>
          </a:xfrm>
          <a:solidFill>
            <a:schemeClr val="bg1"/>
          </a:solidFill>
        </p:spPr>
        <p:txBody>
          <a:bodyPr>
            <a:noAutofit/>
          </a:bodyPr>
          <a:lstStyle/>
          <a:p>
            <a:r>
              <a:rPr lang="it-IT" sz="2800" dirty="0">
                <a:solidFill>
                  <a:srgbClr val="971613"/>
                </a:solidFill>
              </a:rPr>
              <a:t>Significatività e valutazione degli errori</a:t>
            </a:r>
            <a:endParaRPr lang="it-IT" sz="3200" dirty="0">
              <a:solidFill>
                <a:srgbClr val="971613"/>
              </a:solidFill>
            </a:endParaRPr>
          </a:p>
        </p:txBody>
      </p:sp>
      <p:sp>
        <p:nvSpPr>
          <p:cNvPr id="3" name="Segnaposto contenuto 2"/>
          <p:cNvSpPr>
            <a:spLocks noGrp="1"/>
          </p:cNvSpPr>
          <p:nvPr>
            <p:ph idx="1"/>
          </p:nvPr>
        </p:nvSpPr>
        <p:spPr>
          <a:xfrm>
            <a:off x="457200" y="1153157"/>
            <a:ext cx="8229600" cy="3523108"/>
          </a:xfrm>
          <a:solidFill>
            <a:schemeClr val="bg1">
              <a:alpha val="71000"/>
            </a:schemeClr>
          </a:solidFill>
        </p:spPr>
        <p:txBody>
          <a:bodyPr>
            <a:normAutofit fontScale="85000" lnSpcReduction="20000"/>
          </a:bodyPr>
          <a:lstStyle/>
          <a:p>
            <a:pPr marL="0" indent="0">
              <a:lnSpc>
                <a:spcPct val="110000"/>
              </a:lnSpc>
              <a:spcBef>
                <a:spcPts val="0"/>
              </a:spcBef>
              <a:buNone/>
              <a:defRPr/>
            </a:pPr>
            <a:r>
              <a:rPr lang="it-IT" sz="2000" b="1" dirty="0">
                <a:cs typeface="Times New Roman" pitchFamily="18" charset="0"/>
              </a:rPr>
              <a:t>Riportare in una tabella tutti gli errori riscontrati:</a:t>
            </a:r>
            <a:endParaRPr lang="it-IT" sz="1800" b="1" dirty="0">
              <a:cs typeface="Times New Roman" pitchFamily="18" charset="0"/>
            </a:endParaRPr>
          </a:p>
          <a:p>
            <a:pPr marL="534591" lvl="1" indent="-263129">
              <a:lnSpc>
                <a:spcPct val="110000"/>
              </a:lnSpc>
              <a:spcBef>
                <a:spcPts val="0"/>
              </a:spcBef>
              <a:buClr>
                <a:srgbClr val="AB1915"/>
              </a:buClr>
              <a:buFont typeface="Wingdings" charset="2"/>
              <a:buChar char="ü"/>
              <a:tabLst>
                <a:tab pos="466725" algn="l"/>
              </a:tabLst>
              <a:defRPr/>
            </a:pPr>
            <a:r>
              <a:rPr lang="it-IT" sz="1700" dirty="0">
                <a:cs typeface="Times New Roman" pitchFamily="18" charset="0"/>
              </a:rPr>
              <a:t>Significativi e non significativi</a:t>
            </a:r>
          </a:p>
          <a:p>
            <a:pPr marL="534591" lvl="1" indent="-263129">
              <a:lnSpc>
                <a:spcPct val="110000"/>
              </a:lnSpc>
              <a:spcBef>
                <a:spcPts val="0"/>
              </a:spcBef>
              <a:buClr>
                <a:srgbClr val="AB1915"/>
              </a:buClr>
              <a:buFont typeface="Wingdings" charset="2"/>
              <a:buChar char="ü"/>
              <a:defRPr/>
            </a:pPr>
            <a:r>
              <a:rPr lang="it-IT" sz="1700" dirty="0">
                <a:cs typeface="Times New Roman" pitchFamily="18" charset="0"/>
              </a:rPr>
              <a:t>Non corretti dopo la segnalazione/discussione</a:t>
            </a:r>
          </a:p>
          <a:p>
            <a:pPr marL="0" lvl="1" indent="0">
              <a:lnSpc>
                <a:spcPct val="110000"/>
              </a:lnSpc>
              <a:spcBef>
                <a:spcPts val="0"/>
              </a:spcBef>
              <a:buNone/>
              <a:defRPr/>
            </a:pPr>
            <a:endParaRPr lang="it-IT" sz="900" dirty="0">
              <a:cs typeface="Times New Roman" pitchFamily="18" charset="0"/>
            </a:endParaRPr>
          </a:p>
          <a:p>
            <a:pPr marL="0" lvl="1" indent="0">
              <a:lnSpc>
                <a:spcPct val="110000"/>
              </a:lnSpc>
              <a:spcBef>
                <a:spcPts val="0"/>
              </a:spcBef>
              <a:buNone/>
              <a:defRPr/>
            </a:pPr>
            <a:r>
              <a:rPr lang="it-IT" sz="2000" b="1" dirty="0">
                <a:cs typeface="Times New Roman" pitchFamily="18" charset="0"/>
              </a:rPr>
              <a:t>Indicare i riferimenti alle carte di lavoro</a:t>
            </a:r>
          </a:p>
          <a:p>
            <a:pPr marL="0" lvl="1" indent="0">
              <a:lnSpc>
                <a:spcPct val="110000"/>
              </a:lnSpc>
              <a:spcBef>
                <a:spcPts val="0"/>
              </a:spcBef>
              <a:buNone/>
              <a:defRPr/>
            </a:pPr>
            <a:endParaRPr lang="it-IT" sz="900" dirty="0">
              <a:cs typeface="Times New Roman" pitchFamily="18" charset="0"/>
            </a:endParaRPr>
          </a:p>
          <a:p>
            <a:pPr marL="0" lvl="1" indent="0">
              <a:lnSpc>
                <a:spcPct val="110000"/>
              </a:lnSpc>
              <a:spcBef>
                <a:spcPts val="0"/>
              </a:spcBef>
              <a:buNone/>
              <a:defRPr/>
            </a:pPr>
            <a:r>
              <a:rPr lang="it-IT" sz="2000" b="1" dirty="0">
                <a:cs typeface="Times New Roman" pitchFamily="18" charset="0"/>
              </a:rPr>
              <a:t>Indicare gli effetti: </a:t>
            </a:r>
          </a:p>
          <a:p>
            <a:pPr marL="534591" lvl="1" indent="-263129">
              <a:lnSpc>
                <a:spcPct val="120000"/>
              </a:lnSpc>
              <a:spcBef>
                <a:spcPts val="0"/>
              </a:spcBef>
              <a:buClr>
                <a:srgbClr val="AB1915"/>
              </a:buClr>
              <a:buFont typeface="Wingdings" charset="2"/>
              <a:buChar char="ü"/>
              <a:defRPr/>
            </a:pPr>
            <a:r>
              <a:rPr lang="it-IT" sz="1700" dirty="0">
                <a:cs typeface="Times New Roman" pitchFamily="18" charset="0"/>
              </a:rPr>
              <a:t>Sulla voce</a:t>
            </a:r>
          </a:p>
          <a:p>
            <a:pPr marL="534591" lvl="1" indent="-263129">
              <a:lnSpc>
                <a:spcPct val="120000"/>
              </a:lnSpc>
              <a:spcBef>
                <a:spcPts val="0"/>
              </a:spcBef>
              <a:buClr>
                <a:srgbClr val="AB1915"/>
              </a:buClr>
              <a:buFont typeface="Wingdings" charset="2"/>
              <a:buChar char="ü"/>
              <a:defRPr/>
            </a:pPr>
            <a:r>
              <a:rPr lang="it-IT" sz="1700" dirty="0">
                <a:cs typeface="Times New Roman" pitchFamily="18" charset="0"/>
              </a:rPr>
              <a:t>Sul patrimonio netto (di apertura e chiusura)</a:t>
            </a:r>
          </a:p>
          <a:p>
            <a:pPr marL="534591" lvl="1" indent="-263129">
              <a:lnSpc>
                <a:spcPct val="120000"/>
              </a:lnSpc>
              <a:spcBef>
                <a:spcPts val="0"/>
              </a:spcBef>
              <a:buClr>
                <a:srgbClr val="AB1915"/>
              </a:buClr>
              <a:buFont typeface="Wingdings" charset="2"/>
              <a:buChar char="ü"/>
              <a:defRPr/>
            </a:pPr>
            <a:r>
              <a:rPr lang="it-IT" sz="1700" dirty="0">
                <a:cs typeface="Times New Roman" pitchFamily="18" charset="0"/>
              </a:rPr>
              <a:t>Sul risultato di esercizio</a:t>
            </a:r>
          </a:p>
          <a:p>
            <a:pPr marL="0" lvl="1" indent="0">
              <a:lnSpc>
                <a:spcPct val="110000"/>
              </a:lnSpc>
              <a:spcBef>
                <a:spcPts val="0"/>
              </a:spcBef>
              <a:buNone/>
              <a:defRPr/>
            </a:pPr>
            <a:endParaRPr lang="it-IT" sz="900" dirty="0">
              <a:cs typeface="Times New Roman" pitchFamily="18" charset="0"/>
            </a:endParaRPr>
          </a:p>
          <a:p>
            <a:pPr marL="0" lvl="1" indent="0">
              <a:lnSpc>
                <a:spcPct val="110000"/>
              </a:lnSpc>
              <a:spcBef>
                <a:spcPts val="0"/>
              </a:spcBef>
              <a:buNone/>
              <a:defRPr/>
            </a:pPr>
            <a:r>
              <a:rPr lang="it-IT" sz="2000" b="1" dirty="0">
                <a:cs typeface="Times New Roman" pitchFamily="18" charset="0"/>
              </a:rPr>
              <a:t>Indicare gli effetti:</a:t>
            </a:r>
          </a:p>
          <a:p>
            <a:pPr marL="534591" lvl="1" indent="-263129">
              <a:lnSpc>
                <a:spcPct val="120000"/>
              </a:lnSpc>
              <a:spcBef>
                <a:spcPts val="0"/>
              </a:spcBef>
              <a:buClr>
                <a:srgbClr val="AB1915"/>
              </a:buClr>
              <a:buFont typeface="Wingdings" charset="2"/>
              <a:buChar char="ü"/>
              <a:defRPr/>
            </a:pPr>
            <a:r>
              <a:rPr lang="it-IT" dirty="0">
                <a:cs typeface="Times New Roman" pitchFamily="18" charset="0"/>
              </a:rPr>
              <a:t>Al lordo</a:t>
            </a:r>
          </a:p>
          <a:p>
            <a:pPr marL="534591" lvl="1" indent="-263129">
              <a:lnSpc>
                <a:spcPct val="120000"/>
              </a:lnSpc>
              <a:spcBef>
                <a:spcPts val="0"/>
              </a:spcBef>
              <a:buClr>
                <a:srgbClr val="AB1915"/>
              </a:buClr>
              <a:buFont typeface="Wingdings" charset="2"/>
              <a:buChar char="ü"/>
              <a:defRPr/>
            </a:pPr>
            <a:r>
              <a:rPr lang="it-IT" dirty="0">
                <a:cs typeface="Times New Roman" pitchFamily="18" charset="0"/>
              </a:rPr>
              <a:t>Al netto di effetti fiscali</a:t>
            </a:r>
          </a:p>
          <a:p>
            <a:pPr marL="802481" lvl="1">
              <a:lnSpc>
                <a:spcPct val="110000"/>
              </a:lnSpc>
              <a:spcBef>
                <a:spcPts val="0"/>
              </a:spcBef>
              <a:defRPr/>
            </a:pPr>
            <a:r>
              <a:rPr lang="it-IT" sz="1500" dirty="0">
                <a:cs typeface="Times New Roman" pitchFamily="18" charset="0"/>
              </a:rPr>
              <a:t>Correnti</a:t>
            </a:r>
          </a:p>
          <a:p>
            <a:pPr marL="802481" lvl="1">
              <a:lnSpc>
                <a:spcPct val="110000"/>
              </a:lnSpc>
              <a:spcBef>
                <a:spcPts val="0"/>
              </a:spcBef>
              <a:defRPr/>
            </a:pPr>
            <a:r>
              <a:rPr lang="it-IT" sz="1500" dirty="0">
                <a:cs typeface="Times New Roman" pitchFamily="18" charset="0"/>
              </a:rPr>
              <a:t>Differiti</a:t>
            </a:r>
          </a:p>
        </p:txBody>
      </p:sp>
      <p:sp>
        <p:nvSpPr>
          <p:cNvPr id="4" name="Segnaposto piè di pagina 3"/>
          <p:cNvSpPr>
            <a:spLocks noGrp="1"/>
          </p:cNvSpPr>
          <p:nvPr>
            <p:ph type="ftr" sz="quarter" idx="11"/>
          </p:nvPr>
        </p:nvSpPr>
        <p:spPr/>
        <p:txBody>
          <a:bodyPr/>
          <a:lstStyle/>
          <a:p>
            <a:r>
              <a:rPr lang="it-IT" smtClean="0"/>
              <a:t>Gda Revisori Indipendenti</a:t>
            </a:r>
            <a:endParaRPr lang="it-IT" dirty="0"/>
          </a:p>
        </p:txBody>
      </p:sp>
      <p:sp>
        <p:nvSpPr>
          <p:cNvPr id="5" name="Segnaposto numero diapositiva 4"/>
          <p:cNvSpPr>
            <a:spLocks noGrp="1"/>
          </p:cNvSpPr>
          <p:nvPr>
            <p:ph type="sldNum" sz="quarter" idx="12"/>
          </p:nvPr>
        </p:nvSpPr>
        <p:spPr/>
        <p:txBody>
          <a:bodyPr/>
          <a:lstStyle/>
          <a:p>
            <a:fld id="{CAA2603E-11B3-B244-BEC4-E91FBEB07C54}" type="slidenum">
              <a:rPr lang="it-IT" smtClean="0"/>
              <a:t>12</a:t>
            </a:fld>
            <a:endParaRPr lang="it-IT"/>
          </a:p>
        </p:txBody>
      </p:sp>
    </p:spTree>
    <p:extLst>
      <p:ext uri="{BB962C8B-B14F-4D97-AF65-F5344CB8AC3E}">
        <p14:creationId xmlns:p14="http://schemas.microsoft.com/office/powerpoint/2010/main" val="27338365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28650" y="799978"/>
            <a:ext cx="7886700" cy="994172"/>
          </a:xfrm>
          <a:solidFill>
            <a:schemeClr val="bg1">
              <a:alpha val="71000"/>
            </a:schemeClr>
          </a:solidFill>
        </p:spPr>
        <p:txBody>
          <a:bodyPr>
            <a:noAutofit/>
          </a:bodyPr>
          <a:lstStyle/>
          <a:p>
            <a:r>
              <a:rPr lang="it-IT" sz="1800" dirty="0">
                <a:solidFill>
                  <a:srgbClr val="971613"/>
                </a:solidFill>
              </a:rPr>
              <a:t>Le conclusioni della revisione legale</a:t>
            </a:r>
            <a:r>
              <a:rPr lang="it-IT" sz="2700" dirty="0">
                <a:solidFill>
                  <a:srgbClr val="971613"/>
                </a:solidFill>
              </a:rPr>
              <a:t/>
            </a:r>
            <a:br>
              <a:rPr lang="it-IT" sz="2700" dirty="0">
                <a:solidFill>
                  <a:srgbClr val="971613"/>
                </a:solidFill>
              </a:rPr>
            </a:br>
            <a:r>
              <a:rPr lang="it-IT" sz="1800" dirty="0">
                <a:solidFill>
                  <a:srgbClr val="971613"/>
                </a:solidFill>
              </a:rPr>
              <a:t>Riepilogo degli effetti di errori non corretti</a:t>
            </a:r>
            <a:br>
              <a:rPr lang="it-IT" sz="1800" dirty="0">
                <a:solidFill>
                  <a:srgbClr val="971613"/>
                </a:solidFill>
              </a:rPr>
            </a:br>
            <a:r>
              <a:rPr lang="it-IT" sz="1800" dirty="0">
                <a:solidFill>
                  <a:srgbClr val="971613"/>
                </a:solidFill>
              </a:rPr>
              <a:t>Significatività</a:t>
            </a:r>
          </a:p>
        </p:txBody>
      </p:sp>
      <p:sp>
        <p:nvSpPr>
          <p:cNvPr id="3" name="Segnaposto contenuto 2"/>
          <p:cNvSpPr>
            <a:spLocks noGrp="1"/>
          </p:cNvSpPr>
          <p:nvPr>
            <p:ph idx="1"/>
          </p:nvPr>
        </p:nvSpPr>
        <p:spPr>
          <a:xfrm>
            <a:off x="1159901" y="4194571"/>
            <a:ext cx="6824199" cy="531636"/>
          </a:xfrm>
        </p:spPr>
        <p:txBody>
          <a:bodyPr>
            <a:noAutofit/>
          </a:bodyPr>
          <a:lstStyle/>
          <a:p>
            <a:pPr marL="0" indent="0">
              <a:spcBef>
                <a:spcPts val="600"/>
              </a:spcBef>
              <a:buNone/>
            </a:pPr>
            <a:r>
              <a:rPr lang="it-IT" sz="1400" dirty="0">
                <a:solidFill>
                  <a:srgbClr val="000000"/>
                </a:solidFill>
                <a:latin typeface="Tahoma" pitchFamily="34" charset="0"/>
              </a:rPr>
              <a:t>Si ipotizzano effetti fiscali nulli ed una significatività di 15.000</a:t>
            </a:r>
          </a:p>
          <a:p>
            <a:pPr marL="0" indent="0">
              <a:spcBef>
                <a:spcPts val="600"/>
              </a:spcBef>
              <a:buNone/>
            </a:pPr>
            <a:r>
              <a:rPr lang="it-IT" sz="1400" dirty="0">
                <a:solidFill>
                  <a:srgbClr val="000000"/>
                </a:solidFill>
                <a:latin typeface="Tahoma" pitchFamily="34" charset="0"/>
              </a:rPr>
              <a:t>Quali rilievi vanno indicati nella relazione?</a:t>
            </a:r>
          </a:p>
          <a:p>
            <a:pPr marL="0" indent="0">
              <a:buNone/>
            </a:pPr>
            <a:endParaRPr lang="it-IT" sz="1400" dirty="0"/>
          </a:p>
        </p:txBody>
      </p:sp>
      <p:sp>
        <p:nvSpPr>
          <p:cNvPr id="4" name="Segnaposto piè di pagina 3"/>
          <p:cNvSpPr>
            <a:spLocks noGrp="1"/>
          </p:cNvSpPr>
          <p:nvPr>
            <p:ph type="ftr" sz="quarter" idx="11"/>
          </p:nvPr>
        </p:nvSpPr>
        <p:spPr/>
        <p:txBody>
          <a:bodyPr/>
          <a:lstStyle/>
          <a:p>
            <a:r>
              <a:rPr lang="it-IT" smtClean="0"/>
              <a:t>Gda Revisori Indipendenti</a:t>
            </a:r>
            <a:endParaRPr lang="it-IT" dirty="0"/>
          </a:p>
        </p:txBody>
      </p:sp>
      <p:sp>
        <p:nvSpPr>
          <p:cNvPr id="5" name="Segnaposto numero diapositiva 4"/>
          <p:cNvSpPr>
            <a:spLocks noGrp="1"/>
          </p:cNvSpPr>
          <p:nvPr>
            <p:ph type="sldNum" sz="quarter" idx="12"/>
          </p:nvPr>
        </p:nvSpPr>
        <p:spPr/>
        <p:txBody>
          <a:bodyPr/>
          <a:lstStyle/>
          <a:p>
            <a:fld id="{CAA2603E-11B3-B244-BEC4-E91FBEB07C54}" type="slidenum">
              <a:rPr lang="it-IT" smtClean="0"/>
              <a:t>13</a:t>
            </a:fld>
            <a:endParaRPr lang="it-IT"/>
          </a:p>
        </p:txBody>
      </p:sp>
      <p:graphicFrame>
        <p:nvGraphicFramePr>
          <p:cNvPr id="6" name="Group 230"/>
          <p:cNvGraphicFramePr>
            <a:graphicFrameLocks noGrp="1"/>
          </p:cNvGraphicFramePr>
          <p:nvPr>
            <p:extLst>
              <p:ext uri="{D42A27DB-BD31-4B8C-83A1-F6EECF244321}">
                <p14:modId xmlns:p14="http://schemas.microsoft.com/office/powerpoint/2010/main" val="556880990"/>
              </p:ext>
            </p:extLst>
          </p:nvPr>
        </p:nvGraphicFramePr>
        <p:xfrm>
          <a:off x="1159901" y="1938949"/>
          <a:ext cx="6824198" cy="2108786"/>
        </p:xfrm>
        <a:graphic>
          <a:graphicData uri="http://schemas.openxmlformats.org/drawingml/2006/table">
            <a:tbl>
              <a:tblPr>
                <a:tableStyleId>{284E427A-3D55-4303-BF80-6455036E1DE7}</a:tableStyleId>
              </a:tblPr>
              <a:tblGrid>
                <a:gridCol w="3159229"/>
                <a:gridCol w="949117"/>
                <a:gridCol w="1320206"/>
                <a:gridCol w="1395646"/>
              </a:tblGrid>
              <a:tr h="508628">
                <a:tc>
                  <a:txBody>
                    <a:bodyPr/>
                    <a:lstStyle/>
                    <a:p>
                      <a:pPr marL="0" marR="0" lvl="0" indent="0" algn="ctr" defTabSz="914400" rtl="0" eaLnBrk="1" fontAlgn="base" latinLnBrk="0" hangingPunct="1">
                        <a:lnSpc>
                          <a:spcPct val="80000"/>
                        </a:lnSpc>
                        <a:spcBef>
                          <a:spcPct val="20000"/>
                        </a:spcBef>
                        <a:spcAft>
                          <a:spcPct val="0"/>
                        </a:spcAft>
                        <a:buClrTx/>
                        <a:buSzTx/>
                        <a:buFontTx/>
                        <a:buNone/>
                        <a:tabLst/>
                      </a:pPr>
                      <a:r>
                        <a:rPr kumimoji="0" lang="it-IT" sz="1500" b="1" u="none" strike="noStrike" cap="none" normalizeH="0" baseline="0" dirty="0" smtClean="0">
                          <a:ln>
                            <a:noFill/>
                          </a:ln>
                          <a:effectLst/>
                        </a:rPr>
                        <a:t>Descrizione</a:t>
                      </a:r>
                      <a:endParaRPr kumimoji="0" lang="it-IT" sz="1500" b="1" i="0" u="none" strike="noStrike" cap="none" normalizeH="0" baseline="0" dirty="0" smtClean="0">
                        <a:ln>
                          <a:noFill/>
                        </a:ln>
                        <a:solidFill>
                          <a:schemeClr val="tx1"/>
                        </a:solidFill>
                        <a:effectLst/>
                        <a:latin typeface="Tahoma" pitchFamily="34" charset="0"/>
                      </a:endParaRPr>
                    </a:p>
                  </a:txBody>
                  <a:tcPr marL="84390" marR="84390" marT="34286" marB="34286" horzOverflow="overflow"/>
                </a:tc>
                <a:tc>
                  <a:txBody>
                    <a:bodyPr/>
                    <a:lstStyle/>
                    <a:p>
                      <a:pPr marL="0" marR="0" lvl="0" indent="0" algn="r" defTabSz="914400" rtl="0" eaLnBrk="1" fontAlgn="base" latinLnBrk="0" hangingPunct="1">
                        <a:lnSpc>
                          <a:spcPct val="80000"/>
                        </a:lnSpc>
                        <a:spcBef>
                          <a:spcPct val="20000"/>
                        </a:spcBef>
                        <a:spcAft>
                          <a:spcPct val="0"/>
                        </a:spcAft>
                        <a:buClrTx/>
                        <a:buSzTx/>
                        <a:buFontTx/>
                        <a:buNone/>
                        <a:tabLst/>
                      </a:pPr>
                      <a:r>
                        <a:rPr kumimoji="0" lang="it-IT" sz="1500" b="1" u="none" strike="noStrike" cap="none" normalizeH="0" baseline="0" dirty="0" smtClean="0">
                          <a:ln>
                            <a:noFill/>
                          </a:ln>
                          <a:effectLst/>
                        </a:rPr>
                        <a:t>PN </a:t>
                      </a:r>
                    </a:p>
                    <a:p>
                      <a:pPr marL="0" marR="0" lvl="0" indent="0" algn="r" defTabSz="914400" rtl="0" eaLnBrk="1" fontAlgn="base" latinLnBrk="0" hangingPunct="1">
                        <a:lnSpc>
                          <a:spcPct val="80000"/>
                        </a:lnSpc>
                        <a:spcBef>
                          <a:spcPct val="20000"/>
                        </a:spcBef>
                        <a:spcAft>
                          <a:spcPct val="0"/>
                        </a:spcAft>
                        <a:buClrTx/>
                        <a:buSzTx/>
                        <a:buFontTx/>
                        <a:buNone/>
                        <a:tabLst/>
                      </a:pPr>
                      <a:r>
                        <a:rPr kumimoji="0" lang="it-IT" sz="1500" b="1" u="none" strike="noStrike" cap="none" normalizeH="0" baseline="0" dirty="0" smtClean="0">
                          <a:ln>
                            <a:noFill/>
                          </a:ln>
                          <a:effectLst/>
                        </a:rPr>
                        <a:t>x-1</a:t>
                      </a:r>
                      <a:endParaRPr kumimoji="0" lang="it-IT" sz="1500" b="1" i="0" u="none" strike="noStrike" cap="none" normalizeH="0" baseline="0" dirty="0" smtClean="0">
                        <a:ln>
                          <a:noFill/>
                        </a:ln>
                        <a:solidFill>
                          <a:schemeClr val="tx1"/>
                        </a:solidFill>
                        <a:effectLst/>
                        <a:latin typeface="Tahoma" pitchFamily="34" charset="0"/>
                      </a:endParaRPr>
                    </a:p>
                  </a:txBody>
                  <a:tcPr marL="84390" marR="84390" marT="34286" marB="34286" horzOverflow="overflow"/>
                </a:tc>
                <a:tc>
                  <a:txBody>
                    <a:bodyPr/>
                    <a:lstStyle/>
                    <a:p>
                      <a:pPr marL="0" marR="0" lvl="0" indent="0" algn="r" defTabSz="914400" rtl="0" eaLnBrk="1" fontAlgn="base" latinLnBrk="0" hangingPunct="1">
                        <a:lnSpc>
                          <a:spcPct val="80000"/>
                        </a:lnSpc>
                        <a:spcBef>
                          <a:spcPct val="20000"/>
                        </a:spcBef>
                        <a:spcAft>
                          <a:spcPct val="0"/>
                        </a:spcAft>
                        <a:buClrTx/>
                        <a:buSzTx/>
                        <a:buFontTx/>
                        <a:buNone/>
                        <a:tabLst/>
                      </a:pPr>
                      <a:r>
                        <a:rPr kumimoji="0" lang="it-IT" sz="1500" b="1" u="none" strike="noStrike" cap="none" normalizeH="0" baseline="0" dirty="0" smtClean="0">
                          <a:ln>
                            <a:noFill/>
                          </a:ln>
                          <a:effectLst/>
                        </a:rPr>
                        <a:t>CE</a:t>
                      </a:r>
                    </a:p>
                    <a:p>
                      <a:pPr marL="0" marR="0" lvl="0" indent="0" algn="r" defTabSz="914400" rtl="0" eaLnBrk="1" fontAlgn="base" latinLnBrk="0" hangingPunct="1">
                        <a:lnSpc>
                          <a:spcPct val="80000"/>
                        </a:lnSpc>
                        <a:spcBef>
                          <a:spcPct val="20000"/>
                        </a:spcBef>
                        <a:spcAft>
                          <a:spcPct val="0"/>
                        </a:spcAft>
                        <a:buClrTx/>
                        <a:buSzTx/>
                        <a:buFontTx/>
                        <a:buNone/>
                        <a:tabLst/>
                      </a:pPr>
                      <a:r>
                        <a:rPr kumimoji="0" lang="it-IT" sz="1500" b="1" u="none" strike="noStrike" cap="none" normalizeH="0" baseline="0" dirty="0" smtClean="0">
                          <a:ln>
                            <a:noFill/>
                          </a:ln>
                          <a:effectLst/>
                        </a:rPr>
                        <a:t>x</a:t>
                      </a:r>
                      <a:endParaRPr kumimoji="0" lang="it-IT" sz="1500" b="1" i="0" u="none" strike="noStrike" cap="none" normalizeH="0" baseline="0" dirty="0" smtClean="0">
                        <a:ln>
                          <a:noFill/>
                        </a:ln>
                        <a:solidFill>
                          <a:schemeClr val="tx1"/>
                        </a:solidFill>
                        <a:effectLst/>
                        <a:latin typeface="Tahoma" pitchFamily="34" charset="0"/>
                      </a:endParaRPr>
                    </a:p>
                  </a:txBody>
                  <a:tcPr marL="84390" marR="84390" marT="34286" marB="34286" horzOverflow="overflow"/>
                </a:tc>
                <a:tc>
                  <a:txBody>
                    <a:bodyPr/>
                    <a:lstStyle/>
                    <a:p>
                      <a:pPr marL="0" marR="0" lvl="0" indent="0" algn="r" defTabSz="914400" rtl="0" eaLnBrk="1" fontAlgn="base" latinLnBrk="0" hangingPunct="1">
                        <a:lnSpc>
                          <a:spcPct val="80000"/>
                        </a:lnSpc>
                        <a:spcBef>
                          <a:spcPct val="20000"/>
                        </a:spcBef>
                        <a:spcAft>
                          <a:spcPct val="0"/>
                        </a:spcAft>
                        <a:buClrTx/>
                        <a:buSzTx/>
                        <a:buFontTx/>
                        <a:buNone/>
                        <a:tabLst/>
                      </a:pPr>
                      <a:r>
                        <a:rPr kumimoji="0" lang="it-IT" sz="1500" b="1" u="none" strike="noStrike" cap="none" normalizeH="0" baseline="0" dirty="0" smtClean="0">
                          <a:ln>
                            <a:noFill/>
                          </a:ln>
                          <a:effectLst/>
                        </a:rPr>
                        <a:t>PN</a:t>
                      </a:r>
                    </a:p>
                    <a:p>
                      <a:pPr marL="0" marR="0" lvl="0" indent="0" algn="r" defTabSz="914400" rtl="0" eaLnBrk="1" fontAlgn="base" latinLnBrk="0" hangingPunct="1">
                        <a:lnSpc>
                          <a:spcPct val="80000"/>
                        </a:lnSpc>
                        <a:spcBef>
                          <a:spcPct val="20000"/>
                        </a:spcBef>
                        <a:spcAft>
                          <a:spcPct val="0"/>
                        </a:spcAft>
                        <a:buClrTx/>
                        <a:buSzTx/>
                        <a:buFontTx/>
                        <a:buNone/>
                        <a:tabLst/>
                      </a:pPr>
                      <a:r>
                        <a:rPr kumimoji="0" lang="it-IT" sz="1500" b="1" u="none" strike="noStrike" cap="none" normalizeH="0" baseline="0" dirty="0" smtClean="0">
                          <a:ln>
                            <a:noFill/>
                          </a:ln>
                          <a:effectLst/>
                        </a:rPr>
                        <a:t>x</a:t>
                      </a:r>
                      <a:endParaRPr kumimoji="0" lang="it-IT" sz="1500" b="1" i="0" u="none" strike="noStrike" cap="none" normalizeH="0" baseline="0" dirty="0" smtClean="0">
                        <a:ln>
                          <a:noFill/>
                        </a:ln>
                        <a:solidFill>
                          <a:schemeClr val="tx1"/>
                        </a:solidFill>
                        <a:effectLst/>
                        <a:latin typeface="Tahoma" pitchFamily="34" charset="0"/>
                      </a:endParaRPr>
                    </a:p>
                  </a:txBody>
                  <a:tcPr marL="84390" marR="84390" marT="34286" marB="34286" horzOverflow="overflow"/>
                </a:tc>
              </a:tr>
              <a:tr h="251453">
                <a:tc>
                  <a:txBody>
                    <a:bodyPr/>
                    <a:lstStyle/>
                    <a:p>
                      <a:pPr marL="0" marR="0" lvl="0" indent="0" algn="l" defTabSz="914400" rtl="0" eaLnBrk="1" fontAlgn="base" latinLnBrk="0" hangingPunct="1">
                        <a:lnSpc>
                          <a:spcPct val="80000"/>
                        </a:lnSpc>
                        <a:spcBef>
                          <a:spcPct val="20000"/>
                        </a:spcBef>
                        <a:spcAft>
                          <a:spcPct val="0"/>
                        </a:spcAft>
                        <a:buClrTx/>
                        <a:buSzTx/>
                        <a:buFontTx/>
                        <a:buNone/>
                        <a:tabLst/>
                      </a:pPr>
                      <a:r>
                        <a:rPr kumimoji="0" lang="it-IT" sz="1500" u="none" strike="noStrike" cap="none" normalizeH="0" baseline="0" dirty="0" smtClean="0">
                          <a:ln>
                            <a:noFill/>
                          </a:ln>
                          <a:effectLst/>
                        </a:rPr>
                        <a:t>Fatture da ricevere </a:t>
                      </a:r>
                      <a:endParaRPr kumimoji="0" lang="it-IT" sz="1500" b="0" i="0" u="none" strike="noStrike" cap="none" normalizeH="0" baseline="0" dirty="0" smtClean="0">
                        <a:ln>
                          <a:noFill/>
                        </a:ln>
                        <a:solidFill>
                          <a:schemeClr val="tx1"/>
                        </a:solidFill>
                        <a:effectLst/>
                        <a:latin typeface="Tahoma" pitchFamily="34" charset="0"/>
                      </a:endParaRPr>
                    </a:p>
                  </a:txBody>
                  <a:tcPr marL="84390" marR="84390" marT="34286" marB="34286" horzOverflow="overflow"/>
                </a:tc>
                <a:tc>
                  <a:txBody>
                    <a:bodyPr/>
                    <a:lstStyle/>
                    <a:p>
                      <a:pPr marL="0" marR="0" lvl="0" indent="0" algn="r" defTabSz="914400" rtl="0" eaLnBrk="1" fontAlgn="base" latinLnBrk="0" hangingPunct="1">
                        <a:lnSpc>
                          <a:spcPct val="80000"/>
                        </a:lnSpc>
                        <a:spcBef>
                          <a:spcPct val="20000"/>
                        </a:spcBef>
                        <a:spcAft>
                          <a:spcPct val="0"/>
                        </a:spcAft>
                        <a:buClrTx/>
                        <a:buSzTx/>
                        <a:buFontTx/>
                        <a:buNone/>
                        <a:tabLst/>
                      </a:pPr>
                      <a:r>
                        <a:rPr kumimoji="0" lang="it-IT" sz="1500" u="none" strike="noStrike" cap="none" normalizeH="0" baseline="0" dirty="0" smtClean="0">
                          <a:ln>
                            <a:noFill/>
                          </a:ln>
                          <a:effectLst/>
                        </a:rPr>
                        <a:t>-</a:t>
                      </a:r>
                      <a:endParaRPr kumimoji="0" lang="it-IT" sz="1500" b="0" i="0" u="none" strike="noStrike" cap="none" normalizeH="0" baseline="0" dirty="0" smtClean="0">
                        <a:ln>
                          <a:noFill/>
                        </a:ln>
                        <a:solidFill>
                          <a:schemeClr val="tx1"/>
                        </a:solidFill>
                        <a:effectLst/>
                        <a:latin typeface="Tahoma" pitchFamily="34" charset="0"/>
                      </a:endParaRPr>
                    </a:p>
                  </a:txBody>
                  <a:tcPr marL="84390" marR="84390" marT="34286" marB="34286" horzOverflow="overflow"/>
                </a:tc>
                <a:tc>
                  <a:txBody>
                    <a:bodyPr/>
                    <a:lstStyle/>
                    <a:p>
                      <a:pPr marL="0" marR="0" lvl="0" indent="0" algn="r" defTabSz="914400" rtl="0" eaLnBrk="1" fontAlgn="base" latinLnBrk="0" hangingPunct="1">
                        <a:lnSpc>
                          <a:spcPct val="80000"/>
                        </a:lnSpc>
                        <a:spcBef>
                          <a:spcPct val="20000"/>
                        </a:spcBef>
                        <a:spcAft>
                          <a:spcPct val="0"/>
                        </a:spcAft>
                        <a:buClrTx/>
                        <a:buSzTx/>
                        <a:buFontTx/>
                        <a:buNone/>
                        <a:tabLst/>
                      </a:pPr>
                      <a:r>
                        <a:rPr kumimoji="0" lang="it-IT" sz="1500" u="none" strike="noStrike" cap="none" normalizeH="0" baseline="0" dirty="0" smtClean="0">
                          <a:ln>
                            <a:noFill/>
                          </a:ln>
                          <a:effectLst/>
                        </a:rPr>
                        <a:t>-5.000</a:t>
                      </a:r>
                      <a:endParaRPr kumimoji="0" lang="it-IT" sz="1500" b="0" i="0" u="none" strike="noStrike" cap="none" normalizeH="0" baseline="0" dirty="0" smtClean="0">
                        <a:ln>
                          <a:noFill/>
                        </a:ln>
                        <a:solidFill>
                          <a:schemeClr val="tx1"/>
                        </a:solidFill>
                        <a:effectLst/>
                        <a:latin typeface="Tahoma" pitchFamily="34" charset="0"/>
                      </a:endParaRPr>
                    </a:p>
                  </a:txBody>
                  <a:tcPr marL="84390" marR="84390" marT="34286" marB="34286" horzOverflow="overflow"/>
                </a:tc>
                <a:tc>
                  <a:txBody>
                    <a:bodyPr/>
                    <a:lstStyle/>
                    <a:p>
                      <a:pPr marL="0" marR="0" lvl="0" indent="0" algn="r" defTabSz="914400" rtl="0" eaLnBrk="1" fontAlgn="base" latinLnBrk="0" hangingPunct="1">
                        <a:lnSpc>
                          <a:spcPct val="80000"/>
                        </a:lnSpc>
                        <a:spcBef>
                          <a:spcPct val="20000"/>
                        </a:spcBef>
                        <a:spcAft>
                          <a:spcPct val="0"/>
                        </a:spcAft>
                        <a:buClrTx/>
                        <a:buSzTx/>
                        <a:buFontTx/>
                        <a:buNone/>
                        <a:tabLst/>
                      </a:pPr>
                      <a:r>
                        <a:rPr kumimoji="0" lang="it-IT" sz="1500" u="none" strike="noStrike" cap="none" normalizeH="0" baseline="0" dirty="0" smtClean="0">
                          <a:ln>
                            <a:noFill/>
                          </a:ln>
                          <a:effectLst/>
                        </a:rPr>
                        <a:t>-5.000</a:t>
                      </a:r>
                      <a:endParaRPr kumimoji="0" lang="it-IT" sz="1500" b="0" i="0" u="none" strike="noStrike" cap="none" normalizeH="0" baseline="0" dirty="0" smtClean="0">
                        <a:ln>
                          <a:noFill/>
                        </a:ln>
                        <a:solidFill>
                          <a:schemeClr val="tx1"/>
                        </a:solidFill>
                        <a:effectLst/>
                        <a:latin typeface="Tahoma" pitchFamily="34" charset="0"/>
                      </a:endParaRPr>
                    </a:p>
                  </a:txBody>
                  <a:tcPr marL="84390" marR="84390" marT="34286" marB="34286" horzOverflow="overflow"/>
                </a:tc>
              </a:tr>
              <a:tr h="251453">
                <a:tc>
                  <a:txBody>
                    <a:bodyPr/>
                    <a:lstStyle/>
                    <a:p>
                      <a:pPr marL="0" marR="0" lvl="0" indent="0" algn="l" defTabSz="914400" rtl="0" eaLnBrk="1" fontAlgn="base" latinLnBrk="0" hangingPunct="1">
                        <a:lnSpc>
                          <a:spcPct val="80000"/>
                        </a:lnSpc>
                        <a:spcBef>
                          <a:spcPct val="20000"/>
                        </a:spcBef>
                        <a:spcAft>
                          <a:spcPct val="0"/>
                        </a:spcAft>
                        <a:buClrTx/>
                        <a:buSzTx/>
                        <a:buFontTx/>
                        <a:buNone/>
                        <a:tabLst/>
                      </a:pPr>
                      <a:r>
                        <a:rPr kumimoji="0" lang="it-IT" sz="1500" u="none" strike="noStrike" cap="none" normalizeH="0" baseline="0" dirty="0" smtClean="0">
                          <a:ln>
                            <a:noFill/>
                          </a:ln>
                          <a:effectLst/>
                        </a:rPr>
                        <a:t>Svalutazione crediti</a:t>
                      </a:r>
                      <a:endParaRPr kumimoji="0" lang="it-IT" sz="1500" b="0" i="0" u="none" strike="noStrike" cap="none" normalizeH="0" baseline="0" dirty="0" smtClean="0">
                        <a:ln>
                          <a:noFill/>
                        </a:ln>
                        <a:solidFill>
                          <a:schemeClr val="tx1"/>
                        </a:solidFill>
                        <a:effectLst/>
                        <a:latin typeface="Tahoma" pitchFamily="34" charset="0"/>
                      </a:endParaRPr>
                    </a:p>
                  </a:txBody>
                  <a:tcPr marL="84390" marR="84390" marT="34286" marB="34286" horzOverflow="overflow"/>
                </a:tc>
                <a:tc>
                  <a:txBody>
                    <a:bodyPr/>
                    <a:lstStyle/>
                    <a:p>
                      <a:pPr marL="0" marR="0" lvl="0" indent="0" algn="r" defTabSz="914400" rtl="0" eaLnBrk="1" fontAlgn="base" latinLnBrk="0" hangingPunct="1">
                        <a:lnSpc>
                          <a:spcPct val="80000"/>
                        </a:lnSpc>
                        <a:spcBef>
                          <a:spcPct val="20000"/>
                        </a:spcBef>
                        <a:spcAft>
                          <a:spcPct val="0"/>
                        </a:spcAft>
                        <a:buClrTx/>
                        <a:buSzTx/>
                        <a:buFontTx/>
                        <a:buNone/>
                        <a:tabLst/>
                      </a:pPr>
                      <a:r>
                        <a:rPr kumimoji="0" lang="it-IT" sz="1500" u="none" strike="noStrike" cap="none" normalizeH="0" baseline="0" dirty="0" smtClean="0">
                          <a:ln>
                            <a:noFill/>
                          </a:ln>
                          <a:effectLst/>
                        </a:rPr>
                        <a:t>-</a:t>
                      </a:r>
                      <a:endParaRPr kumimoji="0" lang="it-IT" sz="1500" b="0" i="0" u="none" strike="noStrike" cap="none" normalizeH="0" baseline="0" dirty="0" smtClean="0">
                        <a:ln>
                          <a:noFill/>
                        </a:ln>
                        <a:solidFill>
                          <a:schemeClr val="tx1"/>
                        </a:solidFill>
                        <a:effectLst/>
                        <a:latin typeface="Tahoma" pitchFamily="34" charset="0"/>
                      </a:endParaRPr>
                    </a:p>
                  </a:txBody>
                  <a:tcPr marL="84390" marR="84390" marT="34286" marB="34286" horzOverflow="overflow"/>
                </a:tc>
                <a:tc>
                  <a:txBody>
                    <a:bodyPr/>
                    <a:lstStyle/>
                    <a:p>
                      <a:pPr marL="0" marR="0" lvl="0" indent="0" algn="r" defTabSz="914400" rtl="0" eaLnBrk="1" fontAlgn="base" latinLnBrk="0" hangingPunct="1">
                        <a:lnSpc>
                          <a:spcPct val="80000"/>
                        </a:lnSpc>
                        <a:spcBef>
                          <a:spcPct val="20000"/>
                        </a:spcBef>
                        <a:spcAft>
                          <a:spcPct val="0"/>
                        </a:spcAft>
                        <a:buClrTx/>
                        <a:buSzTx/>
                        <a:buFontTx/>
                        <a:buNone/>
                        <a:tabLst/>
                      </a:pPr>
                      <a:r>
                        <a:rPr kumimoji="0" lang="it-IT" sz="1500" u="none" strike="noStrike" cap="none" normalizeH="0" baseline="0" dirty="0" smtClean="0">
                          <a:ln>
                            <a:noFill/>
                          </a:ln>
                          <a:effectLst/>
                        </a:rPr>
                        <a:t>-8.000</a:t>
                      </a:r>
                      <a:endParaRPr kumimoji="0" lang="it-IT" sz="1500" b="0" i="0" u="none" strike="noStrike" cap="none" normalizeH="0" baseline="0" dirty="0" smtClean="0">
                        <a:ln>
                          <a:noFill/>
                        </a:ln>
                        <a:solidFill>
                          <a:schemeClr val="tx1"/>
                        </a:solidFill>
                        <a:effectLst/>
                        <a:latin typeface="Tahoma" pitchFamily="34" charset="0"/>
                      </a:endParaRPr>
                    </a:p>
                  </a:txBody>
                  <a:tcPr marL="84390" marR="84390" marT="34286" marB="34286" horzOverflow="overflow"/>
                </a:tc>
                <a:tc>
                  <a:txBody>
                    <a:bodyPr/>
                    <a:lstStyle/>
                    <a:p>
                      <a:pPr marL="0" marR="0" lvl="0" indent="0" algn="r" defTabSz="914400" rtl="0" eaLnBrk="1" fontAlgn="base" latinLnBrk="0" hangingPunct="1">
                        <a:lnSpc>
                          <a:spcPct val="80000"/>
                        </a:lnSpc>
                        <a:spcBef>
                          <a:spcPct val="20000"/>
                        </a:spcBef>
                        <a:spcAft>
                          <a:spcPct val="0"/>
                        </a:spcAft>
                        <a:buClrTx/>
                        <a:buSzTx/>
                        <a:buFontTx/>
                        <a:buNone/>
                        <a:tabLst/>
                      </a:pPr>
                      <a:r>
                        <a:rPr kumimoji="0" lang="it-IT" sz="1500" u="none" strike="noStrike" cap="none" normalizeH="0" baseline="0" dirty="0" smtClean="0">
                          <a:ln>
                            <a:noFill/>
                          </a:ln>
                          <a:effectLst/>
                        </a:rPr>
                        <a:t>-8.000</a:t>
                      </a:r>
                      <a:endParaRPr kumimoji="0" lang="it-IT" sz="1500" b="0" i="0" u="none" strike="noStrike" cap="none" normalizeH="0" baseline="0" dirty="0" smtClean="0">
                        <a:ln>
                          <a:noFill/>
                        </a:ln>
                        <a:solidFill>
                          <a:schemeClr val="tx1"/>
                        </a:solidFill>
                        <a:effectLst/>
                        <a:latin typeface="Tahoma" pitchFamily="34" charset="0"/>
                      </a:endParaRPr>
                    </a:p>
                  </a:txBody>
                  <a:tcPr marL="84390" marR="84390" marT="34286" marB="34286" horzOverflow="overflow"/>
                </a:tc>
              </a:tr>
              <a:tr h="251453">
                <a:tc>
                  <a:txBody>
                    <a:bodyPr/>
                    <a:lstStyle/>
                    <a:p>
                      <a:pPr marL="0" marR="0" lvl="0" indent="0" algn="l" defTabSz="914400" rtl="0" eaLnBrk="1" fontAlgn="base" latinLnBrk="0" hangingPunct="1">
                        <a:lnSpc>
                          <a:spcPct val="80000"/>
                        </a:lnSpc>
                        <a:spcBef>
                          <a:spcPct val="20000"/>
                        </a:spcBef>
                        <a:spcAft>
                          <a:spcPct val="0"/>
                        </a:spcAft>
                        <a:buClrTx/>
                        <a:buSzTx/>
                        <a:buFontTx/>
                        <a:buNone/>
                        <a:tabLst/>
                      </a:pPr>
                      <a:r>
                        <a:rPr kumimoji="0" lang="it-IT" sz="1500" u="none" strike="noStrike" cap="none" normalizeH="0" baseline="0" dirty="0" smtClean="0">
                          <a:ln>
                            <a:noFill/>
                          </a:ln>
                          <a:effectLst/>
                        </a:rPr>
                        <a:t>Svalutazione partecipazioni</a:t>
                      </a:r>
                      <a:endParaRPr kumimoji="0" lang="it-IT" sz="1500" b="0" i="0" u="none" strike="noStrike" cap="none" normalizeH="0" baseline="0" dirty="0" smtClean="0">
                        <a:ln>
                          <a:noFill/>
                        </a:ln>
                        <a:solidFill>
                          <a:schemeClr val="tx1"/>
                        </a:solidFill>
                        <a:effectLst/>
                        <a:latin typeface="Tahoma" pitchFamily="34" charset="0"/>
                      </a:endParaRPr>
                    </a:p>
                  </a:txBody>
                  <a:tcPr marL="84390" marR="84390" marT="34286" marB="34286" horzOverflow="overflow"/>
                </a:tc>
                <a:tc>
                  <a:txBody>
                    <a:bodyPr/>
                    <a:lstStyle/>
                    <a:p>
                      <a:pPr marL="0" marR="0" lvl="0" indent="0" algn="r" defTabSz="914400" rtl="0" eaLnBrk="1" fontAlgn="base" latinLnBrk="0" hangingPunct="1">
                        <a:lnSpc>
                          <a:spcPct val="80000"/>
                        </a:lnSpc>
                        <a:spcBef>
                          <a:spcPct val="20000"/>
                        </a:spcBef>
                        <a:spcAft>
                          <a:spcPct val="0"/>
                        </a:spcAft>
                        <a:buClrTx/>
                        <a:buSzTx/>
                        <a:buFontTx/>
                        <a:buNone/>
                        <a:tabLst/>
                      </a:pPr>
                      <a:r>
                        <a:rPr kumimoji="0" lang="it-IT" sz="1500" u="none" strike="noStrike" cap="none" normalizeH="0" baseline="0" dirty="0" smtClean="0">
                          <a:ln>
                            <a:noFill/>
                          </a:ln>
                          <a:effectLst/>
                        </a:rPr>
                        <a:t>-</a:t>
                      </a:r>
                      <a:endParaRPr kumimoji="0" lang="it-IT" sz="1500" b="0" i="0" u="none" strike="noStrike" cap="none" normalizeH="0" baseline="0" dirty="0" smtClean="0">
                        <a:ln>
                          <a:noFill/>
                        </a:ln>
                        <a:solidFill>
                          <a:schemeClr val="tx1"/>
                        </a:solidFill>
                        <a:effectLst/>
                        <a:latin typeface="Tahoma" pitchFamily="34" charset="0"/>
                      </a:endParaRPr>
                    </a:p>
                  </a:txBody>
                  <a:tcPr marL="84390" marR="84390" marT="34286" marB="34286" horzOverflow="overflow"/>
                </a:tc>
                <a:tc>
                  <a:txBody>
                    <a:bodyPr/>
                    <a:lstStyle/>
                    <a:p>
                      <a:pPr marL="0" marR="0" lvl="0" indent="0" algn="r" defTabSz="914400" rtl="0" eaLnBrk="1" fontAlgn="base" latinLnBrk="0" hangingPunct="1">
                        <a:lnSpc>
                          <a:spcPct val="80000"/>
                        </a:lnSpc>
                        <a:spcBef>
                          <a:spcPct val="20000"/>
                        </a:spcBef>
                        <a:spcAft>
                          <a:spcPct val="0"/>
                        </a:spcAft>
                        <a:buClrTx/>
                        <a:buSzTx/>
                        <a:buFontTx/>
                        <a:buNone/>
                        <a:tabLst/>
                      </a:pPr>
                      <a:r>
                        <a:rPr kumimoji="0" lang="it-IT" sz="1500" u="none" strike="noStrike" cap="none" normalizeH="0" baseline="0" dirty="0" smtClean="0">
                          <a:ln>
                            <a:noFill/>
                          </a:ln>
                          <a:effectLst/>
                        </a:rPr>
                        <a:t>-7.000</a:t>
                      </a:r>
                      <a:endParaRPr kumimoji="0" lang="it-IT" sz="1500" b="0" i="0" u="none" strike="noStrike" cap="none" normalizeH="0" baseline="0" dirty="0" smtClean="0">
                        <a:ln>
                          <a:noFill/>
                        </a:ln>
                        <a:solidFill>
                          <a:schemeClr val="tx1"/>
                        </a:solidFill>
                        <a:effectLst/>
                        <a:latin typeface="Tahoma" pitchFamily="34" charset="0"/>
                      </a:endParaRPr>
                    </a:p>
                  </a:txBody>
                  <a:tcPr marL="84390" marR="84390" marT="34286" marB="34286" horzOverflow="overflow"/>
                </a:tc>
                <a:tc>
                  <a:txBody>
                    <a:bodyPr/>
                    <a:lstStyle/>
                    <a:p>
                      <a:pPr marL="0" marR="0" lvl="0" indent="0" algn="r" defTabSz="914400" rtl="0" eaLnBrk="1" fontAlgn="base" latinLnBrk="0" hangingPunct="1">
                        <a:lnSpc>
                          <a:spcPct val="80000"/>
                        </a:lnSpc>
                        <a:spcBef>
                          <a:spcPct val="20000"/>
                        </a:spcBef>
                        <a:spcAft>
                          <a:spcPct val="0"/>
                        </a:spcAft>
                        <a:buClrTx/>
                        <a:buSzTx/>
                        <a:buFontTx/>
                        <a:buNone/>
                        <a:tabLst/>
                      </a:pPr>
                      <a:r>
                        <a:rPr kumimoji="0" lang="it-IT" sz="1500" u="none" strike="noStrike" cap="none" normalizeH="0" baseline="0" dirty="0" smtClean="0">
                          <a:ln>
                            <a:noFill/>
                          </a:ln>
                          <a:effectLst/>
                        </a:rPr>
                        <a:t>-7.000</a:t>
                      </a:r>
                      <a:endParaRPr kumimoji="0" lang="it-IT" sz="1500" b="0" i="0" u="none" strike="noStrike" cap="none" normalizeH="0" baseline="0" dirty="0" smtClean="0">
                        <a:ln>
                          <a:noFill/>
                        </a:ln>
                        <a:solidFill>
                          <a:schemeClr val="tx1"/>
                        </a:solidFill>
                        <a:effectLst/>
                        <a:latin typeface="Tahoma" pitchFamily="34" charset="0"/>
                      </a:endParaRPr>
                    </a:p>
                  </a:txBody>
                  <a:tcPr marL="84390" marR="84390" marT="34286" marB="34286" horzOverflow="overflow"/>
                </a:tc>
              </a:tr>
              <a:tr h="251453">
                <a:tc>
                  <a:txBody>
                    <a:bodyPr/>
                    <a:lstStyle/>
                    <a:p>
                      <a:pPr marL="0" marR="0" lvl="0" indent="0" algn="l" defTabSz="914400" rtl="0" eaLnBrk="1" fontAlgn="base" latinLnBrk="0" hangingPunct="1">
                        <a:lnSpc>
                          <a:spcPct val="80000"/>
                        </a:lnSpc>
                        <a:spcBef>
                          <a:spcPct val="20000"/>
                        </a:spcBef>
                        <a:spcAft>
                          <a:spcPct val="0"/>
                        </a:spcAft>
                        <a:buClrTx/>
                        <a:buSzTx/>
                        <a:buFontTx/>
                        <a:buNone/>
                        <a:tabLst/>
                      </a:pPr>
                      <a:r>
                        <a:rPr kumimoji="0" lang="it-IT" sz="1500" u="none" strike="noStrike" cap="none" normalizeH="0" baseline="0" dirty="0" smtClean="0">
                          <a:ln>
                            <a:noFill/>
                          </a:ln>
                          <a:effectLst/>
                        </a:rPr>
                        <a:t>Svalutazione titoli</a:t>
                      </a:r>
                      <a:endParaRPr kumimoji="0" lang="it-IT" sz="1500" b="0" i="0" u="none" strike="noStrike" cap="none" normalizeH="0" baseline="0" dirty="0" smtClean="0">
                        <a:ln>
                          <a:noFill/>
                        </a:ln>
                        <a:solidFill>
                          <a:schemeClr val="tx1"/>
                        </a:solidFill>
                        <a:effectLst/>
                        <a:latin typeface="Tahoma" pitchFamily="34" charset="0"/>
                      </a:endParaRPr>
                    </a:p>
                  </a:txBody>
                  <a:tcPr marL="84390" marR="84390" marT="34286" marB="34286" horzOverflow="overflow"/>
                </a:tc>
                <a:tc>
                  <a:txBody>
                    <a:bodyPr/>
                    <a:lstStyle/>
                    <a:p>
                      <a:pPr marL="0" marR="0" lvl="0" indent="0" algn="r" defTabSz="914400" rtl="0" eaLnBrk="1" fontAlgn="base" latinLnBrk="0" hangingPunct="1">
                        <a:lnSpc>
                          <a:spcPct val="80000"/>
                        </a:lnSpc>
                        <a:spcBef>
                          <a:spcPct val="20000"/>
                        </a:spcBef>
                        <a:spcAft>
                          <a:spcPct val="0"/>
                        </a:spcAft>
                        <a:buClrTx/>
                        <a:buSzTx/>
                        <a:buFontTx/>
                        <a:buNone/>
                        <a:tabLst/>
                      </a:pPr>
                      <a:r>
                        <a:rPr kumimoji="0" lang="it-IT" sz="1500" u="none" strike="noStrike" cap="none" normalizeH="0" baseline="0" dirty="0" smtClean="0">
                          <a:ln>
                            <a:noFill/>
                          </a:ln>
                          <a:effectLst/>
                        </a:rPr>
                        <a:t>-</a:t>
                      </a:r>
                      <a:endParaRPr kumimoji="0" lang="it-IT" sz="1500" b="0" i="0" u="none" strike="noStrike" cap="none" normalizeH="0" baseline="0" dirty="0" smtClean="0">
                        <a:ln>
                          <a:noFill/>
                        </a:ln>
                        <a:solidFill>
                          <a:schemeClr val="tx1"/>
                        </a:solidFill>
                        <a:effectLst/>
                        <a:latin typeface="Tahoma" pitchFamily="34" charset="0"/>
                      </a:endParaRPr>
                    </a:p>
                  </a:txBody>
                  <a:tcPr marL="84390" marR="84390" marT="34286" marB="34286" horzOverflow="overflow"/>
                </a:tc>
                <a:tc>
                  <a:txBody>
                    <a:bodyPr/>
                    <a:lstStyle/>
                    <a:p>
                      <a:pPr marL="0" marR="0" lvl="0" indent="0" algn="r" defTabSz="914400" rtl="0" eaLnBrk="1" fontAlgn="base" latinLnBrk="0" hangingPunct="1">
                        <a:lnSpc>
                          <a:spcPct val="80000"/>
                        </a:lnSpc>
                        <a:spcBef>
                          <a:spcPct val="20000"/>
                        </a:spcBef>
                        <a:spcAft>
                          <a:spcPct val="0"/>
                        </a:spcAft>
                        <a:buClrTx/>
                        <a:buSzTx/>
                        <a:buFontTx/>
                        <a:buNone/>
                        <a:tabLst/>
                      </a:pPr>
                      <a:r>
                        <a:rPr kumimoji="0" lang="it-IT" sz="1500" u="none" strike="noStrike" cap="none" normalizeH="0" baseline="0" dirty="0" smtClean="0">
                          <a:ln>
                            <a:noFill/>
                          </a:ln>
                          <a:effectLst/>
                        </a:rPr>
                        <a:t>-6.000</a:t>
                      </a:r>
                      <a:endParaRPr kumimoji="0" lang="it-IT" sz="1500" b="0" i="0" u="none" strike="noStrike" cap="none" normalizeH="0" baseline="0" dirty="0" smtClean="0">
                        <a:ln>
                          <a:noFill/>
                        </a:ln>
                        <a:solidFill>
                          <a:schemeClr val="tx1"/>
                        </a:solidFill>
                        <a:effectLst/>
                        <a:latin typeface="Tahoma" pitchFamily="34" charset="0"/>
                      </a:endParaRPr>
                    </a:p>
                  </a:txBody>
                  <a:tcPr marL="84390" marR="84390" marT="34286" marB="34286" horzOverflow="overflow"/>
                </a:tc>
                <a:tc>
                  <a:txBody>
                    <a:bodyPr/>
                    <a:lstStyle/>
                    <a:p>
                      <a:pPr marL="0" marR="0" lvl="0" indent="0" algn="r" defTabSz="914400" rtl="0" eaLnBrk="1" fontAlgn="base" latinLnBrk="0" hangingPunct="1">
                        <a:lnSpc>
                          <a:spcPct val="80000"/>
                        </a:lnSpc>
                        <a:spcBef>
                          <a:spcPct val="20000"/>
                        </a:spcBef>
                        <a:spcAft>
                          <a:spcPct val="0"/>
                        </a:spcAft>
                        <a:buClrTx/>
                        <a:buSzTx/>
                        <a:buFontTx/>
                        <a:buNone/>
                        <a:tabLst/>
                      </a:pPr>
                      <a:r>
                        <a:rPr kumimoji="0" lang="it-IT" sz="1500" u="none" strike="noStrike" cap="none" normalizeH="0" baseline="0" dirty="0" smtClean="0">
                          <a:ln>
                            <a:noFill/>
                          </a:ln>
                          <a:effectLst/>
                        </a:rPr>
                        <a:t>-6.000</a:t>
                      </a:r>
                      <a:endParaRPr kumimoji="0" lang="it-IT" sz="1500" b="0" i="0" u="none" strike="noStrike" cap="none" normalizeH="0" baseline="0" dirty="0" smtClean="0">
                        <a:ln>
                          <a:noFill/>
                        </a:ln>
                        <a:solidFill>
                          <a:schemeClr val="tx1"/>
                        </a:solidFill>
                        <a:effectLst/>
                        <a:latin typeface="Tahoma" pitchFamily="34" charset="0"/>
                      </a:endParaRPr>
                    </a:p>
                  </a:txBody>
                  <a:tcPr marL="84390" marR="84390" marT="34286" marB="34286" horzOverflow="overflow"/>
                </a:tc>
              </a:tr>
              <a:tr h="251453">
                <a:tc>
                  <a:txBody>
                    <a:bodyPr/>
                    <a:lstStyle/>
                    <a:p>
                      <a:pPr marL="0" marR="0" lvl="0" indent="0" algn="l" defTabSz="914400" rtl="0" eaLnBrk="1" fontAlgn="base" latinLnBrk="0" hangingPunct="1">
                        <a:lnSpc>
                          <a:spcPct val="80000"/>
                        </a:lnSpc>
                        <a:spcBef>
                          <a:spcPct val="20000"/>
                        </a:spcBef>
                        <a:spcAft>
                          <a:spcPct val="0"/>
                        </a:spcAft>
                        <a:buClrTx/>
                        <a:buSzTx/>
                        <a:buFontTx/>
                        <a:buNone/>
                        <a:tabLst/>
                      </a:pPr>
                      <a:r>
                        <a:rPr kumimoji="0" lang="it-IT" sz="1500" u="none" strike="noStrike" cap="none" normalizeH="0" baseline="0" dirty="0" smtClean="0">
                          <a:ln>
                            <a:noFill/>
                          </a:ln>
                          <a:effectLst/>
                        </a:rPr>
                        <a:t>Carenza fondi rischi</a:t>
                      </a:r>
                      <a:endParaRPr kumimoji="0" lang="it-IT" sz="1500" b="0" i="0" u="none" strike="noStrike" cap="none" normalizeH="0" baseline="0" dirty="0" smtClean="0">
                        <a:ln>
                          <a:noFill/>
                        </a:ln>
                        <a:solidFill>
                          <a:schemeClr val="tx1"/>
                        </a:solidFill>
                        <a:effectLst/>
                        <a:latin typeface="Tahoma" pitchFamily="34" charset="0"/>
                      </a:endParaRPr>
                    </a:p>
                  </a:txBody>
                  <a:tcPr marL="84390" marR="84390" marT="34286" marB="34286" horzOverflow="overflow"/>
                </a:tc>
                <a:tc>
                  <a:txBody>
                    <a:bodyPr/>
                    <a:lstStyle/>
                    <a:p>
                      <a:pPr marL="0" marR="0" lvl="0" indent="0" algn="r" defTabSz="914400" rtl="0" eaLnBrk="1" fontAlgn="base" latinLnBrk="0" hangingPunct="1">
                        <a:lnSpc>
                          <a:spcPct val="80000"/>
                        </a:lnSpc>
                        <a:spcBef>
                          <a:spcPct val="20000"/>
                        </a:spcBef>
                        <a:spcAft>
                          <a:spcPct val="0"/>
                        </a:spcAft>
                        <a:buClrTx/>
                        <a:buSzTx/>
                        <a:buFontTx/>
                        <a:buNone/>
                        <a:tabLst/>
                      </a:pPr>
                      <a:r>
                        <a:rPr kumimoji="0" lang="it-IT" sz="1500" u="none" strike="noStrike" cap="none" normalizeH="0" baseline="0" dirty="0" smtClean="0">
                          <a:ln>
                            <a:noFill/>
                          </a:ln>
                          <a:effectLst/>
                        </a:rPr>
                        <a:t>-</a:t>
                      </a:r>
                      <a:endParaRPr kumimoji="0" lang="it-IT" sz="1500" b="0" i="0" u="none" strike="noStrike" cap="none" normalizeH="0" baseline="0" dirty="0" smtClean="0">
                        <a:ln>
                          <a:noFill/>
                        </a:ln>
                        <a:solidFill>
                          <a:schemeClr val="tx1"/>
                        </a:solidFill>
                        <a:effectLst/>
                        <a:latin typeface="Tahoma" pitchFamily="34" charset="0"/>
                      </a:endParaRPr>
                    </a:p>
                  </a:txBody>
                  <a:tcPr marL="84390" marR="84390" marT="34286" marB="34286" horzOverflow="overflow"/>
                </a:tc>
                <a:tc>
                  <a:txBody>
                    <a:bodyPr/>
                    <a:lstStyle/>
                    <a:p>
                      <a:pPr marL="0" marR="0" lvl="0" indent="0" algn="r" defTabSz="914400" rtl="0" eaLnBrk="1" fontAlgn="base" latinLnBrk="0" hangingPunct="1">
                        <a:lnSpc>
                          <a:spcPct val="80000"/>
                        </a:lnSpc>
                        <a:spcBef>
                          <a:spcPct val="20000"/>
                        </a:spcBef>
                        <a:spcAft>
                          <a:spcPct val="0"/>
                        </a:spcAft>
                        <a:buClrTx/>
                        <a:buSzTx/>
                        <a:buFontTx/>
                        <a:buNone/>
                        <a:tabLst/>
                      </a:pPr>
                      <a:r>
                        <a:rPr kumimoji="0" lang="it-IT" sz="1500" u="none" strike="noStrike" cap="none" normalizeH="0" baseline="0" dirty="0" smtClean="0">
                          <a:ln>
                            <a:noFill/>
                          </a:ln>
                          <a:effectLst/>
                        </a:rPr>
                        <a:t>-5.000</a:t>
                      </a:r>
                      <a:endParaRPr kumimoji="0" lang="it-IT" sz="1500" b="0" i="0" u="none" strike="noStrike" cap="none" normalizeH="0" baseline="0" dirty="0" smtClean="0">
                        <a:ln>
                          <a:noFill/>
                        </a:ln>
                        <a:solidFill>
                          <a:schemeClr val="tx1"/>
                        </a:solidFill>
                        <a:effectLst/>
                        <a:latin typeface="Tahoma" pitchFamily="34" charset="0"/>
                      </a:endParaRPr>
                    </a:p>
                  </a:txBody>
                  <a:tcPr marL="84390" marR="84390" marT="34286" marB="34286" horzOverflow="overflow"/>
                </a:tc>
                <a:tc>
                  <a:txBody>
                    <a:bodyPr/>
                    <a:lstStyle/>
                    <a:p>
                      <a:pPr marL="0" marR="0" lvl="0" indent="0" algn="r" defTabSz="914400" rtl="0" eaLnBrk="1" fontAlgn="base" latinLnBrk="0" hangingPunct="1">
                        <a:lnSpc>
                          <a:spcPct val="80000"/>
                        </a:lnSpc>
                        <a:spcBef>
                          <a:spcPct val="20000"/>
                        </a:spcBef>
                        <a:spcAft>
                          <a:spcPct val="0"/>
                        </a:spcAft>
                        <a:buClrTx/>
                        <a:buSzTx/>
                        <a:buFontTx/>
                        <a:buNone/>
                        <a:tabLst/>
                      </a:pPr>
                      <a:r>
                        <a:rPr kumimoji="0" lang="it-IT" sz="1500" u="none" strike="noStrike" cap="none" normalizeH="0" baseline="0" dirty="0" smtClean="0">
                          <a:ln>
                            <a:noFill/>
                          </a:ln>
                          <a:effectLst/>
                        </a:rPr>
                        <a:t>-5.000</a:t>
                      </a:r>
                      <a:endParaRPr kumimoji="0" lang="it-IT" sz="1500" b="0" i="0" u="none" strike="noStrike" cap="none" normalizeH="0" baseline="0" dirty="0" smtClean="0">
                        <a:ln>
                          <a:noFill/>
                        </a:ln>
                        <a:solidFill>
                          <a:schemeClr val="tx1"/>
                        </a:solidFill>
                        <a:effectLst/>
                        <a:latin typeface="Tahoma" pitchFamily="34" charset="0"/>
                      </a:endParaRPr>
                    </a:p>
                  </a:txBody>
                  <a:tcPr marL="84390" marR="84390" marT="34286" marB="34286" horzOverflow="overflow"/>
                </a:tc>
              </a:tr>
              <a:tr h="342893">
                <a:tc>
                  <a:txBody>
                    <a:bodyPr/>
                    <a:lstStyle/>
                    <a:p>
                      <a:pPr marL="0" marR="0" lvl="0" indent="0" algn="l" defTabSz="914400" rtl="0" eaLnBrk="1" fontAlgn="base" latinLnBrk="0" hangingPunct="1">
                        <a:lnSpc>
                          <a:spcPct val="120000"/>
                        </a:lnSpc>
                        <a:spcBef>
                          <a:spcPct val="20000"/>
                        </a:spcBef>
                        <a:spcAft>
                          <a:spcPct val="0"/>
                        </a:spcAft>
                        <a:buClrTx/>
                        <a:buSzTx/>
                        <a:buFontTx/>
                        <a:buNone/>
                        <a:tabLst/>
                      </a:pPr>
                      <a:r>
                        <a:rPr kumimoji="0" lang="it-IT" sz="1500" b="1" u="none" strike="noStrike" cap="none" normalizeH="0" baseline="0" dirty="0" smtClean="0">
                          <a:ln>
                            <a:noFill/>
                          </a:ln>
                          <a:effectLst/>
                        </a:rPr>
                        <a:t>Totale</a:t>
                      </a:r>
                      <a:endParaRPr kumimoji="0" lang="it-IT" sz="1500" b="1" i="0" u="none" strike="noStrike" cap="none" normalizeH="0" baseline="0" dirty="0" smtClean="0">
                        <a:ln>
                          <a:noFill/>
                        </a:ln>
                        <a:solidFill>
                          <a:schemeClr val="tx1"/>
                        </a:solidFill>
                        <a:effectLst/>
                        <a:latin typeface="Tahoma" pitchFamily="34" charset="0"/>
                      </a:endParaRPr>
                    </a:p>
                  </a:txBody>
                  <a:tcPr marL="84390" marR="84390" marT="34286" marB="34286" horzOverflow="overflow"/>
                </a:tc>
                <a:tc>
                  <a:txBody>
                    <a:bodyPr/>
                    <a:lstStyle/>
                    <a:p>
                      <a:pPr marL="0" marR="0" lvl="0" indent="0" algn="r" defTabSz="914400" rtl="0" eaLnBrk="1" fontAlgn="base" latinLnBrk="0" hangingPunct="1">
                        <a:lnSpc>
                          <a:spcPct val="110000"/>
                        </a:lnSpc>
                        <a:spcBef>
                          <a:spcPct val="20000"/>
                        </a:spcBef>
                        <a:spcAft>
                          <a:spcPct val="0"/>
                        </a:spcAft>
                        <a:buClrTx/>
                        <a:buSzTx/>
                        <a:buFontTx/>
                        <a:buNone/>
                        <a:tabLst/>
                      </a:pPr>
                      <a:endParaRPr kumimoji="0" lang="it-IT" sz="1500" b="1" i="0" u="none" strike="noStrike" cap="none" normalizeH="0" baseline="0" dirty="0" smtClean="0">
                        <a:ln>
                          <a:noFill/>
                        </a:ln>
                        <a:solidFill>
                          <a:schemeClr val="tx1"/>
                        </a:solidFill>
                        <a:effectLst/>
                        <a:latin typeface="Tahoma" pitchFamily="34" charset="0"/>
                      </a:endParaRPr>
                    </a:p>
                  </a:txBody>
                  <a:tcPr marL="84390" marR="84390" marT="34286" marB="34286" horzOverflow="overflow"/>
                </a:tc>
                <a:tc>
                  <a:txBody>
                    <a:bodyPr/>
                    <a:lstStyle/>
                    <a:p>
                      <a:pPr marL="0" marR="0" lvl="0" indent="0" algn="r" defTabSz="914400" rtl="0" eaLnBrk="1" fontAlgn="base" latinLnBrk="0" hangingPunct="1">
                        <a:lnSpc>
                          <a:spcPct val="110000"/>
                        </a:lnSpc>
                        <a:spcBef>
                          <a:spcPct val="20000"/>
                        </a:spcBef>
                        <a:spcAft>
                          <a:spcPct val="0"/>
                        </a:spcAft>
                        <a:buClrTx/>
                        <a:buSzTx/>
                        <a:buFontTx/>
                        <a:buNone/>
                        <a:tabLst/>
                      </a:pPr>
                      <a:r>
                        <a:rPr kumimoji="0" lang="it-IT" sz="1500" b="1" u="none" strike="noStrike" cap="none" normalizeH="0" baseline="0" dirty="0" smtClean="0">
                          <a:ln>
                            <a:noFill/>
                          </a:ln>
                          <a:effectLst/>
                        </a:rPr>
                        <a:t>-31.000</a:t>
                      </a:r>
                    </a:p>
                  </a:txBody>
                  <a:tcPr marL="84390" marR="84390" marT="34286" marB="34286" horzOverflow="overflow"/>
                </a:tc>
                <a:tc>
                  <a:txBody>
                    <a:bodyPr/>
                    <a:lstStyle/>
                    <a:p>
                      <a:pPr marL="0" marR="0" lvl="0" indent="0" algn="r" defTabSz="914400" rtl="0" eaLnBrk="1" fontAlgn="base" latinLnBrk="0" hangingPunct="1">
                        <a:lnSpc>
                          <a:spcPct val="110000"/>
                        </a:lnSpc>
                        <a:spcBef>
                          <a:spcPct val="20000"/>
                        </a:spcBef>
                        <a:spcAft>
                          <a:spcPct val="0"/>
                        </a:spcAft>
                        <a:buClrTx/>
                        <a:buSzTx/>
                        <a:buFontTx/>
                        <a:buNone/>
                        <a:tabLst/>
                      </a:pPr>
                      <a:r>
                        <a:rPr kumimoji="0" lang="it-IT" sz="1500" b="1" u="none" strike="noStrike" cap="none" normalizeH="0" baseline="0" dirty="0" smtClean="0">
                          <a:ln>
                            <a:noFill/>
                          </a:ln>
                          <a:effectLst/>
                        </a:rPr>
                        <a:t>-31.000</a:t>
                      </a:r>
                      <a:endParaRPr kumimoji="0" lang="it-IT" sz="1500" b="1" i="0" u="none" strike="noStrike" cap="none" normalizeH="0" baseline="0" dirty="0" smtClean="0">
                        <a:ln>
                          <a:noFill/>
                        </a:ln>
                        <a:solidFill>
                          <a:schemeClr val="tx1"/>
                        </a:solidFill>
                        <a:effectLst/>
                        <a:latin typeface="Tahoma" pitchFamily="34" charset="0"/>
                      </a:endParaRPr>
                    </a:p>
                  </a:txBody>
                  <a:tcPr marL="84390" marR="84390" marT="34286" marB="34286" horzOverflow="overflow"/>
                </a:tc>
              </a:tr>
            </a:tbl>
          </a:graphicData>
        </a:graphic>
      </p:graphicFrame>
    </p:spTree>
    <p:extLst>
      <p:ext uri="{BB962C8B-B14F-4D97-AF65-F5344CB8AC3E}">
        <p14:creationId xmlns:p14="http://schemas.microsoft.com/office/powerpoint/2010/main" val="5470998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idx="4294967295"/>
          </p:nvPr>
        </p:nvSpPr>
        <p:spPr>
          <a:xfrm>
            <a:off x="722313" y="3305176"/>
            <a:ext cx="7772400" cy="1021556"/>
          </a:xfrm>
        </p:spPr>
        <p:txBody>
          <a:bodyPr/>
          <a:lstStyle/>
          <a:p>
            <a:endParaRPr lang="it-IT" dirty="0"/>
          </a:p>
        </p:txBody>
      </p:sp>
      <p:sp>
        <p:nvSpPr>
          <p:cNvPr id="3" name="Segnaposto testo 2"/>
          <p:cNvSpPr>
            <a:spLocks noGrp="1"/>
          </p:cNvSpPr>
          <p:nvPr>
            <p:ph type="body" idx="1"/>
          </p:nvPr>
        </p:nvSpPr>
        <p:spPr/>
        <p:txBody>
          <a:bodyPr/>
          <a:lstStyle/>
          <a:p>
            <a:pPr marL="0" indent="3572" algn="ctr">
              <a:tabLst/>
            </a:pPr>
            <a:r>
              <a:rPr lang="it-IT" dirty="0" smtClean="0">
                <a:solidFill>
                  <a:srgbClr val="971613"/>
                </a:solidFill>
              </a:rPr>
              <a:t>Strategia generale di revisione</a:t>
            </a:r>
            <a:endParaRPr lang="it-IT" dirty="0">
              <a:solidFill>
                <a:srgbClr val="971613"/>
              </a:solidFill>
            </a:endParaRPr>
          </a:p>
        </p:txBody>
      </p:sp>
      <p:sp>
        <p:nvSpPr>
          <p:cNvPr id="4" name="Segnaposto piè di pagina 3"/>
          <p:cNvSpPr>
            <a:spLocks noGrp="1"/>
          </p:cNvSpPr>
          <p:nvPr>
            <p:ph type="ftr" sz="quarter" idx="11"/>
          </p:nvPr>
        </p:nvSpPr>
        <p:spPr/>
        <p:txBody>
          <a:bodyPr/>
          <a:lstStyle/>
          <a:p>
            <a:r>
              <a:rPr lang="it-IT" smtClean="0"/>
              <a:t>Gda Revisori Indipendenti</a:t>
            </a:r>
            <a:endParaRPr lang="it-IT"/>
          </a:p>
        </p:txBody>
      </p:sp>
      <p:sp>
        <p:nvSpPr>
          <p:cNvPr id="5" name="Segnaposto numero diapositiva 4"/>
          <p:cNvSpPr>
            <a:spLocks noGrp="1"/>
          </p:cNvSpPr>
          <p:nvPr>
            <p:ph type="sldNum" sz="quarter" idx="12"/>
          </p:nvPr>
        </p:nvSpPr>
        <p:spPr/>
        <p:txBody>
          <a:bodyPr/>
          <a:lstStyle/>
          <a:p>
            <a:fld id="{CAA2603E-11B3-B244-BEC4-E91FBEB07C54}" type="slidenum">
              <a:rPr lang="it-IT" smtClean="0"/>
              <a:t>14</a:t>
            </a:fld>
            <a:endParaRPr lang="it-IT"/>
          </a:p>
        </p:txBody>
      </p:sp>
    </p:spTree>
    <p:extLst>
      <p:ext uri="{BB962C8B-B14F-4D97-AF65-F5344CB8AC3E}">
        <p14:creationId xmlns:p14="http://schemas.microsoft.com/office/powerpoint/2010/main" val="42242595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p:cNvSpPr>
            <a:spLocks noGrp="1"/>
          </p:cNvSpPr>
          <p:nvPr>
            <p:ph type="sldNum" sz="quarter" idx="12"/>
          </p:nvPr>
        </p:nvSpPr>
        <p:spPr/>
        <p:txBody>
          <a:bodyPr/>
          <a:lstStyle/>
          <a:p>
            <a:fld id="{CAA2603E-11B3-B244-BEC4-E91FBEB07C54}" type="slidenum">
              <a:rPr lang="it-IT" smtClean="0"/>
              <a:t>15</a:t>
            </a:fld>
            <a:endParaRPr lang="it-IT"/>
          </a:p>
        </p:txBody>
      </p:sp>
      <p:sp>
        <p:nvSpPr>
          <p:cNvPr id="5" name="CasellaDiTesto 4"/>
          <p:cNvSpPr txBox="1"/>
          <p:nvPr/>
        </p:nvSpPr>
        <p:spPr>
          <a:xfrm>
            <a:off x="5183490" y="2682298"/>
            <a:ext cx="138499" cy="346249"/>
          </a:xfrm>
          <a:prstGeom prst="rect">
            <a:avLst/>
          </a:prstGeom>
          <a:noFill/>
        </p:spPr>
        <p:txBody>
          <a:bodyPr wrap="none" lIns="68580" tIns="34290" rIns="68580" bIns="34290" rtlCol="0">
            <a:spAutoFit/>
          </a:bodyPr>
          <a:lstStyle/>
          <a:p>
            <a:endParaRPr lang="it-IT" dirty="0"/>
          </a:p>
        </p:txBody>
      </p:sp>
      <p:sp>
        <p:nvSpPr>
          <p:cNvPr id="2" name="Segnaposto contenuto 1"/>
          <p:cNvSpPr>
            <a:spLocks noGrp="1"/>
          </p:cNvSpPr>
          <p:nvPr>
            <p:ph idx="1"/>
          </p:nvPr>
        </p:nvSpPr>
        <p:spPr>
          <a:xfrm>
            <a:off x="628650" y="1176771"/>
            <a:ext cx="7886700" cy="3596919"/>
          </a:xfrm>
        </p:spPr>
        <p:txBody>
          <a:bodyPr>
            <a:normAutofit fontScale="92500" lnSpcReduction="20000"/>
          </a:bodyPr>
          <a:lstStyle/>
          <a:p>
            <a:pPr marL="273844" indent="-273844" algn="just"/>
            <a:r>
              <a:rPr lang="it-IT" b="1" i="1" u="sng" dirty="0">
                <a:solidFill>
                  <a:srgbClr val="971613"/>
                </a:solidFill>
              </a:rPr>
              <a:t>La strategia generale </a:t>
            </a:r>
            <a:r>
              <a:rPr lang="it-IT" b="1" i="1" u="sng" dirty="0" smtClean="0">
                <a:solidFill>
                  <a:srgbClr val="971613"/>
                </a:solidFill>
              </a:rPr>
              <a:t>di revisione contenuti</a:t>
            </a:r>
            <a:endParaRPr lang="it-IT" b="1" i="1" u="sng" dirty="0">
              <a:solidFill>
                <a:srgbClr val="971613"/>
              </a:solidFill>
            </a:endParaRPr>
          </a:p>
          <a:p>
            <a:pPr marL="475060" lvl="1" indent="-202406" algn="just">
              <a:buFont typeface="Wingdings" charset="2"/>
              <a:buChar char="ü"/>
            </a:pPr>
            <a:r>
              <a:rPr lang="it-IT" dirty="0"/>
              <a:t>caratteristiche/portata dell’incarico</a:t>
            </a:r>
          </a:p>
          <a:p>
            <a:pPr marL="475060" lvl="1" indent="-202406" algn="just">
              <a:buFont typeface="Wingdings" charset="2"/>
              <a:buChar char="ü"/>
            </a:pPr>
            <a:r>
              <a:rPr lang="it-IT" dirty="0"/>
              <a:t>relazioni da emettere, altre comunicazioni da emettere</a:t>
            </a:r>
          </a:p>
          <a:p>
            <a:pPr marL="475060" lvl="1" indent="-202406" algn="just">
              <a:buFont typeface="Wingdings" charset="2"/>
              <a:buChar char="ü"/>
            </a:pPr>
            <a:r>
              <a:rPr lang="it-IT" dirty="0"/>
              <a:t>definizione della </a:t>
            </a:r>
            <a:r>
              <a:rPr lang="it-IT" dirty="0" err="1"/>
              <a:t>macrotempistica</a:t>
            </a:r>
            <a:r>
              <a:rPr lang="it-IT" dirty="0"/>
              <a:t> della revisione</a:t>
            </a:r>
          </a:p>
          <a:p>
            <a:pPr lvl="2" algn="just">
              <a:buClr>
                <a:srgbClr val="971613"/>
              </a:buClr>
              <a:buFont typeface="Lucida Grande"/>
              <a:buChar char="-"/>
            </a:pPr>
            <a:r>
              <a:rPr lang="it-IT" dirty="0"/>
              <a:t>valutazione del rischio</a:t>
            </a:r>
          </a:p>
          <a:p>
            <a:pPr lvl="2" algn="just">
              <a:buClr>
                <a:srgbClr val="971613"/>
              </a:buClr>
              <a:buFont typeface="Lucida Grande"/>
              <a:buChar char="-"/>
            </a:pPr>
            <a:r>
              <a:rPr lang="it-IT" dirty="0"/>
              <a:t>piano di revisione</a:t>
            </a:r>
          </a:p>
          <a:p>
            <a:pPr lvl="2" algn="just">
              <a:buClr>
                <a:srgbClr val="971613"/>
              </a:buClr>
              <a:buFont typeface="Lucida Grande"/>
              <a:buChar char="-"/>
            </a:pPr>
            <a:r>
              <a:rPr lang="it-IT" dirty="0" smtClean="0"/>
              <a:t>strategia procedure </a:t>
            </a:r>
            <a:r>
              <a:rPr lang="it-IT" dirty="0"/>
              <a:t>di conformità</a:t>
            </a:r>
          </a:p>
          <a:p>
            <a:pPr lvl="2" algn="just">
              <a:buClr>
                <a:srgbClr val="971613"/>
              </a:buClr>
              <a:buFont typeface="Lucida Grande"/>
              <a:buChar char="-"/>
            </a:pPr>
            <a:r>
              <a:rPr lang="it-IT" dirty="0"/>
              <a:t>corretta tenuta della contabilità</a:t>
            </a:r>
          </a:p>
          <a:p>
            <a:pPr lvl="2" algn="just">
              <a:buClr>
                <a:srgbClr val="971613"/>
              </a:buClr>
              <a:buFont typeface="Lucida Grande"/>
              <a:buChar char="-"/>
            </a:pPr>
            <a:r>
              <a:rPr lang="it-IT" dirty="0"/>
              <a:t>inventari, richieste di conferma</a:t>
            </a:r>
          </a:p>
          <a:p>
            <a:pPr lvl="2" algn="just">
              <a:buClr>
                <a:srgbClr val="971613"/>
              </a:buClr>
              <a:buFont typeface="Lucida Grande"/>
              <a:buChar char="-"/>
            </a:pPr>
            <a:r>
              <a:rPr lang="it-IT" dirty="0"/>
              <a:t>procedure di validità</a:t>
            </a:r>
          </a:p>
          <a:p>
            <a:pPr lvl="2" algn="just">
              <a:buClr>
                <a:srgbClr val="971613"/>
              </a:buClr>
              <a:buFont typeface="Lucida Grande"/>
              <a:buChar char="-"/>
            </a:pPr>
            <a:r>
              <a:rPr lang="it-IT" dirty="0"/>
              <a:t>conclusioni del lavoro</a:t>
            </a:r>
          </a:p>
          <a:p>
            <a:pPr lvl="2" algn="just">
              <a:buClr>
                <a:srgbClr val="971613"/>
              </a:buClr>
              <a:buFont typeface="Lucida Grande"/>
              <a:buChar char="-"/>
            </a:pPr>
            <a:r>
              <a:rPr lang="it-IT" dirty="0"/>
              <a:t>emissione della relazione</a:t>
            </a:r>
          </a:p>
          <a:p>
            <a:pPr marL="475060" lvl="1" indent="-202406" algn="just">
              <a:buFont typeface="Wingdings" charset="2"/>
              <a:buChar char="ü"/>
            </a:pPr>
            <a:r>
              <a:rPr lang="it-IT" dirty="0"/>
              <a:t>le risorse necessarie</a:t>
            </a:r>
          </a:p>
          <a:p>
            <a:pPr marL="475060" lvl="1" indent="-202406" algn="just">
              <a:buFont typeface="Wingdings" charset="2"/>
              <a:buChar char="ü"/>
            </a:pPr>
            <a:r>
              <a:rPr lang="it-IT" dirty="0" err="1"/>
              <a:t>warnings</a:t>
            </a:r>
            <a:r>
              <a:rPr lang="it-IT" dirty="0"/>
              <a:t> da revisore uscente</a:t>
            </a:r>
            <a:r>
              <a:rPr lang="it-IT" dirty="0" smtClean="0"/>
              <a:t>, aree </a:t>
            </a:r>
            <a:r>
              <a:rPr lang="it-IT" dirty="0"/>
              <a:t>da </a:t>
            </a:r>
            <a:r>
              <a:rPr lang="it-IT" dirty="0" smtClean="0"/>
              <a:t>approfondire</a:t>
            </a:r>
            <a:endParaRPr lang="it-IT" dirty="0"/>
          </a:p>
          <a:p>
            <a:pPr marL="273844" indent="-273844" algn="just"/>
            <a:r>
              <a:rPr lang="it-IT" b="1" i="1" u="sng" dirty="0">
                <a:solidFill>
                  <a:srgbClr val="971613"/>
                </a:solidFill>
              </a:rPr>
              <a:t>Eventuale aggiornamento della strategia generale nel corso del lavoro</a:t>
            </a:r>
          </a:p>
          <a:p>
            <a:endParaRPr lang="it-IT" dirty="0" smtClean="0"/>
          </a:p>
          <a:p>
            <a:endParaRPr lang="it-IT" dirty="0"/>
          </a:p>
        </p:txBody>
      </p:sp>
      <p:sp>
        <p:nvSpPr>
          <p:cNvPr id="7" name="Titolo 1"/>
          <p:cNvSpPr>
            <a:spLocks noGrp="1"/>
          </p:cNvSpPr>
          <p:nvPr>
            <p:ph type="title"/>
          </p:nvPr>
        </p:nvSpPr>
        <p:spPr>
          <a:xfrm>
            <a:off x="628650" y="356940"/>
            <a:ext cx="7886700" cy="624920"/>
          </a:xfrm>
          <a:solidFill>
            <a:schemeClr val="bg1">
              <a:alpha val="71000"/>
            </a:schemeClr>
          </a:solidFill>
        </p:spPr>
        <p:txBody>
          <a:bodyPr>
            <a:noAutofit/>
          </a:bodyPr>
          <a:lstStyle/>
          <a:p>
            <a:r>
              <a:rPr lang="it-IT" sz="2400" dirty="0" smtClean="0">
                <a:solidFill>
                  <a:srgbClr val="971613"/>
                </a:solidFill>
              </a:rPr>
              <a:t>Memorandum Strategia generale - Contenuto</a:t>
            </a:r>
            <a:endParaRPr lang="it-IT" sz="2400" dirty="0">
              <a:solidFill>
                <a:srgbClr val="971613"/>
              </a:solidFill>
            </a:endParaRPr>
          </a:p>
        </p:txBody>
      </p:sp>
    </p:spTree>
    <p:extLst>
      <p:ext uri="{BB962C8B-B14F-4D97-AF65-F5344CB8AC3E}">
        <p14:creationId xmlns:p14="http://schemas.microsoft.com/office/powerpoint/2010/main" val="2783355857"/>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95536" y="337377"/>
            <a:ext cx="7776864" cy="670307"/>
          </a:xfrm>
          <a:noFill/>
          <a:extLst>
            <a:ext uri="{AF507438-7753-43e0-B8FC-AC1667EBCBE1}">
              <a14:hiddenEffects xmlns:a14="http://schemas.microsoft.com/office/drawing/2010/main">
                <a:effectLst>
                  <a:outerShdw blurRad="63500" dist="35921" dir="2700000" algn="ctr" rotWithShape="0">
                    <a:schemeClr val="bg2">
                      <a:alpha val="74997"/>
                    </a:schemeClr>
                  </a:outerShdw>
                </a:effectLst>
              </a14:hiddenEffects>
            </a:ext>
          </a:extLst>
        </p:spPr>
        <p:txBody>
          <a:bodyPr vert="horz" lIns="68580" tIns="34290" rIns="68580" bIns="34290" rtlCol="0" anchor="ctr">
            <a:noAutofit/>
          </a:bodyPr>
          <a:lstStyle/>
          <a:p>
            <a:r>
              <a:rPr lang="it-IT" sz="2400" dirty="0">
                <a:solidFill>
                  <a:srgbClr val="A30000"/>
                </a:solidFill>
              </a:rPr>
              <a:t>Esempio - Strategia generale PMI di (1/2)</a:t>
            </a:r>
          </a:p>
        </p:txBody>
      </p:sp>
      <p:pic>
        <p:nvPicPr>
          <p:cNvPr id="18434" name="Immagin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680709" y="905743"/>
            <a:ext cx="6120680" cy="4016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egnaposto numero diapositiva 3"/>
          <p:cNvSpPr>
            <a:spLocks noGrp="1"/>
          </p:cNvSpPr>
          <p:nvPr>
            <p:ph type="sldNum" sz="quarter" idx="4294967295"/>
          </p:nvPr>
        </p:nvSpPr>
        <p:spPr>
          <a:xfrm>
            <a:off x="8100393" y="4785997"/>
            <a:ext cx="720080" cy="273844"/>
          </a:xfrm>
          <a:prstGeom prst="rect">
            <a:avLst/>
          </a:prstGeom>
        </p:spPr>
        <p:txBody>
          <a:bodyPr/>
          <a:lstStyle/>
          <a:p>
            <a:pPr algn="ctr"/>
            <a:fld id="{BD3028FA-2DF1-421E-8B17-718C56184013}" type="slidenum">
              <a:rPr lang="it-IT" smtClean="0"/>
              <a:pPr algn="ctr"/>
              <a:t>16</a:t>
            </a:fld>
            <a:endParaRPr lang="it-IT" dirty="0"/>
          </a:p>
        </p:txBody>
      </p:sp>
      <p:sp>
        <p:nvSpPr>
          <p:cNvPr id="5" name="CasellaDiTesto 4"/>
          <p:cNvSpPr txBox="1"/>
          <p:nvPr/>
        </p:nvSpPr>
        <p:spPr>
          <a:xfrm>
            <a:off x="8188478" y="4437913"/>
            <a:ext cx="420628" cy="253916"/>
          </a:xfrm>
          <a:prstGeom prst="rect">
            <a:avLst/>
          </a:prstGeom>
          <a:noFill/>
        </p:spPr>
        <p:txBody>
          <a:bodyPr wrap="none" lIns="68580" tIns="34290" rIns="68580" bIns="34290" rtlCol="0">
            <a:spAutoFit/>
          </a:bodyPr>
          <a:lstStyle/>
          <a:p>
            <a:r>
              <a:rPr lang="it-IT" sz="1200" b="1" dirty="0" err="1" smtClean="0">
                <a:solidFill>
                  <a:srgbClr val="0000FF"/>
                </a:solidFill>
              </a:rPr>
              <a:t>All</a:t>
            </a:r>
            <a:r>
              <a:rPr lang="it-IT" sz="1200" b="1" dirty="0">
                <a:solidFill>
                  <a:srgbClr val="0000FF"/>
                </a:solidFill>
              </a:rPr>
              <a:t> </a:t>
            </a:r>
            <a:r>
              <a:rPr lang="it-IT" sz="1200" b="1" dirty="0" smtClean="0">
                <a:solidFill>
                  <a:srgbClr val="0000FF"/>
                </a:solidFill>
              </a:rPr>
              <a:t>2</a:t>
            </a:r>
            <a:endParaRPr lang="it-IT" sz="1200" b="1" dirty="0">
              <a:solidFill>
                <a:srgbClr val="0000FF"/>
              </a:solidFill>
            </a:endParaRPr>
          </a:p>
        </p:txBody>
      </p:sp>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95536" y="376715"/>
            <a:ext cx="7632452" cy="693707"/>
          </a:xfrm>
          <a:noFill/>
          <a:extLst>
            <a:ext uri="{AF507438-7753-43e0-B8FC-AC1667EBCBE1}">
              <a14:hiddenEffects xmlns:a14="http://schemas.microsoft.com/office/drawing/2010/main">
                <a:effectLst>
                  <a:outerShdw blurRad="63500" dist="35921" dir="2700000" algn="ctr" rotWithShape="0">
                    <a:schemeClr val="bg2">
                      <a:alpha val="74997"/>
                    </a:schemeClr>
                  </a:outerShdw>
                </a:effectLst>
              </a14:hiddenEffects>
            </a:ext>
          </a:extLst>
        </p:spPr>
        <p:txBody>
          <a:bodyPr vert="horz" lIns="68580" tIns="34290" rIns="68580" bIns="34290" rtlCol="0" anchor="ctr">
            <a:noAutofit/>
          </a:bodyPr>
          <a:lstStyle/>
          <a:p>
            <a:r>
              <a:rPr lang="it-IT" sz="2400" dirty="0">
                <a:solidFill>
                  <a:srgbClr val="A30000"/>
                </a:solidFill>
              </a:rPr>
              <a:t>Esempio - Strategia generale PMI (2/2)</a:t>
            </a:r>
          </a:p>
        </p:txBody>
      </p:sp>
      <p:pic>
        <p:nvPicPr>
          <p:cNvPr id="19458" name="Immagin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25772" y="1251343"/>
            <a:ext cx="6696025" cy="372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egnaposto numero diapositiva 3"/>
          <p:cNvSpPr>
            <a:spLocks noGrp="1"/>
          </p:cNvSpPr>
          <p:nvPr>
            <p:ph type="sldNum" sz="quarter" idx="4294967295"/>
          </p:nvPr>
        </p:nvSpPr>
        <p:spPr>
          <a:xfrm>
            <a:off x="8100393" y="4785997"/>
            <a:ext cx="720080" cy="273844"/>
          </a:xfrm>
          <a:prstGeom prst="rect">
            <a:avLst/>
          </a:prstGeom>
        </p:spPr>
        <p:txBody>
          <a:bodyPr/>
          <a:lstStyle/>
          <a:p>
            <a:pPr algn="ctr"/>
            <a:fld id="{BD3028FA-2DF1-421E-8B17-718C56184013}" type="slidenum">
              <a:rPr lang="it-IT" smtClean="0"/>
              <a:pPr algn="ctr"/>
              <a:t>17</a:t>
            </a:fld>
            <a:endParaRPr lang="it-IT" dirty="0"/>
          </a:p>
        </p:txBody>
      </p:sp>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p:cNvSpPr>
            <a:spLocks noGrp="1"/>
          </p:cNvSpPr>
          <p:nvPr>
            <p:ph type="sldNum" sz="quarter" idx="12"/>
          </p:nvPr>
        </p:nvSpPr>
        <p:spPr/>
        <p:txBody>
          <a:bodyPr/>
          <a:lstStyle/>
          <a:p>
            <a:fld id="{CAA2603E-11B3-B244-BEC4-E91FBEB07C54}" type="slidenum">
              <a:rPr lang="it-IT" smtClean="0"/>
              <a:t>18</a:t>
            </a:fld>
            <a:endParaRPr lang="it-IT"/>
          </a:p>
        </p:txBody>
      </p:sp>
      <p:sp>
        <p:nvSpPr>
          <p:cNvPr id="5" name="CasellaDiTesto 4"/>
          <p:cNvSpPr txBox="1"/>
          <p:nvPr/>
        </p:nvSpPr>
        <p:spPr>
          <a:xfrm>
            <a:off x="5183490" y="2682298"/>
            <a:ext cx="138499" cy="346249"/>
          </a:xfrm>
          <a:prstGeom prst="rect">
            <a:avLst/>
          </a:prstGeom>
          <a:noFill/>
        </p:spPr>
        <p:txBody>
          <a:bodyPr wrap="none" lIns="68580" tIns="34290" rIns="68580" bIns="34290" rtlCol="0">
            <a:spAutoFit/>
          </a:bodyPr>
          <a:lstStyle/>
          <a:p>
            <a:endParaRPr lang="it-IT" dirty="0"/>
          </a:p>
        </p:txBody>
      </p:sp>
      <p:sp>
        <p:nvSpPr>
          <p:cNvPr id="2" name="Segnaposto contenuto 1"/>
          <p:cNvSpPr>
            <a:spLocks noGrp="1"/>
          </p:cNvSpPr>
          <p:nvPr>
            <p:ph idx="1"/>
          </p:nvPr>
        </p:nvSpPr>
        <p:spPr>
          <a:xfrm>
            <a:off x="628650" y="1016714"/>
            <a:ext cx="7886700" cy="3596919"/>
          </a:xfrm>
        </p:spPr>
        <p:txBody>
          <a:bodyPr>
            <a:normAutofit/>
          </a:bodyPr>
          <a:lstStyle/>
          <a:p>
            <a:pPr marL="0" indent="0" algn="just">
              <a:buNone/>
            </a:pPr>
            <a:r>
              <a:rPr lang="it-IT" dirty="0" smtClean="0"/>
              <a:t>Gli </a:t>
            </a:r>
            <a:r>
              <a:rPr lang="it-IT" dirty="0"/>
              <a:t>ISA Italia parlano spesso </a:t>
            </a:r>
            <a:r>
              <a:rPr lang="it-IT" dirty="0" smtClean="0"/>
              <a:t>del Team di revisione</a:t>
            </a:r>
          </a:p>
          <a:p>
            <a:pPr marL="0" indent="0" algn="just">
              <a:buNone/>
            </a:pPr>
            <a:endParaRPr lang="it-IT" sz="800" dirty="0"/>
          </a:p>
          <a:p>
            <a:pPr algn="just">
              <a:buClr>
                <a:srgbClr val="971613"/>
              </a:buClr>
              <a:buFont typeface="Wingdings" charset="2"/>
              <a:buChar char="ü"/>
            </a:pPr>
            <a:r>
              <a:rPr lang="it-IT" dirty="0" smtClean="0"/>
              <a:t>Per </a:t>
            </a:r>
            <a:r>
              <a:rPr lang="it-IT" dirty="0"/>
              <a:t>il collegio sindacale</a:t>
            </a:r>
          </a:p>
          <a:p>
            <a:pPr marL="486966" lvl="1" indent="-214313" algn="just">
              <a:buFont typeface="Lucida Grande"/>
              <a:buChar char="-"/>
            </a:pPr>
            <a:r>
              <a:rPr lang="it-IT" dirty="0"/>
              <a:t>è il collegio stesso</a:t>
            </a:r>
          </a:p>
          <a:p>
            <a:pPr marL="486966" lvl="1" indent="-214313" algn="just">
              <a:buFont typeface="Lucida Grande"/>
              <a:buChar char="-"/>
            </a:pPr>
            <a:r>
              <a:rPr lang="it-IT" dirty="0"/>
              <a:t> + i collaboratori</a:t>
            </a:r>
          </a:p>
          <a:p>
            <a:pPr marL="486966" lvl="1" indent="-214313" algn="just">
              <a:buFont typeface="Lucida Grande"/>
              <a:buChar char="-"/>
            </a:pPr>
            <a:r>
              <a:rPr lang="it-IT" dirty="0"/>
              <a:t> + gli ausiliari</a:t>
            </a:r>
          </a:p>
          <a:p>
            <a:pPr marL="0" indent="0" algn="just">
              <a:buNone/>
            </a:pPr>
            <a:endParaRPr lang="it-IT" sz="800" dirty="0"/>
          </a:p>
          <a:p>
            <a:pPr algn="just">
              <a:buClr>
                <a:srgbClr val="971613"/>
              </a:buClr>
              <a:buFont typeface="Wingdings" charset="2"/>
              <a:buChar char="ü"/>
            </a:pPr>
            <a:r>
              <a:rPr lang="it-IT" dirty="0"/>
              <a:t>Documentare le riunioni del team di revisione</a:t>
            </a:r>
          </a:p>
          <a:p>
            <a:pPr marL="486966" lvl="1" indent="-214313" algn="just">
              <a:buFont typeface="Lucida Grande"/>
              <a:buChar char="-"/>
            </a:pPr>
            <a:r>
              <a:rPr lang="it-IT" dirty="0"/>
              <a:t>Verbalizzazioni e memorandum</a:t>
            </a:r>
          </a:p>
          <a:p>
            <a:pPr marL="486966" lvl="1" indent="-214313" algn="just">
              <a:buFont typeface="Lucida Grande"/>
              <a:buChar char="-"/>
            </a:pPr>
            <a:r>
              <a:rPr lang="it-IT" dirty="0"/>
              <a:t>Chi partecipa alle riunioni del team</a:t>
            </a:r>
          </a:p>
          <a:p>
            <a:endParaRPr lang="it-IT" dirty="0" smtClean="0"/>
          </a:p>
          <a:p>
            <a:endParaRPr lang="it-IT" dirty="0"/>
          </a:p>
        </p:txBody>
      </p:sp>
      <p:sp>
        <p:nvSpPr>
          <p:cNvPr id="6" name="Titolo 1"/>
          <p:cNvSpPr>
            <a:spLocks noGrp="1"/>
          </p:cNvSpPr>
          <p:nvPr>
            <p:ph type="title"/>
          </p:nvPr>
        </p:nvSpPr>
        <p:spPr>
          <a:xfrm>
            <a:off x="395536" y="376715"/>
            <a:ext cx="7632452" cy="693707"/>
          </a:xfrm>
          <a:noFill/>
          <a:extLst>
            <a:ext uri="{AF507438-7753-43e0-B8FC-AC1667EBCBE1}">
              <a14:hiddenEffects xmlns:a14="http://schemas.microsoft.com/office/drawing/2010/main">
                <a:effectLst>
                  <a:outerShdw blurRad="63500" dist="35921" dir="2700000" algn="ctr" rotWithShape="0">
                    <a:schemeClr val="bg2">
                      <a:alpha val="74997"/>
                    </a:schemeClr>
                  </a:outerShdw>
                </a:effectLst>
              </a14:hiddenEffects>
            </a:ext>
          </a:extLst>
        </p:spPr>
        <p:txBody>
          <a:bodyPr vert="horz" lIns="68580" tIns="34290" rIns="68580" bIns="34290" rtlCol="0" anchor="ctr">
            <a:noAutofit/>
          </a:bodyPr>
          <a:lstStyle/>
          <a:p>
            <a:r>
              <a:rPr lang="it-IT" sz="2400" dirty="0" smtClean="0">
                <a:solidFill>
                  <a:srgbClr val="A30000"/>
                </a:solidFill>
              </a:rPr>
              <a:t>Discussioni con il team di revisione</a:t>
            </a:r>
            <a:endParaRPr lang="it-IT" sz="2400" dirty="0">
              <a:solidFill>
                <a:srgbClr val="A30000"/>
              </a:solidFill>
            </a:endParaRPr>
          </a:p>
        </p:txBody>
      </p:sp>
    </p:spTree>
    <p:extLst>
      <p:ext uri="{BB962C8B-B14F-4D97-AF65-F5344CB8AC3E}">
        <p14:creationId xmlns:p14="http://schemas.microsoft.com/office/powerpoint/2010/main" val="1983656320"/>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p:cNvSpPr>
            <a:spLocks noGrp="1"/>
          </p:cNvSpPr>
          <p:nvPr>
            <p:ph type="sldNum" sz="quarter" idx="12"/>
          </p:nvPr>
        </p:nvSpPr>
        <p:spPr/>
        <p:txBody>
          <a:bodyPr/>
          <a:lstStyle/>
          <a:p>
            <a:fld id="{CAA2603E-11B3-B244-BEC4-E91FBEB07C54}" type="slidenum">
              <a:rPr lang="it-IT" smtClean="0"/>
              <a:t>19</a:t>
            </a:fld>
            <a:endParaRPr lang="it-IT"/>
          </a:p>
        </p:txBody>
      </p:sp>
      <p:sp>
        <p:nvSpPr>
          <p:cNvPr id="5" name="CasellaDiTesto 4"/>
          <p:cNvSpPr txBox="1"/>
          <p:nvPr/>
        </p:nvSpPr>
        <p:spPr>
          <a:xfrm>
            <a:off x="5183490" y="2682298"/>
            <a:ext cx="138499" cy="346249"/>
          </a:xfrm>
          <a:prstGeom prst="rect">
            <a:avLst/>
          </a:prstGeom>
          <a:noFill/>
        </p:spPr>
        <p:txBody>
          <a:bodyPr wrap="none" lIns="68580" tIns="34290" rIns="68580" bIns="34290" rtlCol="0">
            <a:spAutoFit/>
          </a:bodyPr>
          <a:lstStyle/>
          <a:p>
            <a:endParaRPr lang="it-IT" dirty="0"/>
          </a:p>
        </p:txBody>
      </p:sp>
      <p:sp>
        <p:nvSpPr>
          <p:cNvPr id="2" name="Segnaposto contenuto 1"/>
          <p:cNvSpPr>
            <a:spLocks noGrp="1"/>
          </p:cNvSpPr>
          <p:nvPr>
            <p:ph idx="1"/>
          </p:nvPr>
        </p:nvSpPr>
        <p:spPr>
          <a:xfrm>
            <a:off x="628650" y="1016714"/>
            <a:ext cx="7886700" cy="3596919"/>
          </a:xfrm>
        </p:spPr>
        <p:txBody>
          <a:bodyPr>
            <a:normAutofit/>
          </a:bodyPr>
          <a:lstStyle/>
          <a:p>
            <a:pPr marL="0" indent="0">
              <a:buNone/>
            </a:pPr>
            <a:r>
              <a:rPr lang="it-IT" dirty="0"/>
              <a:t>Il responsabile dell’incarico e gli altri membri chiave del team di revisione devono </a:t>
            </a:r>
            <a:r>
              <a:rPr lang="it-IT" dirty="0" smtClean="0"/>
              <a:t>essere coinvolti nella </a:t>
            </a:r>
            <a:r>
              <a:rPr lang="it-IT" dirty="0"/>
              <a:t>pianificazione </a:t>
            </a:r>
            <a:r>
              <a:rPr lang="it-IT" dirty="0" smtClean="0"/>
              <a:t>della </a:t>
            </a:r>
            <a:r>
              <a:rPr lang="it-IT" dirty="0"/>
              <a:t>revisione, incluse l’organizzazione e la partecipazione alla </a:t>
            </a:r>
            <a:r>
              <a:rPr lang="it-IT" dirty="0" smtClean="0"/>
              <a:t>discussione </a:t>
            </a:r>
            <a:r>
              <a:rPr lang="it-IT" dirty="0"/>
              <a:t>tra i membri del team di </a:t>
            </a:r>
            <a:r>
              <a:rPr lang="it-IT" dirty="0" smtClean="0"/>
              <a:t>revisione </a:t>
            </a:r>
            <a:r>
              <a:rPr lang="it-IT" sz="1800" i="1" dirty="0" smtClean="0"/>
              <a:t>(ISA 300 punto 5)</a:t>
            </a:r>
          </a:p>
          <a:p>
            <a:pPr marL="0" indent="0">
              <a:buNone/>
            </a:pPr>
            <a:endParaRPr lang="it-IT" sz="1800" i="1" dirty="0"/>
          </a:p>
          <a:p>
            <a:pPr marL="0" indent="0">
              <a:buNone/>
            </a:pPr>
            <a:r>
              <a:rPr lang="it-IT" sz="1800" dirty="0" smtClean="0"/>
              <a:t>Identificazione di un team di revisione appropriato per:</a:t>
            </a:r>
          </a:p>
          <a:p>
            <a:r>
              <a:rPr lang="it-IT" sz="1800" dirty="0" smtClean="0"/>
              <a:t>capacità professionali</a:t>
            </a:r>
          </a:p>
          <a:p>
            <a:r>
              <a:rPr lang="it-IT" sz="1800" dirty="0" smtClean="0"/>
              <a:t>disponibilità di tempo</a:t>
            </a:r>
          </a:p>
          <a:p>
            <a:endParaRPr lang="it-IT" sz="1800" i="1" dirty="0"/>
          </a:p>
          <a:p>
            <a:endParaRPr lang="it-IT" dirty="0" smtClean="0"/>
          </a:p>
          <a:p>
            <a:endParaRPr lang="it-IT" dirty="0"/>
          </a:p>
        </p:txBody>
      </p:sp>
      <p:sp>
        <p:nvSpPr>
          <p:cNvPr id="6" name="Titolo 1"/>
          <p:cNvSpPr>
            <a:spLocks noGrp="1"/>
          </p:cNvSpPr>
          <p:nvPr>
            <p:ph type="title"/>
          </p:nvPr>
        </p:nvSpPr>
        <p:spPr>
          <a:xfrm>
            <a:off x="395536" y="376715"/>
            <a:ext cx="7632452" cy="693707"/>
          </a:xfrm>
          <a:noFill/>
          <a:extLst>
            <a:ext uri="{AF507438-7753-43e0-B8FC-AC1667EBCBE1}">
              <a14:hiddenEffects xmlns:a14="http://schemas.microsoft.com/office/drawing/2010/main">
                <a:effectLst>
                  <a:outerShdw blurRad="63500" dist="35921" dir="2700000" algn="ctr" rotWithShape="0">
                    <a:schemeClr val="bg2">
                      <a:alpha val="74997"/>
                    </a:schemeClr>
                  </a:outerShdw>
                </a:effectLst>
              </a14:hiddenEffects>
            </a:ext>
          </a:extLst>
        </p:spPr>
        <p:txBody>
          <a:bodyPr vert="horz" lIns="68580" tIns="34290" rIns="68580" bIns="34290" rtlCol="0" anchor="ctr">
            <a:noAutofit/>
          </a:bodyPr>
          <a:lstStyle/>
          <a:p>
            <a:r>
              <a:rPr lang="it-IT" sz="2400" dirty="0" smtClean="0">
                <a:solidFill>
                  <a:srgbClr val="A30000"/>
                </a:solidFill>
              </a:rPr>
              <a:t>Discussioni con il team di revisione</a:t>
            </a:r>
            <a:endParaRPr lang="it-IT" sz="2400" dirty="0">
              <a:solidFill>
                <a:srgbClr val="A30000"/>
              </a:solidFill>
            </a:endParaRPr>
          </a:p>
        </p:txBody>
      </p:sp>
    </p:spTree>
    <p:extLst>
      <p:ext uri="{BB962C8B-B14F-4D97-AF65-F5344CB8AC3E}">
        <p14:creationId xmlns:p14="http://schemas.microsoft.com/office/powerpoint/2010/main" val="854482866"/>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idx="4294967295"/>
          </p:nvPr>
        </p:nvSpPr>
        <p:spPr>
          <a:xfrm>
            <a:off x="722313" y="3305176"/>
            <a:ext cx="7772400" cy="1021556"/>
          </a:xfrm>
        </p:spPr>
        <p:txBody>
          <a:bodyPr/>
          <a:lstStyle/>
          <a:p>
            <a:endParaRPr lang="it-IT" dirty="0"/>
          </a:p>
        </p:txBody>
      </p:sp>
      <p:sp>
        <p:nvSpPr>
          <p:cNvPr id="3" name="Segnaposto testo 2"/>
          <p:cNvSpPr>
            <a:spLocks noGrp="1"/>
          </p:cNvSpPr>
          <p:nvPr>
            <p:ph type="body" idx="1"/>
          </p:nvPr>
        </p:nvSpPr>
        <p:spPr>
          <a:ln>
            <a:noFill/>
          </a:ln>
        </p:spPr>
        <p:txBody>
          <a:bodyPr vert="horz" lIns="68580" tIns="34290" rIns="68580" bIns="34290" rtlCol="0" anchor="ctr">
            <a:normAutofit/>
          </a:bodyPr>
          <a:lstStyle/>
          <a:p>
            <a:pPr marL="0" indent="0" algn="ctr"/>
            <a:r>
              <a:rPr lang="it-IT" sz="3600" spc="113" dirty="0">
                <a:ln w="11430"/>
                <a:solidFill>
                  <a:srgbClr val="971613"/>
                </a:solidFill>
              </a:rPr>
              <a:t>Pianificazione della revisione</a:t>
            </a:r>
          </a:p>
        </p:txBody>
      </p:sp>
      <p:sp>
        <p:nvSpPr>
          <p:cNvPr id="5" name="Segnaposto numero diapositiva 4"/>
          <p:cNvSpPr>
            <a:spLocks noGrp="1"/>
          </p:cNvSpPr>
          <p:nvPr>
            <p:ph type="sldNum" sz="quarter" idx="12"/>
          </p:nvPr>
        </p:nvSpPr>
        <p:spPr/>
        <p:txBody>
          <a:bodyPr/>
          <a:lstStyle/>
          <a:p>
            <a:fld id="{CAA2603E-11B3-B244-BEC4-E91FBEB07C54}" type="slidenum">
              <a:rPr lang="it-IT" smtClean="0"/>
              <a:t>2</a:t>
            </a:fld>
            <a:endParaRPr lang="it-IT"/>
          </a:p>
        </p:txBody>
      </p:sp>
    </p:spTree>
    <p:extLst>
      <p:ext uri="{BB962C8B-B14F-4D97-AF65-F5344CB8AC3E}">
        <p14:creationId xmlns:p14="http://schemas.microsoft.com/office/powerpoint/2010/main" val="32533206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4294967295"/>
          </p:nvPr>
        </p:nvSpPr>
        <p:spPr>
          <a:xfrm>
            <a:off x="539553" y="2117988"/>
            <a:ext cx="8064896" cy="492443"/>
          </a:xfrm>
          <a:solidFill>
            <a:srgbClr val="810E05"/>
          </a:solidFill>
          <a:ln cap="flat">
            <a:noFill/>
            <a:miter lim="800000"/>
            <a:headEnd type="none" w="med" len="med"/>
            <a:tailEnd type="none" w="med" len="med"/>
          </a:ln>
          <a:extLst/>
        </p:spPr>
        <p:txBody>
          <a:bodyPr vert="horz" wrap="square" lIns="68580" tIns="34290" rIns="68580" bIns="34290" rtlCol="0" anchor="ctr">
            <a:spAutoFit/>
          </a:bodyPr>
          <a:lstStyle/>
          <a:p>
            <a:pPr marL="0" indent="0" algn="ctr">
              <a:lnSpc>
                <a:spcPct val="80000"/>
              </a:lnSpc>
              <a:spcBef>
                <a:spcPct val="0"/>
              </a:spcBef>
              <a:buNone/>
            </a:pPr>
            <a:r>
              <a:rPr lang="it-IT" sz="3300" b="1" dirty="0">
                <a:solidFill>
                  <a:schemeClr val="bg1"/>
                </a:solidFill>
              </a:rPr>
              <a:t>Risposte ai rischi identificati</a:t>
            </a:r>
          </a:p>
        </p:txBody>
      </p:sp>
    </p:spTree>
    <p:extLst>
      <p:ext uri="{BB962C8B-B14F-4D97-AF65-F5344CB8AC3E}">
        <p14:creationId xmlns:p14="http://schemas.microsoft.com/office/powerpoint/2010/main" val="3423866339"/>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idx="4294967295"/>
          </p:nvPr>
        </p:nvSpPr>
        <p:spPr>
          <a:xfrm>
            <a:off x="1339460" y="405551"/>
            <a:ext cx="4752614" cy="43858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miter lim="800000"/>
                <a:headEnd/>
                <a:tailEnd/>
              </a14:hiddenLine>
            </a:ext>
            <a:ext uri="{AF507438-7753-43e0-B8FC-AC1667EBCBE1}">
              <a14:hiddenEffects xmlns:a14="http://schemas.microsoft.com/office/drawing/2010/main">
                <a:effectLst>
                  <a:outerShdw blurRad="63500" dist="35921" dir="2700000" algn="ctr" rotWithShape="0">
                    <a:srgbClr val="808080"/>
                  </a:outerShdw>
                </a:effectLst>
              </a14:hiddenEffects>
            </a:ext>
          </a:extLst>
        </p:spPr>
        <p:txBody>
          <a:bodyPr wrap="square" anchor="t">
            <a:spAutoFit/>
          </a:bodyPr>
          <a:lstStyle/>
          <a:p>
            <a:pPr eaLnBrk="1" hangingPunct="1">
              <a:lnSpc>
                <a:spcPct val="80000"/>
              </a:lnSpc>
              <a:defRPr/>
            </a:pPr>
            <a:r>
              <a:rPr lang="it-IT" sz="2700" dirty="0">
                <a:solidFill>
                  <a:srgbClr val="A30000"/>
                </a:solidFill>
              </a:rPr>
              <a:t>Documenti rilevanti</a:t>
            </a:r>
          </a:p>
        </p:txBody>
      </p:sp>
      <p:sp>
        <p:nvSpPr>
          <p:cNvPr id="90115" name="Text Box 3"/>
          <p:cNvSpPr txBox="1">
            <a:spLocks noChangeArrowheads="1"/>
          </p:cNvSpPr>
          <p:nvPr/>
        </p:nvSpPr>
        <p:spPr bwMode="auto">
          <a:xfrm>
            <a:off x="611561" y="1321971"/>
            <a:ext cx="7920880" cy="32816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68580" tIns="34290" rIns="68580" bIns="34290">
            <a:spAutoFit/>
          </a:bodyPr>
          <a:lstStyle>
            <a:lvl1pPr eaLnBrk="0" hangingPunct="0">
              <a:defRPr sz="3600">
                <a:solidFill>
                  <a:schemeClr val="tx1"/>
                </a:solidFill>
                <a:latin typeface="Arial" pitchFamily="34" charset="0"/>
                <a:ea typeface="ＭＳ Ｐゴシック" pitchFamily="34" charset="-128"/>
              </a:defRPr>
            </a:lvl1pPr>
            <a:lvl2pPr marL="742950" indent="-285750" eaLnBrk="0" hangingPunct="0">
              <a:defRPr sz="3600">
                <a:solidFill>
                  <a:schemeClr val="tx1"/>
                </a:solidFill>
                <a:latin typeface="Arial" pitchFamily="34" charset="0"/>
                <a:ea typeface="ＭＳ Ｐゴシック" pitchFamily="34" charset="-128"/>
              </a:defRPr>
            </a:lvl2pPr>
            <a:lvl3pPr marL="1143000" indent="-228600" eaLnBrk="0" hangingPunct="0">
              <a:defRPr sz="3600">
                <a:solidFill>
                  <a:schemeClr val="tx1"/>
                </a:solidFill>
                <a:latin typeface="Arial" pitchFamily="34" charset="0"/>
                <a:ea typeface="ＭＳ Ｐゴシック" pitchFamily="34" charset="-128"/>
              </a:defRPr>
            </a:lvl3pPr>
            <a:lvl4pPr marL="1600200" indent="-228600" eaLnBrk="0" hangingPunct="0">
              <a:defRPr sz="3600">
                <a:solidFill>
                  <a:schemeClr val="tx1"/>
                </a:solidFill>
                <a:latin typeface="Arial" pitchFamily="34" charset="0"/>
                <a:ea typeface="ＭＳ Ｐゴシック" pitchFamily="34" charset="-128"/>
              </a:defRPr>
            </a:lvl4pPr>
            <a:lvl5pPr marL="2057400" indent="-228600" eaLnBrk="0" hangingPunct="0">
              <a:defRPr sz="36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36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36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36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3600">
                <a:solidFill>
                  <a:schemeClr val="tx1"/>
                </a:solidFill>
                <a:latin typeface="Arial" pitchFamily="34" charset="0"/>
                <a:ea typeface="ＭＳ Ｐゴシック" pitchFamily="34" charset="-128"/>
              </a:defRPr>
            </a:lvl9pPr>
          </a:lstStyle>
          <a:p>
            <a:pPr eaLnBrk="1" hangingPunct="1">
              <a:lnSpc>
                <a:spcPct val="90000"/>
              </a:lnSpc>
              <a:spcBef>
                <a:spcPct val="50000"/>
              </a:spcBef>
            </a:pPr>
            <a:r>
              <a:rPr lang="it-IT" sz="1500" b="1" dirty="0"/>
              <a:t>PRINCIPI CONTABILI:</a:t>
            </a:r>
          </a:p>
          <a:p>
            <a:pPr marL="257175" indent="-257175" eaLnBrk="1" hangingPunct="1">
              <a:lnSpc>
                <a:spcPct val="90000"/>
              </a:lnSpc>
              <a:spcBef>
                <a:spcPct val="50000"/>
              </a:spcBef>
              <a:buClr>
                <a:srgbClr val="800000"/>
              </a:buClr>
              <a:buFont typeface="Wingdings" charset="2"/>
              <a:buChar char="ü"/>
            </a:pPr>
            <a:r>
              <a:rPr lang="it-IT" sz="1500" dirty="0">
                <a:latin typeface="Andalus" pitchFamily="18" charset="-78"/>
              </a:rPr>
              <a:t>315 La comprensione dell’impresa e del suo contesto e la valutazione dei rischi di errore significativi</a:t>
            </a:r>
          </a:p>
          <a:p>
            <a:pPr marL="257175" indent="-257175" eaLnBrk="1" hangingPunct="1">
              <a:lnSpc>
                <a:spcPct val="90000"/>
              </a:lnSpc>
              <a:spcBef>
                <a:spcPct val="50000"/>
              </a:spcBef>
              <a:buClr>
                <a:srgbClr val="800000"/>
              </a:buClr>
              <a:buFont typeface="Wingdings" charset="2"/>
              <a:buChar char="ü"/>
            </a:pPr>
            <a:r>
              <a:rPr lang="it-IT" sz="1500" dirty="0">
                <a:latin typeface="Andalus" pitchFamily="18" charset="-78"/>
              </a:rPr>
              <a:t>330 Le procedure di revisione in risposta ai rischi identificati</a:t>
            </a:r>
          </a:p>
          <a:p>
            <a:pPr marL="257175" indent="-257175" eaLnBrk="1" hangingPunct="1">
              <a:lnSpc>
                <a:spcPct val="90000"/>
              </a:lnSpc>
              <a:spcBef>
                <a:spcPct val="50000"/>
              </a:spcBef>
              <a:buClr>
                <a:srgbClr val="800000"/>
              </a:buClr>
              <a:buFont typeface="Wingdings" charset="2"/>
              <a:buChar char="ü"/>
            </a:pPr>
            <a:r>
              <a:rPr lang="it-IT" sz="1500" dirty="0">
                <a:latin typeface="Andalus" pitchFamily="18" charset="-78"/>
              </a:rPr>
              <a:t>500 Gli elementi probativi della revisione</a:t>
            </a:r>
          </a:p>
          <a:p>
            <a:pPr marL="257175" indent="-257175" eaLnBrk="1" hangingPunct="1">
              <a:lnSpc>
                <a:spcPct val="90000"/>
              </a:lnSpc>
              <a:spcBef>
                <a:spcPct val="50000"/>
              </a:spcBef>
              <a:buClr>
                <a:srgbClr val="800000"/>
              </a:buClr>
              <a:buFont typeface="Wingdings" charset="2"/>
              <a:buChar char="ü"/>
            </a:pPr>
            <a:r>
              <a:rPr lang="it-IT" sz="1500" dirty="0">
                <a:latin typeface="Andalus" pitchFamily="18" charset="-78"/>
              </a:rPr>
              <a:t>501 Gli elementi probativi – Considerazioni addizionali per casi specifici</a:t>
            </a:r>
          </a:p>
          <a:p>
            <a:pPr marL="257175" indent="-257175" eaLnBrk="1" hangingPunct="1">
              <a:lnSpc>
                <a:spcPct val="90000"/>
              </a:lnSpc>
              <a:spcBef>
                <a:spcPct val="50000"/>
              </a:spcBef>
              <a:buClr>
                <a:srgbClr val="800000"/>
              </a:buClr>
              <a:buFont typeface="Wingdings" charset="2"/>
              <a:buChar char="ü"/>
            </a:pPr>
            <a:r>
              <a:rPr lang="it-IT" sz="1500" dirty="0">
                <a:latin typeface="Andalus" pitchFamily="18" charset="-78"/>
              </a:rPr>
              <a:t>520 Le procedure di analisi comparativa</a:t>
            </a:r>
          </a:p>
          <a:p>
            <a:pPr eaLnBrk="1" hangingPunct="1">
              <a:lnSpc>
                <a:spcPct val="90000"/>
              </a:lnSpc>
              <a:spcBef>
                <a:spcPct val="50000"/>
              </a:spcBef>
            </a:pPr>
            <a:r>
              <a:rPr lang="it-IT" sz="1500" b="1" dirty="0">
                <a:latin typeface="Andalus" pitchFamily="18" charset="-78"/>
              </a:rPr>
              <a:t>ALTRI DOCUMENTI:</a:t>
            </a:r>
          </a:p>
          <a:p>
            <a:pPr marL="257175" indent="-257175" eaLnBrk="1" hangingPunct="1">
              <a:lnSpc>
                <a:spcPct val="90000"/>
              </a:lnSpc>
              <a:spcBef>
                <a:spcPct val="50000"/>
              </a:spcBef>
              <a:buClr>
                <a:srgbClr val="810E05"/>
              </a:buClr>
              <a:buFont typeface="Wingdings" charset="2"/>
              <a:buChar char="ü"/>
            </a:pPr>
            <a:r>
              <a:rPr lang="it-IT" sz="1500" dirty="0"/>
              <a:t>Approccio metodologico alla revisione affidata al collegio sindacale nelle imprese di dimensione minore. (Fonte CNDC nel seguito) </a:t>
            </a:r>
            <a:r>
              <a:rPr lang="it-IT" sz="1500" i="1" dirty="0">
                <a:latin typeface="Andalus" pitchFamily="18" charset="-78"/>
              </a:rPr>
              <a:t>(CNDCEC – Aprile 2018)</a:t>
            </a:r>
          </a:p>
          <a:p>
            <a:pPr marL="257175" indent="-257175" eaLnBrk="1" hangingPunct="1">
              <a:lnSpc>
                <a:spcPct val="90000"/>
              </a:lnSpc>
              <a:spcBef>
                <a:spcPct val="50000"/>
              </a:spcBef>
              <a:buClr>
                <a:srgbClr val="810E05"/>
              </a:buClr>
              <a:buFont typeface="Wingdings" charset="2"/>
              <a:buChar char="ü"/>
            </a:pPr>
            <a:r>
              <a:rPr lang="it-IT" sz="1500" dirty="0">
                <a:latin typeface="Andalus" pitchFamily="18" charset="-78"/>
              </a:rPr>
              <a:t>Linee Guida per il Sindaco-Revisore alla luce degli ISA Italia (CNDCEC</a:t>
            </a:r>
            <a:r>
              <a:rPr lang="it-IT" sz="1500" i="1" dirty="0">
                <a:latin typeface="Andalus" pitchFamily="18" charset="-78"/>
              </a:rPr>
              <a:t> - Luglio 2016</a:t>
            </a:r>
            <a:r>
              <a:rPr lang="it-IT" sz="1500" dirty="0">
                <a:latin typeface="Andalus" pitchFamily="18" charset="-78"/>
              </a:rPr>
              <a:t>)</a:t>
            </a:r>
          </a:p>
        </p:txBody>
      </p:sp>
    </p:spTree>
    <p:extLst>
      <p:ext uri="{BB962C8B-B14F-4D97-AF65-F5344CB8AC3E}">
        <p14:creationId xmlns:p14="http://schemas.microsoft.com/office/powerpoint/2010/main" val="2799548683"/>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5"/>
          <p:cNvSpPr txBox="1">
            <a:spLocks noChangeArrowheads="1"/>
          </p:cNvSpPr>
          <p:nvPr/>
        </p:nvSpPr>
        <p:spPr bwMode="auto">
          <a:xfrm>
            <a:off x="0" y="671491"/>
            <a:ext cx="9144000" cy="3770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lnSpc>
                <a:spcPct val="80000"/>
              </a:lnSpc>
            </a:pPr>
            <a:r>
              <a:rPr lang="pt-BR" sz="2400" b="1" dirty="0">
                <a:solidFill>
                  <a:srgbClr val="971613"/>
                </a:solidFill>
                <a:latin typeface="Formata" charset="0"/>
              </a:rPr>
              <a:t>Elementi probativi</a:t>
            </a:r>
            <a:endParaRPr lang="it-IT" sz="2400" b="1" dirty="0">
              <a:solidFill>
                <a:srgbClr val="971613"/>
              </a:solidFill>
              <a:latin typeface="Formata" charset="0"/>
            </a:endParaRPr>
          </a:p>
        </p:txBody>
      </p:sp>
      <p:sp>
        <p:nvSpPr>
          <p:cNvPr id="3075" name="Text Box 6"/>
          <p:cNvSpPr txBox="1">
            <a:spLocks noChangeArrowheads="1"/>
          </p:cNvSpPr>
          <p:nvPr/>
        </p:nvSpPr>
        <p:spPr bwMode="auto">
          <a:xfrm>
            <a:off x="742685" y="1790434"/>
            <a:ext cx="7771299" cy="2400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eaLnBrk="0" hangingPunct="0">
              <a:defRPr>
                <a:solidFill>
                  <a:schemeClr val="tx1"/>
                </a:solidFill>
                <a:latin typeface="Arial" charset="0"/>
                <a:ea typeface="ＭＳ Ｐゴシック" charset="0"/>
              </a:defRPr>
            </a:lvl1pPr>
            <a:lvl2pPr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spcAft>
                <a:spcPts val="1350"/>
              </a:spcAft>
              <a:buClr>
                <a:srgbClr val="800000"/>
              </a:buClr>
            </a:pPr>
            <a:r>
              <a:rPr lang="it-IT" sz="2400" b="1" dirty="0">
                <a:solidFill>
                  <a:srgbClr val="971613"/>
                </a:solidFill>
              </a:rPr>
              <a:t>Definizione</a:t>
            </a:r>
          </a:p>
          <a:p>
            <a:pPr marL="257175" indent="-257175">
              <a:spcAft>
                <a:spcPts val="1350"/>
              </a:spcAft>
              <a:buClr>
                <a:srgbClr val="800000"/>
              </a:buClr>
              <a:buFont typeface="Wingdings" charset="2"/>
              <a:buChar char="ü"/>
            </a:pPr>
            <a:r>
              <a:rPr lang="it-IT" sz="2100" dirty="0"/>
              <a:t>Sono </a:t>
            </a:r>
            <a:r>
              <a:rPr lang="it-IT" sz="2100" i="1" dirty="0"/>
              <a:t>«le informazioni utilizzate dal revisore per giungere alle conclusioni su cui egli basa il proprio giudizio»</a:t>
            </a:r>
            <a:r>
              <a:rPr lang="it-IT" sz="2100" dirty="0"/>
              <a:t>. </a:t>
            </a:r>
          </a:p>
          <a:p>
            <a:pPr marL="257175" indent="-257175">
              <a:buClr>
                <a:srgbClr val="800000"/>
              </a:buClr>
              <a:buFont typeface="Wingdings" charset="2"/>
              <a:buChar char="ü"/>
            </a:pPr>
            <a:r>
              <a:rPr lang="it-IT" sz="2100" dirty="0"/>
              <a:t>Comprendono </a:t>
            </a:r>
            <a:r>
              <a:rPr lang="it-IT" sz="2100" i="1" dirty="0"/>
              <a:t>«sia le informazioni contenute nelle registrazioni contabili sottostanti il bilancio sia altre informazioni»</a:t>
            </a:r>
            <a:r>
              <a:rPr lang="it-IT" sz="2100" dirty="0"/>
              <a:t>. </a:t>
            </a:r>
          </a:p>
        </p:txBody>
      </p:sp>
    </p:spTree>
    <p:extLst>
      <p:ext uri="{BB962C8B-B14F-4D97-AF65-F5344CB8AC3E}">
        <p14:creationId xmlns:p14="http://schemas.microsoft.com/office/powerpoint/2010/main" val="3717871044"/>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5"/>
          <p:cNvSpPr txBox="1">
            <a:spLocks noChangeArrowheads="1"/>
          </p:cNvSpPr>
          <p:nvPr/>
        </p:nvSpPr>
        <p:spPr bwMode="auto">
          <a:xfrm>
            <a:off x="0" y="437283"/>
            <a:ext cx="9144000" cy="428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lnSpc>
                <a:spcPct val="80000"/>
              </a:lnSpc>
            </a:pPr>
            <a:r>
              <a:rPr lang="pt-BR" sz="2800" b="1" dirty="0">
                <a:solidFill>
                  <a:srgbClr val="A30000"/>
                </a:solidFill>
                <a:latin typeface="Formata" charset="0"/>
              </a:rPr>
              <a:t>Regole</a:t>
            </a:r>
            <a:endParaRPr lang="it-IT" sz="2800" b="1" dirty="0">
              <a:solidFill>
                <a:srgbClr val="A30000"/>
              </a:solidFill>
              <a:latin typeface="Formata" charset="0"/>
            </a:endParaRPr>
          </a:p>
        </p:txBody>
      </p:sp>
      <p:sp>
        <p:nvSpPr>
          <p:cNvPr id="3075" name="Text Box 6"/>
          <p:cNvSpPr txBox="1">
            <a:spLocks noChangeArrowheads="1"/>
          </p:cNvSpPr>
          <p:nvPr/>
        </p:nvSpPr>
        <p:spPr bwMode="auto">
          <a:xfrm>
            <a:off x="572084" y="976529"/>
            <a:ext cx="7771299" cy="360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eaLnBrk="0" hangingPunct="0">
              <a:defRPr>
                <a:solidFill>
                  <a:schemeClr val="tx1"/>
                </a:solidFill>
                <a:latin typeface="Arial" charset="0"/>
                <a:ea typeface="ＭＳ Ｐゴシック" charset="0"/>
              </a:defRPr>
            </a:lvl1pPr>
            <a:lvl2pPr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marL="257175" indent="-257175" eaLnBrk="1" hangingPunct="1">
              <a:lnSpc>
                <a:spcPct val="110000"/>
              </a:lnSpc>
              <a:spcAft>
                <a:spcPts val="900"/>
              </a:spcAft>
              <a:buClr>
                <a:srgbClr val="800000"/>
              </a:buClr>
              <a:buFont typeface="Wingdings" charset="2"/>
              <a:buChar char="ü"/>
            </a:pPr>
            <a:r>
              <a:rPr lang="it-IT" sz="2100" dirty="0">
                <a:solidFill>
                  <a:srgbClr val="000000"/>
                </a:solidFill>
                <a:latin typeface="Formata" charset="0"/>
              </a:rPr>
              <a:t>Svolgere procedure di revisione </a:t>
            </a:r>
            <a:r>
              <a:rPr lang="it-IT" sz="2100" b="1" dirty="0">
                <a:solidFill>
                  <a:srgbClr val="971613"/>
                </a:solidFill>
                <a:latin typeface="Formata" charset="0"/>
              </a:rPr>
              <a:t>appropriate</a:t>
            </a:r>
            <a:r>
              <a:rPr lang="it-IT" sz="2100" dirty="0">
                <a:solidFill>
                  <a:srgbClr val="000000"/>
                </a:solidFill>
                <a:latin typeface="Formata" charset="0"/>
              </a:rPr>
              <a:t> per ottenere </a:t>
            </a:r>
            <a:r>
              <a:rPr lang="it-IT" sz="2100" b="1" dirty="0">
                <a:solidFill>
                  <a:srgbClr val="000000"/>
                </a:solidFill>
                <a:latin typeface="Formata" charset="0"/>
              </a:rPr>
              <a:t>elementi probativi </a:t>
            </a:r>
            <a:r>
              <a:rPr lang="it-IT" sz="2100" b="1" dirty="0">
                <a:solidFill>
                  <a:srgbClr val="971613"/>
                </a:solidFill>
                <a:latin typeface="Formata" charset="0"/>
              </a:rPr>
              <a:t>sufficienti</a:t>
            </a:r>
            <a:r>
              <a:rPr lang="it-IT" sz="2100" b="1" dirty="0">
                <a:solidFill>
                  <a:srgbClr val="000000"/>
                </a:solidFill>
                <a:latin typeface="Formata" charset="0"/>
              </a:rPr>
              <a:t> e </a:t>
            </a:r>
            <a:r>
              <a:rPr lang="it-IT" sz="2100" b="1" dirty="0" smtClean="0">
                <a:solidFill>
                  <a:srgbClr val="000000"/>
                </a:solidFill>
                <a:latin typeface="Formata" charset="0"/>
              </a:rPr>
              <a:t>appropriati</a:t>
            </a:r>
          </a:p>
          <a:p>
            <a:pPr marL="257175" indent="-257175" eaLnBrk="1" hangingPunct="1">
              <a:lnSpc>
                <a:spcPct val="110000"/>
              </a:lnSpc>
              <a:spcAft>
                <a:spcPts val="900"/>
              </a:spcAft>
              <a:buClr>
                <a:srgbClr val="800000"/>
              </a:buClr>
              <a:buFont typeface="Wingdings" charset="2"/>
              <a:buChar char="ü"/>
            </a:pPr>
            <a:r>
              <a:rPr lang="it-IT" sz="2100" dirty="0">
                <a:solidFill>
                  <a:srgbClr val="000000"/>
                </a:solidFill>
                <a:latin typeface="Formata" charset="0"/>
              </a:rPr>
              <a:t>In caso di </a:t>
            </a:r>
            <a:r>
              <a:rPr lang="it-IT" sz="2100" b="1" dirty="0">
                <a:solidFill>
                  <a:srgbClr val="A50021"/>
                </a:solidFill>
                <a:latin typeface="Formata" charset="0"/>
              </a:rPr>
              <a:t>incoerenze</a:t>
            </a:r>
            <a:r>
              <a:rPr lang="it-IT" sz="2100" dirty="0">
                <a:solidFill>
                  <a:srgbClr val="000000"/>
                </a:solidFill>
                <a:latin typeface="Formata" charset="0"/>
              </a:rPr>
              <a:t> o dubbi sulla attendibilità delle informazioni: </a:t>
            </a:r>
            <a:r>
              <a:rPr lang="it-IT" sz="2100" b="1" dirty="0">
                <a:solidFill>
                  <a:srgbClr val="000000"/>
                </a:solidFill>
                <a:latin typeface="Formata" charset="0"/>
              </a:rPr>
              <a:t>deve risolvere </a:t>
            </a:r>
            <a:r>
              <a:rPr lang="it-IT" sz="2100" dirty="0">
                <a:solidFill>
                  <a:srgbClr val="000000"/>
                </a:solidFill>
                <a:latin typeface="Formata" charset="0"/>
              </a:rPr>
              <a:t>tale aspetto modificando le procedure di revisione e considerare gli effetti su altri aspetti della </a:t>
            </a:r>
            <a:r>
              <a:rPr lang="it-IT" sz="2100" dirty="0" smtClean="0">
                <a:solidFill>
                  <a:srgbClr val="000000"/>
                </a:solidFill>
                <a:latin typeface="Formata" charset="0"/>
              </a:rPr>
              <a:t>revisione</a:t>
            </a:r>
            <a:endParaRPr lang="it-IT" sz="2100" b="1" dirty="0">
              <a:solidFill>
                <a:srgbClr val="000000"/>
              </a:solidFill>
              <a:latin typeface="Formata" charset="0"/>
            </a:endParaRPr>
          </a:p>
          <a:p>
            <a:pPr marL="257175" indent="-257175" eaLnBrk="1" hangingPunct="1">
              <a:lnSpc>
                <a:spcPct val="110000"/>
              </a:lnSpc>
              <a:spcAft>
                <a:spcPts val="900"/>
              </a:spcAft>
              <a:buClr>
                <a:srgbClr val="800000"/>
              </a:buClr>
              <a:buFont typeface="Wingdings" charset="2"/>
              <a:buChar char="ü"/>
            </a:pPr>
            <a:r>
              <a:rPr lang="it-IT" sz="2100" dirty="0">
                <a:solidFill>
                  <a:srgbClr val="000000"/>
                </a:solidFill>
                <a:latin typeface="Formata" charset="0"/>
              </a:rPr>
              <a:t>Considerare </a:t>
            </a:r>
            <a:r>
              <a:rPr lang="it-IT" sz="2100" b="1" dirty="0">
                <a:solidFill>
                  <a:srgbClr val="A50021"/>
                </a:solidFill>
                <a:latin typeface="Formata" charset="0"/>
              </a:rPr>
              <a:t>pertinenza e attendibilità delle informazioni</a:t>
            </a:r>
            <a:r>
              <a:rPr lang="it-IT" sz="2100" dirty="0">
                <a:solidFill>
                  <a:srgbClr val="000000"/>
                </a:solidFill>
                <a:latin typeface="Formata" charset="0"/>
              </a:rPr>
              <a:t> da utilizzare come elementi probativi</a:t>
            </a:r>
          </a:p>
          <a:p>
            <a:pPr marL="257175" indent="-257175" eaLnBrk="1" hangingPunct="1">
              <a:lnSpc>
                <a:spcPct val="110000"/>
              </a:lnSpc>
              <a:spcAft>
                <a:spcPts val="900"/>
              </a:spcAft>
              <a:buClr>
                <a:srgbClr val="800000"/>
              </a:buClr>
              <a:buFont typeface="Wingdings" charset="2"/>
              <a:buChar char="ü"/>
            </a:pPr>
            <a:r>
              <a:rPr lang="it-IT" sz="2100" dirty="0">
                <a:solidFill>
                  <a:srgbClr val="000000"/>
                </a:solidFill>
                <a:latin typeface="Formata" charset="0"/>
              </a:rPr>
              <a:t>Selezionare le </a:t>
            </a:r>
            <a:r>
              <a:rPr lang="it-IT" sz="2100" b="1" dirty="0">
                <a:solidFill>
                  <a:srgbClr val="000000"/>
                </a:solidFill>
                <a:latin typeface="Formata" charset="0"/>
              </a:rPr>
              <a:t>voci</a:t>
            </a:r>
            <a:r>
              <a:rPr lang="it-IT" sz="2100" dirty="0">
                <a:solidFill>
                  <a:srgbClr val="000000"/>
                </a:solidFill>
                <a:latin typeface="Formata" charset="0"/>
              </a:rPr>
              <a:t> da verificare </a:t>
            </a:r>
            <a:r>
              <a:rPr lang="it-IT" sz="2100" b="1" dirty="0" smtClean="0">
                <a:solidFill>
                  <a:srgbClr val="000000"/>
                </a:solidFill>
                <a:latin typeface="Formata" charset="0"/>
              </a:rPr>
              <a:t>efficaci</a:t>
            </a:r>
            <a:endParaRPr lang="it-IT" sz="2100" b="1" dirty="0">
              <a:solidFill>
                <a:srgbClr val="000000"/>
              </a:solidFill>
              <a:latin typeface="Formata" charset="0"/>
            </a:endParaRPr>
          </a:p>
        </p:txBody>
      </p:sp>
    </p:spTree>
    <p:extLst>
      <p:ext uri="{BB962C8B-B14F-4D97-AF65-F5344CB8AC3E}">
        <p14:creationId xmlns:p14="http://schemas.microsoft.com/office/powerpoint/2010/main" val="101328699"/>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5"/>
          <p:cNvSpPr txBox="1">
            <a:spLocks noChangeArrowheads="1"/>
          </p:cNvSpPr>
          <p:nvPr/>
        </p:nvSpPr>
        <p:spPr bwMode="auto">
          <a:xfrm>
            <a:off x="0" y="365219"/>
            <a:ext cx="9144000" cy="3770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lnSpc>
                <a:spcPct val="80000"/>
              </a:lnSpc>
            </a:pPr>
            <a:r>
              <a:rPr lang="pt-BR" sz="2400" b="1" dirty="0">
                <a:solidFill>
                  <a:srgbClr val="971613"/>
                </a:solidFill>
                <a:latin typeface="Formata" charset="0"/>
              </a:rPr>
              <a:t>Appropriatezza e sufficienza</a:t>
            </a:r>
            <a:endParaRPr lang="it-IT" sz="2400" b="1" dirty="0">
              <a:solidFill>
                <a:srgbClr val="971613"/>
              </a:solidFill>
              <a:latin typeface="Formata" charset="0"/>
            </a:endParaRPr>
          </a:p>
        </p:txBody>
      </p:sp>
      <p:sp>
        <p:nvSpPr>
          <p:cNvPr id="3075" name="Text Box 6"/>
          <p:cNvSpPr txBox="1">
            <a:spLocks noChangeArrowheads="1"/>
          </p:cNvSpPr>
          <p:nvPr/>
        </p:nvSpPr>
        <p:spPr bwMode="auto">
          <a:xfrm>
            <a:off x="995108" y="820621"/>
            <a:ext cx="7391017" cy="37337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eaLnBrk="0" hangingPunct="0">
              <a:defRPr>
                <a:solidFill>
                  <a:schemeClr val="tx1"/>
                </a:solidFill>
                <a:latin typeface="Arial" charset="0"/>
                <a:ea typeface="ＭＳ Ｐゴシック" charset="0"/>
              </a:defRPr>
            </a:lvl1pPr>
            <a:lvl2pPr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lnSpc>
                <a:spcPct val="110000"/>
              </a:lnSpc>
              <a:spcAft>
                <a:spcPts val="225"/>
              </a:spcAft>
              <a:buClr>
                <a:srgbClr val="800000"/>
              </a:buClr>
            </a:pPr>
            <a:r>
              <a:rPr lang="it-IT" b="1" dirty="0">
                <a:solidFill>
                  <a:srgbClr val="971613"/>
                </a:solidFill>
              </a:rPr>
              <a:t>Appropriatezza</a:t>
            </a:r>
          </a:p>
          <a:p>
            <a:pPr marL="214313" indent="-214313" eaLnBrk="1" hangingPunct="1">
              <a:lnSpc>
                <a:spcPct val="110000"/>
              </a:lnSpc>
              <a:spcAft>
                <a:spcPts val="225"/>
              </a:spcAft>
              <a:buClr>
                <a:srgbClr val="800000"/>
              </a:buClr>
              <a:buFont typeface="Wingdings" charset="2"/>
              <a:buChar char="ü"/>
            </a:pPr>
            <a:r>
              <a:rPr lang="it-IT" sz="1500" dirty="0"/>
              <a:t>Misura la qualità degli elementi probativi</a:t>
            </a:r>
          </a:p>
          <a:p>
            <a:pPr marL="214313" indent="-214313" eaLnBrk="1" hangingPunct="1">
              <a:lnSpc>
                <a:spcPct val="110000"/>
              </a:lnSpc>
              <a:spcAft>
                <a:spcPts val="225"/>
              </a:spcAft>
              <a:buClr>
                <a:srgbClr val="800000"/>
              </a:buClr>
              <a:buFont typeface="Wingdings" charset="2"/>
              <a:buChar char="ü"/>
            </a:pPr>
            <a:r>
              <a:rPr lang="it-IT" sz="1500" dirty="0"/>
              <a:t>Dipende da </a:t>
            </a:r>
            <a:r>
              <a:rPr lang="it-IT" sz="1500" b="1" dirty="0"/>
              <a:t>pertinenza e affidabilità </a:t>
            </a:r>
            <a:r>
              <a:rPr lang="it-IT" sz="1500" dirty="0"/>
              <a:t>e coerenza</a:t>
            </a:r>
          </a:p>
          <a:p>
            <a:pPr eaLnBrk="1" hangingPunct="1">
              <a:lnSpc>
                <a:spcPct val="110000"/>
              </a:lnSpc>
              <a:spcAft>
                <a:spcPts val="225"/>
              </a:spcAft>
              <a:buClr>
                <a:srgbClr val="800000"/>
              </a:buClr>
            </a:pPr>
            <a:r>
              <a:rPr lang="it-IT" b="1" dirty="0">
                <a:solidFill>
                  <a:srgbClr val="971613"/>
                </a:solidFill>
              </a:rPr>
              <a:t>Sufficienza</a:t>
            </a:r>
          </a:p>
          <a:p>
            <a:pPr marL="214313" indent="-214313" eaLnBrk="1" hangingPunct="1">
              <a:lnSpc>
                <a:spcPct val="110000"/>
              </a:lnSpc>
              <a:spcAft>
                <a:spcPts val="225"/>
              </a:spcAft>
              <a:buClr>
                <a:srgbClr val="800000"/>
              </a:buClr>
              <a:buFont typeface="Wingdings" charset="2"/>
              <a:buChar char="ü"/>
            </a:pPr>
            <a:r>
              <a:rPr lang="it-IT" sz="1500" dirty="0"/>
              <a:t>E’ la misura della quantità degli elementi probativi</a:t>
            </a:r>
          </a:p>
          <a:p>
            <a:pPr marL="214313" indent="-214313" eaLnBrk="1" hangingPunct="1">
              <a:lnSpc>
                <a:spcPct val="110000"/>
              </a:lnSpc>
              <a:spcAft>
                <a:spcPts val="225"/>
              </a:spcAft>
              <a:buClr>
                <a:srgbClr val="800000"/>
              </a:buClr>
              <a:buFont typeface="Wingdings" charset="2"/>
              <a:buChar char="ü"/>
            </a:pPr>
            <a:r>
              <a:rPr lang="it-IT" sz="1500" dirty="0"/>
              <a:t>E’ influenzata</a:t>
            </a:r>
          </a:p>
          <a:p>
            <a:pPr marL="557213" lvl="1" indent="-214313" eaLnBrk="1" hangingPunct="1">
              <a:lnSpc>
                <a:spcPct val="110000"/>
              </a:lnSpc>
              <a:spcAft>
                <a:spcPts val="225"/>
              </a:spcAft>
              <a:buClr>
                <a:srgbClr val="800000"/>
              </a:buClr>
              <a:buFont typeface="Wingdings" charset="2"/>
              <a:buChar char="ü"/>
            </a:pPr>
            <a:r>
              <a:rPr lang="it-IT" sz="1500" dirty="0"/>
              <a:t>dalla valutazione dei rischi</a:t>
            </a:r>
          </a:p>
          <a:p>
            <a:pPr marL="557213" lvl="1" indent="-214313" eaLnBrk="1" hangingPunct="1">
              <a:lnSpc>
                <a:spcPct val="110000"/>
              </a:lnSpc>
              <a:spcAft>
                <a:spcPts val="225"/>
              </a:spcAft>
              <a:buClr>
                <a:srgbClr val="800000"/>
              </a:buClr>
              <a:buFont typeface="Wingdings" charset="2"/>
              <a:buChar char="ü"/>
            </a:pPr>
            <a:r>
              <a:rPr lang="it-IT" sz="1500" dirty="0"/>
              <a:t>dalla qualità degli elementi probativi</a:t>
            </a:r>
          </a:p>
          <a:p>
            <a:pPr eaLnBrk="1" hangingPunct="1">
              <a:lnSpc>
                <a:spcPct val="110000"/>
              </a:lnSpc>
              <a:spcAft>
                <a:spcPts val="225"/>
              </a:spcAft>
              <a:buClr>
                <a:srgbClr val="800000"/>
              </a:buClr>
            </a:pPr>
            <a:r>
              <a:rPr lang="it-IT" b="1" dirty="0">
                <a:solidFill>
                  <a:srgbClr val="971613"/>
                </a:solidFill>
              </a:rPr>
              <a:t>Pertinenza</a:t>
            </a:r>
          </a:p>
          <a:p>
            <a:pPr marL="214313" indent="-214313" eaLnBrk="1" hangingPunct="1">
              <a:lnSpc>
                <a:spcPct val="110000"/>
              </a:lnSpc>
              <a:spcAft>
                <a:spcPts val="225"/>
              </a:spcAft>
              <a:buClr>
                <a:srgbClr val="800000"/>
              </a:buClr>
              <a:buFont typeface="Wingdings" charset="2"/>
              <a:buChar char="ü"/>
            </a:pPr>
            <a:r>
              <a:rPr lang="it-IT" sz="1500" dirty="0"/>
              <a:t>Si riferisce alla connessione logica o all’attinenza con lo scopo della procedura.</a:t>
            </a:r>
          </a:p>
          <a:p>
            <a:pPr eaLnBrk="1" hangingPunct="1">
              <a:lnSpc>
                <a:spcPct val="110000"/>
              </a:lnSpc>
              <a:spcAft>
                <a:spcPts val="225"/>
              </a:spcAft>
              <a:buClr>
                <a:srgbClr val="800000"/>
              </a:buClr>
            </a:pPr>
            <a:r>
              <a:rPr lang="it-IT" b="1" dirty="0">
                <a:solidFill>
                  <a:srgbClr val="971613"/>
                </a:solidFill>
              </a:rPr>
              <a:t>Attendibilità</a:t>
            </a:r>
          </a:p>
          <a:p>
            <a:pPr marL="214313" indent="-214313" eaLnBrk="1" hangingPunct="1">
              <a:lnSpc>
                <a:spcPct val="110000"/>
              </a:lnSpc>
              <a:spcAft>
                <a:spcPts val="225"/>
              </a:spcAft>
              <a:buClr>
                <a:srgbClr val="800000"/>
              </a:buClr>
              <a:buFont typeface="Wingdings" charset="2"/>
              <a:buChar char="ü"/>
            </a:pPr>
            <a:r>
              <a:rPr lang="it-IT" sz="1500" dirty="0"/>
              <a:t>dipende dalla loro fonte e dalla loro natura</a:t>
            </a:r>
          </a:p>
        </p:txBody>
      </p:sp>
    </p:spTree>
    <p:extLst>
      <p:ext uri="{BB962C8B-B14F-4D97-AF65-F5344CB8AC3E}">
        <p14:creationId xmlns:p14="http://schemas.microsoft.com/office/powerpoint/2010/main" val="3611119486"/>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AutoShape 2"/>
          <p:cNvSpPr>
            <a:spLocks noChangeArrowheads="1"/>
          </p:cNvSpPr>
          <p:nvPr/>
        </p:nvSpPr>
        <p:spPr bwMode="auto">
          <a:xfrm>
            <a:off x="2469173" y="3472966"/>
            <a:ext cx="2479431" cy="1312069"/>
          </a:xfrm>
          <a:prstGeom prst="roundRect">
            <a:avLst>
              <a:gd name="adj" fmla="val 16667"/>
            </a:avLst>
          </a:prstGeom>
          <a:solidFill>
            <a:schemeClr val="bg1"/>
          </a:solidFill>
          <a:ln w="28575">
            <a:solidFill>
              <a:srgbClr val="000090"/>
            </a:solidFill>
            <a:round/>
            <a:headEnd/>
            <a:tailEnd/>
          </a:ln>
          <a:effectLst>
            <a:outerShdw blurRad="63500" dist="107763" dir="2700000" algn="ctr" rotWithShape="0">
              <a:schemeClr val="bg2">
                <a:alpha val="74998"/>
              </a:schemeClr>
            </a:outerShdw>
          </a:effectLst>
        </p:spPr>
        <p:txBody>
          <a:bodyPr lIns="71840" tIns="35920" rIns="71840" bIns="35920" anchor="ctr">
            <a:spAutoFit/>
          </a:bodyPr>
          <a:lstStyle/>
          <a:p>
            <a:pPr defTabSz="717947">
              <a:buSzPct val="90000"/>
              <a:buFont typeface="Wingdings" charset="0"/>
              <a:buChar char="q"/>
            </a:pPr>
            <a:r>
              <a:rPr lang="it-IT" sz="1200">
                <a:solidFill>
                  <a:srgbClr val="000090"/>
                </a:solidFill>
                <a:latin typeface="Helvetica" charset="0"/>
              </a:rPr>
              <a:t> Ispezione</a:t>
            </a:r>
          </a:p>
          <a:p>
            <a:pPr defTabSz="717947">
              <a:buSzPct val="90000"/>
              <a:buFont typeface="Wingdings" charset="0"/>
              <a:buChar char="q"/>
            </a:pPr>
            <a:r>
              <a:rPr lang="it-IT" sz="1200">
                <a:solidFill>
                  <a:srgbClr val="000090"/>
                </a:solidFill>
                <a:latin typeface="Helvetica" charset="0"/>
              </a:rPr>
              <a:t> Osservazione</a:t>
            </a:r>
          </a:p>
          <a:p>
            <a:pPr defTabSz="717947">
              <a:buSzPct val="90000"/>
              <a:buFont typeface="Wingdings" charset="0"/>
              <a:buChar char="q"/>
            </a:pPr>
            <a:r>
              <a:rPr lang="it-IT" sz="1200">
                <a:solidFill>
                  <a:srgbClr val="000090"/>
                </a:solidFill>
                <a:latin typeface="Helvetica" charset="0"/>
              </a:rPr>
              <a:t> Indagine e Conferma</a:t>
            </a:r>
          </a:p>
          <a:p>
            <a:pPr defTabSz="717947">
              <a:buSzPct val="90000"/>
              <a:buFont typeface="Wingdings" charset="0"/>
              <a:buChar char="q"/>
            </a:pPr>
            <a:r>
              <a:rPr lang="it-IT" sz="1200">
                <a:solidFill>
                  <a:srgbClr val="000090"/>
                </a:solidFill>
                <a:latin typeface="Helvetica" charset="0"/>
              </a:rPr>
              <a:t> Ricalcolo</a:t>
            </a:r>
          </a:p>
          <a:p>
            <a:pPr defTabSz="717947">
              <a:buSzPct val="90000"/>
              <a:buFont typeface="Wingdings" charset="0"/>
              <a:buChar char="q"/>
            </a:pPr>
            <a:r>
              <a:rPr lang="it-IT" sz="1200">
                <a:solidFill>
                  <a:srgbClr val="000090"/>
                </a:solidFill>
                <a:latin typeface="Helvetica" charset="0"/>
              </a:rPr>
              <a:t> Riesecuzione</a:t>
            </a:r>
          </a:p>
          <a:p>
            <a:pPr defTabSz="717947">
              <a:buSzPct val="90000"/>
              <a:buFont typeface="Wingdings" charset="0"/>
              <a:buChar char="q"/>
            </a:pPr>
            <a:r>
              <a:rPr lang="it-IT" sz="1200">
                <a:solidFill>
                  <a:srgbClr val="000090"/>
                </a:solidFill>
                <a:latin typeface="Helvetica" charset="0"/>
              </a:rPr>
              <a:t> Analisi comparativa</a:t>
            </a:r>
            <a:endParaRPr lang="it-IT" sz="1900">
              <a:solidFill>
                <a:srgbClr val="000090"/>
              </a:solidFill>
              <a:latin typeface="Helvetica" charset="0"/>
            </a:endParaRPr>
          </a:p>
        </p:txBody>
      </p:sp>
      <p:sp>
        <p:nvSpPr>
          <p:cNvPr id="35844" name="Rectangle 4"/>
          <p:cNvSpPr>
            <a:spLocks noGrp="1" noChangeArrowheads="1"/>
          </p:cNvSpPr>
          <p:nvPr>
            <p:ph type="title"/>
          </p:nvPr>
        </p:nvSpPr>
        <p:spPr bwMode="auto">
          <a:xfrm>
            <a:off x="1592735" y="342900"/>
            <a:ext cx="2820105" cy="342900"/>
          </a:xfrm>
          <a:solidFill>
            <a:srgbClr val="FFFFFF">
              <a:alpha val="29000"/>
            </a:srgbClr>
          </a:solidFill>
          <a:ln>
            <a:noFill/>
            <a:miter lim="800000"/>
            <a:headEnd/>
            <a:tailEnd/>
          </a:ln>
        </p:spPr>
        <p:txBody>
          <a:bodyPr wrap="square" lIns="71840" tIns="35920" rIns="71840" bIns="35920" numCol="1" anchor="t" anchorCtr="0" compatLnSpc="1">
            <a:prstTxWarp prst="textNoShape">
              <a:avLst/>
            </a:prstTxWarp>
            <a:noAutofit/>
          </a:bodyPr>
          <a:lstStyle/>
          <a:p>
            <a:r>
              <a:rPr lang="it-IT" sz="2400" dirty="0">
                <a:solidFill>
                  <a:srgbClr val="971613"/>
                </a:solidFill>
              </a:rPr>
              <a:t>Elementi probativi</a:t>
            </a:r>
            <a:endParaRPr lang="it-IT" sz="3600" dirty="0">
              <a:solidFill>
                <a:srgbClr val="971613"/>
              </a:solidFill>
              <a:latin typeface="Helvetica" charset="0"/>
            </a:endParaRPr>
          </a:p>
        </p:txBody>
      </p:sp>
      <p:sp>
        <p:nvSpPr>
          <p:cNvPr id="35845" name="AutoShape 5"/>
          <p:cNvSpPr>
            <a:spLocks noChangeArrowheads="1"/>
          </p:cNvSpPr>
          <p:nvPr/>
        </p:nvSpPr>
        <p:spPr bwMode="auto">
          <a:xfrm>
            <a:off x="457200" y="1317899"/>
            <a:ext cx="2590800" cy="1535976"/>
          </a:xfrm>
          <a:prstGeom prst="roundRect">
            <a:avLst>
              <a:gd name="adj" fmla="val 16667"/>
            </a:avLst>
          </a:prstGeom>
          <a:solidFill>
            <a:schemeClr val="bg1"/>
          </a:solidFill>
          <a:ln w="28575">
            <a:solidFill>
              <a:srgbClr val="000090"/>
            </a:solidFill>
            <a:round/>
            <a:headEnd/>
            <a:tailEnd/>
          </a:ln>
          <a:effectLst>
            <a:outerShdw blurRad="63500" dist="107763" dir="2700000" algn="ctr" rotWithShape="0">
              <a:schemeClr val="bg2">
                <a:alpha val="74998"/>
              </a:schemeClr>
            </a:outerShdw>
          </a:effectLst>
        </p:spPr>
        <p:txBody>
          <a:bodyPr lIns="71840" tIns="35920" rIns="71840" bIns="35920" anchor="ctr">
            <a:spAutoFit/>
          </a:bodyPr>
          <a:lstStyle/>
          <a:p>
            <a:pPr algn="ctr" defTabSz="717947"/>
            <a:r>
              <a:rPr lang="it-IT" sz="1900" dirty="0">
                <a:solidFill>
                  <a:srgbClr val="000090"/>
                </a:solidFill>
                <a:latin typeface="Helvetica" charset="0"/>
              </a:rPr>
              <a:t>Elementi probativi</a:t>
            </a:r>
          </a:p>
          <a:p>
            <a:pPr algn="ctr" defTabSz="717947"/>
            <a:r>
              <a:rPr lang="it-IT" sz="1900" dirty="0">
                <a:solidFill>
                  <a:srgbClr val="000090"/>
                </a:solidFill>
                <a:latin typeface="Helvetica" charset="0"/>
              </a:rPr>
              <a:t>=</a:t>
            </a:r>
          </a:p>
          <a:p>
            <a:pPr algn="ctr" defTabSz="717947"/>
            <a:r>
              <a:rPr lang="it-IT" sz="1200" dirty="0">
                <a:solidFill>
                  <a:srgbClr val="000090"/>
                </a:solidFill>
                <a:latin typeface="Helvetica" charset="0"/>
              </a:rPr>
              <a:t>Informazioni che il revisore ottiene per giungere all</a:t>
            </a:r>
            <a:r>
              <a:rPr lang="it-IT" sz="1200" dirty="0">
                <a:solidFill>
                  <a:srgbClr val="000090"/>
                </a:solidFill>
                <a:latin typeface="Arial"/>
              </a:rPr>
              <a:t>’</a:t>
            </a:r>
            <a:r>
              <a:rPr lang="it-IT" sz="1200" dirty="0">
                <a:solidFill>
                  <a:srgbClr val="000090"/>
                </a:solidFill>
                <a:latin typeface="Helvetica" charset="0"/>
              </a:rPr>
              <a:t>espressione del proprio giudizio professionale</a:t>
            </a:r>
          </a:p>
        </p:txBody>
      </p:sp>
      <p:sp>
        <p:nvSpPr>
          <p:cNvPr id="35846" name="Text Box 6"/>
          <p:cNvSpPr txBox="1">
            <a:spLocks noChangeArrowheads="1"/>
          </p:cNvSpPr>
          <p:nvPr/>
        </p:nvSpPr>
        <p:spPr bwMode="auto">
          <a:xfrm>
            <a:off x="3596056" y="1409613"/>
            <a:ext cx="915314" cy="291832"/>
          </a:xfrm>
          <a:prstGeom prst="rect">
            <a:avLst/>
          </a:prstGeom>
          <a:noFill/>
          <a:ln w="952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71840" tIns="35920" rIns="71840" bIns="35920">
            <a:spAutoFit/>
          </a:bodyPr>
          <a:lstStyle>
            <a:lvl1pPr defTabSz="957263">
              <a:defRPr sz="2400">
                <a:solidFill>
                  <a:schemeClr val="tx1"/>
                </a:solidFill>
                <a:latin typeface="Times New Roman" charset="0"/>
                <a:ea typeface="ＭＳ Ｐゴシック" charset="0"/>
              </a:defRPr>
            </a:lvl1pPr>
            <a:lvl2pPr marL="479425" defTabSz="957263">
              <a:defRPr sz="2400">
                <a:solidFill>
                  <a:schemeClr val="tx1"/>
                </a:solidFill>
                <a:latin typeface="Times New Roman" charset="0"/>
                <a:ea typeface="ＭＳ Ｐゴシック" charset="0"/>
              </a:defRPr>
            </a:lvl2pPr>
            <a:lvl3pPr marL="957263" defTabSz="957263">
              <a:defRPr sz="2400">
                <a:solidFill>
                  <a:schemeClr val="tx1"/>
                </a:solidFill>
                <a:latin typeface="Times New Roman" charset="0"/>
                <a:ea typeface="ＭＳ Ｐゴシック" charset="0"/>
              </a:defRPr>
            </a:lvl3pPr>
            <a:lvl4pPr marL="1436688" defTabSz="957263">
              <a:defRPr sz="2400">
                <a:solidFill>
                  <a:schemeClr val="tx1"/>
                </a:solidFill>
                <a:latin typeface="Times New Roman" charset="0"/>
                <a:ea typeface="ＭＳ Ｐゴシック" charset="0"/>
              </a:defRPr>
            </a:lvl4pPr>
            <a:lvl5pPr marL="1916113" defTabSz="957263">
              <a:defRPr sz="2400">
                <a:solidFill>
                  <a:schemeClr val="tx1"/>
                </a:solidFill>
                <a:latin typeface="Times New Roman" charset="0"/>
                <a:ea typeface="ＭＳ Ｐゴシック" charset="0"/>
              </a:defRPr>
            </a:lvl5pPr>
            <a:lvl6pPr marL="2373313" defTabSz="957263" eaLnBrk="0" fontAlgn="base" hangingPunct="0">
              <a:spcBef>
                <a:spcPct val="0"/>
              </a:spcBef>
              <a:spcAft>
                <a:spcPct val="0"/>
              </a:spcAft>
              <a:defRPr sz="2400">
                <a:solidFill>
                  <a:schemeClr val="tx1"/>
                </a:solidFill>
                <a:latin typeface="Times New Roman" charset="0"/>
                <a:ea typeface="ＭＳ Ｐゴシック" charset="0"/>
              </a:defRPr>
            </a:lvl6pPr>
            <a:lvl7pPr marL="2830513" defTabSz="957263" eaLnBrk="0" fontAlgn="base" hangingPunct="0">
              <a:spcBef>
                <a:spcPct val="0"/>
              </a:spcBef>
              <a:spcAft>
                <a:spcPct val="0"/>
              </a:spcAft>
              <a:defRPr sz="2400">
                <a:solidFill>
                  <a:schemeClr val="tx1"/>
                </a:solidFill>
                <a:latin typeface="Times New Roman" charset="0"/>
                <a:ea typeface="ＭＳ Ｐゴシック" charset="0"/>
              </a:defRPr>
            </a:lvl7pPr>
            <a:lvl8pPr marL="3287713" defTabSz="957263" eaLnBrk="0" fontAlgn="base" hangingPunct="0">
              <a:spcBef>
                <a:spcPct val="0"/>
              </a:spcBef>
              <a:spcAft>
                <a:spcPct val="0"/>
              </a:spcAft>
              <a:defRPr sz="2400">
                <a:solidFill>
                  <a:schemeClr val="tx1"/>
                </a:solidFill>
                <a:latin typeface="Times New Roman" charset="0"/>
                <a:ea typeface="ＭＳ Ｐゴシック" charset="0"/>
              </a:defRPr>
            </a:lvl8pPr>
            <a:lvl9pPr marL="3744913" defTabSz="957263" eaLnBrk="0" fontAlgn="base" hangingPunct="0">
              <a:spcBef>
                <a:spcPct val="0"/>
              </a:spcBef>
              <a:spcAft>
                <a:spcPct val="0"/>
              </a:spcAft>
              <a:defRPr sz="2400">
                <a:solidFill>
                  <a:schemeClr val="tx1"/>
                </a:solidFill>
                <a:latin typeface="Times New Roman" charset="0"/>
                <a:ea typeface="ＭＳ Ｐゴシック" charset="0"/>
              </a:defRPr>
            </a:lvl9pPr>
          </a:lstStyle>
          <a:p>
            <a:r>
              <a:rPr lang="it-IT" sz="1400" i="1">
                <a:solidFill>
                  <a:srgbClr val="971613"/>
                </a:solidFill>
                <a:latin typeface="Helvetica" charset="0"/>
              </a:rPr>
              <a:t>basati su</a:t>
            </a:r>
            <a:endParaRPr lang="it-IT" sz="1700" i="1">
              <a:solidFill>
                <a:srgbClr val="971613"/>
              </a:solidFill>
              <a:latin typeface="Helvetica" charset="0"/>
            </a:endParaRPr>
          </a:p>
        </p:txBody>
      </p:sp>
      <p:sp>
        <p:nvSpPr>
          <p:cNvPr id="35847" name="AutoShape 7"/>
          <p:cNvSpPr>
            <a:spLocks noChangeArrowheads="1"/>
          </p:cNvSpPr>
          <p:nvPr/>
        </p:nvSpPr>
        <p:spPr bwMode="auto">
          <a:xfrm>
            <a:off x="5243146" y="1066712"/>
            <a:ext cx="3124200" cy="914400"/>
          </a:xfrm>
          <a:prstGeom prst="roundRect">
            <a:avLst>
              <a:gd name="adj" fmla="val 16667"/>
            </a:avLst>
          </a:prstGeom>
          <a:solidFill>
            <a:schemeClr val="bg1"/>
          </a:solidFill>
          <a:ln w="28575">
            <a:solidFill>
              <a:srgbClr val="000090"/>
            </a:solidFill>
            <a:round/>
            <a:headEnd/>
            <a:tailEnd/>
          </a:ln>
          <a:effectLst>
            <a:outerShdw blurRad="63500" dist="107763" dir="2700000" algn="ctr" rotWithShape="0">
              <a:schemeClr val="bg2">
                <a:alpha val="74998"/>
              </a:schemeClr>
            </a:outerShdw>
          </a:effectLst>
        </p:spPr>
        <p:txBody>
          <a:bodyPr lIns="71840" tIns="35920" rIns="71840" bIns="35920" anchor="ctr"/>
          <a:lstStyle/>
          <a:p>
            <a:pPr defTabSz="717947">
              <a:buSzPct val="90000"/>
              <a:buFont typeface="Wingdings" charset="0"/>
              <a:buChar char="q"/>
            </a:pPr>
            <a:r>
              <a:rPr lang="it-IT" sz="1200">
                <a:solidFill>
                  <a:srgbClr val="000090"/>
                </a:solidFill>
                <a:latin typeface="Helvetica" charset="0"/>
              </a:rPr>
              <a:t> Fonti documentali</a:t>
            </a:r>
          </a:p>
          <a:p>
            <a:pPr defTabSz="717947">
              <a:buSzPct val="90000"/>
              <a:buFont typeface="Wingdings" charset="0"/>
              <a:buChar char="q"/>
            </a:pPr>
            <a:r>
              <a:rPr lang="it-IT" sz="1200">
                <a:solidFill>
                  <a:srgbClr val="000090"/>
                </a:solidFill>
                <a:latin typeface="Helvetica" charset="0"/>
              </a:rPr>
              <a:t> Registrazioni contabili</a:t>
            </a:r>
          </a:p>
          <a:p>
            <a:pPr defTabSz="717947">
              <a:buSzPct val="90000"/>
              <a:buFont typeface="Wingdings" charset="0"/>
              <a:buChar char="q"/>
            </a:pPr>
            <a:r>
              <a:rPr lang="it-IT" sz="1200">
                <a:solidFill>
                  <a:srgbClr val="000090"/>
                </a:solidFill>
                <a:latin typeface="Helvetica" charset="0"/>
              </a:rPr>
              <a:t> Informazioni di altra origine</a:t>
            </a:r>
            <a:endParaRPr lang="it-IT" sz="1900">
              <a:solidFill>
                <a:srgbClr val="000090"/>
              </a:solidFill>
              <a:latin typeface="Helvetica" charset="0"/>
            </a:endParaRPr>
          </a:p>
        </p:txBody>
      </p:sp>
      <p:sp>
        <p:nvSpPr>
          <p:cNvPr id="35848" name="Text Box 8"/>
          <p:cNvSpPr txBox="1">
            <a:spLocks noChangeArrowheads="1"/>
          </p:cNvSpPr>
          <p:nvPr/>
        </p:nvSpPr>
        <p:spPr bwMode="auto">
          <a:xfrm>
            <a:off x="3326424" y="2369256"/>
            <a:ext cx="1179612" cy="511123"/>
          </a:xfrm>
          <a:prstGeom prst="rect">
            <a:avLst/>
          </a:prstGeom>
          <a:noFill/>
          <a:ln w="9525">
            <a:solidFill>
              <a:srgbClr val="FFFF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71840" tIns="35920" rIns="71840" bIns="35920">
            <a:spAutoFit/>
          </a:bodyPr>
          <a:lstStyle>
            <a:lvl1pPr defTabSz="957263">
              <a:defRPr sz="2400">
                <a:solidFill>
                  <a:schemeClr val="tx1"/>
                </a:solidFill>
                <a:latin typeface="Times New Roman" charset="0"/>
                <a:ea typeface="ＭＳ Ｐゴシック" charset="0"/>
              </a:defRPr>
            </a:lvl1pPr>
            <a:lvl2pPr marL="479425" defTabSz="957263">
              <a:defRPr sz="2400">
                <a:solidFill>
                  <a:schemeClr val="tx1"/>
                </a:solidFill>
                <a:latin typeface="Times New Roman" charset="0"/>
                <a:ea typeface="ＭＳ Ｐゴシック" charset="0"/>
              </a:defRPr>
            </a:lvl2pPr>
            <a:lvl3pPr marL="957263" defTabSz="957263">
              <a:defRPr sz="2400">
                <a:solidFill>
                  <a:schemeClr val="tx1"/>
                </a:solidFill>
                <a:latin typeface="Times New Roman" charset="0"/>
                <a:ea typeface="ＭＳ Ｐゴシック" charset="0"/>
              </a:defRPr>
            </a:lvl3pPr>
            <a:lvl4pPr marL="1436688" defTabSz="957263">
              <a:defRPr sz="2400">
                <a:solidFill>
                  <a:schemeClr val="tx1"/>
                </a:solidFill>
                <a:latin typeface="Times New Roman" charset="0"/>
                <a:ea typeface="ＭＳ Ｐゴシック" charset="0"/>
              </a:defRPr>
            </a:lvl4pPr>
            <a:lvl5pPr marL="1916113" defTabSz="957263">
              <a:defRPr sz="2400">
                <a:solidFill>
                  <a:schemeClr val="tx1"/>
                </a:solidFill>
                <a:latin typeface="Times New Roman" charset="0"/>
                <a:ea typeface="ＭＳ Ｐゴシック" charset="0"/>
              </a:defRPr>
            </a:lvl5pPr>
            <a:lvl6pPr marL="2373313" defTabSz="957263" eaLnBrk="0" fontAlgn="base" hangingPunct="0">
              <a:spcBef>
                <a:spcPct val="0"/>
              </a:spcBef>
              <a:spcAft>
                <a:spcPct val="0"/>
              </a:spcAft>
              <a:defRPr sz="2400">
                <a:solidFill>
                  <a:schemeClr val="tx1"/>
                </a:solidFill>
                <a:latin typeface="Times New Roman" charset="0"/>
                <a:ea typeface="ＭＳ Ｐゴシック" charset="0"/>
              </a:defRPr>
            </a:lvl6pPr>
            <a:lvl7pPr marL="2830513" defTabSz="957263" eaLnBrk="0" fontAlgn="base" hangingPunct="0">
              <a:spcBef>
                <a:spcPct val="0"/>
              </a:spcBef>
              <a:spcAft>
                <a:spcPct val="0"/>
              </a:spcAft>
              <a:defRPr sz="2400">
                <a:solidFill>
                  <a:schemeClr val="tx1"/>
                </a:solidFill>
                <a:latin typeface="Times New Roman" charset="0"/>
                <a:ea typeface="ＭＳ Ｐゴシック" charset="0"/>
              </a:defRPr>
            </a:lvl7pPr>
            <a:lvl8pPr marL="3287713" defTabSz="957263" eaLnBrk="0" fontAlgn="base" hangingPunct="0">
              <a:spcBef>
                <a:spcPct val="0"/>
              </a:spcBef>
              <a:spcAft>
                <a:spcPct val="0"/>
              </a:spcAft>
              <a:defRPr sz="2400">
                <a:solidFill>
                  <a:schemeClr val="tx1"/>
                </a:solidFill>
                <a:latin typeface="Times New Roman" charset="0"/>
                <a:ea typeface="ＭＳ Ｐゴシック" charset="0"/>
              </a:defRPr>
            </a:lvl8pPr>
            <a:lvl9pPr marL="3744913" defTabSz="957263" eaLnBrk="0" fontAlgn="base" hangingPunct="0">
              <a:spcBef>
                <a:spcPct val="0"/>
              </a:spcBef>
              <a:spcAft>
                <a:spcPct val="0"/>
              </a:spcAft>
              <a:defRPr sz="2400">
                <a:solidFill>
                  <a:schemeClr val="tx1"/>
                </a:solidFill>
                <a:latin typeface="Times New Roman" charset="0"/>
                <a:ea typeface="ＭＳ Ｐゴシック" charset="0"/>
              </a:defRPr>
            </a:lvl9pPr>
          </a:lstStyle>
          <a:p>
            <a:r>
              <a:rPr lang="it-IT" sz="1400" i="1" dirty="0">
                <a:solidFill>
                  <a:srgbClr val="971613"/>
                </a:solidFill>
                <a:latin typeface="Helvetica" charset="0"/>
              </a:rPr>
              <a:t>si ottengono</a:t>
            </a:r>
          </a:p>
          <a:p>
            <a:r>
              <a:rPr lang="it-IT" sz="1400" i="1" dirty="0">
                <a:solidFill>
                  <a:srgbClr val="971613"/>
                </a:solidFill>
                <a:latin typeface="Helvetica" charset="0"/>
              </a:rPr>
              <a:t>tramite</a:t>
            </a:r>
            <a:endParaRPr lang="it-IT" sz="1700" i="1" dirty="0">
              <a:solidFill>
                <a:srgbClr val="971613"/>
              </a:solidFill>
              <a:latin typeface="Helvetica" charset="0"/>
            </a:endParaRPr>
          </a:p>
        </p:txBody>
      </p:sp>
      <p:sp>
        <p:nvSpPr>
          <p:cNvPr id="35849" name="AutoShape 9"/>
          <p:cNvSpPr>
            <a:spLocks noChangeArrowheads="1"/>
          </p:cNvSpPr>
          <p:nvPr/>
        </p:nvSpPr>
        <p:spPr bwMode="auto">
          <a:xfrm>
            <a:off x="5303227" y="2095413"/>
            <a:ext cx="3048000" cy="777478"/>
          </a:xfrm>
          <a:prstGeom prst="roundRect">
            <a:avLst>
              <a:gd name="adj" fmla="val 16667"/>
            </a:avLst>
          </a:prstGeom>
          <a:solidFill>
            <a:schemeClr val="bg1"/>
          </a:solidFill>
          <a:ln w="28575">
            <a:solidFill>
              <a:srgbClr val="000090"/>
            </a:solidFill>
            <a:round/>
            <a:headEnd/>
            <a:tailEnd/>
          </a:ln>
          <a:effectLst>
            <a:outerShdw blurRad="63500" dist="107763" dir="2700000" algn="ctr" rotWithShape="0">
              <a:schemeClr val="bg2">
                <a:alpha val="74998"/>
              </a:schemeClr>
            </a:outerShdw>
          </a:effectLst>
        </p:spPr>
        <p:txBody>
          <a:bodyPr lIns="71840" tIns="35920" rIns="71840" bIns="35920" anchor="ctr"/>
          <a:lstStyle/>
          <a:p>
            <a:pPr marL="178594" indent="-178594" defTabSz="717947">
              <a:buSzPct val="90000"/>
              <a:buFont typeface="Wingdings" charset="0"/>
              <a:buChar char="q"/>
            </a:pPr>
            <a:r>
              <a:rPr lang="it-IT" sz="1200">
                <a:solidFill>
                  <a:srgbClr val="000090"/>
                </a:solidFill>
                <a:latin typeface="Helvetica" charset="0"/>
              </a:rPr>
              <a:t>Procedure di valutazione del rischio</a:t>
            </a:r>
          </a:p>
          <a:p>
            <a:pPr marL="178594" indent="-178594" defTabSz="717947">
              <a:buSzPct val="90000"/>
              <a:buFont typeface="Wingdings" charset="0"/>
              <a:buChar char="q"/>
            </a:pPr>
            <a:r>
              <a:rPr lang="it-IT" sz="1200">
                <a:solidFill>
                  <a:srgbClr val="000090"/>
                </a:solidFill>
                <a:latin typeface="Helvetica" charset="0"/>
              </a:rPr>
              <a:t>Procedure di conformità</a:t>
            </a:r>
          </a:p>
          <a:p>
            <a:pPr marL="178594" indent="-178594" defTabSz="717947">
              <a:buSzPct val="90000"/>
              <a:buFont typeface="Wingdings" charset="0"/>
              <a:buChar char="q"/>
            </a:pPr>
            <a:r>
              <a:rPr lang="it-IT" sz="1200">
                <a:solidFill>
                  <a:srgbClr val="000090"/>
                </a:solidFill>
                <a:latin typeface="Helvetica" charset="0"/>
              </a:rPr>
              <a:t>Procedure di validità</a:t>
            </a:r>
            <a:endParaRPr lang="it-IT" sz="1900">
              <a:solidFill>
                <a:srgbClr val="000090"/>
              </a:solidFill>
              <a:latin typeface="Helvetica" charset="0"/>
            </a:endParaRPr>
          </a:p>
        </p:txBody>
      </p:sp>
      <p:sp>
        <p:nvSpPr>
          <p:cNvPr id="35850" name="Text Box 10"/>
          <p:cNvSpPr txBox="1">
            <a:spLocks noChangeArrowheads="1"/>
          </p:cNvSpPr>
          <p:nvPr/>
        </p:nvSpPr>
        <p:spPr bwMode="auto">
          <a:xfrm>
            <a:off x="4938346" y="3534877"/>
            <a:ext cx="1371600" cy="438150"/>
          </a:xfrm>
          <a:prstGeom prst="rect">
            <a:avLst/>
          </a:prstGeom>
          <a:noFill/>
          <a:ln w="9525">
            <a:solidFill>
              <a:schemeClr val="bg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71840" tIns="35920" rIns="71840" bIns="35920">
            <a:spAutoFit/>
          </a:bodyPr>
          <a:lstStyle>
            <a:lvl1pPr defTabSz="957263">
              <a:defRPr sz="2400">
                <a:solidFill>
                  <a:schemeClr val="tx1"/>
                </a:solidFill>
                <a:latin typeface="Times New Roman" charset="0"/>
                <a:ea typeface="ＭＳ Ｐゴシック" charset="0"/>
              </a:defRPr>
            </a:lvl1pPr>
            <a:lvl2pPr marL="479425" defTabSz="957263">
              <a:defRPr sz="2400">
                <a:solidFill>
                  <a:schemeClr val="tx1"/>
                </a:solidFill>
                <a:latin typeface="Times New Roman" charset="0"/>
                <a:ea typeface="ＭＳ Ｐゴシック" charset="0"/>
              </a:defRPr>
            </a:lvl2pPr>
            <a:lvl3pPr marL="957263" defTabSz="957263">
              <a:defRPr sz="2400">
                <a:solidFill>
                  <a:schemeClr val="tx1"/>
                </a:solidFill>
                <a:latin typeface="Times New Roman" charset="0"/>
                <a:ea typeface="ＭＳ Ｐゴシック" charset="0"/>
              </a:defRPr>
            </a:lvl3pPr>
            <a:lvl4pPr marL="1436688" defTabSz="957263">
              <a:defRPr sz="2400">
                <a:solidFill>
                  <a:schemeClr val="tx1"/>
                </a:solidFill>
                <a:latin typeface="Times New Roman" charset="0"/>
                <a:ea typeface="ＭＳ Ｐゴシック" charset="0"/>
              </a:defRPr>
            </a:lvl4pPr>
            <a:lvl5pPr marL="1916113" defTabSz="957263">
              <a:defRPr sz="2400">
                <a:solidFill>
                  <a:schemeClr val="tx1"/>
                </a:solidFill>
                <a:latin typeface="Times New Roman" charset="0"/>
                <a:ea typeface="ＭＳ Ｐゴシック" charset="0"/>
              </a:defRPr>
            </a:lvl5pPr>
            <a:lvl6pPr marL="2373313" defTabSz="957263" eaLnBrk="0" fontAlgn="base" hangingPunct="0">
              <a:spcBef>
                <a:spcPct val="0"/>
              </a:spcBef>
              <a:spcAft>
                <a:spcPct val="0"/>
              </a:spcAft>
              <a:defRPr sz="2400">
                <a:solidFill>
                  <a:schemeClr val="tx1"/>
                </a:solidFill>
                <a:latin typeface="Times New Roman" charset="0"/>
                <a:ea typeface="ＭＳ Ｐゴシック" charset="0"/>
              </a:defRPr>
            </a:lvl6pPr>
            <a:lvl7pPr marL="2830513" defTabSz="957263" eaLnBrk="0" fontAlgn="base" hangingPunct="0">
              <a:spcBef>
                <a:spcPct val="0"/>
              </a:spcBef>
              <a:spcAft>
                <a:spcPct val="0"/>
              </a:spcAft>
              <a:defRPr sz="2400">
                <a:solidFill>
                  <a:schemeClr val="tx1"/>
                </a:solidFill>
                <a:latin typeface="Times New Roman" charset="0"/>
                <a:ea typeface="ＭＳ Ｐゴシック" charset="0"/>
              </a:defRPr>
            </a:lvl7pPr>
            <a:lvl8pPr marL="3287713" defTabSz="957263" eaLnBrk="0" fontAlgn="base" hangingPunct="0">
              <a:spcBef>
                <a:spcPct val="0"/>
              </a:spcBef>
              <a:spcAft>
                <a:spcPct val="0"/>
              </a:spcAft>
              <a:defRPr sz="2400">
                <a:solidFill>
                  <a:schemeClr val="tx1"/>
                </a:solidFill>
                <a:latin typeface="Times New Roman" charset="0"/>
                <a:ea typeface="ＭＳ Ｐゴシック" charset="0"/>
              </a:defRPr>
            </a:lvl8pPr>
            <a:lvl9pPr marL="3744913" defTabSz="957263" eaLnBrk="0" fontAlgn="base" hangingPunct="0">
              <a:spcBef>
                <a:spcPct val="0"/>
              </a:spcBef>
              <a:spcAft>
                <a:spcPct val="0"/>
              </a:spcAft>
              <a:defRPr sz="2400">
                <a:solidFill>
                  <a:schemeClr val="tx1"/>
                </a:solidFill>
                <a:latin typeface="Times New Roman" charset="0"/>
                <a:ea typeface="ＭＳ Ｐゴシック" charset="0"/>
              </a:defRPr>
            </a:lvl9pPr>
          </a:lstStyle>
          <a:p>
            <a:pPr algn="ctr"/>
            <a:r>
              <a:rPr lang="it-IT" sz="1200" i="1" dirty="0">
                <a:solidFill>
                  <a:srgbClr val="971613"/>
                </a:solidFill>
                <a:latin typeface="Helvetica" charset="0"/>
              </a:rPr>
              <a:t>Mediante procedure di</a:t>
            </a:r>
            <a:endParaRPr lang="it-IT" sz="1500" i="1" dirty="0">
              <a:solidFill>
                <a:srgbClr val="971613"/>
              </a:solidFill>
              <a:latin typeface="Helvetica" charset="0"/>
            </a:endParaRPr>
          </a:p>
        </p:txBody>
      </p:sp>
      <p:cxnSp>
        <p:nvCxnSpPr>
          <p:cNvPr id="35851" name="AutoShape 11"/>
          <p:cNvCxnSpPr>
            <a:cxnSpLocks noChangeShapeType="1"/>
            <a:stCxn id="35845" idx="3"/>
            <a:endCxn id="35847" idx="1"/>
          </p:cNvCxnSpPr>
          <p:nvPr/>
        </p:nvCxnSpPr>
        <p:spPr bwMode="auto">
          <a:xfrm flipV="1">
            <a:off x="3048000" y="1523912"/>
            <a:ext cx="2195146" cy="561976"/>
          </a:xfrm>
          <a:prstGeom prst="straightConnector1">
            <a:avLst/>
          </a:prstGeom>
          <a:noFill/>
          <a:ln w="9525">
            <a:solidFill>
              <a:srgbClr val="00009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35852" name="AutoShape 12"/>
          <p:cNvCxnSpPr>
            <a:cxnSpLocks noChangeShapeType="1"/>
            <a:stCxn id="35845" idx="3"/>
            <a:endCxn id="35849" idx="1"/>
          </p:cNvCxnSpPr>
          <p:nvPr/>
        </p:nvCxnSpPr>
        <p:spPr bwMode="auto">
          <a:xfrm>
            <a:off x="3048000" y="2085887"/>
            <a:ext cx="2255227" cy="398265"/>
          </a:xfrm>
          <a:prstGeom prst="straightConnector1">
            <a:avLst/>
          </a:prstGeom>
          <a:noFill/>
          <a:ln w="9525">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35853" name="AutoShape 13"/>
          <p:cNvSpPr>
            <a:spLocks noChangeArrowheads="1"/>
          </p:cNvSpPr>
          <p:nvPr/>
        </p:nvSpPr>
        <p:spPr bwMode="auto">
          <a:xfrm>
            <a:off x="366348" y="3705014"/>
            <a:ext cx="1919654" cy="693192"/>
          </a:xfrm>
          <a:prstGeom prst="roundRect">
            <a:avLst>
              <a:gd name="adj" fmla="val 16667"/>
            </a:avLst>
          </a:prstGeom>
          <a:solidFill>
            <a:schemeClr val="bg1"/>
          </a:solidFill>
          <a:ln w="28575">
            <a:solidFill>
              <a:srgbClr val="000090"/>
            </a:solidFill>
            <a:round/>
            <a:headEnd/>
            <a:tailEnd/>
          </a:ln>
          <a:effectLst>
            <a:outerShdw blurRad="63500" dist="107763" dir="2700000" algn="ctr" rotWithShape="0">
              <a:schemeClr val="bg2">
                <a:alpha val="74998"/>
              </a:schemeClr>
            </a:outerShdw>
          </a:effectLst>
        </p:spPr>
        <p:txBody>
          <a:bodyPr lIns="71840" tIns="35920" rIns="71840" bIns="35920" anchor="ctr">
            <a:spAutoFit/>
          </a:bodyPr>
          <a:lstStyle/>
          <a:p>
            <a:pPr algn="ctr" defTabSz="717947">
              <a:buSzPct val="90000"/>
            </a:pPr>
            <a:r>
              <a:rPr lang="it-IT" sz="1200">
                <a:solidFill>
                  <a:srgbClr val="000090"/>
                </a:solidFill>
                <a:latin typeface="Helvetica" charset="0"/>
              </a:rPr>
              <a:t>Devono essere </a:t>
            </a:r>
            <a:r>
              <a:rPr lang="it-IT" sz="1200" u="sng">
                <a:solidFill>
                  <a:srgbClr val="000090"/>
                </a:solidFill>
                <a:latin typeface="Helvetica" charset="0"/>
              </a:rPr>
              <a:t>sufficient</a:t>
            </a:r>
            <a:r>
              <a:rPr lang="it-IT" sz="1200">
                <a:solidFill>
                  <a:srgbClr val="000090"/>
                </a:solidFill>
                <a:latin typeface="Helvetica" charset="0"/>
              </a:rPr>
              <a:t>i e </a:t>
            </a:r>
            <a:r>
              <a:rPr lang="it-IT" sz="1200" u="sng">
                <a:solidFill>
                  <a:srgbClr val="000090"/>
                </a:solidFill>
                <a:latin typeface="Helvetica" charset="0"/>
              </a:rPr>
              <a:t>appropriati</a:t>
            </a:r>
            <a:r>
              <a:rPr lang="it-IT" sz="1200">
                <a:solidFill>
                  <a:srgbClr val="000090"/>
                </a:solidFill>
                <a:latin typeface="Helvetica" charset="0"/>
              </a:rPr>
              <a:t> per poter concludere</a:t>
            </a:r>
            <a:endParaRPr lang="it-IT" sz="1900">
              <a:solidFill>
                <a:srgbClr val="000090"/>
              </a:solidFill>
              <a:latin typeface="Helvetica" charset="0"/>
            </a:endParaRPr>
          </a:p>
        </p:txBody>
      </p:sp>
      <p:cxnSp>
        <p:nvCxnSpPr>
          <p:cNvPr id="35854" name="AutoShape 14"/>
          <p:cNvCxnSpPr>
            <a:cxnSpLocks noChangeShapeType="1"/>
            <a:stCxn id="35845" idx="2"/>
            <a:endCxn id="35853" idx="0"/>
          </p:cNvCxnSpPr>
          <p:nvPr/>
        </p:nvCxnSpPr>
        <p:spPr bwMode="auto">
          <a:xfrm flipH="1">
            <a:off x="1326175" y="2853876"/>
            <a:ext cx="426425" cy="851138"/>
          </a:xfrm>
          <a:prstGeom prst="straightConnector1">
            <a:avLst/>
          </a:prstGeom>
          <a:noFill/>
          <a:ln w="9525">
            <a:solidFill>
              <a:srgbClr val="00009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35856" name="AutoShape 16"/>
          <p:cNvSpPr>
            <a:spLocks noChangeArrowheads="1"/>
          </p:cNvSpPr>
          <p:nvPr/>
        </p:nvSpPr>
        <p:spPr bwMode="auto">
          <a:xfrm>
            <a:off x="6217628" y="3624229"/>
            <a:ext cx="2552700" cy="1016685"/>
          </a:xfrm>
          <a:prstGeom prst="roundRect">
            <a:avLst>
              <a:gd name="adj" fmla="val 16667"/>
            </a:avLst>
          </a:prstGeom>
          <a:solidFill>
            <a:schemeClr val="bg1"/>
          </a:solidFill>
          <a:ln w="28575">
            <a:solidFill>
              <a:srgbClr val="000090"/>
            </a:solidFill>
            <a:round/>
            <a:headEnd/>
            <a:tailEnd/>
          </a:ln>
          <a:effectLst>
            <a:outerShdw blurRad="63500" dist="107763" dir="2700000" algn="ctr" rotWithShape="0">
              <a:schemeClr val="bg2">
                <a:alpha val="74998"/>
              </a:schemeClr>
            </a:outerShdw>
          </a:effectLst>
        </p:spPr>
        <p:txBody>
          <a:bodyPr lIns="71840" tIns="35920" rIns="71840" bIns="35920" anchor="ctr">
            <a:spAutoFit/>
          </a:bodyPr>
          <a:lstStyle/>
          <a:p>
            <a:pPr defTabSz="717947">
              <a:buSzPct val="90000"/>
              <a:buFont typeface="Wingdings" charset="0"/>
              <a:buChar char="q"/>
            </a:pPr>
            <a:r>
              <a:rPr lang="it-IT" sz="1100" dirty="0">
                <a:solidFill>
                  <a:srgbClr val="000090"/>
                </a:solidFill>
                <a:latin typeface="Helvetica" charset="0"/>
              </a:rPr>
              <a:t> Esistenza</a:t>
            </a:r>
          </a:p>
          <a:p>
            <a:pPr defTabSz="717947">
              <a:buSzPct val="90000"/>
              <a:buFont typeface="Wingdings" charset="0"/>
              <a:buChar char="q"/>
            </a:pPr>
            <a:r>
              <a:rPr lang="it-IT" sz="1100" dirty="0">
                <a:solidFill>
                  <a:srgbClr val="000090"/>
                </a:solidFill>
                <a:latin typeface="Helvetica" charset="0"/>
              </a:rPr>
              <a:t> Completezza</a:t>
            </a:r>
          </a:p>
          <a:p>
            <a:pPr defTabSz="717947">
              <a:buSzPct val="90000"/>
              <a:buFont typeface="Wingdings" charset="0"/>
              <a:buChar char="q"/>
            </a:pPr>
            <a:r>
              <a:rPr lang="it-IT" sz="1100" dirty="0">
                <a:solidFill>
                  <a:srgbClr val="000090"/>
                </a:solidFill>
                <a:latin typeface="Helvetica" charset="0"/>
              </a:rPr>
              <a:t> Accuratezze</a:t>
            </a:r>
          </a:p>
          <a:p>
            <a:pPr defTabSz="717947">
              <a:buSzPct val="90000"/>
              <a:buFont typeface="Wingdings" charset="0"/>
              <a:buChar char="q"/>
            </a:pPr>
            <a:r>
              <a:rPr lang="it-IT" sz="1100" dirty="0">
                <a:solidFill>
                  <a:srgbClr val="000090"/>
                </a:solidFill>
                <a:latin typeface="Helvetica" charset="0"/>
              </a:rPr>
              <a:t> Valutazione</a:t>
            </a:r>
          </a:p>
          <a:p>
            <a:pPr defTabSz="717947">
              <a:buSzPct val="90000"/>
              <a:buFont typeface="Wingdings" charset="0"/>
              <a:buChar char="q"/>
            </a:pPr>
            <a:r>
              <a:rPr lang="it-IT" sz="1100" dirty="0">
                <a:solidFill>
                  <a:srgbClr val="000090"/>
                </a:solidFill>
                <a:latin typeface="Helvetica" charset="0"/>
              </a:rPr>
              <a:t> .......................</a:t>
            </a:r>
            <a:endParaRPr lang="it-IT" sz="1700" dirty="0">
              <a:solidFill>
                <a:srgbClr val="000090"/>
              </a:solidFill>
              <a:latin typeface="Helvetica" charset="0"/>
            </a:endParaRPr>
          </a:p>
        </p:txBody>
      </p:sp>
      <p:cxnSp>
        <p:nvCxnSpPr>
          <p:cNvPr id="35858" name="AutoShape 18"/>
          <p:cNvCxnSpPr>
            <a:cxnSpLocks noChangeShapeType="1"/>
            <a:stCxn id="35856" idx="1"/>
            <a:endCxn id="35842" idx="3"/>
          </p:cNvCxnSpPr>
          <p:nvPr/>
        </p:nvCxnSpPr>
        <p:spPr bwMode="auto">
          <a:xfrm flipH="1" flipV="1">
            <a:off x="4948604" y="4129001"/>
            <a:ext cx="1269024" cy="3571"/>
          </a:xfrm>
          <a:prstGeom prst="straightConnector1">
            <a:avLst/>
          </a:prstGeom>
          <a:noFill/>
          <a:ln w="12700">
            <a:solidFill>
              <a:srgbClr val="00009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35859" name="AutoShape 19"/>
          <p:cNvCxnSpPr>
            <a:cxnSpLocks noChangeShapeType="1"/>
            <a:stCxn id="35849" idx="2"/>
            <a:endCxn id="35856" idx="0"/>
          </p:cNvCxnSpPr>
          <p:nvPr/>
        </p:nvCxnSpPr>
        <p:spPr bwMode="auto">
          <a:xfrm>
            <a:off x="6827227" y="2872891"/>
            <a:ext cx="666751" cy="751338"/>
          </a:xfrm>
          <a:prstGeom prst="straightConnector1">
            <a:avLst/>
          </a:prstGeom>
          <a:noFill/>
          <a:ln w="12700">
            <a:solidFill>
              <a:srgbClr val="00009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35860" name="Text Box 20"/>
          <p:cNvSpPr txBox="1">
            <a:spLocks noChangeArrowheads="1"/>
          </p:cNvSpPr>
          <p:nvPr/>
        </p:nvSpPr>
        <p:spPr bwMode="auto">
          <a:xfrm>
            <a:off x="5303227" y="3013384"/>
            <a:ext cx="3200400" cy="257207"/>
          </a:xfrm>
          <a:prstGeom prst="rect">
            <a:avLst/>
          </a:prstGeom>
          <a:noFill/>
          <a:ln w="9525">
            <a:solidFill>
              <a:schemeClr val="bg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71840" tIns="35920" rIns="71840" bIns="35920">
            <a:spAutoFit/>
          </a:bodyPr>
          <a:lstStyle>
            <a:lvl1pPr defTabSz="957263">
              <a:defRPr sz="2400">
                <a:solidFill>
                  <a:schemeClr val="tx1"/>
                </a:solidFill>
                <a:latin typeface="Times New Roman" charset="0"/>
                <a:ea typeface="ＭＳ Ｐゴシック" charset="0"/>
              </a:defRPr>
            </a:lvl1pPr>
            <a:lvl2pPr marL="479425" defTabSz="957263">
              <a:defRPr sz="2400">
                <a:solidFill>
                  <a:schemeClr val="tx1"/>
                </a:solidFill>
                <a:latin typeface="Times New Roman" charset="0"/>
                <a:ea typeface="ＭＳ Ｐゴシック" charset="0"/>
              </a:defRPr>
            </a:lvl2pPr>
            <a:lvl3pPr marL="957263" defTabSz="957263">
              <a:defRPr sz="2400">
                <a:solidFill>
                  <a:schemeClr val="tx1"/>
                </a:solidFill>
                <a:latin typeface="Times New Roman" charset="0"/>
                <a:ea typeface="ＭＳ Ｐゴシック" charset="0"/>
              </a:defRPr>
            </a:lvl3pPr>
            <a:lvl4pPr marL="1436688" defTabSz="957263">
              <a:defRPr sz="2400">
                <a:solidFill>
                  <a:schemeClr val="tx1"/>
                </a:solidFill>
                <a:latin typeface="Times New Roman" charset="0"/>
                <a:ea typeface="ＭＳ Ｐゴシック" charset="0"/>
              </a:defRPr>
            </a:lvl4pPr>
            <a:lvl5pPr marL="1916113" defTabSz="957263">
              <a:defRPr sz="2400">
                <a:solidFill>
                  <a:schemeClr val="tx1"/>
                </a:solidFill>
                <a:latin typeface="Times New Roman" charset="0"/>
                <a:ea typeface="ＭＳ Ｐゴシック" charset="0"/>
              </a:defRPr>
            </a:lvl5pPr>
            <a:lvl6pPr marL="2373313" defTabSz="957263" eaLnBrk="0" fontAlgn="base" hangingPunct="0">
              <a:spcBef>
                <a:spcPct val="0"/>
              </a:spcBef>
              <a:spcAft>
                <a:spcPct val="0"/>
              </a:spcAft>
              <a:defRPr sz="2400">
                <a:solidFill>
                  <a:schemeClr val="tx1"/>
                </a:solidFill>
                <a:latin typeface="Times New Roman" charset="0"/>
                <a:ea typeface="ＭＳ Ｐゴシック" charset="0"/>
              </a:defRPr>
            </a:lvl6pPr>
            <a:lvl7pPr marL="2830513" defTabSz="957263" eaLnBrk="0" fontAlgn="base" hangingPunct="0">
              <a:spcBef>
                <a:spcPct val="0"/>
              </a:spcBef>
              <a:spcAft>
                <a:spcPct val="0"/>
              </a:spcAft>
              <a:defRPr sz="2400">
                <a:solidFill>
                  <a:schemeClr val="tx1"/>
                </a:solidFill>
                <a:latin typeface="Times New Roman" charset="0"/>
                <a:ea typeface="ＭＳ Ｐゴシック" charset="0"/>
              </a:defRPr>
            </a:lvl7pPr>
            <a:lvl8pPr marL="3287713" defTabSz="957263" eaLnBrk="0" fontAlgn="base" hangingPunct="0">
              <a:spcBef>
                <a:spcPct val="0"/>
              </a:spcBef>
              <a:spcAft>
                <a:spcPct val="0"/>
              </a:spcAft>
              <a:defRPr sz="2400">
                <a:solidFill>
                  <a:schemeClr val="tx1"/>
                </a:solidFill>
                <a:latin typeface="Times New Roman" charset="0"/>
                <a:ea typeface="ＭＳ Ｐゴシック" charset="0"/>
              </a:defRPr>
            </a:lvl8pPr>
            <a:lvl9pPr marL="3744913" defTabSz="957263" eaLnBrk="0" fontAlgn="base" hangingPunct="0">
              <a:spcBef>
                <a:spcPct val="0"/>
              </a:spcBef>
              <a:spcAft>
                <a:spcPct val="0"/>
              </a:spcAft>
              <a:defRPr sz="2400">
                <a:solidFill>
                  <a:schemeClr val="tx1"/>
                </a:solidFill>
                <a:latin typeface="Times New Roman" charset="0"/>
                <a:ea typeface="ＭＳ Ｐゴシック" charset="0"/>
              </a:defRPr>
            </a:lvl9pPr>
          </a:lstStyle>
          <a:p>
            <a:pPr algn="ctr"/>
            <a:r>
              <a:rPr lang="it-IT" sz="1200" i="1" dirty="0">
                <a:solidFill>
                  <a:srgbClr val="971613"/>
                </a:solidFill>
                <a:latin typeface="Helvetica" charset="0"/>
              </a:rPr>
              <a:t>Per verificare le asserzioni di</a:t>
            </a:r>
            <a:endParaRPr lang="it-IT" sz="1500" i="1" dirty="0">
              <a:solidFill>
                <a:srgbClr val="971613"/>
              </a:solidFill>
              <a:latin typeface="Helvetica" charset="0"/>
            </a:endParaRPr>
          </a:p>
        </p:txBody>
      </p:sp>
      <p:cxnSp>
        <p:nvCxnSpPr>
          <p:cNvPr id="18" name="AutoShape 14"/>
          <p:cNvCxnSpPr>
            <a:cxnSpLocks noChangeShapeType="1"/>
            <a:stCxn id="35845" idx="3"/>
            <a:endCxn id="35849" idx="1"/>
          </p:cNvCxnSpPr>
          <p:nvPr/>
        </p:nvCxnSpPr>
        <p:spPr bwMode="auto">
          <a:xfrm>
            <a:off x="3048000" y="2085887"/>
            <a:ext cx="2255227" cy="398265"/>
          </a:xfrm>
          <a:prstGeom prst="straightConnector1">
            <a:avLst/>
          </a:prstGeom>
          <a:noFill/>
          <a:ln w="9525">
            <a:solidFill>
              <a:srgbClr val="00009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AutoShape 2"/>
          <p:cNvSpPr>
            <a:spLocks noChangeArrowheads="1"/>
          </p:cNvSpPr>
          <p:nvPr/>
        </p:nvSpPr>
        <p:spPr bwMode="auto">
          <a:xfrm>
            <a:off x="1097574" y="3485611"/>
            <a:ext cx="2457450" cy="846425"/>
          </a:xfrm>
          <a:prstGeom prst="roundRect">
            <a:avLst>
              <a:gd name="adj" fmla="val 16667"/>
            </a:avLst>
          </a:prstGeom>
          <a:solidFill>
            <a:schemeClr val="bg1"/>
          </a:solidFill>
          <a:ln w="28575">
            <a:solidFill>
              <a:srgbClr val="000090"/>
            </a:solidFill>
            <a:round/>
            <a:headEnd/>
            <a:tailEnd/>
          </a:ln>
          <a:effectLst>
            <a:outerShdw blurRad="63500" dist="107763" dir="2700000" algn="ctr" rotWithShape="0">
              <a:schemeClr val="bg2">
                <a:alpha val="74998"/>
              </a:schemeClr>
            </a:outerShdw>
          </a:effectLst>
        </p:spPr>
        <p:txBody>
          <a:bodyPr lIns="71840" tIns="35920" rIns="71840" bIns="35920" anchor="ctr">
            <a:spAutoFit/>
          </a:bodyPr>
          <a:lstStyle/>
          <a:p>
            <a:pPr defTabSz="717947">
              <a:buSzPct val="90000"/>
            </a:pPr>
            <a:r>
              <a:rPr lang="it-IT" sz="1500">
                <a:latin typeface="Helvetica" charset="0"/>
              </a:rPr>
              <a:t>La sua determinazione è oggetto di </a:t>
            </a:r>
            <a:r>
              <a:rPr lang="it-IT" sz="1500" b="1">
                <a:solidFill>
                  <a:srgbClr val="D33136"/>
                </a:solidFill>
                <a:latin typeface="Helvetica" charset="0"/>
              </a:rPr>
              <a:t>giudizio professionale</a:t>
            </a:r>
            <a:endParaRPr lang="it-IT" sz="1500">
              <a:latin typeface="Helvetica" charset="0"/>
            </a:endParaRPr>
          </a:p>
        </p:txBody>
      </p:sp>
      <p:sp>
        <p:nvSpPr>
          <p:cNvPr id="198659" name="Rectangle 3"/>
          <p:cNvSpPr>
            <a:spLocks noGrp="1" noChangeArrowheads="1"/>
          </p:cNvSpPr>
          <p:nvPr>
            <p:ph type="title"/>
          </p:nvPr>
        </p:nvSpPr>
        <p:spPr bwMode="auto">
          <a:xfrm>
            <a:off x="1422845" y="388327"/>
            <a:ext cx="2927365" cy="342900"/>
          </a:xfrm>
          <a:solidFill>
            <a:srgbClr val="FFFFFF"/>
          </a:solidFill>
          <a:ln>
            <a:solidFill>
              <a:srgbClr val="FFFFFF">
                <a:alpha val="32000"/>
              </a:srgbClr>
            </a:solidFill>
            <a:miter lim="800000"/>
            <a:headEnd/>
            <a:tailEnd/>
          </a:ln>
        </p:spPr>
        <p:txBody>
          <a:bodyPr wrap="square" lIns="71840" tIns="35920" rIns="71840" bIns="35920" numCol="1" anchor="t" anchorCtr="0" compatLnSpc="1">
            <a:prstTxWarp prst="textNoShape">
              <a:avLst/>
            </a:prstTxWarp>
            <a:noAutofit/>
          </a:bodyPr>
          <a:lstStyle/>
          <a:p>
            <a:r>
              <a:rPr lang="it-IT" sz="3200" dirty="0">
                <a:solidFill>
                  <a:srgbClr val="971613"/>
                </a:solidFill>
              </a:rPr>
              <a:t>Sufficienza</a:t>
            </a:r>
            <a:endParaRPr lang="it-IT" sz="3200" dirty="0">
              <a:solidFill>
                <a:srgbClr val="971613"/>
              </a:solidFill>
              <a:latin typeface="Helvetica" charset="0"/>
            </a:endParaRPr>
          </a:p>
        </p:txBody>
      </p:sp>
      <p:sp>
        <p:nvSpPr>
          <p:cNvPr id="198660" name="AutoShape 4"/>
          <p:cNvSpPr>
            <a:spLocks noChangeArrowheads="1"/>
          </p:cNvSpPr>
          <p:nvPr/>
        </p:nvSpPr>
        <p:spPr bwMode="auto">
          <a:xfrm>
            <a:off x="2636228" y="1210866"/>
            <a:ext cx="3873011" cy="600075"/>
          </a:xfrm>
          <a:prstGeom prst="roundRect">
            <a:avLst>
              <a:gd name="adj" fmla="val 16667"/>
            </a:avLst>
          </a:prstGeom>
          <a:solidFill>
            <a:schemeClr val="bg1"/>
          </a:solidFill>
          <a:ln w="28575">
            <a:solidFill>
              <a:srgbClr val="000090"/>
            </a:solidFill>
            <a:round/>
            <a:headEnd/>
            <a:tailEnd/>
          </a:ln>
          <a:effectLst>
            <a:outerShdw blurRad="63500" dist="107763" dir="2700000" algn="ctr" rotWithShape="0">
              <a:schemeClr val="bg2">
                <a:alpha val="74998"/>
              </a:schemeClr>
            </a:outerShdw>
          </a:effectLst>
        </p:spPr>
        <p:txBody>
          <a:bodyPr lIns="71840" tIns="35920" rIns="71840" bIns="35920" anchor="ctr">
            <a:spAutoFit/>
          </a:bodyPr>
          <a:lstStyle/>
          <a:p>
            <a:pPr algn="ctr" defTabSz="717947"/>
            <a:r>
              <a:rPr lang="it-IT" sz="1500">
                <a:latin typeface="Helvetica" charset="0"/>
              </a:rPr>
              <a:t>E</a:t>
            </a:r>
            <a:r>
              <a:rPr lang="ja-JP" altLang="it-IT" sz="1500">
                <a:latin typeface="Arial"/>
              </a:rPr>
              <a:t>’</a:t>
            </a:r>
            <a:r>
              <a:rPr lang="it-IT" sz="1500">
                <a:latin typeface="Helvetica" charset="0"/>
              </a:rPr>
              <a:t> una misura della </a:t>
            </a:r>
            <a:r>
              <a:rPr lang="it-IT" sz="1500" b="1">
                <a:solidFill>
                  <a:srgbClr val="D33136"/>
                </a:solidFill>
                <a:latin typeface="Helvetica" charset="0"/>
              </a:rPr>
              <a:t>quantità</a:t>
            </a:r>
            <a:r>
              <a:rPr lang="it-IT" sz="1500">
                <a:latin typeface="Helvetica" charset="0"/>
              </a:rPr>
              <a:t> degli elementi probativi</a:t>
            </a:r>
          </a:p>
        </p:txBody>
      </p:sp>
      <p:sp>
        <p:nvSpPr>
          <p:cNvPr id="198662" name="AutoShape 6"/>
          <p:cNvSpPr>
            <a:spLocks noChangeArrowheads="1"/>
          </p:cNvSpPr>
          <p:nvPr/>
        </p:nvSpPr>
        <p:spPr bwMode="auto">
          <a:xfrm>
            <a:off x="5395546" y="3292078"/>
            <a:ext cx="3124200" cy="1371600"/>
          </a:xfrm>
          <a:prstGeom prst="roundRect">
            <a:avLst>
              <a:gd name="adj" fmla="val 16667"/>
            </a:avLst>
          </a:prstGeom>
          <a:solidFill>
            <a:schemeClr val="bg1"/>
          </a:solidFill>
          <a:ln w="28575">
            <a:solidFill>
              <a:srgbClr val="000090"/>
            </a:solidFill>
            <a:round/>
            <a:headEnd/>
            <a:tailEnd/>
          </a:ln>
          <a:effectLst>
            <a:outerShdw blurRad="63500" dist="107763" dir="2700000" algn="ctr" rotWithShape="0">
              <a:schemeClr val="bg2">
                <a:alpha val="74998"/>
              </a:schemeClr>
            </a:outerShdw>
          </a:effectLst>
        </p:spPr>
        <p:txBody>
          <a:bodyPr lIns="71840" tIns="35920" rIns="71840" bIns="35920" anchor="ctr"/>
          <a:lstStyle/>
          <a:p>
            <a:pPr marL="178594" indent="-178594" defTabSz="717947">
              <a:buSzPct val="90000"/>
            </a:pPr>
            <a:r>
              <a:rPr lang="it-IT" sz="1500">
                <a:latin typeface="Helvetica" charset="0"/>
              </a:rPr>
              <a:t>E</a:t>
            </a:r>
            <a:r>
              <a:rPr lang="ja-JP" altLang="it-IT" sz="1500">
                <a:latin typeface="Arial"/>
              </a:rPr>
              <a:t>’</a:t>
            </a:r>
            <a:r>
              <a:rPr lang="it-IT" sz="1500">
                <a:latin typeface="Helvetica" charset="0"/>
              </a:rPr>
              <a:t> influenzata da: </a:t>
            </a:r>
          </a:p>
          <a:p>
            <a:pPr marL="178594" indent="-178594" defTabSz="717947">
              <a:buSzPct val="90000"/>
              <a:buFont typeface="Wingdings" charset="0"/>
              <a:buChar char="q"/>
            </a:pPr>
            <a:r>
              <a:rPr lang="it-IT" sz="1500">
                <a:latin typeface="Helvetica" charset="0"/>
              </a:rPr>
              <a:t> </a:t>
            </a:r>
            <a:r>
              <a:rPr lang="it-IT" sz="1500" b="1">
                <a:solidFill>
                  <a:srgbClr val="D33136"/>
                </a:solidFill>
                <a:latin typeface="Helvetica" charset="0"/>
              </a:rPr>
              <a:t>rischio</a:t>
            </a:r>
            <a:r>
              <a:rPr lang="it-IT" sz="1500">
                <a:latin typeface="Helvetica" charset="0"/>
              </a:rPr>
              <a:t> di errori</a:t>
            </a:r>
          </a:p>
          <a:p>
            <a:pPr marL="178594" indent="-178594" defTabSz="717947">
              <a:buSzPct val="90000"/>
              <a:buFont typeface="Wingdings" charset="0"/>
              <a:buChar char="q"/>
            </a:pPr>
            <a:r>
              <a:rPr lang="it-IT" sz="1500">
                <a:latin typeface="Helvetica" charset="0"/>
              </a:rPr>
              <a:t> </a:t>
            </a:r>
            <a:r>
              <a:rPr lang="it-IT" sz="1500" b="1">
                <a:solidFill>
                  <a:srgbClr val="D33136"/>
                </a:solidFill>
                <a:latin typeface="Helvetica" charset="0"/>
              </a:rPr>
              <a:t>qualità</a:t>
            </a:r>
            <a:r>
              <a:rPr lang="it-IT" sz="1500">
                <a:latin typeface="Helvetica" charset="0"/>
              </a:rPr>
              <a:t> degli elementi probativi</a:t>
            </a:r>
          </a:p>
          <a:p>
            <a:pPr marL="178594" indent="-178594" defTabSz="717947">
              <a:buSzPct val="90000"/>
              <a:buFont typeface="Wingdings" charset="0"/>
              <a:buChar char="q"/>
            </a:pPr>
            <a:r>
              <a:rPr lang="it-IT" sz="1500">
                <a:latin typeface="Helvetica" charset="0"/>
              </a:rPr>
              <a:t> </a:t>
            </a:r>
            <a:r>
              <a:rPr lang="it-IT" sz="1500" b="1">
                <a:solidFill>
                  <a:srgbClr val="D33136"/>
                </a:solidFill>
                <a:latin typeface="Helvetica" charset="0"/>
              </a:rPr>
              <a:t>significatività</a:t>
            </a:r>
            <a:r>
              <a:rPr lang="it-IT" sz="1500">
                <a:latin typeface="Helvetica" charset="0"/>
              </a:rPr>
              <a:t> dell</a:t>
            </a:r>
            <a:r>
              <a:rPr lang="ja-JP" altLang="it-IT" sz="1500">
                <a:latin typeface="Arial"/>
              </a:rPr>
              <a:t>’</a:t>
            </a:r>
            <a:r>
              <a:rPr lang="it-IT" sz="1500">
                <a:latin typeface="Helvetica" charset="0"/>
              </a:rPr>
              <a:t>asserzione</a:t>
            </a:r>
          </a:p>
        </p:txBody>
      </p:sp>
      <p:sp>
        <p:nvSpPr>
          <p:cNvPr id="198671" name="AutoShape 15"/>
          <p:cNvSpPr>
            <a:spLocks noChangeArrowheads="1"/>
          </p:cNvSpPr>
          <p:nvPr/>
        </p:nvSpPr>
        <p:spPr bwMode="auto">
          <a:xfrm>
            <a:off x="2834055" y="2183608"/>
            <a:ext cx="3475892" cy="664369"/>
          </a:xfrm>
          <a:prstGeom prst="roundRect">
            <a:avLst>
              <a:gd name="adj" fmla="val 16667"/>
            </a:avLst>
          </a:prstGeom>
          <a:solidFill>
            <a:srgbClr val="000081"/>
          </a:solidFill>
          <a:ln w="28575">
            <a:solidFill>
              <a:schemeClr val="tx1"/>
            </a:solidFill>
            <a:round/>
            <a:headEnd/>
            <a:tailEnd/>
          </a:ln>
          <a:effectLst>
            <a:outerShdw blurRad="63500" dist="107763" dir="2700000" algn="ctr" rotWithShape="0">
              <a:schemeClr val="bg2">
                <a:alpha val="74998"/>
              </a:schemeClr>
            </a:outerShdw>
          </a:effectLst>
        </p:spPr>
        <p:txBody>
          <a:bodyPr lIns="71840" tIns="35920" rIns="71840" bIns="35920" anchor="ctr">
            <a:spAutoFit/>
          </a:bodyPr>
          <a:lstStyle/>
          <a:p>
            <a:pPr algn="ctr" defTabSz="717947">
              <a:buSzPct val="90000"/>
            </a:pPr>
            <a:r>
              <a:rPr lang="it-IT" sz="3400" b="1">
                <a:solidFill>
                  <a:srgbClr val="F0DB1B"/>
                </a:solidFill>
                <a:latin typeface="Helvetica" charset="0"/>
              </a:rPr>
              <a:t>Sufficienza</a:t>
            </a:r>
            <a:endParaRPr lang="it-IT" sz="3400" b="1">
              <a:latin typeface="Helvetica" charset="0"/>
            </a:endParaRPr>
          </a:p>
        </p:txBody>
      </p:sp>
      <p:cxnSp>
        <p:nvCxnSpPr>
          <p:cNvPr id="198675" name="AutoShape 19"/>
          <p:cNvCxnSpPr>
            <a:cxnSpLocks noChangeShapeType="1"/>
            <a:stCxn id="198671" idx="0"/>
            <a:endCxn id="198660" idx="2"/>
          </p:cNvCxnSpPr>
          <p:nvPr/>
        </p:nvCxnSpPr>
        <p:spPr bwMode="auto">
          <a:xfrm flipV="1">
            <a:off x="4572001" y="1821658"/>
            <a:ext cx="1466" cy="351235"/>
          </a:xfrm>
          <a:prstGeom prst="straightConnector1">
            <a:avLst/>
          </a:prstGeom>
          <a:noFill/>
          <a:ln w="12700">
            <a:solidFill>
              <a:srgbClr val="00009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98676" name="AutoShape 20"/>
          <p:cNvCxnSpPr>
            <a:cxnSpLocks noChangeShapeType="1"/>
            <a:stCxn id="198671" idx="2"/>
            <a:endCxn id="198658" idx="0"/>
          </p:cNvCxnSpPr>
          <p:nvPr/>
        </p:nvCxnSpPr>
        <p:spPr bwMode="auto">
          <a:xfrm flipH="1">
            <a:off x="2326299" y="2847977"/>
            <a:ext cx="2245702" cy="637634"/>
          </a:xfrm>
          <a:prstGeom prst="straightConnector1">
            <a:avLst/>
          </a:prstGeom>
          <a:noFill/>
          <a:ln w="12700">
            <a:solidFill>
              <a:srgbClr val="00009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98677" name="AutoShape 21"/>
          <p:cNvCxnSpPr>
            <a:cxnSpLocks noChangeShapeType="1"/>
            <a:stCxn id="198671" idx="2"/>
            <a:endCxn id="198662" idx="0"/>
          </p:cNvCxnSpPr>
          <p:nvPr/>
        </p:nvCxnSpPr>
        <p:spPr bwMode="auto">
          <a:xfrm>
            <a:off x="4572000" y="2858691"/>
            <a:ext cx="2385646" cy="422672"/>
          </a:xfrm>
          <a:prstGeom prst="straightConnector1">
            <a:avLst/>
          </a:prstGeom>
          <a:noFill/>
          <a:ln w="12700">
            <a:solidFill>
              <a:srgbClr val="00009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3" name="Rectangle 3"/>
          <p:cNvSpPr>
            <a:spLocks noGrp="1" noChangeArrowheads="1"/>
          </p:cNvSpPr>
          <p:nvPr>
            <p:ph type="title"/>
          </p:nvPr>
        </p:nvSpPr>
        <p:spPr bwMode="auto">
          <a:xfrm>
            <a:off x="1961199" y="218920"/>
            <a:ext cx="3334710" cy="342900"/>
          </a:xfrm>
          <a:solidFill>
            <a:srgbClr val="FFFFFF">
              <a:alpha val="37000"/>
            </a:srgbClr>
          </a:solidFill>
          <a:ln>
            <a:noFill/>
            <a:miter lim="800000"/>
            <a:headEnd/>
            <a:tailEnd/>
          </a:ln>
        </p:spPr>
        <p:txBody>
          <a:bodyPr wrap="square" lIns="71840" tIns="35920" rIns="71840" bIns="35920" numCol="1" anchor="t" anchorCtr="0" compatLnSpc="1">
            <a:prstTxWarp prst="textNoShape">
              <a:avLst/>
            </a:prstTxWarp>
            <a:noAutofit/>
          </a:bodyPr>
          <a:lstStyle/>
          <a:p>
            <a:r>
              <a:rPr lang="it-IT" sz="3600" dirty="0">
                <a:solidFill>
                  <a:srgbClr val="971613"/>
                </a:solidFill>
              </a:rPr>
              <a:t>Appropriatezza</a:t>
            </a:r>
            <a:endParaRPr lang="it-IT" sz="4000" dirty="0">
              <a:solidFill>
                <a:srgbClr val="971613"/>
              </a:solidFill>
              <a:latin typeface="Helvetica" charset="0"/>
            </a:endParaRPr>
          </a:p>
        </p:txBody>
      </p:sp>
      <p:sp>
        <p:nvSpPr>
          <p:cNvPr id="199684" name="AutoShape 4"/>
          <p:cNvSpPr>
            <a:spLocks noChangeArrowheads="1"/>
          </p:cNvSpPr>
          <p:nvPr/>
        </p:nvSpPr>
        <p:spPr bwMode="auto">
          <a:xfrm>
            <a:off x="548054" y="951310"/>
            <a:ext cx="3415812" cy="600075"/>
          </a:xfrm>
          <a:prstGeom prst="roundRect">
            <a:avLst>
              <a:gd name="adj" fmla="val 16667"/>
            </a:avLst>
          </a:prstGeom>
          <a:solidFill>
            <a:schemeClr val="bg1"/>
          </a:solidFill>
          <a:ln w="28575">
            <a:solidFill>
              <a:srgbClr val="000090"/>
            </a:solidFill>
            <a:round/>
            <a:headEnd/>
            <a:tailEnd/>
          </a:ln>
          <a:effectLst>
            <a:outerShdw blurRad="63500" dist="107763" dir="2700000" algn="ctr" rotWithShape="0">
              <a:schemeClr val="bg2">
                <a:alpha val="74998"/>
              </a:schemeClr>
            </a:outerShdw>
          </a:effectLst>
        </p:spPr>
        <p:txBody>
          <a:bodyPr lIns="71840" tIns="35920" rIns="71840" bIns="35920" anchor="ctr">
            <a:spAutoFit/>
          </a:bodyPr>
          <a:lstStyle/>
          <a:p>
            <a:pPr algn="ctr" defTabSz="717947"/>
            <a:r>
              <a:rPr lang="it-IT" sz="1500">
                <a:latin typeface="Helvetica" charset="0"/>
              </a:rPr>
              <a:t>E</a:t>
            </a:r>
            <a:r>
              <a:rPr lang="ja-JP" altLang="it-IT" sz="1500">
                <a:latin typeface="Arial"/>
              </a:rPr>
              <a:t>’</a:t>
            </a:r>
            <a:r>
              <a:rPr lang="it-IT" sz="1500">
                <a:latin typeface="Helvetica" charset="0"/>
              </a:rPr>
              <a:t> una misura della </a:t>
            </a:r>
            <a:r>
              <a:rPr lang="it-IT" sz="1500" b="1">
                <a:solidFill>
                  <a:srgbClr val="D33136"/>
                </a:solidFill>
                <a:latin typeface="Helvetica" charset="0"/>
              </a:rPr>
              <a:t>qualità</a:t>
            </a:r>
            <a:r>
              <a:rPr lang="it-IT" sz="1500">
                <a:latin typeface="Helvetica" charset="0"/>
              </a:rPr>
              <a:t> degli elementi probativi</a:t>
            </a:r>
          </a:p>
        </p:txBody>
      </p:sp>
      <p:sp>
        <p:nvSpPr>
          <p:cNvPr id="199687" name="AutoShape 7"/>
          <p:cNvSpPr>
            <a:spLocks noChangeArrowheads="1"/>
          </p:cNvSpPr>
          <p:nvPr/>
        </p:nvSpPr>
        <p:spPr bwMode="auto">
          <a:xfrm>
            <a:off x="5029201" y="1021558"/>
            <a:ext cx="3062654" cy="473869"/>
          </a:xfrm>
          <a:prstGeom prst="roundRect">
            <a:avLst>
              <a:gd name="adj" fmla="val 16667"/>
            </a:avLst>
          </a:prstGeom>
          <a:solidFill>
            <a:srgbClr val="000081"/>
          </a:solidFill>
          <a:ln w="28575">
            <a:solidFill>
              <a:schemeClr val="tx1"/>
            </a:solidFill>
            <a:round/>
            <a:headEnd/>
            <a:tailEnd/>
          </a:ln>
          <a:effectLst>
            <a:outerShdw blurRad="63500" dist="107763" dir="2700000" algn="ctr" rotWithShape="0">
              <a:schemeClr val="bg2">
                <a:alpha val="74998"/>
              </a:schemeClr>
            </a:outerShdw>
          </a:effectLst>
        </p:spPr>
        <p:txBody>
          <a:bodyPr lIns="71840" tIns="35920" rIns="71840" bIns="35920" anchor="ctr">
            <a:spAutoFit/>
          </a:bodyPr>
          <a:lstStyle/>
          <a:p>
            <a:pPr algn="ctr" defTabSz="717947">
              <a:buSzPct val="90000"/>
            </a:pPr>
            <a:r>
              <a:rPr lang="it-IT" sz="2300" b="1">
                <a:solidFill>
                  <a:srgbClr val="F0DB1B"/>
                </a:solidFill>
                <a:latin typeface="Helvetica" charset="0"/>
              </a:rPr>
              <a:t>Appropriatezza</a:t>
            </a:r>
            <a:endParaRPr lang="it-IT" sz="2300" b="1">
              <a:latin typeface="Helvetica" charset="0"/>
            </a:endParaRPr>
          </a:p>
        </p:txBody>
      </p:sp>
      <p:sp>
        <p:nvSpPr>
          <p:cNvPr id="199722" name="AutoShape 42"/>
          <p:cNvSpPr>
            <a:spLocks noChangeArrowheads="1"/>
          </p:cNvSpPr>
          <p:nvPr/>
        </p:nvSpPr>
        <p:spPr bwMode="auto">
          <a:xfrm>
            <a:off x="5440974" y="2533650"/>
            <a:ext cx="2102826" cy="347663"/>
          </a:xfrm>
          <a:prstGeom prst="roundRect">
            <a:avLst>
              <a:gd name="adj" fmla="val 16667"/>
            </a:avLst>
          </a:prstGeom>
          <a:solidFill>
            <a:schemeClr val="bg1"/>
          </a:solidFill>
          <a:ln w="28575">
            <a:solidFill>
              <a:srgbClr val="000090"/>
            </a:solidFill>
            <a:round/>
            <a:headEnd/>
            <a:tailEnd/>
          </a:ln>
          <a:effectLst>
            <a:outerShdw blurRad="63500" dist="107763" dir="2700000" algn="ctr" rotWithShape="0">
              <a:schemeClr val="bg2">
                <a:alpha val="74998"/>
              </a:schemeClr>
            </a:outerShdw>
          </a:effectLst>
        </p:spPr>
        <p:txBody>
          <a:bodyPr lIns="71840" tIns="35920" rIns="71840" bIns="35920" anchor="ctr">
            <a:spAutoFit/>
          </a:bodyPr>
          <a:lstStyle/>
          <a:p>
            <a:pPr algn="ctr" defTabSz="717947"/>
            <a:r>
              <a:rPr lang="it-IT" sz="1500" b="1">
                <a:solidFill>
                  <a:srgbClr val="D33136"/>
                </a:solidFill>
                <a:latin typeface="Helvetica" charset="0"/>
              </a:rPr>
              <a:t>Attendibilita</a:t>
            </a:r>
            <a:endParaRPr lang="it-IT" sz="1500">
              <a:latin typeface="Helvetica" charset="0"/>
            </a:endParaRPr>
          </a:p>
        </p:txBody>
      </p:sp>
      <p:sp>
        <p:nvSpPr>
          <p:cNvPr id="199723" name="AutoShape 43"/>
          <p:cNvSpPr>
            <a:spLocks noChangeArrowheads="1"/>
          </p:cNvSpPr>
          <p:nvPr/>
        </p:nvSpPr>
        <p:spPr bwMode="auto">
          <a:xfrm>
            <a:off x="1150329" y="2533650"/>
            <a:ext cx="2088173" cy="347663"/>
          </a:xfrm>
          <a:prstGeom prst="roundRect">
            <a:avLst>
              <a:gd name="adj" fmla="val 16667"/>
            </a:avLst>
          </a:prstGeom>
          <a:solidFill>
            <a:schemeClr val="bg1"/>
          </a:solidFill>
          <a:ln w="28575">
            <a:solidFill>
              <a:srgbClr val="000090"/>
            </a:solidFill>
            <a:round/>
            <a:headEnd/>
            <a:tailEnd/>
          </a:ln>
          <a:effectLst>
            <a:outerShdw blurRad="63500" dist="107763" dir="2700000" algn="ctr" rotWithShape="0">
              <a:schemeClr val="bg2">
                <a:alpha val="74998"/>
              </a:schemeClr>
            </a:outerShdw>
          </a:effectLst>
        </p:spPr>
        <p:txBody>
          <a:bodyPr lIns="71840" tIns="35920" rIns="71840" bIns="35920" anchor="ctr">
            <a:spAutoFit/>
          </a:bodyPr>
          <a:lstStyle/>
          <a:p>
            <a:pPr algn="ctr" defTabSz="717947"/>
            <a:r>
              <a:rPr lang="it-IT" sz="1500" b="1">
                <a:solidFill>
                  <a:srgbClr val="D33136"/>
                </a:solidFill>
                <a:latin typeface="Helvetica" charset="0"/>
              </a:rPr>
              <a:t>Pertinenza</a:t>
            </a:r>
          </a:p>
        </p:txBody>
      </p:sp>
      <p:graphicFrame>
        <p:nvGraphicFramePr>
          <p:cNvPr id="199780" name="Group 100"/>
          <p:cNvGraphicFramePr>
            <a:graphicFrameLocks noGrp="1"/>
          </p:cNvGraphicFramePr>
          <p:nvPr>
            <p:extLst>
              <p:ext uri="{D42A27DB-BD31-4B8C-83A1-F6EECF244321}">
                <p14:modId xmlns:p14="http://schemas.microsoft.com/office/powerpoint/2010/main" val="1746170100"/>
              </p:ext>
            </p:extLst>
          </p:nvPr>
        </p:nvGraphicFramePr>
        <p:xfrm>
          <a:off x="4205654" y="3119439"/>
          <a:ext cx="4572000" cy="1714814"/>
        </p:xfrm>
        <a:graphic>
          <a:graphicData uri="http://schemas.openxmlformats.org/drawingml/2006/table">
            <a:tbl>
              <a:tblPr/>
              <a:tblGrid>
                <a:gridCol w="2286000"/>
                <a:gridCol w="2286000"/>
              </a:tblGrid>
              <a:tr h="342900">
                <a:tc>
                  <a:txBody>
                    <a:bodyPr/>
                    <a:lstStyle/>
                    <a:p>
                      <a:pPr marL="92075" marR="0" lvl="0" indent="0" algn="just" defTabSz="1203325" rtl="0" eaLnBrk="0" fontAlgn="base" latinLnBrk="0" hangingPunct="0">
                        <a:lnSpc>
                          <a:spcPct val="100000"/>
                        </a:lnSpc>
                        <a:spcBef>
                          <a:spcPct val="20000"/>
                        </a:spcBef>
                        <a:spcAft>
                          <a:spcPct val="0"/>
                        </a:spcAft>
                        <a:buClr>
                          <a:schemeClr val="hlink"/>
                        </a:buClr>
                        <a:buSzPct val="120000"/>
                        <a:buFont typeface="Monotype Sorts" charset="0"/>
                        <a:buNone/>
                        <a:tabLst/>
                      </a:pPr>
                      <a:r>
                        <a:rPr kumimoji="0" lang="it-IT" sz="1100" b="1" i="0" u="none" strike="noStrike" cap="none" normalizeH="0" baseline="0">
                          <a:ln>
                            <a:noFill/>
                          </a:ln>
                          <a:solidFill>
                            <a:schemeClr val="tx1"/>
                          </a:solidFill>
                          <a:effectLst/>
                          <a:latin typeface="Helvetica" charset="0"/>
                          <a:ea typeface="ＭＳ Ｐゴシック" charset="0"/>
                        </a:rPr>
                        <a:t>Più attendibile</a:t>
                      </a:r>
                      <a:endParaRPr kumimoji="0" lang="it-IT" sz="1100" b="0" i="0" u="none" strike="noStrike" cap="none" normalizeH="0" baseline="0">
                        <a:ln>
                          <a:noFill/>
                        </a:ln>
                        <a:solidFill>
                          <a:schemeClr val="tx1"/>
                        </a:solidFill>
                        <a:effectLst/>
                        <a:latin typeface="Helvetica" charset="0"/>
                        <a:ea typeface="ＭＳ Ｐゴシック" charset="0"/>
                      </a:endParaRPr>
                    </a:p>
                  </a:txBody>
                  <a:tcPr marL="33231" marR="66462" marT="27000" marB="270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60338" marR="0" lvl="0" indent="0" algn="just" defTabSz="1203325" rtl="0" eaLnBrk="0" fontAlgn="base" latinLnBrk="0" hangingPunct="0">
                        <a:lnSpc>
                          <a:spcPct val="100000"/>
                        </a:lnSpc>
                        <a:spcBef>
                          <a:spcPct val="20000"/>
                        </a:spcBef>
                        <a:spcAft>
                          <a:spcPct val="0"/>
                        </a:spcAft>
                        <a:buClr>
                          <a:schemeClr val="hlink"/>
                        </a:buClr>
                        <a:buSzPct val="120000"/>
                        <a:buFont typeface="Monotype Sorts" charset="0"/>
                        <a:buNone/>
                        <a:tabLst/>
                      </a:pPr>
                      <a:r>
                        <a:rPr kumimoji="0" lang="it-IT" sz="1100" b="1" i="0" u="none" strike="noStrike" cap="none" normalizeH="0" baseline="0">
                          <a:ln>
                            <a:noFill/>
                          </a:ln>
                          <a:solidFill>
                            <a:schemeClr val="tx1"/>
                          </a:solidFill>
                          <a:effectLst/>
                          <a:latin typeface="Helvetica" charset="0"/>
                          <a:ea typeface="ＭＳ Ｐゴシック" charset="0"/>
                        </a:rPr>
                        <a:t>Meno attendibile</a:t>
                      </a:r>
                      <a:endParaRPr kumimoji="0" lang="it-IT" sz="1100" b="0" i="0" u="none" strike="noStrike" cap="none" normalizeH="0" baseline="0">
                        <a:ln>
                          <a:noFill/>
                        </a:ln>
                        <a:solidFill>
                          <a:schemeClr val="tx1"/>
                        </a:solidFill>
                        <a:effectLst/>
                        <a:latin typeface="Helvetica" charset="0"/>
                        <a:ea typeface="ＭＳ Ｐゴシック" charset="0"/>
                      </a:endParaRPr>
                    </a:p>
                  </a:txBody>
                  <a:tcPr marL="33231" marR="66462" marT="27000" marB="270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3369">
                <a:tc>
                  <a:txBody>
                    <a:bodyPr/>
                    <a:lstStyle/>
                    <a:p>
                      <a:pPr marL="92075" marR="0" lvl="0" indent="0" algn="just" defTabSz="1203325" rtl="0" eaLnBrk="0" fontAlgn="base" latinLnBrk="0" hangingPunct="0">
                        <a:lnSpc>
                          <a:spcPct val="100000"/>
                        </a:lnSpc>
                        <a:spcBef>
                          <a:spcPct val="20000"/>
                        </a:spcBef>
                        <a:spcAft>
                          <a:spcPct val="0"/>
                        </a:spcAft>
                        <a:buClr>
                          <a:schemeClr val="hlink"/>
                        </a:buClr>
                        <a:buSzPct val="120000"/>
                        <a:buFont typeface="Monotype Sorts" charset="0"/>
                        <a:buNone/>
                        <a:tabLst/>
                      </a:pPr>
                      <a:r>
                        <a:rPr kumimoji="0" lang="it-IT" sz="1100" b="0" i="0" u="none" strike="noStrike" cap="none" normalizeH="0" baseline="0">
                          <a:ln>
                            <a:noFill/>
                          </a:ln>
                          <a:solidFill>
                            <a:schemeClr val="tx1"/>
                          </a:solidFill>
                          <a:effectLst/>
                          <a:latin typeface="Helvetica" charset="0"/>
                          <a:ea typeface="ＭＳ Ｐゴシック" charset="0"/>
                        </a:rPr>
                        <a:t>Fonte esterna</a:t>
                      </a:r>
                    </a:p>
                  </a:txBody>
                  <a:tcPr marL="33231" marR="66462" marT="27000" marB="270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60338" marR="0" lvl="0" indent="0" algn="just" defTabSz="1203325" rtl="0" eaLnBrk="0" fontAlgn="base" latinLnBrk="0" hangingPunct="0">
                        <a:lnSpc>
                          <a:spcPct val="100000"/>
                        </a:lnSpc>
                        <a:spcBef>
                          <a:spcPct val="20000"/>
                        </a:spcBef>
                        <a:spcAft>
                          <a:spcPct val="0"/>
                        </a:spcAft>
                        <a:buClr>
                          <a:schemeClr val="hlink"/>
                        </a:buClr>
                        <a:buSzPct val="120000"/>
                        <a:buFont typeface="Monotype Sorts" charset="0"/>
                        <a:buNone/>
                        <a:tabLst/>
                      </a:pPr>
                      <a:r>
                        <a:rPr kumimoji="0" lang="it-IT" sz="1100" b="0" i="0" u="none" strike="noStrike" cap="none" normalizeH="0" baseline="0">
                          <a:ln>
                            <a:noFill/>
                          </a:ln>
                          <a:solidFill>
                            <a:schemeClr val="tx1"/>
                          </a:solidFill>
                          <a:effectLst/>
                          <a:latin typeface="Helvetica" charset="0"/>
                          <a:ea typeface="ＭＳ Ｐゴシック" charset="0"/>
                        </a:rPr>
                        <a:t>Fonte interna</a:t>
                      </a:r>
                    </a:p>
                  </a:txBody>
                  <a:tcPr marL="33231" marR="66462" marT="27000" marB="270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14020">
                <a:tc>
                  <a:txBody>
                    <a:bodyPr/>
                    <a:lstStyle/>
                    <a:p>
                      <a:pPr marL="92075" marR="0" lvl="0" indent="0" algn="just" defTabSz="1203325" rtl="0" eaLnBrk="0" fontAlgn="base" latinLnBrk="0" hangingPunct="0">
                        <a:lnSpc>
                          <a:spcPct val="100000"/>
                        </a:lnSpc>
                        <a:spcBef>
                          <a:spcPct val="20000"/>
                        </a:spcBef>
                        <a:spcAft>
                          <a:spcPct val="0"/>
                        </a:spcAft>
                        <a:buClr>
                          <a:schemeClr val="hlink"/>
                        </a:buClr>
                        <a:buSzPct val="120000"/>
                        <a:buFont typeface="Monotype Sorts" charset="0"/>
                        <a:buNone/>
                        <a:tabLst/>
                      </a:pPr>
                      <a:r>
                        <a:rPr kumimoji="0" lang="it-IT" sz="1100" b="0" i="0" u="none" strike="noStrike" cap="none" normalizeH="0" baseline="0">
                          <a:ln>
                            <a:noFill/>
                          </a:ln>
                          <a:solidFill>
                            <a:schemeClr val="tx1"/>
                          </a:solidFill>
                          <a:effectLst/>
                          <a:latin typeface="Helvetica" charset="0"/>
                          <a:ea typeface="ＭＳ Ｐゴシック" charset="0"/>
                        </a:rPr>
                        <a:t>Ottenuti dal revisore</a:t>
                      </a:r>
                    </a:p>
                  </a:txBody>
                  <a:tcPr marL="33231" marR="66462" marT="27000" marB="270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60338" marR="0" lvl="0" indent="0" algn="just" defTabSz="1203325" rtl="0" eaLnBrk="0" fontAlgn="base" latinLnBrk="0" hangingPunct="0">
                        <a:lnSpc>
                          <a:spcPct val="100000"/>
                        </a:lnSpc>
                        <a:spcBef>
                          <a:spcPct val="20000"/>
                        </a:spcBef>
                        <a:spcAft>
                          <a:spcPct val="0"/>
                        </a:spcAft>
                        <a:buClr>
                          <a:schemeClr val="hlink"/>
                        </a:buClr>
                        <a:buSzPct val="120000"/>
                        <a:buFont typeface="Monotype Sorts" charset="0"/>
                        <a:buNone/>
                        <a:tabLst/>
                      </a:pPr>
                      <a:r>
                        <a:rPr kumimoji="0" lang="it-IT" sz="1100" b="0" i="0" u="none" strike="noStrike" cap="none" normalizeH="0" baseline="0">
                          <a:ln>
                            <a:noFill/>
                          </a:ln>
                          <a:solidFill>
                            <a:schemeClr val="tx1"/>
                          </a:solidFill>
                          <a:effectLst/>
                          <a:latin typeface="Helvetica" charset="0"/>
                          <a:ea typeface="ＭＳ Ｐゴシック" charset="0"/>
                        </a:rPr>
                        <a:t>Ottenuti dalla società</a:t>
                      </a:r>
                    </a:p>
                  </a:txBody>
                  <a:tcPr marL="33231" marR="66462" marT="27000" marB="270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5985">
                <a:tc>
                  <a:txBody>
                    <a:bodyPr/>
                    <a:lstStyle/>
                    <a:p>
                      <a:pPr marL="92075" marR="0" lvl="0" indent="0" algn="just" defTabSz="1203325" rtl="0" eaLnBrk="0" fontAlgn="base" latinLnBrk="0" hangingPunct="0">
                        <a:lnSpc>
                          <a:spcPct val="100000"/>
                        </a:lnSpc>
                        <a:spcBef>
                          <a:spcPct val="20000"/>
                        </a:spcBef>
                        <a:spcAft>
                          <a:spcPct val="0"/>
                        </a:spcAft>
                        <a:buClr>
                          <a:schemeClr val="hlink"/>
                        </a:buClr>
                        <a:buSzPct val="120000"/>
                        <a:buFont typeface="Monotype Sorts" charset="0"/>
                        <a:buNone/>
                        <a:tabLst/>
                      </a:pPr>
                      <a:r>
                        <a:rPr kumimoji="0" lang="it-IT" sz="1100" b="0" i="0" u="none" strike="noStrike" cap="none" normalizeH="0" baseline="0">
                          <a:ln>
                            <a:noFill/>
                          </a:ln>
                          <a:solidFill>
                            <a:schemeClr val="tx1"/>
                          </a:solidFill>
                          <a:effectLst/>
                          <a:latin typeface="Helvetica" charset="0"/>
                          <a:ea typeface="ＭＳ Ｐゴシック" charset="0"/>
                        </a:rPr>
                        <a:t>Forma scritta</a:t>
                      </a:r>
                    </a:p>
                  </a:txBody>
                  <a:tcPr marL="33231" marR="66462" marT="27000" marB="270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60338" marR="0" lvl="0" indent="0" algn="just" defTabSz="1203325" rtl="0" eaLnBrk="0" fontAlgn="base" latinLnBrk="0" hangingPunct="0">
                        <a:lnSpc>
                          <a:spcPct val="100000"/>
                        </a:lnSpc>
                        <a:spcBef>
                          <a:spcPct val="20000"/>
                        </a:spcBef>
                        <a:spcAft>
                          <a:spcPct val="0"/>
                        </a:spcAft>
                        <a:buClr>
                          <a:schemeClr val="hlink"/>
                        </a:buClr>
                        <a:buSzPct val="120000"/>
                        <a:buFont typeface="Monotype Sorts" charset="0"/>
                        <a:buNone/>
                        <a:tabLst/>
                      </a:pPr>
                      <a:r>
                        <a:rPr kumimoji="0" lang="it-IT" sz="1100" b="0" i="0" u="none" strike="noStrike" cap="none" normalizeH="0" baseline="0">
                          <a:ln>
                            <a:noFill/>
                          </a:ln>
                          <a:solidFill>
                            <a:schemeClr val="tx1"/>
                          </a:solidFill>
                          <a:effectLst/>
                          <a:latin typeface="Helvetica" charset="0"/>
                          <a:ea typeface="ＭＳ Ｐゴシック" charset="0"/>
                        </a:rPr>
                        <a:t>Forma verbale</a:t>
                      </a:r>
                    </a:p>
                  </a:txBody>
                  <a:tcPr marL="33231" marR="66462" marT="27000" marB="270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74040">
                <a:tc>
                  <a:txBody>
                    <a:bodyPr/>
                    <a:lstStyle/>
                    <a:p>
                      <a:pPr marL="92075" marR="0" lvl="0" indent="0" algn="l" defTabSz="1203325" rtl="0" eaLnBrk="0" fontAlgn="base" latinLnBrk="0" hangingPunct="0">
                        <a:lnSpc>
                          <a:spcPct val="100000"/>
                        </a:lnSpc>
                        <a:spcBef>
                          <a:spcPct val="20000"/>
                        </a:spcBef>
                        <a:spcAft>
                          <a:spcPct val="0"/>
                        </a:spcAft>
                        <a:buClr>
                          <a:schemeClr val="hlink"/>
                        </a:buClr>
                        <a:buSzPct val="120000"/>
                        <a:buFont typeface="Monotype Sorts" charset="0"/>
                        <a:buNone/>
                        <a:tabLst/>
                      </a:pPr>
                      <a:r>
                        <a:rPr kumimoji="0" lang="it-IT" sz="1100" b="0" i="0" u="none" strike="noStrike" cap="none" normalizeH="0" baseline="0">
                          <a:ln>
                            <a:noFill/>
                          </a:ln>
                          <a:solidFill>
                            <a:schemeClr val="tx1"/>
                          </a:solidFill>
                          <a:effectLst/>
                          <a:latin typeface="Helvetica" charset="0"/>
                          <a:ea typeface="ＭＳ Ｐゴシック" charset="0"/>
                        </a:rPr>
                        <a:t>Fonte interna se controlli interni efficienti</a:t>
                      </a:r>
                    </a:p>
                  </a:txBody>
                  <a:tcPr marL="33231" marR="66462" marT="27000" marB="270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60338" marR="0" lvl="0" indent="0" algn="l" defTabSz="1203325" rtl="0" eaLnBrk="0" fontAlgn="base" latinLnBrk="0" hangingPunct="0">
                        <a:lnSpc>
                          <a:spcPct val="100000"/>
                        </a:lnSpc>
                        <a:spcBef>
                          <a:spcPct val="20000"/>
                        </a:spcBef>
                        <a:spcAft>
                          <a:spcPct val="0"/>
                        </a:spcAft>
                        <a:buClr>
                          <a:schemeClr val="hlink"/>
                        </a:buClr>
                        <a:buSzPct val="120000"/>
                        <a:buFont typeface="Monotype Sorts" charset="0"/>
                        <a:buNone/>
                        <a:tabLst/>
                      </a:pPr>
                      <a:r>
                        <a:rPr kumimoji="0" lang="it-IT" sz="1100" b="0" i="0" u="none" strike="noStrike" cap="none" normalizeH="0" baseline="0">
                          <a:ln>
                            <a:noFill/>
                          </a:ln>
                          <a:solidFill>
                            <a:schemeClr val="tx1"/>
                          </a:solidFill>
                          <a:effectLst/>
                          <a:latin typeface="Helvetica" charset="0"/>
                          <a:ea typeface="ＭＳ Ｐゴシック" charset="0"/>
                        </a:rPr>
                        <a:t>Fonte interna se controlli interni poco efficienti</a:t>
                      </a:r>
                    </a:p>
                  </a:txBody>
                  <a:tcPr marL="33231" marR="66462" marT="27000" marB="270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14020">
                <a:tc>
                  <a:txBody>
                    <a:bodyPr/>
                    <a:lstStyle/>
                    <a:p>
                      <a:pPr marL="92075" marR="0" lvl="0" indent="0" algn="l" defTabSz="1203325" rtl="0" eaLnBrk="0" fontAlgn="base" latinLnBrk="0" hangingPunct="0">
                        <a:lnSpc>
                          <a:spcPct val="100000"/>
                        </a:lnSpc>
                        <a:spcBef>
                          <a:spcPct val="20000"/>
                        </a:spcBef>
                        <a:spcAft>
                          <a:spcPct val="0"/>
                        </a:spcAft>
                        <a:buClr>
                          <a:schemeClr val="hlink"/>
                        </a:buClr>
                        <a:buSzPct val="120000"/>
                        <a:buFont typeface="Monotype Sorts" charset="0"/>
                        <a:buNone/>
                        <a:tabLst/>
                      </a:pPr>
                      <a:r>
                        <a:rPr kumimoji="0" lang="it-IT" sz="1100" b="0" i="0" u="none" strike="noStrike" cap="none" normalizeH="0" baseline="0">
                          <a:ln>
                            <a:noFill/>
                          </a:ln>
                          <a:solidFill>
                            <a:schemeClr val="tx1"/>
                          </a:solidFill>
                          <a:effectLst/>
                          <a:latin typeface="Helvetica" charset="0"/>
                          <a:ea typeface="ＭＳ Ｐゴシック" charset="0"/>
                        </a:rPr>
                        <a:t>Documenti originali</a:t>
                      </a:r>
                    </a:p>
                  </a:txBody>
                  <a:tcPr marL="33231" marR="66462" marT="27000" marB="270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160338" marR="0" lvl="0" indent="0" algn="l" defTabSz="1203325" rtl="0" eaLnBrk="0" fontAlgn="base" latinLnBrk="0" hangingPunct="0">
                        <a:lnSpc>
                          <a:spcPct val="100000"/>
                        </a:lnSpc>
                        <a:spcBef>
                          <a:spcPct val="20000"/>
                        </a:spcBef>
                        <a:spcAft>
                          <a:spcPct val="0"/>
                        </a:spcAft>
                        <a:buClr>
                          <a:schemeClr val="hlink"/>
                        </a:buClr>
                        <a:buSzPct val="120000"/>
                        <a:buFont typeface="Monotype Sorts" charset="0"/>
                        <a:buNone/>
                        <a:tabLst/>
                      </a:pPr>
                      <a:r>
                        <a:rPr kumimoji="0" lang="it-IT" sz="1100" b="0" i="0" u="none" strike="noStrike" cap="none" normalizeH="0" baseline="0">
                          <a:ln>
                            <a:noFill/>
                          </a:ln>
                          <a:solidFill>
                            <a:schemeClr val="tx1"/>
                          </a:solidFill>
                          <a:effectLst/>
                          <a:latin typeface="Helvetica" charset="0"/>
                          <a:ea typeface="ＭＳ Ｐゴシック" charset="0"/>
                        </a:rPr>
                        <a:t>Fotocopie o fax</a:t>
                      </a:r>
                    </a:p>
                  </a:txBody>
                  <a:tcPr marL="33231" marR="66462" marT="27000" marB="270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99746" name="AutoShape 66"/>
          <p:cNvSpPr>
            <a:spLocks noChangeArrowheads="1"/>
          </p:cNvSpPr>
          <p:nvPr/>
        </p:nvSpPr>
        <p:spPr bwMode="auto">
          <a:xfrm>
            <a:off x="3383575" y="1847850"/>
            <a:ext cx="2088173" cy="347663"/>
          </a:xfrm>
          <a:prstGeom prst="roundRect">
            <a:avLst>
              <a:gd name="adj" fmla="val 16667"/>
            </a:avLst>
          </a:prstGeom>
          <a:solidFill>
            <a:schemeClr val="bg1"/>
          </a:solidFill>
          <a:ln w="28575">
            <a:solidFill>
              <a:srgbClr val="000090"/>
            </a:solidFill>
            <a:round/>
            <a:headEnd/>
            <a:tailEnd/>
          </a:ln>
          <a:effectLst>
            <a:outerShdw blurRad="63500" dist="107763" dir="2700000" algn="ctr" rotWithShape="0">
              <a:schemeClr val="bg2">
                <a:alpha val="74998"/>
              </a:schemeClr>
            </a:outerShdw>
          </a:effectLst>
        </p:spPr>
        <p:txBody>
          <a:bodyPr lIns="71840" tIns="35920" rIns="71840" bIns="35920" anchor="ctr">
            <a:spAutoFit/>
          </a:bodyPr>
          <a:lstStyle/>
          <a:p>
            <a:pPr algn="ctr" defTabSz="717947"/>
            <a:r>
              <a:rPr lang="it-IT" sz="1500">
                <a:latin typeface="Helvetica" charset="0"/>
              </a:rPr>
              <a:t>dipende da</a:t>
            </a:r>
          </a:p>
        </p:txBody>
      </p:sp>
      <p:cxnSp>
        <p:nvCxnSpPr>
          <p:cNvPr id="199747" name="AutoShape 67"/>
          <p:cNvCxnSpPr>
            <a:cxnSpLocks noChangeShapeType="1"/>
            <a:stCxn id="199687" idx="1"/>
            <a:endCxn id="199684" idx="3"/>
          </p:cNvCxnSpPr>
          <p:nvPr/>
        </p:nvCxnSpPr>
        <p:spPr bwMode="auto">
          <a:xfrm flipH="1" flipV="1">
            <a:off x="3977055" y="1251349"/>
            <a:ext cx="1038958" cy="7144"/>
          </a:xfrm>
          <a:prstGeom prst="straightConnector1">
            <a:avLst/>
          </a:prstGeom>
          <a:noFill/>
          <a:ln w="12700">
            <a:solidFill>
              <a:srgbClr val="00009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99749" name="AutoShape 69"/>
          <p:cNvCxnSpPr>
            <a:cxnSpLocks noChangeShapeType="1"/>
            <a:stCxn id="199687" idx="2"/>
            <a:endCxn id="199746" idx="0"/>
          </p:cNvCxnSpPr>
          <p:nvPr/>
        </p:nvCxnSpPr>
        <p:spPr bwMode="auto">
          <a:xfrm rot="5400000">
            <a:off x="5328965" y="605572"/>
            <a:ext cx="330994" cy="2132135"/>
          </a:xfrm>
          <a:prstGeom prst="bentConnector3">
            <a:avLst>
              <a:gd name="adj1" fmla="val 50000"/>
            </a:avLst>
          </a:prstGeom>
          <a:noFill/>
          <a:ln w="12700">
            <a:solidFill>
              <a:srgbClr val="00009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99750" name="AutoShape 70"/>
          <p:cNvCxnSpPr>
            <a:cxnSpLocks noChangeShapeType="1"/>
            <a:stCxn id="199746" idx="2"/>
            <a:endCxn id="199723" idx="0"/>
          </p:cNvCxnSpPr>
          <p:nvPr/>
        </p:nvCxnSpPr>
        <p:spPr bwMode="auto">
          <a:xfrm rot="5400000">
            <a:off x="3153418" y="1247960"/>
            <a:ext cx="316706" cy="2233246"/>
          </a:xfrm>
          <a:prstGeom prst="bentConnector3">
            <a:avLst>
              <a:gd name="adj1" fmla="val 50000"/>
            </a:avLst>
          </a:prstGeom>
          <a:noFill/>
          <a:ln w="12700">
            <a:solidFill>
              <a:srgbClr val="00009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99751" name="AutoShape 71"/>
          <p:cNvCxnSpPr>
            <a:cxnSpLocks noChangeShapeType="1"/>
            <a:stCxn id="199746" idx="2"/>
            <a:endCxn id="199722" idx="0"/>
          </p:cNvCxnSpPr>
          <p:nvPr/>
        </p:nvCxnSpPr>
        <p:spPr bwMode="auto">
          <a:xfrm rot="16200000" flipH="1">
            <a:off x="5302405" y="1332220"/>
            <a:ext cx="316706" cy="2064727"/>
          </a:xfrm>
          <a:prstGeom prst="bentConnector3">
            <a:avLst>
              <a:gd name="adj1" fmla="val 50000"/>
            </a:avLst>
          </a:prstGeom>
          <a:noFill/>
          <a:ln w="12700">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99756" name="AutoShape 76"/>
          <p:cNvCxnSpPr>
            <a:cxnSpLocks noChangeShapeType="1"/>
            <a:stCxn id="199722" idx="2"/>
          </p:cNvCxnSpPr>
          <p:nvPr/>
        </p:nvCxnSpPr>
        <p:spPr bwMode="auto">
          <a:xfrm flipH="1">
            <a:off x="6491655" y="2892029"/>
            <a:ext cx="1466" cy="227409"/>
          </a:xfrm>
          <a:prstGeom prst="straightConnector1">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199757" name="AutoShape 77"/>
          <p:cNvSpPr>
            <a:spLocks noChangeArrowheads="1"/>
          </p:cNvSpPr>
          <p:nvPr/>
        </p:nvSpPr>
        <p:spPr bwMode="auto">
          <a:xfrm>
            <a:off x="410309" y="3271000"/>
            <a:ext cx="3569677" cy="931556"/>
          </a:xfrm>
          <a:prstGeom prst="roundRect">
            <a:avLst>
              <a:gd name="adj" fmla="val 16667"/>
            </a:avLst>
          </a:prstGeom>
          <a:solidFill>
            <a:schemeClr val="bg1"/>
          </a:solidFill>
          <a:ln w="28575">
            <a:solidFill>
              <a:srgbClr val="000090"/>
            </a:solidFill>
            <a:round/>
            <a:headEnd/>
            <a:tailEnd/>
          </a:ln>
          <a:effectLst>
            <a:outerShdw blurRad="63500" dist="107763" dir="2700000" algn="ctr" rotWithShape="0">
              <a:schemeClr val="bg2">
                <a:alpha val="74998"/>
              </a:schemeClr>
            </a:outerShdw>
          </a:effectLst>
        </p:spPr>
        <p:txBody>
          <a:bodyPr lIns="71840" tIns="35920" rIns="71840" bIns="35920" anchor="ctr">
            <a:spAutoFit/>
          </a:bodyPr>
          <a:lstStyle/>
          <a:p>
            <a:pPr algn="ctr" defTabSz="717947"/>
            <a:r>
              <a:rPr lang="it-IT" sz="1400">
                <a:latin typeface="Helvetica" charset="0"/>
              </a:rPr>
              <a:t>E</a:t>
            </a:r>
            <a:r>
              <a:rPr lang="ja-JP" altLang="it-IT" sz="1400">
                <a:latin typeface="Arial"/>
              </a:rPr>
              <a:t>’</a:t>
            </a:r>
            <a:r>
              <a:rPr lang="it-IT" sz="1400">
                <a:latin typeface="Helvetica" charset="0"/>
              </a:rPr>
              <a:t> l</a:t>
            </a:r>
            <a:r>
              <a:rPr lang="ja-JP" altLang="it-IT" sz="1400">
                <a:latin typeface="Arial"/>
              </a:rPr>
              <a:t>’</a:t>
            </a:r>
            <a:r>
              <a:rPr lang="it-IT" sz="1400">
                <a:latin typeface="Helvetica" charset="0"/>
              </a:rPr>
              <a:t>idoneità dell</a:t>
            </a:r>
            <a:r>
              <a:rPr lang="ja-JP" altLang="it-IT" sz="1400">
                <a:latin typeface="Arial"/>
              </a:rPr>
              <a:t>’</a:t>
            </a:r>
            <a:r>
              <a:rPr lang="it-IT" sz="1400">
                <a:latin typeface="Helvetica" charset="0"/>
              </a:rPr>
              <a:t>elemento probativo a supportare l</a:t>
            </a:r>
            <a:r>
              <a:rPr lang="ja-JP" altLang="it-IT" sz="1400">
                <a:latin typeface="Arial"/>
              </a:rPr>
              <a:t>’</a:t>
            </a:r>
            <a:r>
              <a:rPr lang="it-IT" sz="1400">
                <a:latin typeface="Helvetica" charset="0"/>
              </a:rPr>
              <a:t>obiettivo di revisione</a:t>
            </a:r>
            <a:endParaRPr lang="it-IT" sz="1500">
              <a:latin typeface="Helvetica" charset="0"/>
            </a:endParaRPr>
          </a:p>
          <a:p>
            <a:pPr algn="ctr" defTabSz="717947"/>
            <a:r>
              <a:rPr lang="it-IT" sz="1100">
                <a:latin typeface="Helvetica" charset="0"/>
              </a:rPr>
              <a:t>(esempio: inventario è particolarmente pertinente all</a:t>
            </a:r>
            <a:r>
              <a:rPr lang="ja-JP" altLang="it-IT" sz="1100">
                <a:latin typeface="Arial"/>
              </a:rPr>
              <a:t>’</a:t>
            </a:r>
            <a:r>
              <a:rPr lang="it-IT" sz="1100">
                <a:latin typeface="Helvetica" charset="0"/>
              </a:rPr>
              <a:t>obiettivo di esistenza)</a:t>
            </a:r>
            <a:endParaRPr lang="it-IT" sz="1500">
              <a:latin typeface="Helvetica" charset="0"/>
            </a:endParaRPr>
          </a:p>
        </p:txBody>
      </p:sp>
      <p:cxnSp>
        <p:nvCxnSpPr>
          <p:cNvPr id="199758" name="AutoShape 78"/>
          <p:cNvCxnSpPr>
            <a:cxnSpLocks noChangeShapeType="1"/>
            <a:stCxn id="199723" idx="2"/>
            <a:endCxn id="199757" idx="0"/>
          </p:cNvCxnSpPr>
          <p:nvPr/>
        </p:nvCxnSpPr>
        <p:spPr bwMode="auto">
          <a:xfrm>
            <a:off x="2194416" y="2881313"/>
            <a:ext cx="732" cy="389687"/>
          </a:xfrm>
          <a:prstGeom prst="straightConnector1">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p:cNvSpPr txBox="1"/>
          <p:nvPr/>
        </p:nvSpPr>
        <p:spPr>
          <a:xfrm>
            <a:off x="5843890" y="2120323"/>
            <a:ext cx="138499" cy="346249"/>
          </a:xfrm>
          <a:prstGeom prst="rect">
            <a:avLst/>
          </a:prstGeom>
          <a:noFill/>
        </p:spPr>
        <p:txBody>
          <a:bodyPr wrap="none" lIns="68580" tIns="34290" rIns="68580" bIns="34290" rtlCol="0">
            <a:spAutoFit/>
          </a:bodyPr>
          <a:lstStyle/>
          <a:p>
            <a:endParaRPr lang="it-IT" dirty="0"/>
          </a:p>
        </p:txBody>
      </p:sp>
      <p:sp>
        <p:nvSpPr>
          <p:cNvPr id="7" name="AutoShape 4"/>
          <p:cNvSpPr>
            <a:spLocks noChangeArrowheads="1"/>
          </p:cNvSpPr>
          <p:nvPr/>
        </p:nvSpPr>
        <p:spPr bwMode="auto">
          <a:xfrm>
            <a:off x="1586348" y="1189080"/>
            <a:ext cx="2133600" cy="504825"/>
          </a:xfrm>
          <a:prstGeom prst="roundRect">
            <a:avLst>
              <a:gd name="adj" fmla="val 16667"/>
            </a:avLst>
          </a:prstGeom>
          <a:solidFill>
            <a:srgbClr val="FF0000"/>
          </a:solidFill>
          <a:ln w="38100">
            <a:solidFill>
              <a:srgbClr val="FF0000"/>
            </a:solidFill>
            <a:round/>
            <a:headEnd/>
            <a:tailEnd/>
          </a:ln>
          <a:effectLst>
            <a:outerShdw blurRad="40000" dist="20000" dir="5400000" rotWithShape="0">
              <a:srgbClr val="000000">
                <a:alpha val="37999"/>
              </a:srgbClr>
            </a:outerShdw>
          </a:effectLst>
        </p:spPr>
        <p:txBody>
          <a:bodyPr lIns="68580" tIns="34290" rIns="68580" bIns="34290" anchor="ctr">
            <a:spAutoFit/>
          </a:bodyPr>
          <a:lstStyle/>
          <a:p>
            <a:pPr algn="ctr" eaLnBrk="0" hangingPunct="0">
              <a:defRPr/>
            </a:pPr>
            <a:r>
              <a:rPr lang="it-IT" sz="1200" b="1" dirty="0">
                <a:solidFill>
                  <a:srgbClr val="FFFFFF"/>
                </a:solidFill>
                <a:latin typeface="Formata" pitchFamily="34" charset="0"/>
              </a:rPr>
              <a:t>Asserzioni</a:t>
            </a:r>
          </a:p>
          <a:p>
            <a:pPr algn="ctr" eaLnBrk="0" hangingPunct="0">
              <a:defRPr/>
            </a:pPr>
            <a:r>
              <a:rPr lang="it-IT" sz="1200" b="1" dirty="0">
                <a:solidFill>
                  <a:srgbClr val="FFFFFF"/>
                </a:solidFill>
                <a:latin typeface="Formata" pitchFamily="34" charset="0"/>
              </a:rPr>
              <a:t>ESTESE</a:t>
            </a:r>
          </a:p>
        </p:txBody>
      </p:sp>
      <p:sp>
        <p:nvSpPr>
          <p:cNvPr id="8" name="AutoShape 4"/>
          <p:cNvSpPr>
            <a:spLocks noChangeArrowheads="1"/>
          </p:cNvSpPr>
          <p:nvPr/>
        </p:nvSpPr>
        <p:spPr bwMode="auto">
          <a:xfrm>
            <a:off x="6005948" y="1189080"/>
            <a:ext cx="2133600" cy="504825"/>
          </a:xfrm>
          <a:prstGeom prst="roundRect">
            <a:avLst>
              <a:gd name="adj" fmla="val 16667"/>
            </a:avLst>
          </a:prstGeom>
          <a:solidFill>
            <a:srgbClr val="00D600"/>
          </a:solidFill>
          <a:ln w="38100">
            <a:solidFill>
              <a:schemeClr val="folHlink"/>
            </a:solidFill>
            <a:round/>
            <a:headEnd/>
            <a:tailEnd/>
          </a:ln>
          <a:effectLst>
            <a:outerShdw blurRad="40000" dist="20000" dir="5400000" rotWithShape="0">
              <a:srgbClr val="000000">
                <a:alpha val="37999"/>
              </a:srgbClr>
            </a:outerShdw>
          </a:effectLst>
        </p:spPr>
        <p:txBody>
          <a:bodyPr lIns="68580" tIns="34290" rIns="68580" bIns="34290" anchor="ctr">
            <a:spAutoFit/>
          </a:bodyPr>
          <a:lstStyle/>
          <a:p>
            <a:pPr algn="ctr" eaLnBrk="0" hangingPunct="0">
              <a:defRPr/>
            </a:pPr>
            <a:r>
              <a:rPr lang="it-IT" sz="1200" b="1" dirty="0">
                <a:solidFill>
                  <a:srgbClr val="FFFFFF"/>
                </a:solidFill>
                <a:latin typeface="Formata" pitchFamily="34" charset="0"/>
              </a:rPr>
              <a:t>Asserzioni</a:t>
            </a:r>
          </a:p>
          <a:p>
            <a:pPr algn="ctr" eaLnBrk="0" hangingPunct="0">
              <a:defRPr/>
            </a:pPr>
            <a:r>
              <a:rPr lang="it-IT" sz="1200" b="1" dirty="0">
                <a:solidFill>
                  <a:srgbClr val="FFFFFF"/>
                </a:solidFill>
                <a:latin typeface="Formata" pitchFamily="34" charset="0"/>
              </a:rPr>
              <a:t>SINTETICHE</a:t>
            </a:r>
          </a:p>
        </p:txBody>
      </p:sp>
      <p:cxnSp>
        <p:nvCxnSpPr>
          <p:cNvPr id="9" name="Connettore 2 8"/>
          <p:cNvCxnSpPr>
            <a:stCxn id="7" idx="3"/>
            <a:endCxn id="8" idx="1"/>
          </p:cNvCxnSpPr>
          <p:nvPr/>
        </p:nvCxnSpPr>
        <p:spPr>
          <a:xfrm>
            <a:off x="3738998" y="1441493"/>
            <a:ext cx="2247900" cy="0"/>
          </a:xfrm>
          <a:prstGeom prst="straightConnector1">
            <a:avLst/>
          </a:prstGeom>
          <a:ln>
            <a:solidFill>
              <a:schemeClr val="tx1">
                <a:lumMod val="65000"/>
                <a:lumOff val="35000"/>
              </a:schemeClr>
            </a:solidFill>
            <a:tailEnd type="arrow"/>
          </a:ln>
          <a:effectLst/>
        </p:spPr>
        <p:style>
          <a:lnRef idx="2">
            <a:schemeClr val="accent1"/>
          </a:lnRef>
          <a:fillRef idx="0">
            <a:schemeClr val="accent1"/>
          </a:fillRef>
          <a:effectRef idx="1">
            <a:schemeClr val="accent1"/>
          </a:effectRef>
          <a:fontRef idx="minor">
            <a:schemeClr val="tx1"/>
          </a:fontRef>
        </p:style>
      </p:cxnSp>
      <p:sp>
        <p:nvSpPr>
          <p:cNvPr id="10" name="Ovale 9"/>
          <p:cNvSpPr/>
          <p:nvPr/>
        </p:nvSpPr>
        <p:spPr>
          <a:xfrm>
            <a:off x="2348348" y="1698258"/>
            <a:ext cx="576000" cy="432000"/>
          </a:xfrm>
          <a:prstGeom prst="ellipse">
            <a:avLst/>
          </a:prstGeom>
          <a:ln/>
        </p:spPr>
        <p:style>
          <a:lnRef idx="0">
            <a:schemeClr val="accent4"/>
          </a:lnRef>
          <a:fillRef idx="3">
            <a:schemeClr val="accent4"/>
          </a:fillRef>
          <a:effectRef idx="3">
            <a:schemeClr val="accent4"/>
          </a:effectRef>
          <a:fontRef idx="minor">
            <a:schemeClr val="lt1"/>
          </a:fontRef>
        </p:style>
        <p:txBody>
          <a:bodyPr wrap="none" lIns="68580" tIns="34290" rIns="68580" bIns="34290" anchor="ctr"/>
          <a:lstStyle/>
          <a:p>
            <a:pPr algn="ctr">
              <a:defRPr/>
            </a:pPr>
            <a:r>
              <a:rPr lang="it-IT" b="1" dirty="0">
                <a:solidFill>
                  <a:schemeClr val="bg1"/>
                </a:solidFill>
                <a:latin typeface="Formata" pitchFamily="34" charset="0"/>
                <a:ea typeface="ＭＳ Ｐゴシック" charset="-128"/>
                <a:cs typeface="ＭＳ Ｐゴシック" charset="-128"/>
              </a:rPr>
              <a:t>17</a:t>
            </a:r>
          </a:p>
        </p:txBody>
      </p:sp>
      <p:sp>
        <p:nvSpPr>
          <p:cNvPr id="11" name="Ovale 10"/>
          <p:cNvSpPr/>
          <p:nvPr/>
        </p:nvSpPr>
        <p:spPr>
          <a:xfrm>
            <a:off x="6767948" y="1693110"/>
            <a:ext cx="576000" cy="432000"/>
          </a:xfrm>
          <a:prstGeom prst="ellipse">
            <a:avLst/>
          </a:prstGeom>
          <a:ln/>
        </p:spPr>
        <p:style>
          <a:lnRef idx="0">
            <a:schemeClr val="accent3"/>
          </a:lnRef>
          <a:fillRef idx="3">
            <a:schemeClr val="accent3"/>
          </a:fillRef>
          <a:effectRef idx="3">
            <a:schemeClr val="accent3"/>
          </a:effectRef>
          <a:fontRef idx="minor">
            <a:schemeClr val="lt1"/>
          </a:fontRef>
        </p:style>
        <p:txBody>
          <a:bodyPr wrap="none" lIns="68580" tIns="34290" rIns="68580" bIns="34290" anchor="ctr"/>
          <a:lstStyle/>
          <a:p>
            <a:pPr algn="ctr">
              <a:defRPr/>
            </a:pPr>
            <a:r>
              <a:rPr lang="it-IT" b="1" dirty="0" err="1">
                <a:solidFill>
                  <a:schemeClr val="bg1"/>
                </a:solidFill>
                <a:latin typeface="Formata" pitchFamily="34" charset="0"/>
                <a:ea typeface="ＭＳ Ｐゴシック" charset="-128"/>
                <a:cs typeface="ＭＳ Ｐゴシック" charset="-128"/>
              </a:rPr>
              <a:t>4</a:t>
            </a:r>
            <a:endParaRPr lang="it-IT" b="1" dirty="0">
              <a:solidFill>
                <a:schemeClr val="bg1"/>
              </a:solidFill>
              <a:latin typeface="Formata" pitchFamily="34" charset="0"/>
              <a:ea typeface="ＭＳ Ｐゴシック" charset="-128"/>
              <a:cs typeface="ＭＳ Ｐゴシック" charset="-128"/>
            </a:endParaRPr>
          </a:p>
        </p:txBody>
      </p:sp>
      <p:graphicFrame>
        <p:nvGraphicFramePr>
          <p:cNvPr id="12" name="Tabella 11"/>
          <p:cNvGraphicFramePr>
            <a:graphicFrameLocks noGrp="1"/>
          </p:cNvGraphicFramePr>
          <p:nvPr>
            <p:extLst>
              <p:ext uri="{D42A27DB-BD31-4B8C-83A1-F6EECF244321}">
                <p14:modId xmlns:p14="http://schemas.microsoft.com/office/powerpoint/2010/main" val="1094208667"/>
              </p:ext>
            </p:extLst>
          </p:nvPr>
        </p:nvGraphicFramePr>
        <p:xfrm>
          <a:off x="1586349" y="2168559"/>
          <a:ext cx="6477000" cy="2227660"/>
        </p:xfrm>
        <a:graphic>
          <a:graphicData uri="http://schemas.openxmlformats.org/drawingml/2006/table">
            <a:tbl>
              <a:tblPr/>
              <a:tblGrid>
                <a:gridCol w="1727200"/>
                <a:gridCol w="1582738"/>
                <a:gridCol w="1584325"/>
                <a:gridCol w="1582737"/>
              </a:tblGrid>
              <a:tr h="47506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it-IT" sz="1100" b="0" i="0" u="none" strike="noStrike" cap="none" normalizeH="0" baseline="0">
                          <a:ln>
                            <a:noFill/>
                          </a:ln>
                          <a:solidFill>
                            <a:schemeClr val="bg1"/>
                          </a:solidFill>
                          <a:effectLst/>
                          <a:latin typeface="Verdana" charset="0"/>
                          <a:ea typeface="ＭＳ Ｐゴシック" charset="0"/>
                          <a:cs typeface="ＭＳ Ｐゴシック" charset="0"/>
                        </a:rPr>
                        <a:t> </a:t>
                      </a:r>
                    </a:p>
                  </a:txBody>
                  <a:tcPr marL="12700" marR="12700" marT="9525" marB="0" anchor="b" horzOverflow="overflow">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10019"/>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it-IT" sz="1100" b="1" i="0" u="none" strike="noStrike" cap="none" normalizeH="0" baseline="0">
                          <a:ln>
                            <a:noFill/>
                          </a:ln>
                          <a:solidFill>
                            <a:schemeClr val="bg1"/>
                          </a:solidFill>
                          <a:effectLst/>
                          <a:latin typeface="Verdana" charset="0"/>
                          <a:ea typeface="ＭＳ Ｐゴシック" charset="0"/>
                          <a:cs typeface="ＭＳ Ｐゴシック" charset="0"/>
                        </a:rPr>
                        <a:t>Classi di operazioni del periodo</a:t>
                      </a:r>
                    </a:p>
                  </a:txBody>
                  <a:tcPr marL="12700" marR="12700" marT="952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10019"/>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it-IT" sz="1100" b="1" i="0" u="none" strike="noStrike" cap="none" normalizeH="0" baseline="0">
                          <a:ln>
                            <a:noFill/>
                          </a:ln>
                          <a:solidFill>
                            <a:schemeClr val="bg1"/>
                          </a:solidFill>
                          <a:effectLst/>
                          <a:latin typeface="Verdana" charset="0"/>
                          <a:ea typeface="ＭＳ Ｐゴシック" charset="0"/>
                          <a:cs typeface="ＭＳ Ｐゴシック" charset="0"/>
                        </a:rPr>
                        <a:t>Saldi contabili di fine esercizio</a:t>
                      </a:r>
                    </a:p>
                  </a:txBody>
                  <a:tcPr marL="12700" marR="12700" marT="952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10019"/>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it-IT" sz="1100" b="1" i="0" u="none" strike="noStrike" cap="none" normalizeH="0" baseline="0">
                          <a:ln>
                            <a:noFill/>
                          </a:ln>
                          <a:solidFill>
                            <a:schemeClr val="bg1"/>
                          </a:solidFill>
                          <a:effectLst/>
                          <a:latin typeface="Verdana" charset="0"/>
                          <a:ea typeface="ＭＳ Ｐゴシック" charset="0"/>
                          <a:cs typeface="ＭＳ Ｐゴシック" charset="0"/>
                        </a:rPr>
                        <a:t>Presentazione e informativa</a:t>
                      </a:r>
                    </a:p>
                  </a:txBody>
                  <a:tcPr marL="12700" marR="12700" marT="9525" marB="0" anchor="ctr" horzOverflow="overflow">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10019"/>
                    </a:solidFill>
                  </a:tcPr>
                </a:tc>
              </a:tr>
              <a:tr h="219075">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it-IT" sz="1100" b="0" i="0" u="none" strike="noStrike" cap="none" normalizeH="0" baseline="0">
                          <a:ln>
                            <a:noFill/>
                          </a:ln>
                          <a:solidFill>
                            <a:srgbClr val="141440"/>
                          </a:solidFill>
                          <a:effectLst/>
                          <a:latin typeface="Verdana" charset="0"/>
                          <a:ea typeface="ＭＳ Ｐゴシック" charset="0"/>
                          <a:cs typeface="ＭＳ Ｐゴシック" charset="0"/>
                        </a:rPr>
                        <a:t>Completezza (</a:t>
                      </a:r>
                      <a:r>
                        <a:rPr kumimoji="0" lang="it-IT" sz="1100" b="1" i="0" u="none" strike="noStrike" cap="none" normalizeH="0" baseline="0">
                          <a:ln>
                            <a:noFill/>
                          </a:ln>
                          <a:solidFill>
                            <a:srgbClr val="141440"/>
                          </a:solidFill>
                          <a:effectLst/>
                          <a:latin typeface="Verdana" charset="0"/>
                          <a:ea typeface="ＭＳ Ｐゴシック" charset="0"/>
                          <a:cs typeface="ＭＳ Ｐゴシック" charset="0"/>
                        </a:rPr>
                        <a:t>C</a:t>
                      </a:r>
                      <a:r>
                        <a:rPr kumimoji="0" lang="it-IT" sz="1100" b="0" i="0" u="none" strike="noStrike" cap="none" normalizeH="0" baseline="0">
                          <a:ln>
                            <a:noFill/>
                          </a:ln>
                          <a:solidFill>
                            <a:srgbClr val="141440"/>
                          </a:solidFill>
                          <a:effectLst/>
                          <a:latin typeface="Verdana" charset="0"/>
                          <a:ea typeface="ＭＳ Ｐゴシック" charset="0"/>
                          <a:cs typeface="ＭＳ Ｐゴシック" charset="0"/>
                        </a:rPr>
                        <a:t>) </a:t>
                      </a:r>
                    </a:p>
                  </a:txBody>
                  <a:tcPr marL="12700" marR="12700" marT="9525" marB="0" anchor="ctr" horzOverflow="overflow">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it-IT" sz="1100" b="0" i="0" u="none" strike="noStrike" cap="none" normalizeH="0" baseline="0">
                          <a:ln>
                            <a:noFill/>
                          </a:ln>
                          <a:solidFill>
                            <a:srgbClr val="141440"/>
                          </a:solidFill>
                          <a:effectLst/>
                          <a:latin typeface="Verdana" charset="0"/>
                          <a:ea typeface="ＭＳ Ｐゴシック" charset="0"/>
                          <a:cs typeface="ＭＳ Ｐゴシック" charset="0"/>
                        </a:rPr>
                        <a:t>Completezza</a:t>
                      </a:r>
                    </a:p>
                  </a:txBody>
                  <a:tcPr marL="12700" marR="12700" marT="952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it-IT" sz="1100" b="0" i="0" u="none" strike="noStrike" cap="none" normalizeH="0" baseline="0">
                          <a:ln>
                            <a:noFill/>
                          </a:ln>
                          <a:solidFill>
                            <a:srgbClr val="141440"/>
                          </a:solidFill>
                          <a:effectLst/>
                          <a:latin typeface="Verdana" charset="0"/>
                          <a:ea typeface="ＭＳ Ｐゴシック" charset="0"/>
                          <a:cs typeface="ＭＳ Ｐゴシック" charset="0"/>
                        </a:rPr>
                        <a:t>Completezza</a:t>
                      </a:r>
                    </a:p>
                  </a:txBody>
                  <a:tcPr marL="12700" marR="12700" marT="952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it-IT" sz="1100" b="0" i="0" u="none" strike="noStrike" cap="none" normalizeH="0" baseline="0" dirty="0">
                          <a:ln>
                            <a:noFill/>
                          </a:ln>
                          <a:solidFill>
                            <a:srgbClr val="141440"/>
                          </a:solidFill>
                          <a:effectLst/>
                          <a:latin typeface="Verdana" charset="0"/>
                          <a:ea typeface="ＭＳ Ｐゴシック" charset="0"/>
                          <a:cs typeface="ＭＳ Ｐゴシック" charset="0"/>
                        </a:rPr>
                        <a:t>Completezza</a:t>
                      </a:r>
                    </a:p>
                  </a:txBody>
                  <a:tcPr marL="12700" marR="12700" marT="9525" marB="0" anchor="ctr" horzOverflow="overflow">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r>
              <a:tr h="219075">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it-IT" sz="1100" b="0" i="0" u="none" strike="noStrike" cap="none" normalizeH="0" baseline="0">
                          <a:ln>
                            <a:noFill/>
                          </a:ln>
                          <a:solidFill>
                            <a:srgbClr val="141440"/>
                          </a:solidFill>
                          <a:effectLst/>
                          <a:latin typeface="Verdana" charset="0"/>
                          <a:ea typeface="ＭＳ Ｐゴシック" charset="0"/>
                          <a:cs typeface="ＭＳ Ｐゴシック" charset="0"/>
                        </a:rPr>
                        <a:t>Esistenza (</a:t>
                      </a:r>
                      <a:r>
                        <a:rPr kumimoji="0" lang="it-IT" sz="1100" b="1" i="0" u="none" strike="noStrike" cap="none" normalizeH="0" baseline="0">
                          <a:ln>
                            <a:noFill/>
                          </a:ln>
                          <a:solidFill>
                            <a:srgbClr val="141440"/>
                          </a:solidFill>
                          <a:effectLst/>
                          <a:latin typeface="Verdana" charset="0"/>
                          <a:ea typeface="ＭＳ Ｐゴシック" charset="0"/>
                          <a:cs typeface="ＭＳ Ｐゴシック" charset="0"/>
                        </a:rPr>
                        <a:t>E</a:t>
                      </a:r>
                      <a:r>
                        <a:rPr kumimoji="0" lang="it-IT" sz="1100" b="0" i="0" u="none" strike="noStrike" cap="none" normalizeH="0" baseline="0">
                          <a:ln>
                            <a:noFill/>
                          </a:ln>
                          <a:solidFill>
                            <a:srgbClr val="141440"/>
                          </a:solidFill>
                          <a:effectLst/>
                          <a:latin typeface="Verdana" charset="0"/>
                          <a:ea typeface="ＭＳ Ｐゴシック" charset="0"/>
                          <a:cs typeface="ＭＳ Ｐゴシック" charset="0"/>
                        </a:rPr>
                        <a:t>)</a:t>
                      </a:r>
                    </a:p>
                  </a:txBody>
                  <a:tcPr marL="12700" marR="12700" marT="9525" marB="0" anchor="ctr" horzOverflow="overflow">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it-IT" sz="1100" b="0" i="0" u="none" strike="noStrike" cap="none" normalizeH="0" baseline="0">
                          <a:ln>
                            <a:noFill/>
                          </a:ln>
                          <a:solidFill>
                            <a:srgbClr val="141440"/>
                          </a:solidFill>
                          <a:effectLst/>
                          <a:latin typeface="Verdana" charset="0"/>
                          <a:ea typeface="ＭＳ Ｐゴシック" charset="0"/>
                          <a:cs typeface="ＭＳ Ｐゴシック" charset="0"/>
                        </a:rPr>
                        <a:t>Manifestazione</a:t>
                      </a:r>
                    </a:p>
                  </a:txBody>
                  <a:tcPr marL="12700" marR="12700" marT="952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it-IT" sz="1100" b="0" i="0" u="none" strike="noStrike" cap="none" normalizeH="0" baseline="0">
                          <a:ln>
                            <a:noFill/>
                          </a:ln>
                          <a:solidFill>
                            <a:srgbClr val="141440"/>
                          </a:solidFill>
                          <a:effectLst/>
                          <a:latin typeface="Verdana" charset="0"/>
                          <a:ea typeface="ＭＳ Ｐゴシック" charset="0"/>
                          <a:cs typeface="ＭＳ Ｐゴシック" charset="0"/>
                        </a:rPr>
                        <a:t>Esistenza</a:t>
                      </a:r>
                    </a:p>
                  </a:txBody>
                  <a:tcPr marL="12700" marR="12700" marT="952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it-IT" sz="1100" b="0" i="0" u="none" strike="noStrike" cap="none" normalizeH="0" baseline="0">
                          <a:ln>
                            <a:noFill/>
                          </a:ln>
                          <a:solidFill>
                            <a:srgbClr val="141440"/>
                          </a:solidFill>
                          <a:effectLst/>
                          <a:latin typeface="Verdana" charset="0"/>
                          <a:ea typeface="ＭＳ Ｐゴシック" charset="0"/>
                          <a:cs typeface="ＭＳ Ｐゴシック" charset="0"/>
                        </a:rPr>
                        <a:t>Manifestazione</a:t>
                      </a:r>
                    </a:p>
                  </a:txBody>
                  <a:tcPr marL="12700" marR="12700" marT="9525" marB="0" anchor="ctr" horzOverflow="overflow">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r>
              <a:tr h="219075">
                <a:tc>
                  <a:txBody>
                    <a:bodyPr/>
                    <a:lstStyle/>
                    <a:p>
                      <a:pPr marL="0" marR="0" lvl="0" indent="0" algn="l" defTabSz="914400" rtl="0" eaLnBrk="1" fontAlgn="ctr" latinLnBrk="0" hangingPunct="1">
                        <a:lnSpc>
                          <a:spcPct val="100000"/>
                        </a:lnSpc>
                        <a:spcBef>
                          <a:spcPct val="0"/>
                        </a:spcBef>
                        <a:spcAft>
                          <a:spcPct val="0"/>
                        </a:spcAft>
                        <a:buClrTx/>
                        <a:buSzTx/>
                        <a:buFontTx/>
                        <a:buNone/>
                        <a:tabLst/>
                      </a:pPr>
                      <a:endParaRPr kumimoji="0" lang="it-IT" sz="1100" b="0" i="0" u="none" strike="noStrike" cap="none" normalizeH="0" baseline="0">
                        <a:ln>
                          <a:noFill/>
                        </a:ln>
                        <a:solidFill>
                          <a:srgbClr val="141440"/>
                        </a:solidFill>
                        <a:effectLst/>
                        <a:latin typeface="Verdana" charset="0"/>
                        <a:ea typeface="ＭＳ Ｐゴシック" charset="0"/>
                        <a:cs typeface="ＭＳ Ｐゴシック" charset="0"/>
                      </a:endParaRPr>
                    </a:p>
                  </a:txBody>
                  <a:tcPr marL="12700" marR="12700" marT="9525" marB="0" anchor="ctr" horzOverflow="overflow">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lnTlToBr>
                      <a:noFill/>
                    </a:lnTlToBr>
                    <a:lnBlToTr>
                      <a:noFill/>
                    </a:lnBlToTr>
                    <a:solidFill>
                      <a:srgbClr val="CCFFCC"/>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it-IT" sz="1100" b="0" i="0" u="none" strike="noStrike" cap="none" normalizeH="0" baseline="0">
                          <a:ln>
                            <a:noFill/>
                          </a:ln>
                          <a:solidFill>
                            <a:srgbClr val="141440"/>
                          </a:solidFill>
                          <a:effectLst/>
                          <a:latin typeface="Verdana" charset="0"/>
                          <a:ea typeface="ＭＳ Ｐゴシック" charset="0"/>
                          <a:cs typeface="ＭＳ Ｐゴシック" charset="0"/>
                        </a:rPr>
                        <a:t>Accuratezza</a:t>
                      </a:r>
                    </a:p>
                  </a:txBody>
                  <a:tcPr marL="12700" marR="12700" marT="952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lnTlToBr>
                      <a:noFill/>
                    </a:lnTlToBr>
                    <a:lnBlToTr>
                      <a:noFill/>
                    </a:lnBlToTr>
                    <a:solidFill>
                      <a:schemeClr val="bg1"/>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it-IT" sz="1100" b="0" i="0" u="none" strike="noStrike" cap="none" normalizeH="0" baseline="0">
                        <a:ln>
                          <a:noFill/>
                        </a:ln>
                        <a:solidFill>
                          <a:srgbClr val="141440"/>
                        </a:solidFill>
                        <a:effectLst/>
                        <a:latin typeface="Verdana" charset="0"/>
                        <a:ea typeface="ＭＳ Ｐゴシック" charset="0"/>
                        <a:cs typeface="ＭＳ Ｐゴシック" charset="0"/>
                      </a:endParaRPr>
                    </a:p>
                  </a:txBody>
                  <a:tcPr marL="12700" marR="12700" marT="952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lnTlToBr>
                      <a:noFill/>
                    </a:lnTlToBr>
                    <a:lnBlToTr>
                      <a:noFill/>
                    </a:lnBlToTr>
                    <a:solidFill>
                      <a:schemeClr val="bg1"/>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it-IT" sz="1100" b="0" i="0" u="none" strike="noStrike" cap="none" normalizeH="0" baseline="0">
                          <a:ln>
                            <a:noFill/>
                          </a:ln>
                          <a:solidFill>
                            <a:srgbClr val="141440"/>
                          </a:solidFill>
                          <a:effectLst/>
                          <a:latin typeface="Verdana" charset="0"/>
                          <a:ea typeface="ＭＳ Ｐゴシック" charset="0"/>
                          <a:cs typeface="ＭＳ Ｐゴシック" charset="0"/>
                        </a:rPr>
                        <a:t>Accuratezza</a:t>
                      </a:r>
                    </a:p>
                  </a:txBody>
                  <a:tcPr marL="12700" marR="12700" marT="9525" marB="0" anchor="ctr" horzOverflow="overflow">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lnTlToBr>
                      <a:noFill/>
                    </a:lnTlToBr>
                    <a:lnBlToTr>
                      <a:noFill/>
                    </a:lnBlToTr>
                    <a:solidFill>
                      <a:schemeClr val="bg1"/>
                    </a:solidFill>
                  </a:tcPr>
                </a:tc>
              </a:tr>
              <a:tr h="219075">
                <a:tc>
                  <a:txBody>
                    <a:bodyPr/>
                    <a:lstStyle/>
                    <a:p>
                      <a:pPr marL="0" marR="0" lvl="0" indent="0" algn="l" defTabSz="914400" rtl="0" eaLnBrk="1" fontAlgn="ctr" latinLnBrk="0" hangingPunct="1">
                        <a:lnSpc>
                          <a:spcPct val="100000"/>
                        </a:lnSpc>
                        <a:spcBef>
                          <a:spcPct val="0"/>
                        </a:spcBef>
                        <a:spcAft>
                          <a:spcPct val="0"/>
                        </a:spcAft>
                        <a:buClrTx/>
                        <a:buSzTx/>
                        <a:buFontTx/>
                        <a:buNone/>
                        <a:tabLst/>
                      </a:pPr>
                      <a:endParaRPr kumimoji="0" lang="it-IT" sz="1100" b="0" i="0" u="none" strike="noStrike" cap="none" normalizeH="0" baseline="0">
                        <a:ln>
                          <a:noFill/>
                        </a:ln>
                        <a:solidFill>
                          <a:srgbClr val="141440"/>
                        </a:solidFill>
                        <a:effectLst/>
                        <a:latin typeface="Verdana" charset="0"/>
                        <a:ea typeface="ＭＳ Ｐゴシック" charset="0"/>
                        <a:cs typeface="ＭＳ Ｐゴシック" charset="0"/>
                      </a:endParaRPr>
                    </a:p>
                  </a:txBody>
                  <a:tcPr marL="12700" marR="12700" marT="9525" marB="0" anchor="ctr" horzOverflow="overflow">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a:noFill/>
                    </a:lnTlToBr>
                    <a:lnBlToTr>
                      <a:noFill/>
                    </a:lnBlToTr>
                    <a:solidFill>
                      <a:srgbClr val="CCFFCC"/>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it-IT" sz="1100" b="0" i="0" u="none" strike="noStrike" cap="none" normalizeH="0" baseline="0">
                        <a:ln>
                          <a:noFill/>
                        </a:ln>
                        <a:solidFill>
                          <a:srgbClr val="141440"/>
                        </a:solidFill>
                        <a:effectLst/>
                        <a:latin typeface="Verdana" charset="0"/>
                        <a:ea typeface="ＭＳ Ｐゴシック" charset="0"/>
                        <a:cs typeface="ＭＳ Ｐゴシック" charset="0"/>
                      </a:endParaRPr>
                    </a:p>
                  </a:txBody>
                  <a:tcPr marL="12700" marR="12700" marT="952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a:noFill/>
                    </a:lnTlToBr>
                    <a:lnBlToTr>
                      <a:noFill/>
                    </a:lnBlToTr>
                    <a:solidFill>
                      <a:schemeClr val="bg1"/>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it-IT" sz="1100" b="0" i="0" u="none" strike="noStrike" cap="none" normalizeH="0" baseline="0">
                          <a:ln>
                            <a:noFill/>
                          </a:ln>
                          <a:solidFill>
                            <a:srgbClr val="141440"/>
                          </a:solidFill>
                          <a:effectLst/>
                          <a:latin typeface="Verdana" charset="0"/>
                          <a:ea typeface="ＭＳ Ｐゴシック" charset="0"/>
                          <a:cs typeface="ＭＳ Ｐゴシック" charset="0"/>
                        </a:rPr>
                        <a:t>Diritti e obblighi</a:t>
                      </a:r>
                    </a:p>
                  </a:txBody>
                  <a:tcPr marL="12700" marR="12700" marT="952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a:noFill/>
                    </a:lnTlToBr>
                    <a:lnBlToTr>
                      <a:noFill/>
                    </a:lnBlToTr>
                    <a:solidFill>
                      <a:schemeClr val="bg1"/>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it-IT" sz="1100" b="0" i="0" u="none" strike="noStrike" cap="none" normalizeH="0" baseline="0">
                          <a:ln>
                            <a:noFill/>
                          </a:ln>
                          <a:solidFill>
                            <a:srgbClr val="141440"/>
                          </a:solidFill>
                          <a:effectLst/>
                          <a:latin typeface="Verdana" charset="0"/>
                          <a:ea typeface="ＭＳ Ｐゴシック" charset="0"/>
                          <a:cs typeface="ＭＳ Ｐゴシック" charset="0"/>
                        </a:rPr>
                        <a:t>Diritti e obblighi</a:t>
                      </a:r>
                    </a:p>
                  </a:txBody>
                  <a:tcPr marL="12700" marR="12700" marT="9525" marB="0" anchor="ctr" horzOverflow="overflow">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solidFill>
                      <a:schemeClr val="bg1"/>
                    </a:solidFill>
                  </a:tcPr>
                </a:tc>
              </a:tr>
              <a:tr h="219075">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it-IT" sz="1100" b="0" i="0" u="none" strike="noStrike" cap="none" normalizeH="0" baseline="0">
                          <a:ln>
                            <a:noFill/>
                          </a:ln>
                          <a:solidFill>
                            <a:srgbClr val="141440"/>
                          </a:solidFill>
                          <a:effectLst/>
                          <a:latin typeface="Verdana" charset="0"/>
                          <a:ea typeface="ＭＳ Ｐゴシック" charset="0"/>
                          <a:cs typeface="ＭＳ Ｐゴシック" charset="0"/>
                        </a:rPr>
                        <a:t>Accuratezza (</a:t>
                      </a:r>
                      <a:r>
                        <a:rPr kumimoji="0" lang="it-IT" sz="1100" b="1" i="0" u="none" strike="noStrike" cap="none" normalizeH="0" baseline="0">
                          <a:ln>
                            <a:noFill/>
                          </a:ln>
                          <a:solidFill>
                            <a:srgbClr val="141440"/>
                          </a:solidFill>
                          <a:effectLst/>
                          <a:latin typeface="Verdana" charset="0"/>
                          <a:ea typeface="ＭＳ Ｐゴシック" charset="0"/>
                          <a:cs typeface="ＭＳ Ｐゴシック" charset="0"/>
                        </a:rPr>
                        <a:t>A</a:t>
                      </a:r>
                      <a:r>
                        <a:rPr kumimoji="0" lang="it-IT" sz="1100" b="0" i="0" u="none" strike="noStrike" cap="none" normalizeH="0" baseline="0">
                          <a:ln>
                            <a:noFill/>
                          </a:ln>
                          <a:solidFill>
                            <a:srgbClr val="141440"/>
                          </a:solidFill>
                          <a:effectLst/>
                          <a:latin typeface="Verdana" charset="0"/>
                          <a:ea typeface="ＭＳ Ｐゴシック" charset="0"/>
                          <a:cs typeface="ＭＳ Ｐゴシック" charset="0"/>
                        </a:rPr>
                        <a:t>)</a:t>
                      </a:r>
                    </a:p>
                  </a:txBody>
                  <a:tcPr marL="12700" marR="12700" marT="9525" marB="0" anchor="ctr" horzOverflow="overflow">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a:noFill/>
                    </a:lnTlToBr>
                    <a:lnBlToTr>
                      <a:noFill/>
                    </a:lnBlToTr>
                    <a:solidFill>
                      <a:srgbClr val="CCFFCC"/>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it-IT" sz="1100" b="0" i="0" u="none" strike="noStrike" cap="none" normalizeH="0" baseline="0">
                          <a:ln>
                            <a:noFill/>
                          </a:ln>
                          <a:solidFill>
                            <a:srgbClr val="141440"/>
                          </a:solidFill>
                          <a:effectLst/>
                          <a:latin typeface="Verdana" charset="0"/>
                          <a:ea typeface="ＭＳ Ｐゴシック" charset="0"/>
                          <a:cs typeface="ＭＳ Ｐゴシック" charset="0"/>
                        </a:rPr>
                        <a:t>Competenza</a:t>
                      </a:r>
                    </a:p>
                  </a:txBody>
                  <a:tcPr marL="12700" marR="12700" marT="952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a:noFill/>
                    </a:lnTlToBr>
                    <a:lnBlToTr>
                      <a:noFill/>
                    </a:lnBlToTr>
                    <a:solidFill>
                      <a:schemeClr val="bg1"/>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it-IT" sz="1100" b="0" i="0" u="none" strike="noStrike" cap="none" normalizeH="0" baseline="0">
                        <a:ln>
                          <a:noFill/>
                        </a:ln>
                        <a:solidFill>
                          <a:srgbClr val="141440"/>
                        </a:solidFill>
                        <a:effectLst/>
                        <a:latin typeface="Verdana" charset="0"/>
                        <a:ea typeface="ＭＳ Ｐゴシック" charset="0"/>
                        <a:cs typeface="ＭＳ Ｐゴシック" charset="0"/>
                      </a:endParaRPr>
                    </a:p>
                  </a:txBody>
                  <a:tcPr marL="12700" marR="12700" marT="952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a:noFill/>
                    </a:lnTlToBr>
                    <a:lnBlToTr>
                      <a:noFill/>
                    </a:lnBlToTr>
                    <a:solidFill>
                      <a:schemeClr val="bg1"/>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it-IT" sz="1100" b="0" i="0" u="none" strike="noStrike" cap="none" normalizeH="0" baseline="0">
                        <a:ln>
                          <a:noFill/>
                        </a:ln>
                        <a:solidFill>
                          <a:srgbClr val="141440"/>
                        </a:solidFill>
                        <a:effectLst/>
                        <a:latin typeface="Verdana" charset="0"/>
                        <a:ea typeface="ＭＳ Ｐゴシック" charset="0"/>
                        <a:cs typeface="ＭＳ Ｐゴシック" charset="0"/>
                      </a:endParaRPr>
                    </a:p>
                  </a:txBody>
                  <a:tcPr marL="12700" marR="12700" marT="9525" marB="0" anchor="ctr" horzOverflow="overflow">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solidFill>
                      <a:schemeClr val="bg1"/>
                    </a:solidFill>
                  </a:tcPr>
                </a:tc>
              </a:tr>
              <a:tr h="219075">
                <a:tc>
                  <a:txBody>
                    <a:bodyPr/>
                    <a:lstStyle/>
                    <a:p>
                      <a:pPr marL="0" marR="0" lvl="0" indent="0" algn="l" defTabSz="914400" rtl="0" eaLnBrk="1" fontAlgn="ctr" latinLnBrk="0" hangingPunct="1">
                        <a:lnSpc>
                          <a:spcPct val="100000"/>
                        </a:lnSpc>
                        <a:spcBef>
                          <a:spcPct val="0"/>
                        </a:spcBef>
                        <a:spcAft>
                          <a:spcPct val="0"/>
                        </a:spcAft>
                        <a:buClrTx/>
                        <a:buSzTx/>
                        <a:buFontTx/>
                        <a:buNone/>
                        <a:tabLst/>
                      </a:pPr>
                      <a:endParaRPr kumimoji="0" lang="it-IT" sz="1100" b="0" i="0" u="none" strike="noStrike" cap="none" normalizeH="0" baseline="0">
                        <a:ln>
                          <a:noFill/>
                        </a:ln>
                        <a:solidFill>
                          <a:srgbClr val="141440"/>
                        </a:solidFill>
                        <a:effectLst/>
                        <a:latin typeface="Verdana" charset="0"/>
                        <a:ea typeface="ＭＳ Ｐゴシック" charset="0"/>
                        <a:cs typeface="ＭＳ Ｐゴシック" charset="0"/>
                      </a:endParaRPr>
                    </a:p>
                  </a:txBody>
                  <a:tcPr marL="12700" marR="12700" marT="9525" marB="0" anchor="ctr" horzOverflow="overflow">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a:noFill/>
                    </a:lnTlToBr>
                    <a:lnBlToTr>
                      <a:noFill/>
                    </a:lnBlToTr>
                    <a:solidFill>
                      <a:srgbClr val="CCFFCC"/>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it-IT" sz="1100" b="0" i="0" u="none" strike="noStrike" cap="none" normalizeH="0" baseline="0">
                          <a:ln>
                            <a:noFill/>
                          </a:ln>
                          <a:solidFill>
                            <a:srgbClr val="141440"/>
                          </a:solidFill>
                          <a:effectLst/>
                          <a:latin typeface="Verdana" charset="0"/>
                          <a:ea typeface="ＭＳ Ｐゴシック" charset="0"/>
                          <a:cs typeface="ＭＳ Ｐゴシック" charset="0"/>
                        </a:rPr>
                        <a:t>Classificazione</a:t>
                      </a:r>
                    </a:p>
                  </a:txBody>
                  <a:tcPr marL="12700" marR="12700" marT="952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a:noFill/>
                    </a:lnTlToBr>
                    <a:lnBlToTr>
                      <a:noFill/>
                    </a:lnBlToTr>
                    <a:solidFill>
                      <a:schemeClr val="bg1"/>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it-IT" sz="1100" b="0" i="0" u="none" strike="noStrike" cap="none" normalizeH="0" baseline="0">
                          <a:ln>
                            <a:noFill/>
                          </a:ln>
                          <a:solidFill>
                            <a:srgbClr val="141440"/>
                          </a:solidFill>
                          <a:effectLst/>
                          <a:latin typeface="Verdana" charset="0"/>
                          <a:ea typeface="ＭＳ Ｐゴシック" charset="0"/>
                          <a:cs typeface="ＭＳ Ｐゴシック" charset="0"/>
                        </a:rPr>
                        <a:t>Classificazione</a:t>
                      </a:r>
                    </a:p>
                  </a:txBody>
                  <a:tcPr marL="12700" marR="12700" marT="952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a:noFill/>
                    </a:lnTlToBr>
                    <a:lnBlToTr>
                      <a:noFill/>
                    </a:lnBlToTr>
                    <a:solidFill>
                      <a:schemeClr val="bg1"/>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it-IT" sz="1100" b="0" i="0" u="none" strike="noStrike" cap="none" normalizeH="0" baseline="0">
                          <a:ln>
                            <a:noFill/>
                          </a:ln>
                          <a:solidFill>
                            <a:srgbClr val="141440"/>
                          </a:solidFill>
                          <a:effectLst/>
                          <a:latin typeface="Verdana" charset="0"/>
                          <a:ea typeface="ＭＳ Ｐゴシック" charset="0"/>
                          <a:cs typeface="ＭＳ Ｐゴシック" charset="0"/>
                        </a:rPr>
                        <a:t>Classificazione</a:t>
                      </a:r>
                    </a:p>
                  </a:txBody>
                  <a:tcPr marL="12700" marR="12700" marT="9525" marB="0" anchor="ctr" horzOverflow="overflow">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solidFill>
                      <a:schemeClr val="bg1"/>
                    </a:solidFill>
                  </a:tcPr>
                </a:tc>
              </a:tr>
              <a:tr h="219075">
                <a:tc>
                  <a:txBody>
                    <a:bodyPr/>
                    <a:lstStyle/>
                    <a:p>
                      <a:pPr marL="0" marR="0" lvl="0" indent="0" algn="l" defTabSz="914400" rtl="0" eaLnBrk="1" fontAlgn="ctr" latinLnBrk="0" hangingPunct="1">
                        <a:lnSpc>
                          <a:spcPct val="100000"/>
                        </a:lnSpc>
                        <a:spcBef>
                          <a:spcPct val="0"/>
                        </a:spcBef>
                        <a:spcAft>
                          <a:spcPct val="0"/>
                        </a:spcAft>
                        <a:buClrTx/>
                        <a:buSzTx/>
                        <a:buFontTx/>
                        <a:buNone/>
                        <a:tabLst/>
                      </a:pPr>
                      <a:endParaRPr kumimoji="0" lang="it-IT" sz="1100" b="0" i="0" u="none" strike="noStrike" cap="none" normalizeH="0" baseline="0">
                        <a:ln>
                          <a:noFill/>
                        </a:ln>
                        <a:solidFill>
                          <a:srgbClr val="141440"/>
                        </a:solidFill>
                        <a:effectLst/>
                        <a:latin typeface="Verdana" charset="0"/>
                        <a:ea typeface="ＭＳ Ｐゴシック" charset="0"/>
                        <a:cs typeface="ＭＳ Ｐゴシック" charset="0"/>
                      </a:endParaRPr>
                    </a:p>
                  </a:txBody>
                  <a:tcPr marL="12700" marR="12700" marT="9525" marB="0" anchor="ctr" horzOverflow="overflow">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it-IT" sz="1100" b="0" i="0" u="none" strike="noStrike" cap="none" normalizeH="0" baseline="0">
                        <a:ln>
                          <a:noFill/>
                        </a:ln>
                        <a:solidFill>
                          <a:srgbClr val="141440"/>
                        </a:solidFill>
                        <a:effectLst/>
                        <a:latin typeface="Verdana" charset="0"/>
                        <a:ea typeface="ＭＳ Ｐゴシック" charset="0"/>
                        <a:cs typeface="ＭＳ Ｐゴシック" charset="0"/>
                      </a:endParaRPr>
                    </a:p>
                  </a:txBody>
                  <a:tcPr marL="12700" marR="12700" marT="952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it-IT" sz="1100" b="0" i="0" u="none" strike="noStrike" cap="none" normalizeH="0" baseline="0">
                        <a:ln>
                          <a:noFill/>
                        </a:ln>
                        <a:solidFill>
                          <a:srgbClr val="141440"/>
                        </a:solidFill>
                        <a:effectLst/>
                        <a:latin typeface="Verdana" charset="0"/>
                        <a:ea typeface="ＭＳ Ｐゴシック" charset="0"/>
                        <a:cs typeface="ＭＳ Ｐゴシック" charset="0"/>
                      </a:endParaRPr>
                    </a:p>
                  </a:txBody>
                  <a:tcPr marL="12700" marR="12700" marT="952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it-IT" sz="1100" b="0" i="0" u="none" strike="noStrike" cap="none" normalizeH="0" baseline="0">
                          <a:ln>
                            <a:noFill/>
                          </a:ln>
                          <a:solidFill>
                            <a:srgbClr val="141440"/>
                          </a:solidFill>
                          <a:effectLst/>
                          <a:latin typeface="Verdana" charset="0"/>
                          <a:ea typeface="ＭＳ Ｐゴシック" charset="0"/>
                          <a:cs typeface="ＭＳ Ｐゴシック" charset="0"/>
                        </a:rPr>
                        <a:t>Comprensibilità</a:t>
                      </a:r>
                    </a:p>
                  </a:txBody>
                  <a:tcPr marL="12700" marR="12700" marT="9525" marB="0" anchor="ctr" horzOverflow="overflow">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r>
              <a:tr h="219075">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it-IT" sz="1100" b="0" i="0" u="none" strike="noStrike" cap="none" normalizeH="0" baseline="0">
                          <a:ln>
                            <a:noFill/>
                          </a:ln>
                          <a:solidFill>
                            <a:srgbClr val="141440"/>
                          </a:solidFill>
                          <a:effectLst/>
                          <a:latin typeface="Verdana" charset="0"/>
                          <a:ea typeface="ＭＳ Ｐゴシック" charset="0"/>
                          <a:cs typeface="ＭＳ Ｐゴシック" charset="0"/>
                        </a:rPr>
                        <a:t>Valutazione (</a:t>
                      </a:r>
                      <a:r>
                        <a:rPr kumimoji="0" lang="it-IT" sz="1100" b="1" i="0" u="none" strike="noStrike" cap="none" normalizeH="0" baseline="0">
                          <a:ln>
                            <a:noFill/>
                          </a:ln>
                          <a:solidFill>
                            <a:srgbClr val="141440"/>
                          </a:solidFill>
                          <a:effectLst/>
                          <a:latin typeface="Verdana" charset="0"/>
                          <a:ea typeface="ＭＳ Ｐゴシック" charset="0"/>
                          <a:cs typeface="ＭＳ Ｐゴシック" charset="0"/>
                        </a:rPr>
                        <a:t>V</a:t>
                      </a:r>
                      <a:r>
                        <a:rPr kumimoji="0" lang="it-IT" sz="1100" b="0" i="0" u="none" strike="noStrike" cap="none" normalizeH="0" baseline="0">
                          <a:ln>
                            <a:noFill/>
                          </a:ln>
                          <a:solidFill>
                            <a:srgbClr val="141440"/>
                          </a:solidFill>
                          <a:effectLst/>
                          <a:latin typeface="Verdana" charset="0"/>
                          <a:ea typeface="ＭＳ Ｐゴシック" charset="0"/>
                          <a:cs typeface="ＭＳ Ｐゴシック" charset="0"/>
                        </a:rPr>
                        <a:t>)</a:t>
                      </a:r>
                    </a:p>
                  </a:txBody>
                  <a:tcPr marL="12700" marR="12700" marT="9525" marB="0" anchor="ctr" horzOverflow="overflow">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it-IT" sz="1100" b="0" i="0" u="none" strike="noStrike" cap="none" normalizeH="0" baseline="0">
                        <a:ln>
                          <a:noFill/>
                        </a:ln>
                        <a:solidFill>
                          <a:srgbClr val="141440"/>
                        </a:solidFill>
                        <a:effectLst/>
                        <a:latin typeface="Verdana" charset="0"/>
                        <a:ea typeface="ＭＳ Ｐゴシック" charset="0"/>
                        <a:cs typeface="ＭＳ Ｐゴシック" charset="0"/>
                      </a:endParaRPr>
                    </a:p>
                  </a:txBody>
                  <a:tcPr marL="12700" marR="12700" marT="952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it-IT" sz="1100" b="0" i="0" u="none" strike="noStrike" cap="none" normalizeH="0" baseline="0">
                          <a:ln>
                            <a:noFill/>
                          </a:ln>
                          <a:solidFill>
                            <a:srgbClr val="141440"/>
                          </a:solidFill>
                          <a:effectLst/>
                          <a:latin typeface="Verdana" charset="0"/>
                          <a:ea typeface="ＭＳ Ｐゴシック" charset="0"/>
                          <a:cs typeface="ＭＳ Ｐゴシック" charset="0"/>
                        </a:rPr>
                        <a:t>Valutazione</a:t>
                      </a:r>
                    </a:p>
                  </a:txBody>
                  <a:tcPr marL="12700" marR="12700" marT="952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it-IT" sz="1100" b="0" i="0" u="none" strike="noStrike" cap="none" normalizeH="0" baseline="0" dirty="0">
                          <a:ln>
                            <a:noFill/>
                          </a:ln>
                          <a:solidFill>
                            <a:srgbClr val="141440"/>
                          </a:solidFill>
                          <a:effectLst/>
                          <a:latin typeface="Verdana" charset="0"/>
                          <a:ea typeface="ＭＳ Ｐゴシック" charset="0"/>
                          <a:cs typeface="ＭＳ Ｐゴシック" charset="0"/>
                        </a:rPr>
                        <a:t>Valutazione</a:t>
                      </a:r>
                    </a:p>
                  </a:txBody>
                  <a:tcPr marL="12700" marR="12700" marT="9525" marB="0" anchor="ctr" horzOverflow="overflow">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bl>
          </a:graphicData>
        </a:graphic>
      </p:graphicFrame>
      <p:pic>
        <p:nvPicPr>
          <p:cNvPr id="13" name="Immagine 2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27987" y="1668495"/>
            <a:ext cx="6619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ttangolo 13"/>
          <p:cNvSpPr/>
          <p:nvPr/>
        </p:nvSpPr>
        <p:spPr>
          <a:xfrm>
            <a:off x="3274296" y="443078"/>
            <a:ext cx="2491504" cy="438582"/>
          </a:xfrm>
          <a:prstGeom prst="rect">
            <a:avLst/>
          </a:prstGeom>
          <a:solidFill>
            <a:schemeClr val="bg1"/>
          </a:solidFill>
        </p:spPr>
        <p:txBody>
          <a:bodyPr wrap="square" lIns="68580" tIns="34290" rIns="68580" bIns="34290">
            <a:spAutoFit/>
          </a:bodyPr>
          <a:lstStyle/>
          <a:p>
            <a:pPr algn="ctr"/>
            <a:r>
              <a:rPr lang="pt-BR" sz="2400" b="1" dirty="0">
                <a:solidFill>
                  <a:srgbClr val="971613"/>
                </a:solidFill>
              </a:rPr>
              <a:t>Le asserzioni</a:t>
            </a:r>
            <a:endParaRPr lang="it-IT" sz="2400" b="1" dirty="0">
              <a:solidFill>
                <a:srgbClr val="971613"/>
              </a:solidFill>
            </a:endParaRPr>
          </a:p>
        </p:txBody>
      </p:sp>
    </p:spTree>
    <p:extLst>
      <p:ext uri="{BB962C8B-B14F-4D97-AF65-F5344CB8AC3E}">
        <p14:creationId xmlns:p14="http://schemas.microsoft.com/office/powerpoint/2010/main" val="606997178"/>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p:cNvSpPr txBox="1"/>
          <p:nvPr/>
        </p:nvSpPr>
        <p:spPr>
          <a:xfrm>
            <a:off x="5183490" y="2311884"/>
            <a:ext cx="138499" cy="346249"/>
          </a:xfrm>
          <a:prstGeom prst="rect">
            <a:avLst/>
          </a:prstGeom>
          <a:noFill/>
        </p:spPr>
        <p:txBody>
          <a:bodyPr wrap="none" lIns="68580" tIns="34290" rIns="68580" bIns="34290" rtlCol="0">
            <a:spAutoFit/>
          </a:bodyPr>
          <a:lstStyle/>
          <a:p>
            <a:endParaRPr lang="it-IT" dirty="0"/>
          </a:p>
        </p:txBody>
      </p:sp>
      <p:sp>
        <p:nvSpPr>
          <p:cNvPr id="6" name="AutoShape 4"/>
          <p:cNvSpPr>
            <a:spLocks noChangeArrowheads="1"/>
          </p:cNvSpPr>
          <p:nvPr/>
        </p:nvSpPr>
        <p:spPr bwMode="auto">
          <a:xfrm>
            <a:off x="1009600" y="1587429"/>
            <a:ext cx="2133600" cy="280928"/>
          </a:xfrm>
          <a:prstGeom prst="roundRect">
            <a:avLst>
              <a:gd name="adj" fmla="val 16667"/>
            </a:avLst>
          </a:prstGeom>
          <a:ln>
            <a:headEnd/>
            <a:tailEnd/>
          </a:ln>
        </p:spPr>
        <p:style>
          <a:lnRef idx="1">
            <a:schemeClr val="accent4"/>
          </a:lnRef>
          <a:fillRef idx="2">
            <a:schemeClr val="accent4"/>
          </a:fillRef>
          <a:effectRef idx="1">
            <a:schemeClr val="accent4"/>
          </a:effectRef>
          <a:fontRef idx="minor">
            <a:schemeClr val="dk1"/>
          </a:fontRef>
        </p:style>
        <p:txBody>
          <a:bodyPr lIns="68580" tIns="34290" rIns="68580" bIns="34290" anchor="ctr">
            <a:spAutoFit/>
          </a:bodyPr>
          <a:lstStyle/>
          <a:p>
            <a:pPr algn="ctr" eaLnBrk="0" hangingPunct="0">
              <a:defRPr/>
            </a:pPr>
            <a:r>
              <a:rPr lang="it-IT" sz="1200" b="1" dirty="0">
                <a:solidFill>
                  <a:srgbClr val="4D4D4D"/>
                </a:solidFill>
                <a:latin typeface="Formata" pitchFamily="34" charset="0"/>
              </a:rPr>
              <a:t>Valutazione dei rischi</a:t>
            </a:r>
          </a:p>
        </p:txBody>
      </p:sp>
      <p:sp>
        <p:nvSpPr>
          <p:cNvPr id="7" name="CasellaDiTesto 45"/>
          <p:cNvSpPr txBox="1">
            <a:spLocks noChangeArrowheads="1"/>
          </p:cNvSpPr>
          <p:nvPr/>
        </p:nvSpPr>
        <p:spPr bwMode="auto">
          <a:xfrm>
            <a:off x="1009600" y="2637927"/>
            <a:ext cx="2819400" cy="238527"/>
          </a:xfrm>
          <a:prstGeom prst="rect">
            <a:avLst/>
          </a:prstGeom>
          <a:solidFill>
            <a:srgbClr val="FDEEF1"/>
          </a:solidFill>
          <a:ln w="25400">
            <a:solidFill>
              <a:srgbClr val="D10019"/>
            </a:solidFill>
            <a:miter lim="800000"/>
            <a:headEnd/>
            <a:tailEnd/>
          </a:ln>
        </p:spPr>
        <p:txBody>
          <a:bodyPr lIns="68580" tIns="34290" rIns="68580" bIns="34290">
            <a:spAutoFit/>
          </a:bodyPr>
          <a:lstStyle>
            <a:lvl1pPr eaLnBrk="0" hangingPunct="0">
              <a:defRPr sz="3600">
                <a:solidFill>
                  <a:schemeClr val="tx1"/>
                </a:solidFill>
                <a:latin typeface="Arial" charset="0"/>
                <a:ea typeface="ＭＳ Ｐゴシック" charset="0"/>
                <a:cs typeface="ＭＳ Ｐゴシック" charset="0"/>
              </a:defRPr>
            </a:lvl1pPr>
            <a:lvl2pPr marL="37931725" indent="-37474525" eaLnBrk="0" hangingPunct="0">
              <a:defRPr sz="3600">
                <a:solidFill>
                  <a:schemeClr val="tx1"/>
                </a:solidFill>
                <a:latin typeface="Arial" charset="0"/>
                <a:ea typeface="ＭＳ Ｐゴシック" charset="0"/>
              </a:defRPr>
            </a:lvl2pPr>
            <a:lvl3pPr eaLnBrk="0" hangingPunct="0">
              <a:defRPr sz="3600">
                <a:solidFill>
                  <a:schemeClr val="tx1"/>
                </a:solidFill>
                <a:latin typeface="Arial" charset="0"/>
                <a:ea typeface="ＭＳ Ｐゴシック" charset="0"/>
              </a:defRPr>
            </a:lvl3pPr>
            <a:lvl4pPr eaLnBrk="0" hangingPunct="0">
              <a:defRPr sz="3600">
                <a:solidFill>
                  <a:schemeClr val="tx1"/>
                </a:solidFill>
                <a:latin typeface="Arial" charset="0"/>
                <a:ea typeface="ＭＳ Ｐゴシック" charset="0"/>
              </a:defRPr>
            </a:lvl4pPr>
            <a:lvl5pPr eaLnBrk="0" hangingPunct="0">
              <a:defRPr sz="3600">
                <a:solidFill>
                  <a:schemeClr val="tx1"/>
                </a:solidFill>
                <a:latin typeface="Arial" charset="0"/>
                <a:ea typeface="ＭＳ Ｐゴシック" charset="0"/>
              </a:defRPr>
            </a:lvl5pPr>
            <a:lvl6pPr marL="457200" eaLnBrk="0" fontAlgn="base" hangingPunct="0">
              <a:spcBef>
                <a:spcPct val="0"/>
              </a:spcBef>
              <a:spcAft>
                <a:spcPct val="0"/>
              </a:spcAft>
              <a:defRPr sz="3600">
                <a:solidFill>
                  <a:schemeClr val="tx1"/>
                </a:solidFill>
                <a:latin typeface="Arial" charset="0"/>
                <a:ea typeface="ＭＳ Ｐゴシック" charset="0"/>
              </a:defRPr>
            </a:lvl6pPr>
            <a:lvl7pPr marL="914400" eaLnBrk="0" fontAlgn="base" hangingPunct="0">
              <a:spcBef>
                <a:spcPct val="0"/>
              </a:spcBef>
              <a:spcAft>
                <a:spcPct val="0"/>
              </a:spcAft>
              <a:defRPr sz="3600">
                <a:solidFill>
                  <a:schemeClr val="tx1"/>
                </a:solidFill>
                <a:latin typeface="Arial" charset="0"/>
                <a:ea typeface="ＭＳ Ｐゴシック" charset="0"/>
              </a:defRPr>
            </a:lvl7pPr>
            <a:lvl8pPr marL="1371600" eaLnBrk="0" fontAlgn="base" hangingPunct="0">
              <a:spcBef>
                <a:spcPct val="0"/>
              </a:spcBef>
              <a:spcAft>
                <a:spcPct val="0"/>
              </a:spcAft>
              <a:defRPr sz="3600">
                <a:solidFill>
                  <a:schemeClr val="tx1"/>
                </a:solidFill>
                <a:latin typeface="Arial" charset="0"/>
                <a:ea typeface="ＭＳ Ｐゴシック" charset="0"/>
              </a:defRPr>
            </a:lvl8pPr>
            <a:lvl9pPr marL="1828800" eaLnBrk="0" fontAlgn="base" hangingPunct="0">
              <a:spcBef>
                <a:spcPct val="0"/>
              </a:spcBef>
              <a:spcAft>
                <a:spcPct val="0"/>
              </a:spcAft>
              <a:defRPr sz="3600">
                <a:solidFill>
                  <a:schemeClr val="tx1"/>
                </a:solidFill>
                <a:latin typeface="Arial" charset="0"/>
                <a:ea typeface="ＭＳ Ｐゴシック" charset="0"/>
              </a:defRPr>
            </a:lvl9pPr>
          </a:lstStyle>
          <a:p>
            <a:pPr algn="ctr" eaLnBrk="1" hangingPunct="1"/>
            <a:r>
              <a:rPr lang="it-IT" sz="1100">
                <a:solidFill>
                  <a:srgbClr val="4D4D4D"/>
                </a:solidFill>
                <a:latin typeface="Formata" charset="0"/>
              </a:rPr>
              <a:t>Sottostima fondo svalutaz. crediti</a:t>
            </a:r>
          </a:p>
        </p:txBody>
      </p:sp>
      <p:sp>
        <p:nvSpPr>
          <p:cNvPr id="8" name="AutoShape 4"/>
          <p:cNvSpPr>
            <a:spLocks noChangeArrowheads="1"/>
          </p:cNvSpPr>
          <p:nvPr/>
        </p:nvSpPr>
        <p:spPr bwMode="auto">
          <a:xfrm>
            <a:off x="6038800" y="1587429"/>
            <a:ext cx="2133600" cy="280928"/>
          </a:xfrm>
          <a:prstGeom prst="roundRect">
            <a:avLst>
              <a:gd name="adj" fmla="val 16667"/>
            </a:avLst>
          </a:prstGeom>
          <a:ln>
            <a:headEnd/>
            <a:tailEnd/>
          </a:ln>
        </p:spPr>
        <p:style>
          <a:lnRef idx="1">
            <a:schemeClr val="accent3"/>
          </a:lnRef>
          <a:fillRef idx="2">
            <a:schemeClr val="accent3"/>
          </a:fillRef>
          <a:effectRef idx="1">
            <a:schemeClr val="accent3"/>
          </a:effectRef>
          <a:fontRef idx="minor">
            <a:schemeClr val="dk1"/>
          </a:fontRef>
        </p:style>
        <p:txBody>
          <a:bodyPr lIns="68580" tIns="34290" rIns="68580" bIns="34290" anchor="ctr">
            <a:spAutoFit/>
          </a:bodyPr>
          <a:lstStyle/>
          <a:p>
            <a:pPr algn="ctr" eaLnBrk="0" hangingPunct="0">
              <a:defRPr/>
            </a:pPr>
            <a:r>
              <a:rPr lang="it-IT" sz="1200" b="1" dirty="0">
                <a:solidFill>
                  <a:srgbClr val="4D4D4D"/>
                </a:solidFill>
                <a:latin typeface="Formata" pitchFamily="34" charset="0"/>
              </a:rPr>
              <a:t>Procedure di revisione</a:t>
            </a:r>
          </a:p>
        </p:txBody>
      </p:sp>
      <p:sp>
        <p:nvSpPr>
          <p:cNvPr id="9" name="AutoShape 4"/>
          <p:cNvSpPr>
            <a:spLocks noChangeArrowheads="1"/>
          </p:cNvSpPr>
          <p:nvPr/>
        </p:nvSpPr>
        <p:spPr bwMode="auto">
          <a:xfrm>
            <a:off x="3829000" y="1589779"/>
            <a:ext cx="1524000" cy="280988"/>
          </a:xfrm>
          <a:prstGeom prst="roundRect">
            <a:avLst>
              <a:gd name="adj" fmla="val 16667"/>
            </a:avLst>
          </a:prstGeom>
          <a:ln>
            <a:headEnd/>
            <a:tailEnd/>
          </a:ln>
        </p:spPr>
        <p:style>
          <a:lnRef idx="1">
            <a:schemeClr val="accent1"/>
          </a:lnRef>
          <a:fillRef idx="2">
            <a:schemeClr val="accent1"/>
          </a:fillRef>
          <a:effectRef idx="1">
            <a:schemeClr val="accent1"/>
          </a:effectRef>
          <a:fontRef idx="minor">
            <a:schemeClr val="dk1"/>
          </a:fontRef>
        </p:style>
        <p:txBody>
          <a:bodyPr lIns="68580" tIns="34290" rIns="68580" bIns="34290" anchor="ctr">
            <a:spAutoFit/>
          </a:bodyPr>
          <a:lstStyle/>
          <a:p>
            <a:pPr algn="ctr" eaLnBrk="0" hangingPunct="0">
              <a:defRPr/>
            </a:pPr>
            <a:r>
              <a:rPr lang="it-IT" sz="1200" b="1" dirty="0">
                <a:solidFill>
                  <a:srgbClr val="4D4D4D"/>
                </a:solidFill>
                <a:latin typeface="Formata" pitchFamily="34" charset="0"/>
              </a:rPr>
              <a:t>Pertinenza</a:t>
            </a:r>
          </a:p>
        </p:txBody>
      </p:sp>
      <p:sp>
        <p:nvSpPr>
          <p:cNvPr id="10" name="AutoShape 4"/>
          <p:cNvSpPr>
            <a:spLocks noChangeArrowheads="1"/>
          </p:cNvSpPr>
          <p:nvPr/>
        </p:nvSpPr>
        <p:spPr bwMode="auto">
          <a:xfrm>
            <a:off x="3829000" y="1027834"/>
            <a:ext cx="1524000" cy="280928"/>
          </a:xfrm>
          <a:prstGeom prst="roundRect">
            <a:avLst>
              <a:gd name="adj" fmla="val 16667"/>
            </a:avLst>
          </a:prstGeom>
          <a:noFill/>
          <a:ln w="28575">
            <a:solidFill>
              <a:srgbClr val="D10018"/>
            </a:solidFill>
            <a:round/>
            <a:headEnd/>
            <a:tailEnd/>
          </a:ln>
          <a:extLst>
            <a:ext uri="{909E8E84-426E-40dd-AFC4-6F175D3DCCD1}">
              <a14:hiddenFill xmlns:a14="http://schemas.microsoft.com/office/drawing/2010/main">
                <a:solidFill>
                  <a:srgbClr val="FFFFFF"/>
                </a:solidFill>
              </a14:hiddenFill>
            </a:ext>
          </a:extLst>
        </p:spPr>
        <p:txBody>
          <a:bodyPr lIns="68580" tIns="34290" rIns="68580" bIns="34290" anchor="ctr">
            <a:spAutoFit/>
          </a:bodyPr>
          <a:lstStyle/>
          <a:p>
            <a:pPr algn="ctr" eaLnBrk="0" hangingPunct="0"/>
            <a:r>
              <a:rPr lang="it-IT" sz="1200" b="1" dirty="0">
                <a:solidFill>
                  <a:srgbClr val="4D4D4D"/>
                </a:solidFill>
                <a:latin typeface="Formata" charset="0"/>
              </a:rPr>
              <a:t>Asserzioni</a:t>
            </a:r>
          </a:p>
        </p:txBody>
      </p:sp>
      <p:cxnSp>
        <p:nvCxnSpPr>
          <p:cNvPr id="11" name="Connettore 2 10"/>
          <p:cNvCxnSpPr>
            <a:stCxn id="6" idx="3"/>
            <a:endCxn id="9" idx="1"/>
          </p:cNvCxnSpPr>
          <p:nvPr/>
        </p:nvCxnSpPr>
        <p:spPr>
          <a:xfrm>
            <a:off x="3143200" y="1727893"/>
            <a:ext cx="685800" cy="2380"/>
          </a:xfrm>
          <a:prstGeom prst="straightConnector1">
            <a:avLst/>
          </a:prstGeom>
          <a:ln>
            <a:solidFill>
              <a:schemeClr val="tx1">
                <a:lumMod val="65000"/>
                <a:lumOff val="35000"/>
              </a:schemeClr>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2" name="Connettore 2 11"/>
          <p:cNvCxnSpPr>
            <a:cxnSpLocks noChangeShapeType="1"/>
            <a:stCxn id="8" idx="1"/>
            <a:endCxn id="9" idx="3"/>
          </p:cNvCxnSpPr>
          <p:nvPr/>
        </p:nvCxnSpPr>
        <p:spPr bwMode="auto">
          <a:xfrm flipH="1">
            <a:off x="5353000" y="1727893"/>
            <a:ext cx="685800" cy="2380"/>
          </a:xfrm>
          <a:prstGeom prst="straightConnector1">
            <a:avLst/>
          </a:prstGeom>
          <a:noFill/>
          <a:ln w="25400">
            <a:solidFill>
              <a:srgbClr val="595959"/>
            </a:solidFill>
            <a:round/>
            <a:headEnd/>
            <a:tailEnd type="arrow" w="med" len="med"/>
          </a:ln>
          <a:extLst>
            <a:ext uri="{909E8E84-426E-40dd-AFC4-6F175D3DCCD1}">
              <a14:hiddenFill xmlns:a14="http://schemas.microsoft.com/office/drawing/2010/main">
                <a:noFill/>
              </a14:hiddenFill>
            </a:ext>
          </a:extLst>
        </p:spPr>
      </p:cxnSp>
      <p:sp>
        <p:nvSpPr>
          <p:cNvPr id="13" name="CasellaDiTesto 58"/>
          <p:cNvSpPr txBox="1">
            <a:spLocks noChangeArrowheads="1"/>
          </p:cNvSpPr>
          <p:nvPr/>
        </p:nvSpPr>
        <p:spPr bwMode="auto">
          <a:xfrm>
            <a:off x="5353000" y="2637927"/>
            <a:ext cx="2819400" cy="238527"/>
          </a:xfrm>
          <a:prstGeom prst="rect">
            <a:avLst/>
          </a:prstGeom>
          <a:solidFill>
            <a:srgbClr val="CCFFCC"/>
          </a:solidFill>
          <a:ln w="25400">
            <a:solidFill>
              <a:srgbClr val="008000"/>
            </a:solidFill>
            <a:miter lim="800000"/>
            <a:headEnd/>
            <a:tailEnd/>
          </a:ln>
        </p:spPr>
        <p:txBody>
          <a:bodyPr lIns="68580" tIns="34290" rIns="68580" bIns="34290">
            <a:spAutoFit/>
          </a:bodyPr>
          <a:lstStyle>
            <a:lvl1pPr eaLnBrk="0" hangingPunct="0">
              <a:defRPr sz="3600">
                <a:solidFill>
                  <a:schemeClr val="tx1"/>
                </a:solidFill>
                <a:latin typeface="Arial" charset="0"/>
                <a:ea typeface="ＭＳ Ｐゴシック" charset="0"/>
                <a:cs typeface="ＭＳ Ｐゴシック" charset="0"/>
              </a:defRPr>
            </a:lvl1pPr>
            <a:lvl2pPr marL="37931725" indent="-37474525" eaLnBrk="0" hangingPunct="0">
              <a:defRPr sz="3600">
                <a:solidFill>
                  <a:schemeClr val="tx1"/>
                </a:solidFill>
                <a:latin typeface="Arial" charset="0"/>
                <a:ea typeface="ＭＳ Ｐゴシック" charset="0"/>
              </a:defRPr>
            </a:lvl2pPr>
            <a:lvl3pPr eaLnBrk="0" hangingPunct="0">
              <a:defRPr sz="3600">
                <a:solidFill>
                  <a:schemeClr val="tx1"/>
                </a:solidFill>
                <a:latin typeface="Arial" charset="0"/>
                <a:ea typeface="ＭＳ Ｐゴシック" charset="0"/>
              </a:defRPr>
            </a:lvl3pPr>
            <a:lvl4pPr eaLnBrk="0" hangingPunct="0">
              <a:defRPr sz="3600">
                <a:solidFill>
                  <a:schemeClr val="tx1"/>
                </a:solidFill>
                <a:latin typeface="Arial" charset="0"/>
                <a:ea typeface="ＭＳ Ｐゴシック" charset="0"/>
              </a:defRPr>
            </a:lvl4pPr>
            <a:lvl5pPr eaLnBrk="0" hangingPunct="0">
              <a:defRPr sz="3600">
                <a:solidFill>
                  <a:schemeClr val="tx1"/>
                </a:solidFill>
                <a:latin typeface="Arial" charset="0"/>
                <a:ea typeface="ＭＳ Ｐゴシック" charset="0"/>
              </a:defRPr>
            </a:lvl5pPr>
            <a:lvl6pPr marL="457200" eaLnBrk="0" fontAlgn="base" hangingPunct="0">
              <a:spcBef>
                <a:spcPct val="0"/>
              </a:spcBef>
              <a:spcAft>
                <a:spcPct val="0"/>
              </a:spcAft>
              <a:defRPr sz="3600">
                <a:solidFill>
                  <a:schemeClr val="tx1"/>
                </a:solidFill>
                <a:latin typeface="Arial" charset="0"/>
                <a:ea typeface="ＭＳ Ｐゴシック" charset="0"/>
              </a:defRPr>
            </a:lvl6pPr>
            <a:lvl7pPr marL="914400" eaLnBrk="0" fontAlgn="base" hangingPunct="0">
              <a:spcBef>
                <a:spcPct val="0"/>
              </a:spcBef>
              <a:spcAft>
                <a:spcPct val="0"/>
              </a:spcAft>
              <a:defRPr sz="3600">
                <a:solidFill>
                  <a:schemeClr val="tx1"/>
                </a:solidFill>
                <a:latin typeface="Arial" charset="0"/>
                <a:ea typeface="ＭＳ Ｐゴシック" charset="0"/>
              </a:defRPr>
            </a:lvl7pPr>
            <a:lvl8pPr marL="1371600" eaLnBrk="0" fontAlgn="base" hangingPunct="0">
              <a:spcBef>
                <a:spcPct val="0"/>
              </a:spcBef>
              <a:spcAft>
                <a:spcPct val="0"/>
              </a:spcAft>
              <a:defRPr sz="3600">
                <a:solidFill>
                  <a:schemeClr val="tx1"/>
                </a:solidFill>
                <a:latin typeface="Arial" charset="0"/>
                <a:ea typeface="ＭＳ Ｐゴシック" charset="0"/>
              </a:defRPr>
            </a:lvl8pPr>
            <a:lvl9pPr marL="1828800" eaLnBrk="0" fontAlgn="base" hangingPunct="0">
              <a:spcBef>
                <a:spcPct val="0"/>
              </a:spcBef>
              <a:spcAft>
                <a:spcPct val="0"/>
              </a:spcAft>
              <a:defRPr sz="3600">
                <a:solidFill>
                  <a:schemeClr val="tx1"/>
                </a:solidFill>
                <a:latin typeface="Arial" charset="0"/>
                <a:ea typeface="ＭＳ Ｐゴシック" charset="0"/>
              </a:defRPr>
            </a:lvl9pPr>
          </a:lstStyle>
          <a:p>
            <a:pPr algn="ctr" eaLnBrk="1" hangingPunct="1"/>
            <a:r>
              <a:rPr lang="it-IT" sz="1100">
                <a:solidFill>
                  <a:srgbClr val="4D4D4D"/>
                </a:solidFill>
                <a:latin typeface="Formata" charset="0"/>
              </a:rPr>
              <a:t>Circolarizzazione clienti</a:t>
            </a:r>
          </a:p>
        </p:txBody>
      </p:sp>
      <p:sp>
        <p:nvSpPr>
          <p:cNvPr id="14" name="CasellaDiTesto 59"/>
          <p:cNvSpPr txBox="1">
            <a:spLocks noChangeArrowheads="1"/>
          </p:cNvSpPr>
          <p:nvPr/>
        </p:nvSpPr>
        <p:spPr bwMode="auto">
          <a:xfrm>
            <a:off x="1009600" y="3095127"/>
            <a:ext cx="2819400" cy="238527"/>
          </a:xfrm>
          <a:prstGeom prst="rect">
            <a:avLst/>
          </a:prstGeom>
          <a:solidFill>
            <a:srgbClr val="FDEEF1"/>
          </a:solidFill>
          <a:ln w="25400">
            <a:solidFill>
              <a:srgbClr val="D10019"/>
            </a:solidFill>
            <a:miter lim="800000"/>
            <a:headEnd/>
            <a:tailEnd/>
          </a:ln>
        </p:spPr>
        <p:txBody>
          <a:bodyPr lIns="68580" tIns="34290" rIns="68580" bIns="34290">
            <a:spAutoFit/>
          </a:bodyPr>
          <a:lstStyle>
            <a:lvl1pPr eaLnBrk="0" hangingPunct="0">
              <a:defRPr sz="3600">
                <a:solidFill>
                  <a:schemeClr val="tx1"/>
                </a:solidFill>
                <a:latin typeface="Arial" charset="0"/>
                <a:ea typeface="ＭＳ Ｐゴシック" charset="0"/>
                <a:cs typeface="ＭＳ Ｐゴシック" charset="0"/>
              </a:defRPr>
            </a:lvl1pPr>
            <a:lvl2pPr marL="37931725" indent="-37474525" eaLnBrk="0" hangingPunct="0">
              <a:defRPr sz="3600">
                <a:solidFill>
                  <a:schemeClr val="tx1"/>
                </a:solidFill>
                <a:latin typeface="Arial" charset="0"/>
                <a:ea typeface="ＭＳ Ｐゴシック" charset="0"/>
              </a:defRPr>
            </a:lvl2pPr>
            <a:lvl3pPr eaLnBrk="0" hangingPunct="0">
              <a:defRPr sz="3600">
                <a:solidFill>
                  <a:schemeClr val="tx1"/>
                </a:solidFill>
                <a:latin typeface="Arial" charset="0"/>
                <a:ea typeface="ＭＳ Ｐゴシック" charset="0"/>
              </a:defRPr>
            </a:lvl3pPr>
            <a:lvl4pPr eaLnBrk="0" hangingPunct="0">
              <a:defRPr sz="3600">
                <a:solidFill>
                  <a:schemeClr val="tx1"/>
                </a:solidFill>
                <a:latin typeface="Arial" charset="0"/>
                <a:ea typeface="ＭＳ Ｐゴシック" charset="0"/>
              </a:defRPr>
            </a:lvl4pPr>
            <a:lvl5pPr eaLnBrk="0" hangingPunct="0">
              <a:defRPr sz="3600">
                <a:solidFill>
                  <a:schemeClr val="tx1"/>
                </a:solidFill>
                <a:latin typeface="Arial" charset="0"/>
                <a:ea typeface="ＭＳ Ｐゴシック" charset="0"/>
              </a:defRPr>
            </a:lvl5pPr>
            <a:lvl6pPr marL="457200" eaLnBrk="0" fontAlgn="base" hangingPunct="0">
              <a:spcBef>
                <a:spcPct val="0"/>
              </a:spcBef>
              <a:spcAft>
                <a:spcPct val="0"/>
              </a:spcAft>
              <a:defRPr sz="3600">
                <a:solidFill>
                  <a:schemeClr val="tx1"/>
                </a:solidFill>
                <a:latin typeface="Arial" charset="0"/>
                <a:ea typeface="ＭＳ Ｐゴシック" charset="0"/>
              </a:defRPr>
            </a:lvl6pPr>
            <a:lvl7pPr marL="914400" eaLnBrk="0" fontAlgn="base" hangingPunct="0">
              <a:spcBef>
                <a:spcPct val="0"/>
              </a:spcBef>
              <a:spcAft>
                <a:spcPct val="0"/>
              </a:spcAft>
              <a:defRPr sz="3600">
                <a:solidFill>
                  <a:schemeClr val="tx1"/>
                </a:solidFill>
                <a:latin typeface="Arial" charset="0"/>
                <a:ea typeface="ＭＳ Ｐゴシック" charset="0"/>
              </a:defRPr>
            </a:lvl7pPr>
            <a:lvl8pPr marL="1371600" eaLnBrk="0" fontAlgn="base" hangingPunct="0">
              <a:spcBef>
                <a:spcPct val="0"/>
              </a:spcBef>
              <a:spcAft>
                <a:spcPct val="0"/>
              </a:spcAft>
              <a:defRPr sz="3600">
                <a:solidFill>
                  <a:schemeClr val="tx1"/>
                </a:solidFill>
                <a:latin typeface="Arial" charset="0"/>
                <a:ea typeface="ＭＳ Ｐゴシック" charset="0"/>
              </a:defRPr>
            </a:lvl8pPr>
            <a:lvl9pPr marL="1828800" eaLnBrk="0" fontAlgn="base" hangingPunct="0">
              <a:spcBef>
                <a:spcPct val="0"/>
              </a:spcBef>
              <a:spcAft>
                <a:spcPct val="0"/>
              </a:spcAft>
              <a:defRPr sz="3600">
                <a:solidFill>
                  <a:schemeClr val="tx1"/>
                </a:solidFill>
                <a:latin typeface="Arial" charset="0"/>
                <a:ea typeface="ＭＳ Ｐゴシック" charset="0"/>
              </a:defRPr>
            </a:lvl9pPr>
          </a:lstStyle>
          <a:p>
            <a:pPr algn="ctr" eaLnBrk="1" hangingPunct="1"/>
            <a:r>
              <a:rPr lang="it-IT" sz="1100">
                <a:solidFill>
                  <a:srgbClr val="4D4D4D"/>
                </a:solidFill>
                <a:latin typeface="Formata" charset="0"/>
              </a:rPr>
              <a:t>Rilevazione crediti fittizi</a:t>
            </a:r>
          </a:p>
        </p:txBody>
      </p:sp>
      <p:sp>
        <p:nvSpPr>
          <p:cNvPr id="15" name="CasellaDiTesto 60"/>
          <p:cNvSpPr txBox="1">
            <a:spLocks noChangeArrowheads="1"/>
          </p:cNvSpPr>
          <p:nvPr/>
        </p:nvSpPr>
        <p:spPr bwMode="auto">
          <a:xfrm>
            <a:off x="5353000" y="3095127"/>
            <a:ext cx="2819400" cy="238527"/>
          </a:xfrm>
          <a:prstGeom prst="rect">
            <a:avLst/>
          </a:prstGeom>
          <a:solidFill>
            <a:srgbClr val="CCFFCC"/>
          </a:solidFill>
          <a:ln w="25400">
            <a:solidFill>
              <a:srgbClr val="008000"/>
            </a:solidFill>
            <a:miter lim="800000"/>
            <a:headEnd/>
            <a:tailEnd/>
          </a:ln>
        </p:spPr>
        <p:txBody>
          <a:bodyPr lIns="68580" tIns="34290" rIns="68580" bIns="34290">
            <a:spAutoFit/>
          </a:bodyPr>
          <a:lstStyle>
            <a:lvl1pPr eaLnBrk="0" hangingPunct="0">
              <a:defRPr sz="3600">
                <a:solidFill>
                  <a:schemeClr val="tx1"/>
                </a:solidFill>
                <a:latin typeface="Arial" charset="0"/>
                <a:ea typeface="ＭＳ Ｐゴシック" charset="0"/>
                <a:cs typeface="ＭＳ Ｐゴシック" charset="0"/>
              </a:defRPr>
            </a:lvl1pPr>
            <a:lvl2pPr marL="37931725" indent="-37474525" eaLnBrk="0" hangingPunct="0">
              <a:defRPr sz="3600">
                <a:solidFill>
                  <a:schemeClr val="tx1"/>
                </a:solidFill>
                <a:latin typeface="Arial" charset="0"/>
                <a:ea typeface="ＭＳ Ｐゴシック" charset="0"/>
              </a:defRPr>
            </a:lvl2pPr>
            <a:lvl3pPr eaLnBrk="0" hangingPunct="0">
              <a:defRPr sz="3600">
                <a:solidFill>
                  <a:schemeClr val="tx1"/>
                </a:solidFill>
                <a:latin typeface="Arial" charset="0"/>
                <a:ea typeface="ＭＳ Ｐゴシック" charset="0"/>
              </a:defRPr>
            </a:lvl3pPr>
            <a:lvl4pPr eaLnBrk="0" hangingPunct="0">
              <a:defRPr sz="3600">
                <a:solidFill>
                  <a:schemeClr val="tx1"/>
                </a:solidFill>
                <a:latin typeface="Arial" charset="0"/>
                <a:ea typeface="ＭＳ Ｐゴシック" charset="0"/>
              </a:defRPr>
            </a:lvl4pPr>
            <a:lvl5pPr eaLnBrk="0" hangingPunct="0">
              <a:defRPr sz="3600">
                <a:solidFill>
                  <a:schemeClr val="tx1"/>
                </a:solidFill>
                <a:latin typeface="Arial" charset="0"/>
                <a:ea typeface="ＭＳ Ｐゴシック" charset="0"/>
              </a:defRPr>
            </a:lvl5pPr>
            <a:lvl6pPr marL="457200" eaLnBrk="0" fontAlgn="base" hangingPunct="0">
              <a:spcBef>
                <a:spcPct val="0"/>
              </a:spcBef>
              <a:spcAft>
                <a:spcPct val="0"/>
              </a:spcAft>
              <a:defRPr sz="3600">
                <a:solidFill>
                  <a:schemeClr val="tx1"/>
                </a:solidFill>
                <a:latin typeface="Arial" charset="0"/>
                <a:ea typeface="ＭＳ Ｐゴシック" charset="0"/>
              </a:defRPr>
            </a:lvl6pPr>
            <a:lvl7pPr marL="914400" eaLnBrk="0" fontAlgn="base" hangingPunct="0">
              <a:spcBef>
                <a:spcPct val="0"/>
              </a:spcBef>
              <a:spcAft>
                <a:spcPct val="0"/>
              </a:spcAft>
              <a:defRPr sz="3600">
                <a:solidFill>
                  <a:schemeClr val="tx1"/>
                </a:solidFill>
                <a:latin typeface="Arial" charset="0"/>
                <a:ea typeface="ＭＳ Ｐゴシック" charset="0"/>
              </a:defRPr>
            </a:lvl7pPr>
            <a:lvl8pPr marL="1371600" eaLnBrk="0" fontAlgn="base" hangingPunct="0">
              <a:spcBef>
                <a:spcPct val="0"/>
              </a:spcBef>
              <a:spcAft>
                <a:spcPct val="0"/>
              </a:spcAft>
              <a:defRPr sz="3600">
                <a:solidFill>
                  <a:schemeClr val="tx1"/>
                </a:solidFill>
                <a:latin typeface="Arial" charset="0"/>
                <a:ea typeface="ＭＳ Ｐゴシック" charset="0"/>
              </a:defRPr>
            </a:lvl8pPr>
            <a:lvl9pPr marL="1828800" eaLnBrk="0" fontAlgn="base" hangingPunct="0">
              <a:spcBef>
                <a:spcPct val="0"/>
              </a:spcBef>
              <a:spcAft>
                <a:spcPct val="0"/>
              </a:spcAft>
              <a:defRPr sz="3600">
                <a:solidFill>
                  <a:schemeClr val="tx1"/>
                </a:solidFill>
                <a:latin typeface="Arial" charset="0"/>
                <a:ea typeface="ＭＳ Ｐゴシック" charset="0"/>
              </a:defRPr>
            </a:lvl9pPr>
          </a:lstStyle>
          <a:p>
            <a:pPr algn="ctr" eaLnBrk="1" hangingPunct="1"/>
            <a:r>
              <a:rPr lang="it-IT" sz="1100" dirty="0" err="1">
                <a:solidFill>
                  <a:srgbClr val="4D4D4D"/>
                </a:solidFill>
                <a:latin typeface="Formata" charset="0"/>
              </a:rPr>
              <a:t>Circolarizzazione</a:t>
            </a:r>
            <a:r>
              <a:rPr lang="it-IT" sz="1100" dirty="0">
                <a:solidFill>
                  <a:srgbClr val="4D4D4D"/>
                </a:solidFill>
                <a:latin typeface="Formata" charset="0"/>
              </a:rPr>
              <a:t> clienti</a:t>
            </a:r>
          </a:p>
        </p:txBody>
      </p:sp>
      <p:sp>
        <p:nvSpPr>
          <p:cNvPr id="16" name="CasellaDiTesto 61"/>
          <p:cNvSpPr txBox="1">
            <a:spLocks noChangeArrowheads="1"/>
          </p:cNvSpPr>
          <p:nvPr/>
        </p:nvSpPr>
        <p:spPr bwMode="auto">
          <a:xfrm>
            <a:off x="1009600" y="3552327"/>
            <a:ext cx="2819400" cy="238527"/>
          </a:xfrm>
          <a:prstGeom prst="rect">
            <a:avLst/>
          </a:prstGeom>
          <a:solidFill>
            <a:srgbClr val="FDEEF1"/>
          </a:solidFill>
          <a:ln w="25400">
            <a:solidFill>
              <a:srgbClr val="D10019"/>
            </a:solidFill>
            <a:miter lim="800000"/>
            <a:headEnd/>
            <a:tailEnd/>
          </a:ln>
        </p:spPr>
        <p:txBody>
          <a:bodyPr lIns="68580" tIns="34290" rIns="68580" bIns="34290">
            <a:spAutoFit/>
          </a:bodyPr>
          <a:lstStyle>
            <a:lvl1pPr eaLnBrk="0" hangingPunct="0">
              <a:defRPr sz="3600">
                <a:solidFill>
                  <a:schemeClr val="tx1"/>
                </a:solidFill>
                <a:latin typeface="Arial" charset="0"/>
                <a:ea typeface="ＭＳ Ｐゴシック" charset="0"/>
                <a:cs typeface="ＭＳ Ｐゴシック" charset="0"/>
              </a:defRPr>
            </a:lvl1pPr>
            <a:lvl2pPr marL="37931725" indent="-37474525" eaLnBrk="0" hangingPunct="0">
              <a:defRPr sz="3600">
                <a:solidFill>
                  <a:schemeClr val="tx1"/>
                </a:solidFill>
                <a:latin typeface="Arial" charset="0"/>
                <a:ea typeface="ＭＳ Ｐゴシック" charset="0"/>
              </a:defRPr>
            </a:lvl2pPr>
            <a:lvl3pPr eaLnBrk="0" hangingPunct="0">
              <a:defRPr sz="3600">
                <a:solidFill>
                  <a:schemeClr val="tx1"/>
                </a:solidFill>
                <a:latin typeface="Arial" charset="0"/>
                <a:ea typeface="ＭＳ Ｐゴシック" charset="0"/>
              </a:defRPr>
            </a:lvl3pPr>
            <a:lvl4pPr eaLnBrk="0" hangingPunct="0">
              <a:defRPr sz="3600">
                <a:solidFill>
                  <a:schemeClr val="tx1"/>
                </a:solidFill>
                <a:latin typeface="Arial" charset="0"/>
                <a:ea typeface="ＭＳ Ｐゴシック" charset="0"/>
              </a:defRPr>
            </a:lvl4pPr>
            <a:lvl5pPr eaLnBrk="0" hangingPunct="0">
              <a:defRPr sz="3600">
                <a:solidFill>
                  <a:schemeClr val="tx1"/>
                </a:solidFill>
                <a:latin typeface="Arial" charset="0"/>
                <a:ea typeface="ＭＳ Ｐゴシック" charset="0"/>
              </a:defRPr>
            </a:lvl5pPr>
            <a:lvl6pPr marL="457200" eaLnBrk="0" fontAlgn="base" hangingPunct="0">
              <a:spcBef>
                <a:spcPct val="0"/>
              </a:spcBef>
              <a:spcAft>
                <a:spcPct val="0"/>
              </a:spcAft>
              <a:defRPr sz="3600">
                <a:solidFill>
                  <a:schemeClr val="tx1"/>
                </a:solidFill>
                <a:latin typeface="Arial" charset="0"/>
                <a:ea typeface="ＭＳ Ｐゴシック" charset="0"/>
              </a:defRPr>
            </a:lvl6pPr>
            <a:lvl7pPr marL="914400" eaLnBrk="0" fontAlgn="base" hangingPunct="0">
              <a:spcBef>
                <a:spcPct val="0"/>
              </a:spcBef>
              <a:spcAft>
                <a:spcPct val="0"/>
              </a:spcAft>
              <a:defRPr sz="3600">
                <a:solidFill>
                  <a:schemeClr val="tx1"/>
                </a:solidFill>
                <a:latin typeface="Arial" charset="0"/>
                <a:ea typeface="ＭＳ Ｐゴシック" charset="0"/>
              </a:defRPr>
            </a:lvl7pPr>
            <a:lvl8pPr marL="1371600" eaLnBrk="0" fontAlgn="base" hangingPunct="0">
              <a:spcBef>
                <a:spcPct val="0"/>
              </a:spcBef>
              <a:spcAft>
                <a:spcPct val="0"/>
              </a:spcAft>
              <a:defRPr sz="3600">
                <a:solidFill>
                  <a:schemeClr val="tx1"/>
                </a:solidFill>
                <a:latin typeface="Arial" charset="0"/>
                <a:ea typeface="ＭＳ Ｐゴシック" charset="0"/>
              </a:defRPr>
            </a:lvl8pPr>
            <a:lvl9pPr marL="1828800" eaLnBrk="0" fontAlgn="base" hangingPunct="0">
              <a:spcBef>
                <a:spcPct val="0"/>
              </a:spcBef>
              <a:spcAft>
                <a:spcPct val="0"/>
              </a:spcAft>
              <a:defRPr sz="3600">
                <a:solidFill>
                  <a:schemeClr val="tx1"/>
                </a:solidFill>
                <a:latin typeface="Arial" charset="0"/>
                <a:ea typeface="ＭＳ Ｐゴシック" charset="0"/>
              </a:defRPr>
            </a:lvl9pPr>
          </a:lstStyle>
          <a:p>
            <a:pPr algn="ctr" eaLnBrk="1" hangingPunct="1"/>
            <a:r>
              <a:rPr lang="it-IT" sz="1100">
                <a:solidFill>
                  <a:srgbClr val="4D4D4D"/>
                </a:solidFill>
                <a:latin typeface="Formata" charset="0"/>
              </a:rPr>
              <a:t>Rilevazione anticipata ricavi</a:t>
            </a:r>
          </a:p>
        </p:txBody>
      </p:sp>
      <p:sp>
        <p:nvSpPr>
          <p:cNvPr id="17" name="CasellaDiTesto 64"/>
          <p:cNvSpPr txBox="1">
            <a:spLocks noChangeArrowheads="1"/>
          </p:cNvSpPr>
          <p:nvPr/>
        </p:nvSpPr>
        <p:spPr bwMode="auto">
          <a:xfrm>
            <a:off x="5353000" y="3552327"/>
            <a:ext cx="2819400" cy="238527"/>
          </a:xfrm>
          <a:prstGeom prst="rect">
            <a:avLst/>
          </a:prstGeom>
          <a:solidFill>
            <a:srgbClr val="CCFFCC"/>
          </a:solidFill>
          <a:ln w="25400">
            <a:solidFill>
              <a:srgbClr val="008000"/>
            </a:solidFill>
            <a:miter lim="800000"/>
            <a:headEnd/>
            <a:tailEnd/>
          </a:ln>
        </p:spPr>
        <p:txBody>
          <a:bodyPr lIns="68580" tIns="34290" rIns="68580" bIns="34290">
            <a:spAutoFit/>
          </a:bodyPr>
          <a:lstStyle>
            <a:lvl1pPr eaLnBrk="0" hangingPunct="0">
              <a:defRPr sz="3600">
                <a:solidFill>
                  <a:schemeClr val="tx1"/>
                </a:solidFill>
                <a:latin typeface="Arial" charset="0"/>
                <a:ea typeface="ＭＳ Ｐゴシック" charset="0"/>
                <a:cs typeface="ＭＳ Ｐゴシック" charset="0"/>
              </a:defRPr>
            </a:lvl1pPr>
            <a:lvl2pPr marL="37931725" indent="-37474525" eaLnBrk="0" hangingPunct="0">
              <a:defRPr sz="3600">
                <a:solidFill>
                  <a:schemeClr val="tx1"/>
                </a:solidFill>
                <a:latin typeface="Arial" charset="0"/>
                <a:ea typeface="ＭＳ Ｐゴシック" charset="0"/>
              </a:defRPr>
            </a:lvl2pPr>
            <a:lvl3pPr eaLnBrk="0" hangingPunct="0">
              <a:defRPr sz="3600">
                <a:solidFill>
                  <a:schemeClr val="tx1"/>
                </a:solidFill>
                <a:latin typeface="Arial" charset="0"/>
                <a:ea typeface="ＭＳ Ｐゴシック" charset="0"/>
              </a:defRPr>
            </a:lvl3pPr>
            <a:lvl4pPr eaLnBrk="0" hangingPunct="0">
              <a:defRPr sz="3600">
                <a:solidFill>
                  <a:schemeClr val="tx1"/>
                </a:solidFill>
                <a:latin typeface="Arial" charset="0"/>
                <a:ea typeface="ＭＳ Ｐゴシック" charset="0"/>
              </a:defRPr>
            </a:lvl4pPr>
            <a:lvl5pPr eaLnBrk="0" hangingPunct="0">
              <a:defRPr sz="3600">
                <a:solidFill>
                  <a:schemeClr val="tx1"/>
                </a:solidFill>
                <a:latin typeface="Arial" charset="0"/>
                <a:ea typeface="ＭＳ Ｐゴシック" charset="0"/>
              </a:defRPr>
            </a:lvl5pPr>
            <a:lvl6pPr marL="457200" eaLnBrk="0" fontAlgn="base" hangingPunct="0">
              <a:spcBef>
                <a:spcPct val="0"/>
              </a:spcBef>
              <a:spcAft>
                <a:spcPct val="0"/>
              </a:spcAft>
              <a:defRPr sz="3600">
                <a:solidFill>
                  <a:schemeClr val="tx1"/>
                </a:solidFill>
                <a:latin typeface="Arial" charset="0"/>
                <a:ea typeface="ＭＳ Ｐゴシック" charset="0"/>
              </a:defRPr>
            </a:lvl6pPr>
            <a:lvl7pPr marL="914400" eaLnBrk="0" fontAlgn="base" hangingPunct="0">
              <a:spcBef>
                <a:spcPct val="0"/>
              </a:spcBef>
              <a:spcAft>
                <a:spcPct val="0"/>
              </a:spcAft>
              <a:defRPr sz="3600">
                <a:solidFill>
                  <a:schemeClr val="tx1"/>
                </a:solidFill>
                <a:latin typeface="Arial" charset="0"/>
                <a:ea typeface="ＭＳ Ｐゴシック" charset="0"/>
              </a:defRPr>
            </a:lvl7pPr>
            <a:lvl8pPr marL="1371600" eaLnBrk="0" fontAlgn="base" hangingPunct="0">
              <a:spcBef>
                <a:spcPct val="0"/>
              </a:spcBef>
              <a:spcAft>
                <a:spcPct val="0"/>
              </a:spcAft>
              <a:defRPr sz="3600">
                <a:solidFill>
                  <a:schemeClr val="tx1"/>
                </a:solidFill>
                <a:latin typeface="Arial" charset="0"/>
                <a:ea typeface="ＭＳ Ｐゴシック" charset="0"/>
              </a:defRPr>
            </a:lvl8pPr>
            <a:lvl9pPr marL="1828800" eaLnBrk="0" fontAlgn="base" hangingPunct="0">
              <a:spcBef>
                <a:spcPct val="0"/>
              </a:spcBef>
              <a:spcAft>
                <a:spcPct val="0"/>
              </a:spcAft>
              <a:defRPr sz="3600">
                <a:solidFill>
                  <a:schemeClr val="tx1"/>
                </a:solidFill>
                <a:latin typeface="Arial" charset="0"/>
                <a:ea typeface="ＭＳ Ｐゴシック" charset="0"/>
              </a:defRPr>
            </a:lvl9pPr>
          </a:lstStyle>
          <a:p>
            <a:pPr algn="ctr" eaLnBrk="1" hangingPunct="1"/>
            <a:r>
              <a:rPr lang="it-IT" sz="1100">
                <a:solidFill>
                  <a:srgbClr val="4D4D4D"/>
                </a:solidFill>
                <a:latin typeface="Formata" charset="0"/>
              </a:rPr>
              <a:t>Conferma dei soli saldi</a:t>
            </a:r>
          </a:p>
        </p:txBody>
      </p:sp>
      <p:sp>
        <p:nvSpPr>
          <p:cNvPr id="18" name="CasellaDiTesto 65"/>
          <p:cNvSpPr txBox="1">
            <a:spLocks noChangeArrowheads="1"/>
          </p:cNvSpPr>
          <p:nvPr/>
        </p:nvSpPr>
        <p:spPr bwMode="auto">
          <a:xfrm>
            <a:off x="1009600" y="4009527"/>
            <a:ext cx="2819400" cy="238527"/>
          </a:xfrm>
          <a:prstGeom prst="rect">
            <a:avLst/>
          </a:prstGeom>
          <a:solidFill>
            <a:srgbClr val="FDEEF1"/>
          </a:solidFill>
          <a:ln w="25400">
            <a:solidFill>
              <a:srgbClr val="D10019"/>
            </a:solidFill>
            <a:miter lim="800000"/>
            <a:headEnd/>
            <a:tailEnd/>
          </a:ln>
        </p:spPr>
        <p:txBody>
          <a:bodyPr lIns="68580" tIns="34290" rIns="68580" bIns="34290">
            <a:spAutoFit/>
          </a:bodyPr>
          <a:lstStyle>
            <a:lvl1pPr eaLnBrk="0" hangingPunct="0">
              <a:defRPr sz="3600">
                <a:solidFill>
                  <a:schemeClr val="tx1"/>
                </a:solidFill>
                <a:latin typeface="Arial" charset="0"/>
                <a:ea typeface="ＭＳ Ｐゴシック" charset="0"/>
                <a:cs typeface="ＭＳ Ｐゴシック" charset="0"/>
              </a:defRPr>
            </a:lvl1pPr>
            <a:lvl2pPr marL="37931725" indent="-37474525" eaLnBrk="0" hangingPunct="0">
              <a:defRPr sz="3600">
                <a:solidFill>
                  <a:schemeClr val="tx1"/>
                </a:solidFill>
                <a:latin typeface="Arial" charset="0"/>
                <a:ea typeface="ＭＳ Ｐゴシック" charset="0"/>
              </a:defRPr>
            </a:lvl2pPr>
            <a:lvl3pPr eaLnBrk="0" hangingPunct="0">
              <a:defRPr sz="3600">
                <a:solidFill>
                  <a:schemeClr val="tx1"/>
                </a:solidFill>
                <a:latin typeface="Arial" charset="0"/>
                <a:ea typeface="ＭＳ Ｐゴシック" charset="0"/>
              </a:defRPr>
            </a:lvl3pPr>
            <a:lvl4pPr eaLnBrk="0" hangingPunct="0">
              <a:defRPr sz="3600">
                <a:solidFill>
                  <a:schemeClr val="tx1"/>
                </a:solidFill>
                <a:latin typeface="Arial" charset="0"/>
                <a:ea typeface="ＭＳ Ｐゴシック" charset="0"/>
              </a:defRPr>
            </a:lvl4pPr>
            <a:lvl5pPr eaLnBrk="0" hangingPunct="0">
              <a:defRPr sz="3600">
                <a:solidFill>
                  <a:schemeClr val="tx1"/>
                </a:solidFill>
                <a:latin typeface="Arial" charset="0"/>
                <a:ea typeface="ＭＳ Ｐゴシック" charset="0"/>
              </a:defRPr>
            </a:lvl5pPr>
            <a:lvl6pPr marL="457200" eaLnBrk="0" fontAlgn="base" hangingPunct="0">
              <a:spcBef>
                <a:spcPct val="0"/>
              </a:spcBef>
              <a:spcAft>
                <a:spcPct val="0"/>
              </a:spcAft>
              <a:defRPr sz="3600">
                <a:solidFill>
                  <a:schemeClr val="tx1"/>
                </a:solidFill>
                <a:latin typeface="Arial" charset="0"/>
                <a:ea typeface="ＭＳ Ｐゴシック" charset="0"/>
              </a:defRPr>
            </a:lvl6pPr>
            <a:lvl7pPr marL="914400" eaLnBrk="0" fontAlgn="base" hangingPunct="0">
              <a:spcBef>
                <a:spcPct val="0"/>
              </a:spcBef>
              <a:spcAft>
                <a:spcPct val="0"/>
              </a:spcAft>
              <a:defRPr sz="3600">
                <a:solidFill>
                  <a:schemeClr val="tx1"/>
                </a:solidFill>
                <a:latin typeface="Arial" charset="0"/>
                <a:ea typeface="ＭＳ Ｐゴシック" charset="0"/>
              </a:defRPr>
            </a:lvl7pPr>
            <a:lvl8pPr marL="1371600" eaLnBrk="0" fontAlgn="base" hangingPunct="0">
              <a:spcBef>
                <a:spcPct val="0"/>
              </a:spcBef>
              <a:spcAft>
                <a:spcPct val="0"/>
              </a:spcAft>
              <a:defRPr sz="3600">
                <a:solidFill>
                  <a:schemeClr val="tx1"/>
                </a:solidFill>
                <a:latin typeface="Arial" charset="0"/>
                <a:ea typeface="ＭＳ Ｐゴシック" charset="0"/>
              </a:defRPr>
            </a:lvl8pPr>
            <a:lvl9pPr marL="1828800" eaLnBrk="0" fontAlgn="base" hangingPunct="0">
              <a:spcBef>
                <a:spcPct val="0"/>
              </a:spcBef>
              <a:spcAft>
                <a:spcPct val="0"/>
              </a:spcAft>
              <a:defRPr sz="3600">
                <a:solidFill>
                  <a:schemeClr val="tx1"/>
                </a:solidFill>
                <a:latin typeface="Arial" charset="0"/>
                <a:ea typeface="ＭＳ Ｐゴシック" charset="0"/>
              </a:defRPr>
            </a:lvl9pPr>
          </a:lstStyle>
          <a:p>
            <a:pPr algn="ctr" eaLnBrk="1" hangingPunct="1"/>
            <a:r>
              <a:rPr lang="it-IT" sz="1100">
                <a:solidFill>
                  <a:srgbClr val="4D4D4D"/>
                </a:solidFill>
                <a:latin typeface="Formata" charset="0"/>
              </a:rPr>
              <a:t>Rilevazione anticipata ricavi</a:t>
            </a:r>
          </a:p>
        </p:txBody>
      </p:sp>
      <p:sp>
        <p:nvSpPr>
          <p:cNvPr id="19" name="CasellaDiTesto 66"/>
          <p:cNvSpPr txBox="1">
            <a:spLocks noChangeArrowheads="1"/>
          </p:cNvSpPr>
          <p:nvPr/>
        </p:nvSpPr>
        <p:spPr bwMode="auto">
          <a:xfrm>
            <a:off x="5353000" y="4009527"/>
            <a:ext cx="2819400" cy="238527"/>
          </a:xfrm>
          <a:prstGeom prst="rect">
            <a:avLst/>
          </a:prstGeom>
          <a:solidFill>
            <a:srgbClr val="CCFFCC"/>
          </a:solidFill>
          <a:ln w="25400">
            <a:solidFill>
              <a:srgbClr val="008000"/>
            </a:solidFill>
            <a:miter lim="800000"/>
            <a:headEnd/>
            <a:tailEnd/>
          </a:ln>
        </p:spPr>
        <p:txBody>
          <a:bodyPr lIns="68580" tIns="34290" rIns="68580" bIns="34290">
            <a:spAutoFit/>
          </a:bodyPr>
          <a:lstStyle>
            <a:lvl1pPr eaLnBrk="0" hangingPunct="0">
              <a:defRPr sz="3600">
                <a:solidFill>
                  <a:schemeClr val="tx1"/>
                </a:solidFill>
                <a:latin typeface="Arial" charset="0"/>
                <a:ea typeface="ＭＳ Ｐゴシック" charset="0"/>
                <a:cs typeface="ＭＳ Ｐゴシック" charset="0"/>
              </a:defRPr>
            </a:lvl1pPr>
            <a:lvl2pPr marL="37931725" indent="-37474525" eaLnBrk="0" hangingPunct="0">
              <a:defRPr sz="3600">
                <a:solidFill>
                  <a:schemeClr val="tx1"/>
                </a:solidFill>
                <a:latin typeface="Arial" charset="0"/>
                <a:ea typeface="ＭＳ Ｐゴシック" charset="0"/>
              </a:defRPr>
            </a:lvl2pPr>
            <a:lvl3pPr eaLnBrk="0" hangingPunct="0">
              <a:defRPr sz="3600">
                <a:solidFill>
                  <a:schemeClr val="tx1"/>
                </a:solidFill>
                <a:latin typeface="Arial" charset="0"/>
                <a:ea typeface="ＭＳ Ｐゴシック" charset="0"/>
              </a:defRPr>
            </a:lvl3pPr>
            <a:lvl4pPr eaLnBrk="0" hangingPunct="0">
              <a:defRPr sz="3600">
                <a:solidFill>
                  <a:schemeClr val="tx1"/>
                </a:solidFill>
                <a:latin typeface="Arial" charset="0"/>
                <a:ea typeface="ＭＳ Ｐゴシック" charset="0"/>
              </a:defRPr>
            </a:lvl4pPr>
            <a:lvl5pPr eaLnBrk="0" hangingPunct="0">
              <a:defRPr sz="3600">
                <a:solidFill>
                  <a:schemeClr val="tx1"/>
                </a:solidFill>
                <a:latin typeface="Arial" charset="0"/>
                <a:ea typeface="ＭＳ Ｐゴシック" charset="0"/>
              </a:defRPr>
            </a:lvl5pPr>
            <a:lvl6pPr marL="457200" eaLnBrk="0" fontAlgn="base" hangingPunct="0">
              <a:spcBef>
                <a:spcPct val="0"/>
              </a:spcBef>
              <a:spcAft>
                <a:spcPct val="0"/>
              </a:spcAft>
              <a:defRPr sz="3600">
                <a:solidFill>
                  <a:schemeClr val="tx1"/>
                </a:solidFill>
                <a:latin typeface="Arial" charset="0"/>
                <a:ea typeface="ＭＳ Ｐゴシック" charset="0"/>
              </a:defRPr>
            </a:lvl6pPr>
            <a:lvl7pPr marL="914400" eaLnBrk="0" fontAlgn="base" hangingPunct="0">
              <a:spcBef>
                <a:spcPct val="0"/>
              </a:spcBef>
              <a:spcAft>
                <a:spcPct val="0"/>
              </a:spcAft>
              <a:defRPr sz="3600">
                <a:solidFill>
                  <a:schemeClr val="tx1"/>
                </a:solidFill>
                <a:latin typeface="Arial" charset="0"/>
                <a:ea typeface="ＭＳ Ｐゴシック" charset="0"/>
              </a:defRPr>
            </a:lvl7pPr>
            <a:lvl8pPr marL="1371600" eaLnBrk="0" fontAlgn="base" hangingPunct="0">
              <a:spcBef>
                <a:spcPct val="0"/>
              </a:spcBef>
              <a:spcAft>
                <a:spcPct val="0"/>
              </a:spcAft>
              <a:defRPr sz="3600">
                <a:solidFill>
                  <a:schemeClr val="tx1"/>
                </a:solidFill>
                <a:latin typeface="Arial" charset="0"/>
                <a:ea typeface="ＭＳ Ｐゴシック" charset="0"/>
              </a:defRPr>
            </a:lvl8pPr>
            <a:lvl9pPr marL="1828800" eaLnBrk="0" fontAlgn="base" hangingPunct="0">
              <a:spcBef>
                <a:spcPct val="0"/>
              </a:spcBef>
              <a:spcAft>
                <a:spcPct val="0"/>
              </a:spcAft>
              <a:defRPr sz="3600">
                <a:solidFill>
                  <a:schemeClr val="tx1"/>
                </a:solidFill>
                <a:latin typeface="Arial" charset="0"/>
                <a:ea typeface="ＭＳ Ｐゴシック" charset="0"/>
              </a:defRPr>
            </a:lvl9pPr>
          </a:lstStyle>
          <a:p>
            <a:pPr algn="ctr" eaLnBrk="1" hangingPunct="1"/>
            <a:r>
              <a:rPr lang="it-IT" sz="1100">
                <a:solidFill>
                  <a:srgbClr val="4D4D4D"/>
                </a:solidFill>
                <a:latin typeface="Formata" charset="0"/>
              </a:rPr>
              <a:t>Conferma condizioni di resa</a:t>
            </a:r>
          </a:p>
        </p:txBody>
      </p:sp>
      <p:sp>
        <p:nvSpPr>
          <p:cNvPr id="20" name="CasellaDiTesto 67"/>
          <p:cNvSpPr txBox="1">
            <a:spLocks noChangeArrowheads="1"/>
          </p:cNvSpPr>
          <p:nvPr/>
        </p:nvSpPr>
        <p:spPr bwMode="auto">
          <a:xfrm>
            <a:off x="3143201" y="2180726"/>
            <a:ext cx="2041294" cy="284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spAutoFit/>
          </a:bodyPr>
          <a:lstStyle>
            <a:lvl1pPr eaLnBrk="0" hangingPunct="0">
              <a:defRPr sz="3600">
                <a:solidFill>
                  <a:schemeClr val="tx1"/>
                </a:solidFill>
                <a:latin typeface="Arial" charset="0"/>
                <a:ea typeface="ＭＳ Ｐゴシック" charset="0"/>
                <a:cs typeface="ＭＳ Ｐゴシック" charset="0"/>
              </a:defRPr>
            </a:lvl1pPr>
            <a:lvl2pPr marL="37931725" indent="-37474525" eaLnBrk="0" hangingPunct="0">
              <a:defRPr sz="3600">
                <a:solidFill>
                  <a:schemeClr val="tx1"/>
                </a:solidFill>
                <a:latin typeface="Arial" charset="0"/>
                <a:ea typeface="ＭＳ Ｐゴシック" charset="0"/>
              </a:defRPr>
            </a:lvl2pPr>
            <a:lvl3pPr eaLnBrk="0" hangingPunct="0">
              <a:defRPr sz="3600">
                <a:solidFill>
                  <a:schemeClr val="tx1"/>
                </a:solidFill>
                <a:latin typeface="Arial" charset="0"/>
                <a:ea typeface="ＭＳ Ｐゴシック" charset="0"/>
              </a:defRPr>
            </a:lvl3pPr>
            <a:lvl4pPr eaLnBrk="0" hangingPunct="0">
              <a:defRPr sz="3600">
                <a:solidFill>
                  <a:schemeClr val="tx1"/>
                </a:solidFill>
                <a:latin typeface="Arial" charset="0"/>
                <a:ea typeface="ＭＳ Ｐゴシック" charset="0"/>
              </a:defRPr>
            </a:lvl4pPr>
            <a:lvl5pPr eaLnBrk="0" hangingPunct="0">
              <a:defRPr sz="3600">
                <a:solidFill>
                  <a:schemeClr val="tx1"/>
                </a:solidFill>
                <a:latin typeface="Arial" charset="0"/>
                <a:ea typeface="ＭＳ Ｐゴシック" charset="0"/>
              </a:defRPr>
            </a:lvl5pPr>
            <a:lvl6pPr marL="457200" eaLnBrk="0" fontAlgn="base" hangingPunct="0">
              <a:spcBef>
                <a:spcPct val="0"/>
              </a:spcBef>
              <a:spcAft>
                <a:spcPct val="0"/>
              </a:spcAft>
              <a:defRPr sz="3600">
                <a:solidFill>
                  <a:schemeClr val="tx1"/>
                </a:solidFill>
                <a:latin typeface="Arial" charset="0"/>
                <a:ea typeface="ＭＳ Ｐゴシック" charset="0"/>
              </a:defRPr>
            </a:lvl6pPr>
            <a:lvl7pPr marL="914400" eaLnBrk="0" fontAlgn="base" hangingPunct="0">
              <a:spcBef>
                <a:spcPct val="0"/>
              </a:spcBef>
              <a:spcAft>
                <a:spcPct val="0"/>
              </a:spcAft>
              <a:defRPr sz="3600">
                <a:solidFill>
                  <a:schemeClr val="tx1"/>
                </a:solidFill>
                <a:latin typeface="Arial" charset="0"/>
                <a:ea typeface="ＭＳ Ｐゴシック" charset="0"/>
              </a:defRPr>
            </a:lvl7pPr>
            <a:lvl8pPr marL="1371600" eaLnBrk="0" fontAlgn="base" hangingPunct="0">
              <a:spcBef>
                <a:spcPct val="0"/>
              </a:spcBef>
              <a:spcAft>
                <a:spcPct val="0"/>
              </a:spcAft>
              <a:defRPr sz="3600">
                <a:solidFill>
                  <a:schemeClr val="tx1"/>
                </a:solidFill>
                <a:latin typeface="Arial" charset="0"/>
                <a:ea typeface="ＭＳ Ｐゴシック" charset="0"/>
              </a:defRPr>
            </a:lvl8pPr>
            <a:lvl9pPr marL="1828800" eaLnBrk="0" fontAlgn="base" hangingPunct="0">
              <a:spcBef>
                <a:spcPct val="0"/>
              </a:spcBef>
              <a:spcAft>
                <a:spcPct val="0"/>
              </a:spcAft>
              <a:defRPr sz="3600">
                <a:solidFill>
                  <a:schemeClr val="tx1"/>
                </a:solidFill>
                <a:latin typeface="Arial" charset="0"/>
                <a:ea typeface="ＭＳ Ｐゴシック" charset="0"/>
              </a:defRPr>
            </a:lvl9pPr>
          </a:lstStyle>
          <a:p>
            <a:pPr eaLnBrk="1" hangingPunct="1"/>
            <a:r>
              <a:rPr lang="it-IT" sz="1400" b="1" i="1" dirty="0">
                <a:solidFill>
                  <a:srgbClr val="0000FF"/>
                </a:solidFill>
                <a:latin typeface="Formata" charset="0"/>
              </a:rPr>
              <a:t>ESEMPI – Area crediti</a:t>
            </a:r>
          </a:p>
        </p:txBody>
      </p:sp>
      <p:sp>
        <p:nvSpPr>
          <p:cNvPr id="21" name="Ovale 20"/>
          <p:cNvSpPr/>
          <p:nvPr/>
        </p:nvSpPr>
        <p:spPr>
          <a:xfrm>
            <a:off x="3868688" y="2608161"/>
            <a:ext cx="381000" cy="285750"/>
          </a:xfrm>
          <a:prstGeom prst="ellipse">
            <a:avLst/>
          </a:prstGeom>
          <a:ln/>
        </p:spPr>
        <p:style>
          <a:lnRef idx="1">
            <a:schemeClr val="accent2"/>
          </a:lnRef>
          <a:fillRef idx="3">
            <a:schemeClr val="accent2"/>
          </a:fillRef>
          <a:effectRef idx="2">
            <a:schemeClr val="accent2"/>
          </a:effectRef>
          <a:fontRef idx="minor">
            <a:schemeClr val="lt1"/>
          </a:fontRef>
        </p:style>
        <p:txBody>
          <a:bodyPr wrap="none" lIns="68580" tIns="34290" rIns="68580" bIns="34290" anchor="ctr"/>
          <a:lstStyle/>
          <a:p>
            <a:pPr algn="ctr">
              <a:defRPr/>
            </a:pPr>
            <a:r>
              <a:rPr lang="it-IT" sz="1400" b="1" dirty="0" err="1"/>
              <a:t>V</a:t>
            </a:r>
            <a:endParaRPr lang="it-IT" sz="1400" b="1" dirty="0"/>
          </a:p>
        </p:txBody>
      </p:sp>
      <p:sp>
        <p:nvSpPr>
          <p:cNvPr id="22" name="Ovale 21"/>
          <p:cNvSpPr/>
          <p:nvPr/>
        </p:nvSpPr>
        <p:spPr>
          <a:xfrm>
            <a:off x="4895800" y="2610542"/>
            <a:ext cx="381000" cy="285750"/>
          </a:xfrm>
          <a:prstGeom prst="ellipse">
            <a:avLst/>
          </a:prstGeom>
          <a:ln/>
        </p:spPr>
        <p:style>
          <a:lnRef idx="1">
            <a:schemeClr val="accent5"/>
          </a:lnRef>
          <a:fillRef idx="3">
            <a:schemeClr val="accent5"/>
          </a:fillRef>
          <a:effectRef idx="2">
            <a:schemeClr val="accent5"/>
          </a:effectRef>
          <a:fontRef idx="minor">
            <a:schemeClr val="lt1"/>
          </a:fontRef>
        </p:style>
        <p:txBody>
          <a:bodyPr wrap="none" lIns="68580" tIns="34290" rIns="68580" bIns="34290" anchor="ctr"/>
          <a:lstStyle/>
          <a:p>
            <a:pPr algn="ctr">
              <a:defRPr/>
            </a:pPr>
            <a:r>
              <a:rPr lang="it-IT" sz="1400" b="1" dirty="0" err="1">
                <a:solidFill>
                  <a:schemeClr val="bg1"/>
                </a:solidFill>
                <a:latin typeface="Formata" pitchFamily="34" charset="0"/>
                <a:ea typeface="ＭＳ Ｐゴシック" charset="-128"/>
                <a:cs typeface="ＭＳ Ｐゴシック" charset="-128"/>
              </a:rPr>
              <a:t>E</a:t>
            </a:r>
            <a:endParaRPr lang="it-IT" sz="1400" b="1" dirty="0">
              <a:solidFill>
                <a:schemeClr val="bg1"/>
              </a:solidFill>
              <a:latin typeface="Formata" pitchFamily="34" charset="0"/>
              <a:ea typeface="ＭＳ Ｐゴシック" charset="-128"/>
              <a:cs typeface="ＭＳ Ｐゴシック" charset="-128"/>
            </a:endParaRPr>
          </a:p>
        </p:txBody>
      </p:sp>
      <p:sp>
        <p:nvSpPr>
          <p:cNvPr id="23" name="Ovale 22"/>
          <p:cNvSpPr/>
          <p:nvPr/>
        </p:nvSpPr>
        <p:spPr>
          <a:xfrm>
            <a:off x="4895800" y="3058217"/>
            <a:ext cx="381000" cy="285750"/>
          </a:xfrm>
          <a:prstGeom prst="ellipse">
            <a:avLst/>
          </a:prstGeom>
          <a:ln/>
        </p:spPr>
        <p:style>
          <a:lnRef idx="1">
            <a:schemeClr val="accent5"/>
          </a:lnRef>
          <a:fillRef idx="3">
            <a:schemeClr val="accent5"/>
          </a:fillRef>
          <a:effectRef idx="2">
            <a:schemeClr val="accent5"/>
          </a:effectRef>
          <a:fontRef idx="minor">
            <a:schemeClr val="lt1"/>
          </a:fontRef>
        </p:style>
        <p:txBody>
          <a:bodyPr wrap="none" lIns="68580" tIns="34290" rIns="68580" bIns="34290" anchor="ctr"/>
          <a:lstStyle/>
          <a:p>
            <a:pPr algn="ctr">
              <a:defRPr/>
            </a:pPr>
            <a:r>
              <a:rPr lang="it-IT" sz="1400" b="1" dirty="0" err="1">
                <a:solidFill>
                  <a:schemeClr val="bg1"/>
                </a:solidFill>
                <a:latin typeface="Formata" pitchFamily="34" charset="0"/>
                <a:ea typeface="ＭＳ Ｐゴシック" charset="-128"/>
                <a:cs typeface="ＭＳ Ｐゴシック" charset="-128"/>
              </a:rPr>
              <a:t>E</a:t>
            </a:r>
            <a:endParaRPr lang="it-IT" sz="1400" b="1" dirty="0">
              <a:solidFill>
                <a:schemeClr val="bg1"/>
              </a:solidFill>
              <a:latin typeface="Formata" pitchFamily="34" charset="0"/>
              <a:ea typeface="ＭＳ Ｐゴシック" charset="-128"/>
              <a:cs typeface="ＭＳ Ｐゴシック" charset="-128"/>
            </a:endParaRPr>
          </a:p>
        </p:txBody>
      </p:sp>
      <p:sp>
        <p:nvSpPr>
          <p:cNvPr id="24" name="Ovale 23"/>
          <p:cNvSpPr/>
          <p:nvPr/>
        </p:nvSpPr>
        <p:spPr>
          <a:xfrm>
            <a:off x="3878213" y="3058217"/>
            <a:ext cx="381000" cy="285750"/>
          </a:xfrm>
          <a:prstGeom prst="ellipse">
            <a:avLst/>
          </a:prstGeom>
          <a:ln/>
        </p:spPr>
        <p:style>
          <a:lnRef idx="1">
            <a:schemeClr val="accent5"/>
          </a:lnRef>
          <a:fillRef idx="3">
            <a:schemeClr val="accent5"/>
          </a:fillRef>
          <a:effectRef idx="2">
            <a:schemeClr val="accent5"/>
          </a:effectRef>
          <a:fontRef idx="minor">
            <a:schemeClr val="lt1"/>
          </a:fontRef>
        </p:style>
        <p:txBody>
          <a:bodyPr wrap="none" lIns="68580" tIns="34290" rIns="68580" bIns="34290" anchor="ctr"/>
          <a:lstStyle/>
          <a:p>
            <a:pPr algn="ctr">
              <a:defRPr/>
            </a:pPr>
            <a:r>
              <a:rPr lang="it-IT" sz="1400" b="1" dirty="0" err="1">
                <a:solidFill>
                  <a:schemeClr val="bg1"/>
                </a:solidFill>
                <a:latin typeface="Formata" pitchFamily="34" charset="0"/>
                <a:ea typeface="ＭＳ Ｐゴシック" charset="-128"/>
                <a:cs typeface="ＭＳ Ｐゴシック" charset="-128"/>
              </a:rPr>
              <a:t>E</a:t>
            </a:r>
            <a:endParaRPr lang="it-IT" sz="1400" b="1" dirty="0">
              <a:solidFill>
                <a:schemeClr val="bg1"/>
              </a:solidFill>
              <a:latin typeface="Formata" pitchFamily="34" charset="0"/>
              <a:ea typeface="ＭＳ Ｐゴシック" charset="-128"/>
              <a:cs typeface="ＭＳ Ｐゴシック" charset="-128"/>
            </a:endParaRPr>
          </a:p>
        </p:txBody>
      </p:sp>
      <p:sp>
        <p:nvSpPr>
          <p:cNvPr id="25" name="Ovale 24"/>
          <p:cNvSpPr/>
          <p:nvPr/>
        </p:nvSpPr>
        <p:spPr>
          <a:xfrm>
            <a:off x="3868688" y="3524942"/>
            <a:ext cx="381000" cy="285750"/>
          </a:xfrm>
          <a:prstGeom prst="ellipse">
            <a:avLst/>
          </a:prstGeom>
          <a:solidFill>
            <a:srgbClr val="804000"/>
          </a:solidFill>
          <a:ln>
            <a:noFill/>
          </a:ln>
        </p:spPr>
        <p:style>
          <a:lnRef idx="1">
            <a:schemeClr val="accent1"/>
          </a:lnRef>
          <a:fillRef idx="3">
            <a:schemeClr val="accent1"/>
          </a:fillRef>
          <a:effectRef idx="2">
            <a:schemeClr val="accent1"/>
          </a:effectRef>
          <a:fontRef idx="minor">
            <a:schemeClr val="lt1"/>
          </a:fontRef>
        </p:style>
        <p:txBody>
          <a:bodyPr wrap="none" lIns="68580" tIns="34290" rIns="68580" bIns="34290" anchor="ctr"/>
          <a:lstStyle/>
          <a:p>
            <a:pPr algn="ctr">
              <a:defRPr/>
            </a:pPr>
            <a:r>
              <a:rPr lang="it-IT" sz="1400" b="1" dirty="0" err="1"/>
              <a:t>A</a:t>
            </a:r>
            <a:endParaRPr lang="it-IT" sz="1400" b="1" dirty="0"/>
          </a:p>
        </p:txBody>
      </p:sp>
      <p:sp>
        <p:nvSpPr>
          <p:cNvPr id="26" name="Ovale 25"/>
          <p:cNvSpPr/>
          <p:nvPr/>
        </p:nvSpPr>
        <p:spPr>
          <a:xfrm>
            <a:off x="4895800" y="3522561"/>
            <a:ext cx="381000" cy="285750"/>
          </a:xfrm>
          <a:prstGeom prst="ellipse">
            <a:avLst/>
          </a:prstGeom>
          <a:ln/>
        </p:spPr>
        <p:style>
          <a:lnRef idx="1">
            <a:schemeClr val="accent5"/>
          </a:lnRef>
          <a:fillRef idx="3">
            <a:schemeClr val="accent5"/>
          </a:fillRef>
          <a:effectRef idx="2">
            <a:schemeClr val="accent5"/>
          </a:effectRef>
          <a:fontRef idx="minor">
            <a:schemeClr val="lt1"/>
          </a:fontRef>
        </p:style>
        <p:txBody>
          <a:bodyPr wrap="none" lIns="68580" tIns="34290" rIns="68580" bIns="34290" anchor="ctr"/>
          <a:lstStyle/>
          <a:p>
            <a:pPr algn="ctr">
              <a:defRPr/>
            </a:pPr>
            <a:r>
              <a:rPr lang="it-IT" sz="1400" b="1" dirty="0" err="1"/>
              <a:t>E</a:t>
            </a:r>
            <a:endParaRPr lang="it-IT" sz="1400" b="1" dirty="0"/>
          </a:p>
        </p:txBody>
      </p:sp>
      <p:sp>
        <p:nvSpPr>
          <p:cNvPr id="27" name="Ovale 26"/>
          <p:cNvSpPr/>
          <p:nvPr/>
        </p:nvSpPr>
        <p:spPr>
          <a:xfrm>
            <a:off x="4895800" y="3982142"/>
            <a:ext cx="381000" cy="285750"/>
          </a:xfrm>
          <a:prstGeom prst="ellipse">
            <a:avLst/>
          </a:prstGeom>
          <a:solidFill>
            <a:srgbClr val="804000"/>
          </a:solidFill>
          <a:ln>
            <a:noFill/>
          </a:ln>
        </p:spPr>
        <p:style>
          <a:lnRef idx="1">
            <a:schemeClr val="accent1"/>
          </a:lnRef>
          <a:fillRef idx="3">
            <a:schemeClr val="accent1"/>
          </a:fillRef>
          <a:effectRef idx="2">
            <a:schemeClr val="accent1"/>
          </a:effectRef>
          <a:fontRef idx="minor">
            <a:schemeClr val="lt1"/>
          </a:fontRef>
        </p:style>
        <p:txBody>
          <a:bodyPr wrap="none" lIns="68580" tIns="34290" rIns="68580" bIns="34290" anchor="ctr"/>
          <a:lstStyle/>
          <a:p>
            <a:pPr algn="ctr">
              <a:defRPr/>
            </a:pPr>
            <a:r>
              <a:rPr lang="it-IT" sz="1400" b="1" dirty="0" err="1"/>
              <a:t>A</a:t>
            </a:r>
            <a:endParaRPr lang="it-IT" sz="1400" b="1" dirty="0"/>
          </a:p>
        </p:txBody>
      </p:sp>
      <p:sp>
        <p:nvSpPr>
          <p:cNvPr id="28" name="Rectangle 14"/>
          <p:cNvSpPr>
            <a:spLocks noChangeArrowheads="1"/>
          </p:cNvSpPr>
          <p:nvPr/>
        </p:nvSpPr>
        <p:spPr bwMode="auto">
          <a:xfrm>
            <a:off x="4461390" y="2503386"/>
            <a:ext cx="251284" cy="347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7500" tIns="35100" rIns="67500" bIns="35100">
            <a:spAutoFit/>
          </a:bodyPr>
          <a:lstStyle/>
          <a:p>
            <a:pPr algn="ctr"/>
            <a:r>
              <a:rPr lang="it-IT" b="1">
                <a:solidFill>
                  <a:srgbClr val="FF0000"/>
                </a:solidFill>
                <a:sym typeface="Zapf Dingbats" charset="0"/>
              </a:rPr>
              <a:t>≠</a:t>
            </a:r>
            <a:endParaRPr lang="it-IT" b="1">
              <a:solidFill>
                <a:srgbClr val="FF0000"/>
              </a:solidFill>
            </a:endParaRPr>
          </a:p>
        </p:txBody>
      </p:sp>
      <p:sp>
        <p:nvSpPr>
          <p:cNvPr id="29" name="Rectangle 15"/>
          <p:cNvSpPr>
            <a:spLocks noChangeArrowheads="1"/>
          </p:cNvSpPr>
          <p:nvPr/>
        </p:nvSpPr>
        <p:spPr bwMode="auto">
          <a:xfrm>
            <a:off x="4459009" y="2951061"/>
            <a:ext cx="251284" cy="347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7500" tIns="35100" rIns="67500" bIns="35100">
            <a:spAutoFit/>
          </a:bodyPr>
          <a:lstStyle/>
          <a:p>
            <a:pPr algn="ctr"/>
            <a:r>
              <a:rPr lang="it-IT" b="1">
                <a:solidFill>
                  <a:srgbClr val="00CA65"/>
                </a:solidFill>
                <a:sym typeface="Zapf Dingbats" charset="0"/>
              </a:rPr>
              <a:t>=</a:t>
            </a:r>
          </a:p>
        </p:txBody>
      </p:sp>
      <p:sp>
        <p:nvSpPr>
          <p:cNvPr id="30" name="Rectangle 14"/>
          <p:cNvSpPr>
            <a:spLocks noChangeArrowheads="1"/>
          </p:cNvSpPr>
          <p:nvPr/>
        </p:nvSpPr>
        <p:spPr bwMode="auto">
          <a:xfrm>
            <a:off x="4461390" y="3417786"/>
            <a:ext cx="251284" cy="347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7500" tIns="35100" rIns="67500" bIns="35100">
            <a:spAutoFit/>
          </a:bodyPr>
          <a:lstStyle/>
          <a:p>
            <a:pPr algn="ctr"/>
            <a:r>
              <a:rPr lang="it-IT" b="1">
                <a:solidFill>
                  <a:srgbClr val="FF0000"/>
                </a:solidFill>
                <a:sym typeface="Zapf Dingbats" charset="0"/>
              </a:rPr>
              <a:t>≠</a:t>
            </a:r>
            <a:endParaRPr lang="it-IT" b="1">
              <a:solidFill>
                <a:srgbClr val="FF0000"/>
              </a:solidFill>
            </a:endParaRPr>
          </a:p>
        </p:txBody>
      </p:sp>
      <p:sp>
        <p:nvSpPr>
          <p:cNvPr id="31" name="Rectangle 15"/>
          <p:cNvSpPr>
            <a:spLocks noChangeArrowheads="1"/>
          </p:cNvSpPr>
          <p:nvPr/>
        </p:nvSpPr>
        <p:spPr bwMode="auto">
          <a:xfrm>
            <a:off x="4459009" y="3924996"/>
            <a:ext cx="251284" cy="347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7500" tIns="35100" rIns="67500" bIns="35100">
            <a:spAutoFit/>
          </a:bodyPr>
          <a:lstStyle/>
          <a:p>
            <a:pPr algn="ctr"/>
            <a:r>
              <a:rPr lang="it-IT" b="1" dirty="0">
                <a:solidFill>
                  <a:srgbClr val="00CA65"/>
                </a:solidFill>
                <a:sym typeface="Zapf Dingbats" charset="0"/>
              </a:rPr>
              <a:t>=</a:t>
            </a:r>
          </a:p>
        </p:txBody>
      </p:sp>
      <p:pic>
        <p:nvPicPr>
          <p:cNvPr id="32" name="Immagine 2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216355" y="4322659"/>
            <a:ext cx="6619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 name="Rettangolo 32"/>
          <p:cNvSpPr/>
          <p:nvPr/>
        </p:nvSpPr>
        <p:spPr>
          <a:xfrm>
            <a:off x="2581637" y="443080"/>
            <a:ext cx="3980728" cy="484748"/>
          </a:xfrm>
          <a:prstGeom prst="rect">
            <a:avLst/>
          </a:prstGeom>
          <a:solidFill>
            <a:schemeClr val="bg1">
              <a:alpha val="37000"/>
            </a:schemeClr>
          </a:solidFill>
        </p:spPr>
        <p:txBody>
          <a:bodyPr wrap="square" lIns="68580" tIns="34290" rIns="68580" bIns="34290">
            <a:spAutoFit/>
          </a:bodyPr>
          <a:lstStyle/>
          <a:p>
            <a:pPr algn="ctr"/>
            <a:r>
              <a:rPr lang="pt-BR" sz="2700" b="1" dirty="0">
                <a:solidFill>
                  <a:srgbClr val="971613"/>
                </a:solidFill>
              </a:rPr>
              <a:t>Le asserzioni</a:t>
            </a:r>
            <a:endParaRPr lang="it-IT" sz="2700" b="1" dirty="0">
              <a:solidFill>
                <a:srgbClr val="971613"/>
              </a:solidFill>
            </a:endParaRPr>
          </a:p>
        </p:txBody>
      </p:sp>
      <p:sp>
        <p:nvSpPr>
          <p:cNvPr id="35" name="Ovale 34"/>
          <p:cNvSpPr/>
          <p:nvPr/>
        </p:nvSpPr>
        <p:spPr>
          <a:xfrm>
            <a:off x="3886150" y="3989221"/>
            <a:ext cx="381000" cy="285750"/>
          </a:xfrm>
          <a:prstGeom prst="ellipse">
            <a:avLst/>
          </a:prstGeom>
          <a:solidFill>
            <a:srgbClr val="804000"/>
          </a:solidFill>
          <a:ln>
            <a:noFill/>
          </a:ln>
        </p:spPr>
        <p:style>
          <a:lnRef idx="1">
            <a:schemeClr val="accent1"/>
          </a:lnRef>
          <a:fillRef idx="3">
            <a:schemeClr val="accent1"/>
          </a:fillRef>
          <a:effectRef idx="2">
            <a:schemeClr val="accent1"/>
          </a:effectRef>
          <a:fontRef idx="minor">
            <a:schemeClr val="lt1"/>
          </a:fontRef>
        </p:style>
        <p:txBody>
          <a:bodyPr wrap="none" lIns="68580" tIns="34290" rIns="68580" bIns="34290" anchor="ctr"/>
          <a:lstStyle/>
          <a:p>
            <a:pPr algn="ctr">
              <a:defRPr/>
            </a:pPr>
            <a:r>
              <a:rPr lang="it-IT" sz="1400" b="1" dirty="0" err="1"/>
              <a:t>A</a:t>
            </a:r>
            <a:endParaRPr lang="it-IT" sz="1400" b="1" dirty="0"/>
          </a:p>
        </p:txBody>
      </p:sp>
    </p:spTree>
    <p:extLst>
      <p:ext uri="{BB962C8B-B14F-4D97-AF65-F5344CB8AC3E}">
        <p14:creationId xmlns:p14="http://schemas.microsoft.com/office/powerpoint/2010/main" val="2364496903"/>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059478" y="730899"/>
            <a:ext cx="7280912" cy="437744"/>
          </a:xfrm>
          <a:solidFill>
            <a:schemeClr val="bg1"/>
          </a:solidFill>
          <a:extLst/>
        </p:spPr>
        <p:txBody>
          <a:bodyPr vert="horz" lIns="68580" tIns="34290" rIns="68580" bIns="34290" rtlCol="0" anchor="ctr">
            <a:noAutofit/>
          </a:bodyPr>
          <a:lstStyle/>
          <a:p>
            <a:r>
              <a:rPr lang="it-IT" sz="3000" dirty="0">
                <a:solidFill>
                  <a:srgbClr val="A30000"/>
                </a:solidFill>
              </a:rPr>
              <a:t>Pianificazione della </a:t>
            </a:r>
            <a:r>
              <a:rPr lang="it-IT" sz="3000" dirty="0" smtClean="0">
                <a:solidFill>
                  <a:srgbClr val="A30000"/>
                </a:solidFill>
              </a:rPr>
              <a:t>revisione (ISA Italia 300)</a:t>
            </a:r>
            <a:endParaRPr lang="it-IT" sz="3000" dirty="0">
              <a:solidFill>
                <a:srgbClr val="A30000"/>
              </a:solidFill>
            </a:endParaRPr>
          </a:p>
        </p:txBody>
      </p:sp>
      <p:sp>
        <p:nvSpPr>
          <p:cNvPr id="3" name="Segnaposto contenuto 2"/>
          <p:cNvSpPr>
            <a:spLocks noGrp="1"/>
          </p:cNvSpPr>
          <p:nvPr>
            <p:ph idx="1"/>
          </p:nvPr>
        </p:nvSpPr>
        <p:spPr>
          <a:xfrm>
            <a:off x="1020200" y="1718594"/>
            <a:ext cx="7333285" cy="1168642"/>
          </a:xfrm>
        </p:spPr>
        <p:txBody>
          <a:bodyPr>
            <a:noAutofit/>
          </a:bodyPr>
          <a:lstStyle/>
          <a:p>
            <a:pPr marL="266700" indent="-266700"/>
            <a:r>
              <a:rPr lang="it-IT" dirty="0"/>
              <a:t>La pianificazione include:</a:t>
            </a:r>
          </a:p>
          <a:p>
            <a:pPr marL="538163" lvl="1" indent="-214313" defTabSz="402431">
              <a:buFont typeface="Lucida Grande"/>
              <a:buChar char="-"/>
            </a:pPr>
            <a:r>
              <a:rPr lang="it-IT" dirty="0"/>
              <a:t>Calcolo della significatività;</a:t>
            </a:r>
          </a:p>
          <a:p>
            <a:pPr marL="538163" lvl="1" indent="-214313" defTabSz="402431">
              <a:buFont typeface="Lucida Grande"/>
              <a:buChar char="-"/>
            </a:pPr>
            <a:r>
              <a:rPr lang="it-IT" dirty="0"/>
              <a:t>Elaborazione strategia di revisione</a:t>
            </a:r>
          </a:p>
          <a:p>
            <a:pPr marL="538163" lvl="1" indent="-214313" defTabSz="402431">
              <a:buFont typeface="Lucida Grande"/>
              <a:buChar char="-"/>
            </a:pPr>
            <a:r>
              <a:rPr lang="it-IT" dirty="0"/>
              <a:t>Discussioni con il team</a:t>
            </a:r>
          </a:p>
        </p:txBody>
      </p:sp>
      <p:pic>
        <p:nvPicPr>
          <p:cNvPr id="6" name="Immagine 24"/>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75204" y="3541291"/>
            <a:ext cx="742286"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CasellaDiTesto 6"/>
          <p:cNvSpPr txBox="1"/>
          <p:nvPr/>
        </p:nvSpPr>
        <p:spPr>
          <a:xfrm>
            <a:off x="2301139" y="3325267"/>
            <a:ext cx="5400599" cy="1454244"/>
          </a:xfrm>
          <a:prstGeom prst="rect">
            <a:avLst/>
          </a:prstGeom>
          <a:ln>
            <a:solidFill>
              <a:srgbClr val="FF0000"/>
            </a:solidFill>
          </a:ln>
        </p:spPr>
        <p:style>
          <a:lnRef idx="2">
            <a:schemeClr val="accent4"/>
          </a:lnRef>
          <a:fillRef idx="1">
            <a:schemeClr val="lt1"/>
          </a:fillRef>
          <a:effectRef idx="0">
            <a:schemeClr val="accent4"/>
          </a:effectRef>
          <a:fontRef idx="minor">
            <a:schemeClr val="dk1"/>
          </a:fontRef>
        </p:style>
        <p:txBody>
          <a:bodyPr wrap="square" lIns="68580" tIns="34290" rIns="68580" bIns="34290">
            <a:spAutoFit/>
          </a:bodyPr>
          <a:lstStyle>
            <a:defPPr>
              <a:defRPr lang="it-IT"/>
            </a:defPPr>
            <a:lvl1pPr>
              <a:defRPr>
                <a:solidFill>
                  <a:schemeClr val="dk1"/>
                </a:solidFill>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algn="ctr"/>
            <a:r>
              <a:rPr lang="it-IT" dirty="0"/>
              <a:t>La pianificazione è una attività che accompagna l’intero processo di </a:t>
            </a:r>
            <a:r>
              <a:rPr lang="it-IT" dirty="0" smtClean="0"/>
              <a:t>revisione.</a:t>
            </a:r>
          </a:p>
          <a:p>
            <a:pPr algn="ctr"/>
            <a:r>
              <a:rPr lang="it-IT" dirty="0" smtClean="0"/>
              <a:t>Le </a:t>
            </a:r>
            <a:r>
              <a:rPr lang="it-IT" dirty="0"/>
              <a:t>conclusioni via via elaborate vanno continuamente riviste alla luce di nuove informazioni</a:t>
            </a:r>
          </a:p>
          <a:p>
            <a:pPr algn="ctr"/>
            <a:endParaRPr lang="it-IT" dirty="0"/>
          </a:p>
        </p:txBody>
      </p:sp>
      <p:sp>
        <p:nvSpPr>
          <p:cNvPr id="9" name="Segnaposto numero diapositiva 8"/>
          <p:cNvSpPr>
            <a:spLocks noGrp="1"/>
          </p:cNvSpPr>
          <p:nvPr>
            <p:ph type="sldNum" sz="quarter" idx="4294967295"/>
          </p:nvPr>
        </p:nvSpPr>
        <p:spPr>
          <a:xfrm>
            <a:off x="8100393" y="4785997"/>
            <a:ext cx="720080" cy="273844"/>
          </a:xfrm>
          <a:prstGeom prst="rect">
            <a:avLst/>
          </a:prstGeom>
        </p:spPr>
        <p:txBody>
          <a:bodyPr/>
          <a:lstStyle/>
          <a:p>
            <a:pPr algn="ctr"/>
            <a:fld id="{BD3028FA-2DF1-421E-8B17-718C56184013}" type="slidenum">
              <a:rPr lang="it-IT"/>
              <a:pPr algn="ctr"/>
              <a:t>3</a:t>
            </a:fld>
            <a:endParaRPr lang="it-IT" dirty="0"/>
          </a:p>
        </p:txBody>
      </p:sp>
    </p:spTree>
    <p:extLst>
      <p:ext uri="{BB962C8B-B14F-4D97-AF65-F5344CB8AC3E}">
        <p14:creationId xmlns:p14="http://schemas.microsoft.com/office/powerpoint/2010/main" val="197434430"/>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5"/>
          <p:cNvSpPr txBox="1">
            <a:spLocks noChangeArrowheads="1"/>
          </p:cNvSpPr>
          <p:nvPr/>
        </p:nvSpPr>
        <p:spPr bwMode="auto">
          <a:xfrm>
            <a:off x="0" y="589067"/>
            <a:ext cx="9144000" cy="3770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lnSpc>
                <a:spcPct val="80000"/>
              </a:lnSpc>
            </a:pPr>
            <a:r>
              <a:rPr lang="pt-BR" sz="2400" b="1" dirty="0">
                <a:solidFill>
                  <a:srgbClr val="A30000"/>
                </a:solidFill>
                <a:latin typeface="Formata" charset="0"/>
              </a:rPr>
              <a:t>Acquisizione elementi probativi</a:t>
            </a:r>
            <a:endParaRPr lang="it-IT" sz="2400" b="1" dirty="0">
              <a:solidFill>
                <a:srgbClr val="A30000"/>
              </a:solidFill>
              <a:latin typeface="Formata" charset="0"/>
            </a:endParaRPr>
          </a:p>
        </p:txBody>
      </p:sp>
      <p:sp>
        <p:nvSpPr>
          <p:cNvPr id="3075" name="Text Box 6"/>
          <p:cNvSpPr txBox="1">
            <a:spLocks noChangeArrowheads="1"/>
          </p:cNvSpPr>
          <p:nvPr/>
        </p:nvSpPr>
        <p:spPr bwMode="auto">
          <a:xfrm>
            <a:off x="563077" y="1705883"/>
            <a:ext cx="7771299" cy="1716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eaLnBrk="0" hangingPunct="0">
              <a:defRPr>
                <a:solidFill>
                  <a:schemeClr val="tx1"/>
                </a:solidFill>
                <a:latin typeface="Arial" charset="0"/>
                <a:ea typeface="ＭＳ Ｐゴシック" charset="0"/>
              </a:defRPr>
            </a:lvl1pPr>
            <a:lvl2pPr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lnSpc>
                <a:spcPct val="110000"/>
              </a:lnSpc>
              <a:spcAft>
                <a:spcPts val="900"/>
              </a:spcAft>
              <a:buClr>
                <a:srgbClr val="800000"/>
              </a:buClr>
            </a:pPr>
            <a:r>
              <a:rPr lang="it-IT" sz="2100" dirty="0">
                <a:solidFill>
                  <a:srgbClr val="000000"/>
                </a:solidFill>
                <a:latin typeface="Formata" charset="0"/>
              </a:rPr>
              <a:t>Gli elementi probativi si acquisiscono mediante:</a:t>
            </a:r>
          </a:p>
          <a:p>
            <a:pPr marL="257175" indent="-257175" eaLnBrk="1" hangingPunct="1">
              <a:lnSpc>
                <a:spcPct val="110000"/>
              </a:lnSpc>
              <a:spcAft>
                <a:spcPts val="900"/>
              </a:spcAft>
              <a:buClr>
                <a:srgbClr val="800000"/>
              </a:buClr>
              <a:buFont typeface="Wingdings" charset="2"/>
              <a:buChar char="ü"/>
            </a:pPr>
            <a:r>
              <a:rPr lang="it-IT" sz="2100" dirty="0">
                <a:solidFill>
                  <a:srgbClr val="000000"/>
                </a:solidFill>
                <a:latin typeface="Formata" charset="0"/>
              </a:rPr>
              <a:t>procedure di identificazione e valutazione del rischio</a:t>
            </a:r>
          </a:p>
          <a:p>
            <a:pPr marL="257175" indent="-257175" eaLnBrk="1" hangingPunct="1">
              <a:lnSpc>
                <a:spcPct val="110000"/>
              </a:lnSpc>
              <a:spcAft>
                <a:spcPts val="900"/>
              </a:spcAft>
              <a:buClr>
                <a:srgbClr val="800000"/>
              </a:buClr>
              <a:buFont typeface="Wingdings" charset="2"/>
              <a:buChar char="ü"/>
            </a:pPr>
            <a:r>
              <a:rPr lang="it-IT" sz="2100" dirty="0">
                <a:solidFill>
                  <a:srgbClr val="000000"/>
                </a:solidFill>
                <a:latin typeface="Formata" charset="0"/>
              </a:rPr>
              <a:t>procedure conseguenti alla identificazione e valutazione dei rischi</a:t>
            </a:r>
          </a:p>
        </p:txBody>
      </p:sp>
    </p:spTree>
    <p:extLst>
      <p:ext uri="{BB962C8B-B14F-4D97-AF65-F5344CB8AC3E}">
        <p14:creationId xmlns:p14="http://schemas.microsoft.com/office/powerpoint/2010/main" val="2038028850"/>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4294967295"/>
          </p:nvPr>
        </p:nvSpPr>
        <p:spPr>
          <a:xfrm>
            <a:off x="539553" y="1711724"/>
            <a:ext cx="8064896" cy="1304973"/>
          </a:xfrm>
          <a:solidFill>
            <a:srgbClr val="810E05"/>
          </a:solidFill>
          <a:ln cap="flat">
            <a:noFill/>
            <a:miter lim="800000"/>
            <a:headEnd type="none" w="med" len="med"/>
            <a:tailEnd type="none" w="med" len="med"/>
          </a:ln>
          <a:extLst/>
        </p:spPr>
        <p:txBody>
          <a:bodyPr vert="horz" wrap="square" lIns="68580" tIns="34290" rIns="68580" bIns="34290" rtlCol="0" anchor="ctr">
            <a:spAutoFit/>
          </a:bodyPr>
          <a:lstStyle/>
          <a:p>
            <a:pPr marL="0" indent="0" algn="ctr">
              <a:lnSpc>
                <a:spcPct val="80000"/>
              </a:lnSpc>
              <a:spcBef>
                <a:spcPct val="0"/>
              </a:spcBef>
              <a:buNone/>
            </a:pPr>
            <a:r>
              <a:rPr lang="it-IT" sz="3300" b="1" dirty="0">
                <a:solidFill>
                  <a:schemeClr val="bg1"/>
                </a:solidFill>
              </a:rPr>
              <a:t>Procedure di revisione conseguenti</a:t>
            </a:r>
          </a:p>
          <a:p>
            <a:pPr marL="0" indent="0" algn="ctr">
              <a:lnSpc>
                <a:spcPct val="80000"/>
              </a:lnSpc>
              <a:spcBef>
                <a:spcPct val="0"/>
              </a:spcBef>
              <a:buNone/>
            </a:pPr>
            <a:r>
              <a:rPr lang="it-IT" sz="3300" b="1" dirty="0">
                <a:solidFill>
                  <a:schemeClr val="bg1"/>
                </a:solidFill>
              </a:rPr>
              <a:t>all’identificazione e valutazione</a:t>
            </a:r>
          </a:p>
          <a:p>
            <a:pPr marL="0" indent="0" algn="ctr">
              <a:lnSpc>
                <a:spcPct val="80000"/>
              </a:lnSpc>
              <a:spcBef>
                <a:spcPct val="0"/>
              </a:spcBef>
              <a:buNone/>
            </a:pPr>
            <a:r>
              <a:rPr lang="it-IT" sz="3300" b="1" dirty="0">
                <a:solidFill>
                  <a:schemeClr val="bg1"/>
                </a:solidFill>
              </a:rPr>
              <a:t>dei rischi</a:t>
            </a:r>
          </a:p>
        </p:txBody>
      </p:sp>
    </p:spTree>
    <p:extLst>
      <p:ext uri="{BB962C8B-B14F-4D97-AF65-F5344CB8AC3E}">
        <p14:creationId xmlns:p14="http://schemas.microsoft.com/office/powerpoint/2010/main" val="1985684190"/>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p:cNvSpPr txBox="1"/>
          <p:nvPr/>
        </p:nvSpPr>
        <p:spPr>
          <a:xfrm>
            <a:off x="5183490" y="2682298"/>
            <a:ext cx="138499" cy="346249"/>
          </a:xfrm>
          <a:prstGeom prst="rect">
            <a:avLst/>
          </a:prstGeom>
          <a:noFill/>
        </p:spPr>
        <p:txBody>
          <a:bodyPr wrap="none" lIns="68580" tIns="34290" rIns="68580" bIns="34290" rtlCol="0">
            <a:spAutoFit/>
          </a:bodyPr>
          <a:lstStyle/>
          <a:p>
            <a:endParaRPr lang="it-IT" dirty="0"/>
          </a:p>
        </p:txBody>
      </p:sp>
      <p:sp>
        <p:nvSpPr>
          <p:cNvPr id="6" name="Text Box 5"/>
          <p:cNvSpPr txBox="1">
            <a:spLocks noChangeArrowheads="1"/>
          </p:cNvSpPr>
          <p:nvPr/>
        </p:nvSpPr>
        <p:spPr bwMode="auto">
          <a:xfrm>
            <a:off x="1331106" y="77371"/>
            <a:ext cx="6314082" cy="1417311"/>
          </a:xfrm>
          <a:prstGeom prst="rect">
            <a:avLst/>
          </a:prstGeom>
          <a:solidFill>
            <a:schemeClr val="bg1">
              <a:alpha val="34000"/>
            </a:schemeClr>
          </a:solidFill>
          <a:ln>
            <a:noFill/>
          </a:ln>
          <a:effectLst/>
          <a:extLst/>
        </p:spPr>
        <p:txBody>
          <a:bodyPr wrap="square" lIns="68580" tIns="34290" rIns="68580" bIns="34290">
            <a:spAutoFit/>
          </a:bodyPr>
          <a:lstStyle>
            <a:lvl1pPr eaLnBrk="0" hangingPunct="0">
              <a:defRPr sz="3600">
                <a:solidFill>
                  <a:schemeClr val="tx1"/>
                </a:solidFill>
                <a:latin typeface="Arial" pitchFamily="34" charset="0"/>
                <a:ea typeface="ＭＳ Ｐゴシック" pitchFamily="34" charset="-128"/>
              </a:defRPr>
            </a:lvl1pPr>
            <a:lvl2pPr marL="742950" indent="-285750" eaLnBrk="0" hangingPunct="0">
              <a:defRPr sz="3600">
                <a:solidFill>
                  <a:schemeClr val="tx1"/>
                </a:solidFill>
                <a:latin typeface="Arial" pitchFamily="34" charset="0"/>
                <a:ea typeface="ＭＳ Ｐゴシック" pitchFamily="34" charset="-128"/>
              </a:defRPr>
            </a:lvl2pPr>
            <a:lvl3pPr marL="1143000" indent="-228600" eaLnBrk="0" hangingPunct="0">
              <a:defRPr sz="3600">
                <a:solidFill>
                  <a:schemeClr val="tx1"/>
                </a:solidFill>
                <a:latin typeface="Arial" pitchFamily="34" charset="0"/>
                <a:ea typeface="ＭＳ Ｐゴシック" pitchFamily="34" charset="-128"/>
              </a:defRPr>
            </a:lvl3pPr>
            <a:lvl4pPr marL="1600200" indent="-228600" eaLnBrk="0" hangingPunct="0">
              <a:defRPr sz="3600">
                <a:solidFill>
                  <a:schemeClr val="tx1"/>
                </a:solidFill>
                <a:latin typeface="Arial" pitchFamily="34" charset="0"/>
                <a:ea typeface="ＭＳ Ｐゴシック" pitchFamily="34" charset="-128"/>
              </a:defRPr>
            </a:lvl4pPr>
            <a:lvl5pPr marL="2057400" indent="-228600" eaLnBrk="0" hangingPunct="0">
              <a:defRPr sz="36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36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36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36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3600">
                <a:solidFill>
                  <a:schemeClr val="tx1"/>
                </a:solidFill>
                <a:latin typeface="Arial" pitchFamily="34" charset="0"/>
                <a:ea typeface="ＭＳ Ｐゴシック" pitchFamily="34" charset="-128"/>
              </a:defRPr>
            </a:lvl9pPr>
          </a:lstStyle>
          <a:p>
            <a:pPr algn="ctr" eaLnBrk="1" hangingPunct="1">
              <a:lnSpc>
                <a:spcPct val="80000"/>
              </a:lnSpc>
            </a:pPr>
            <a:r>
              <a:rPr lang="pt-BR" b="1" dirty="0">
                <a:solidFill>
                  <a:srgbClr val="971613"/>
                </a:solidFill>
                <a:latin typeface="+mn-lt"/>
              </a:rPr>
              <a:t>Procedure </a:t>
            </a:r>
            <a:r>
              <a:rPr lang="pt-BR" b="1" dirty="0" smtClean="0">
                <a:solidFill>
                  <a:srgbClr val="971613"/>
                </a:solidFill>
                <a:latin typeface="+mn-lt"/>
              </a:rPr>
              <a:t>conseguenti alla identificazione e valutazione dei rischi</a:t>
            </a:r>
            <a:endParaRPr lang="it-IT" b="1" dirty="0">
              <a:solidFill>
                <a:srgbClr val="971613"/>
              </a:solidFill>
              <a:latin typeface="+mn-lt"/>
            </a:endParaRPr>
          </a:p>
        </p:txBody>
      </p:sp>
      <p:sp>
        <p:nvSpPr>
          <p:cNvPr id="7" name="Text Box 6"/>
          <p:cNvSpPr txBox="1">
            <a:spLocks noChangeArrowheads="1"/>
          </p:cNvSpPr>
          <p:nvPr/>
        </p:nvSpPr>
        <p:spPr bwMode="auto">
          <a:xfrm>
            <a:off x="594718" y="1321651"/>
            <a:ext cx="7992888" cy="36009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marL="342900" indent="-342900" eaLnBrk="0" hangingPunct="0">
              <a:defRPr sz="3600">
                <a:solidFill>
                  <a:schemeClr val="tx1"/>
                </a:solidFill>
                <a:latin typeface="Arial" pitchFamily="34" charset="0"/>
                <a:ea typeface="ＭＳ Ｐゴシック" pitchFamily="34" charset="-128"/>
              </a:defRPr>
            </a:lvl1pPr>
            <a:lvl2pPr marL="742950" indent="-285750" eaLnBrk="0" hangingPunct="0">
              <a:defRPr sz="3600">
                <a:solidFill>
                  <a:schemeClr val="tx1"/>
                </a:solidFill>
                <a:latin typeface="Arial" pitchFamily="34" charset="0"/>
                <a:ea typeface="ＭＳ Ｐゴシック" pitchFamily="34" charset="-128"/>
              </a:defRPr>
            </a:lvl2pPr>
            <a:lvl3pPr marL="1143000" indent="-228600" eaLnBrk="0" hangingPunct="0">
              <a:defRPr sz="3600">
                <a:solidFill>
                  <a:schemeClr val="tx1"/>
                </a:solidFill>
                <a:latin typeface="Arial" pitchFamily="34" charset="0"/>
                <a:ea typeface="ＭＳ Ｐゴシック" pitchFamily="34" charset="-128"/>
              </a:defRPr>
            </a:lvl3pPr>
            <a:lvl4pPr marL="1600200" indent="-228600" eaLnBrk="0" hangingPunct="0">
              <a:defRPr sz="3600">
                <a:solidFill>
                  <a:schemeClr val="tx1"/>
                </a:solidFill>
                <a:latin typeface="Arial" pitchFamily="34" charset="0"/>
                <a:ea typeface="ＭＳ Ｐゴシック" pitchFamily="34" charset="-128"/>
              </a:defRPr>
            </a:lvl4pPr>
            <a:lvl5pPr marL="2057400" indent="-228600" eaLnBrk="0" hangingPunct="0">
              <a:defRPr sz="36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36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36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36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3600">
                <a:solidFill>
                  <a:schemeClr val="tx1"/>
                </a:solidFill>
                <a:latin typeface="Arial" pitchFamily="34" charset="0"/>
                <a:ea typeface="ＭＳ Ｐゴシック" pitchFamily="34" charset="-128"/>
              </a:defRPr>
            </a:lvl9pPr>
          </a:lstStyle>
          <a:p>
            <a:pPr eaLnBrk="1" hangingPunct="1">
              <a:buFont typeface="Times" charset="0"/>
              <a:buNone/>
            </a:pPr>
            <a:r>
              <a:rPr lang="it-IT" sz="2100" b="1" i="1" dirty="0">
                <a:latin typeface="+mn-lt"/>
              </a:rPr>
              <a:t>Possono essere:</a:t>
            </a:r>
          </a:p>
          <a:p>
            <a:pPr eaLnBrk="1" hangingPunct="1">
              <a:buFont typeface="Times" charset="0"/>
              <a:buNone/>
            </a:pPr>
            <a:endParaRPr lang="it-IT" sz="1100" b="1" i="1" dirty="0">
              <a:latin typeface="+mn-lt"/>
            </a:endParaRPr>
          </a:p>
          <a:p>
            <a:pPr eaLnBrk="1" hangingPunct="1">
              <a:buClr>
                <a:srgbClr val="800000"/>
              </a:buClr>
              <a:buFont typeface="Wingdings" charset="2"/>
              <a:buChar char="ü"/>
            </a:pPr>
            <a:r>
              <a:rPr lang="it-IT" sz="1800" b="1" i="1" dirty="0">
                <a:latin typeface="+mn-lt"/>
              </a:rPr>
              <a:t>Procedure di conformità</a:t>
            </a:r>
            <a:r>
              <a:rPr lang="it-IT" sz="1800" i="1" dirty="0">
                <a:latin typeface="+mn-lt"/>
              </a:rPr>
              <a:t>: </a:t>
            </a:r>
            <a:r>
              <a:rPr lang="it-IT" sz="1800" dirty="0">
                <a:latin typeface="+mn-lt"/>
              </a:rPr>
              <a:t>valutano l’</a:t>
            </a:r>
            <a:r>
              <a:rPr lang="it-IT" altLang="ja-JP" sz="1800" dirty="0">
                <a:latin typeface="+mn-lt"/>
              </a:rPr>
              <a:t>efficacia operativa dei controlli</a:t>
            </a:r>
            <a:endParaRPr lang="it-IT" altLang="ja-JP" sz="1800" b="1" dirty="0">
              <a:latin typeface="+mn-lt"/>
            </a:endParaRPr>
          </a:p>
          <a:p>
            <a:pPr eaLnBrk="1" hangingPunct="1">
              <a:buClr>
                <a:srgbClr val="800000"/>
              </a:buClr>
              <a:buFont typeface="Wingdings" charset="2"/>
              <a:buChar char="ü"/>
            </a:pPr>
            <a:r>
              <a:rPr lang="it-IT" sz="1800" b="1" i="1" dirty="0">
                <a:latin typeface="+mn-lt"/>
              </a:rPr>
              <a:t>Procedure di validità</a:t>
            </a:r>
            <a:r>
              <a:rPr lang="it-IT" sz="1800" dirty="0">
                <a:latin typeface="+mn-lt"/>
              </a:rPr>
              <a:t>: procedure di revisione definite per individuare errori significativi a livello di asserzioni.</a:t>
            </a:r>
            <a:br>
              <a:rPr lang="it-IT" sz="1800" dirty="0">
                <a:latin typeface="+mn-lt"/>
              </a:rPr>
            </a:br>
            <a:endParaRPr lang="it-IT" sz="1800" dirty="0">
              <a:latin typeface="+mn-lt"/>
            </a:endParaRPr>
          </a:p>
          <a:p>
            <a:pPr eaLnBrk="1" hangingPunct="1">
              <a:buClr>
                <a:srgbClr val="800000"/>
              </a:buClr>
              <a:buFont typeface="Wingdings" charset="2"/>
              <a:buChar char="ü"/>
            </a:pPr>
            <a:r>
              <a:rPr lang="it-IT" sz="1800" b="1" dirty="0">
                <a:latin typeface="+mn-lt"/>
              </a:rPr>
              <a:t>Le procedure di validità comprendono:</a:t>
            </a:r>
          </a:p>
          <a:p>
            <a:pPr marL="400050" eaLnBrk="1" hangingPunct="1"/>
            <a:r>
              <a:rPr lang="it-IT" sz="1800" dirty="0">
                <a:latin typeface="+mn-lt"/>
              </a:rPr>
              <a:t>	i - </a:t>
            </a:r>
            <a:r>
              <a:rPr lang="it-IT" sz="1800" b="1" dirty="0">
                <a:latin typeface="+mn-lt"/>
              </a:rPr>
              <a:t>verifiche di dettaglio</a:t>
            </a:r>
            <a:r>
              <a:rPr lang="it-IT" sz="1800" dirty="0">
                <a:latin typeface="+mn-lt"/>
              </a:rPr>
              <a:t> (sulle classi di operazioni,</a:t>
            </a:r>
          </a:p>
          <a:p>
            <a:pPr marL="400050" eaLnBrk="1" hangingPunct="1"/>
            <a:r>
              <a:rPr lang="it-IT" sz="1800" dirty="0">
                <a:latin typeface="+mn-lt"/>
              </a:rPr>
              <a:t>         saldi contabili e informativa);</a:t>
            </a:r>
          </a:p>
          <a:p>
            <a:pPr marL="400050" eaLnBrk="1" hangingPunct="1"/>
            <a:r>
              <a:rPr lang="it-IT" sz="1800" dirty="0">
                <a:latin typeface="+mn-lt"/>
              </a:rPr>
              <a:t>	ii - </a:t>
            </a:r>
            <a:r>
              <a:rPr lang="it-IT" sz="1800" b="1" dirty="0">
                <a:latin typeface="+mn-lt"/>
              </a:rPr>
              <a:t>procedure di analisi comparativa</a:t>
            </a:r>
            <a:r>
              <a:rPr lang="it-IT" sz="1800" dirty="0">
                <a:latin typeface="+mn-lt"/>
              </a:rPr>
              <a:t>.</a:t>
            </a:r>
          </a:p>
          <a:p>
            <a:pPr marL="400050" eaLnBrk="1" hangingPunct="1"/>
            <a:endParaRPr lang="it-IT" sz="1800" dirty="0">
              <a:latin typeface="+mn-lt"/>
            </a:endParaRPr>
          </a:p>
          <a:p>
            <a:pPr marL="0" indent="2381" algn="ctr" eaLnBrk="1" hangingPunct="1"/>
            <a:r>
              <a:rPr lang="it-IT" sz="1800" b="1" i="1" dirty="0">
                <a:latin typeface="+mn-lt"/>
              </a:rPr>
              <a:t>Nel loro insieme queste procedure danno luogo</a:t>
            </a:r>
          </a:p>
          <a:p>
            <a:pPr marL="0" indent="2381" algn="ctr" eaLnBrk="1" hangingPunct="1"/>
            <a:r>
              <a:rPr lang="it-IT" sz="1800" b="1" i="1" dirty="0">
                <a:latin typeface="+mn-lt"/>
              </a:rPr>
              <a:t>al Piano Dettagliato di Revisione</a:t>
            </a:r>
          </a:p>
        </p:txBody>
      </p:sp>
    </p:spTree>
    <p:extLst>
      <p:ext uri="{BB962C8B-B14F-4D97-AF65-F5344CB8AC3E}">
        <p14:creationId xmlns:p14="http://schemas.microsoft.com/office/powerpoint/2010/main" val="3124858790"/>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5"/>
          <p:cNvSpPr txBox="1">
            <a:spLocks noChangeArrowheads="1"/>
          </p:cNvSpPr>
          <p:nvPr/>
        </p:nvSpPr>
        <p:spPr bwMode="auto">
          <a:xfrm>
            <a:off x="0" y="327835"/>
            <a:ext cx="9144000" cy="672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lnSpc>
                <a:spcPct val="80000"/>
              </a:lnSpc>
            </a:pPr>
            <a:r>
              <a:rPr lang="pt-BR" sz="2400" b="1" dirty="0">
                <a:solidFill>
                  <a:srgbClr val="971613"/>
                </a:solidFill>
                <a:latin typeface="Formata" charset="0"/>
              </a:rPr>
              <a:t>Tipologia di procedure di revisione per</a:t>
            </a:r>
          </a:p>
          <a:p>
            <a:pPr algn="ctr" eaLnBrk="1" hangingPunct="1">
              <a:lnSpc>
                <a:spcPct val="80000"/>
              </a:lnSpc>
            </a:pPr>
            <a:r>
              <a:rPr lang="pt-BR" sz="2400" b="1" dirty="0">
                <a:solidFill>
                  <a:srgbClr val="971613"/>
                </a:solidFill>
                <a:latin typeface="Formata" charset="0"/>
              </a:rPr>
              <a:t>acquisire elementi probativi</a:t>
            </a:r>
            <a:endParaRPr lang="it-IT" sz="2400" b="1" dirty="0">
              <a:solidFill>
                <a:srgbClr val="971613"/>
              </a:solidFill>
              <a:latin typeface="Formata" charset="0"/>
            </a:endParaRPr>
          </a:p>
        </p:txBody>
      </p:sp>
      <p:sp>
        <p:nvSpPr>
          <p:cNvPr id="3075" name="Text Box 6"/>
          <p:cNvSpPr txBox="1">
            <a:spLocks noChangeArrowheads="1"/>
          </p:cNvSpPr>
          <p:nvPr/>
        </p:nvSpPr>
        <p:spPr bwMode="auto">
          <a:xfrm>
            <a:off x="563077" y="1108050"/>
            <a:ext cx="7771299" cy="219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eaLnBrk="0" hangingPunct="0">
              <a:defRPr>
                <a:solidFill>
                  <a:schemeClr val="tx1"/>
                </a:solidFill>
                <a:latin typeface="Arial" charset="0"/>
                <a:ea typeface="ＭＳ Ｐゴシック" charset="0"/>
              </a:defRPr>
            </a:lvl1pPr>
            <a:lvl2pPr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marL="257175" indent="-257175" eaLnBrk="1" hangingPunct="1">
              <a:lnSpc>
                <a:spcPct val="110000"/>
              </a:lnSpc>
              <a:buClr>
                <a:srgbClr val="800000"/>
              </a:buClr>
              <a:buFont typeface="Wingdings" charset="2"/>
              <a:buChar char="ü"/>
            </a:pPr>
            <a:r>
              <a:rPr lang="it-IT" dirty="0">
                <a:solidFill>
                  <a:srgbClr val="000000"/>
                </a:solidFill>
                <a:latin typeface="Formata" charset="0"/>
              </a:rPr>
              <a:t>Ispezione</a:t>
            </a:r>
          </a:p>
          <a:p>
            <a:pPr marL="257175" indent="-257175" eaLnBrk="1" hangingPunct="1">
              <a:lnSpc>
                <a:spcPct val="110000"/>
              </a:lnSpc>
              <a:buClr>
                <a:srgbClr val="800000"/>
              </a:buClr>
              <a:buFont typeface="Wingdings" charset="2"/>
              <a:buChar char="ü"/>
            </a:pPr>
            <a:r>
              <a:rPr lang="it-IT" dirty="0">
                <a:solidFill>
                  <a:srgbClr val="000000"/>
                </a:solidFill>
                <a:latin typeface="Formata" charset="0"/>
              </a:rPr>
              <a:t>Osservazione</a:t>
            </a:r>
          </a:p>
          <a:p>
            <a:pPr marL="257175" indent="-257175" eaLnBrk="1" hangingPunct="1">
              <a:lnSpc>
                <a:spcPct val="110000"/>
              </a:lnSpc>
              <a:buClr>
                <a:srgbClr val="800000"/>
              </a:buClr>
              <a:buFont typeface="Wingdings" charset="2"/>
              <a:buChar char="ü"/>
            </a:pPr>
            <a:r>
              <a:rPr lang="it-IT" dirty="0">
                <a:solidFill>
                  <a:srgbClr val="000000"/>
                </a:solidFill>
                <a:latin typeface="Formata" charset="0"/>
              </a:rPr>
              <a:t>Conferma esterna</a:t>
            </a:r>
          </a:p>
          <a:p>
            <a:pPr marL="257175" indent="-257175" eaLnBrk="1" hangingPunct="1">
              <a:lnSpc>
                <a:spcPct val="110000"/>
              </a:lnSpc>
              <a:buClr>
                <a:srgbClr val="800000"/>
              </a:buClr>
              <a:buFont typeface="Wingdings" charset="2"/>
              <a:buChar char="ü"/>
            </a:pPr>
            <a:r>
              <a:rPr lang="it-IT" dirty="0">
                <a:solidFill>
                  <a:srgbClr val="000000"/>
                </a:solidFill>
                <a:latin typeface="Formata" charset="0"/>
              </a:rPr>
              <a:t>Ricalcolo</a:t>
            </a:r>
          </a:p>
          <a:p>
            <a:pPr marL="257175" indent="-257175" eaLnBrk="1" hangingPunct="1">
              <a:lnSpc>
                <a:spcPct val="110000"/>
              </a:lnSpc>
              <a:buClr>
                <a:srgbClr val="800000"/>
              </a:buClr>
              <a:buFont typeface="Wingdings" charset="2"/>
              <a:buChar char="ü"/>
            </a:pPr>
            <a:r>
              <a:rPr lang="it-IT" dirty="0" err="1">
                <a:solidFill>
                  <a:srgbClr val="000000"/>
                </a:solidFill>
                <a:latin typeface="Formata" charset="0"/>
              </a:rPr>
              <a:t>Riesecuzione</a:t>
            </a:r>
            <a:endParaRPr lang="it-IT" dirty="0">
              <a:solidFill>
                <a:srgbClr val="000000"/>
              </a:solidFill>
              <a:latin typeface="Formata" charset="0"/>
            </a:endParaRPr>
          </a:p>
          <a:p>
            <a:pPr marL="257175" indent="-257175" eaLnBrk="1" hangingPunct="1">
              <a:lnSpc>
                <a:spcPct val="110000"/>
              </a:lnSpc>
              <a:buClr>
                <a:srgbClr val="800000"/>
              </a:buClr>
              <a:buFont typeface="Wingdings" charset="2"/>
              <a:buChar char="ü"/>
            </a:pPr>
            <a:r>
              <a:rPr lang="it-IT" dirty="0">
                <a:solidFill>
                  <a:srgbClr val="000000"/>
                </a:solidFill>
                <a:latin typeface="Formata" charset="0"/>
              </a:rPr>
              <a:t>Procedure di analisi comparativa</a:t>
            </a:r>
          </a:p>
          <a:p>
            <a:pPr marL="257175" indent="-257175" eaLnBrk="1" hangingPunct="1">
              <a:lnSpc>
                <a:spcPct val="110000"/>
              </a:lnSpc>
              <a:buClr>
                <a:srgbClr val="800000"/>
              </a:buClr>
              <a:buFont typeface="Wingdings" charset="2"/>
              <a:buChar char="ü"/>
            </a:pPr>
            <a:r>
              <a:rPr lang="it-IT" dirty="0">
                <a:solidFill>
                  <a:srgbClr val="000000"/>
                </a:solidFill>
                <a:latin typeface="Formata" charset="0"/>
              </a:rPr>
              <a:t>Indagini</a:t>
            </a:r>
          </a:p>
        </p:txBody>
      </p:sp>
      <p:sp>
        <p:nvSpPr>
          <p:cNvPr id="2" name="CasellaDiTesto 1"/>
          <p:cNvSpPr txBox="1"/>
          <p:nvPr/>
        </p:nvSpPr>
        <p:spPr>
          <a:xfrm>
            <a:off x="1556772" y="3485844"/>
            <a:ext cx="6435909" cy="978729"/>
          </a:xfrm>
          <a:prstGeom prst="rect">
            <a:avLst/>
          </a:prstGeom>
          <a:noFill/>
          <a:ln w="38100" cmpd="sng">
            <a:solidFill>
              <a:srgbClr val="800000"/>
            </a:solidFill>
          </a:ln>
        </p:spPr>
        <p:txBody>
          <a:bodyPr wrap="square" lIns="68580" tIns="34290" rIns="68580" bIns="34290" rtlCol="0">
            <a:spAutoFit/>
          </a:bodyPr>
          <a:lstStyle/>
          <a:p>
            <a:pPr>
              <a:lnSpc>
                <a:spcPct val="110000"/>
              </a:lnSpc>
              <a:buClr>
                <a:srgbClr val="800000"/>
              </a:buClr>
            </a:pPr>
            <a:r>
              <a:rPr lang="it-IT" dirty="0"/>
              <a:t>Queste procedure possono essere utilizzate come procedure di valutazione del rischio, come procedure di conformità o come procedure di validità</a:t>
            </a:r>
            <a:endParaRPr lang="it-IT" dirty="0">
              <a:solidFill>
                <a:srgbClr val="000000"/>
              </a:solidFill>
              <a:latin typeface="Formata" charset="0"/>
            </a:endParaRPr>
          </a:p>
        </p:txBody>
      </p:sp>
    </p:spTree>
    <p:extLst>
      <p:ext uri="{BB962C8B-B14F-4D97-AF65-F5344CB8AC3E}">
        <p14:creationId xmlns:p14="http://schemas.microsoft.com/office/powerpoint/2010/main" val="1176139294"/>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4294967295"/>
          </p:nvPr>
        </p:nvSpPr>
        <p:spPr>
          <a:xfrm>
            <a:off x="539553" y="2117989"/>
            <a:ext cx="8064896" cy="492443"/>
          </a:xfrm>
          <a:solidFill>
            <a:srgbClr val="810E05"/>
          </a:solidFill>
          <a:ln cap="flat">
            <a:noFill/>
            <a:miter lim="800000"/>
            <a:headEnd type="none" w="med" len="med"/>
            <a:tailEnd type="none" w="med" len="med"/>
          </a:ln>
          <a:extLst/>
        </p:spPr>
        <p:txBody>
          <a:bodyPr vert="horz" wrap="square" lIns="68580" tIns="34290" rIns="68580" bIns="34290" rtlCol="0" anchor="ctr">
            <a:spAutoFit/>
          </a:bodyPr>
          <a:lstStyle/>
          <a:p>
            <a:pPr marL="0" indent="0" algn="ctr">
              <a:lnSpc>
                <a:spcPct val="80000"/>
              </a:lnSpc>
              <a:spcBef>
                <a:spcPct val="0"/>
              </a:spcBef>
              <a:buNone/>
            </a:pPr>
            <a:r>
              <a:rPr lang="it-IT" sz="3300" b="1" dirty="0">
                <a:solidFill>
                  <a:schemeClr val="bg1"/>
                </a:solidFill>
              </a:rPr>
              <a:t>Procedure di conformità</a:t>
            </a:r>
          </a:p>
        </p:txBody>
      </p:sp>
    </p:spTree>
    <p:extLst>
      <p:ext uri="{BB962C8B-B14F-4D97-AF65-F5344CB8AC3E}">
        <p14:creationId xmlns:p14="http://schemas.microsoft.com/office/powerpoint/2010/main" val="3319962975"/>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76426" y="242915"/>
            <a:ext cx="6169554" cy="747897"/>
          </a:xfrm>
          <a:noFill/>
          <a:extLst>
            <a:ext uri="{AF507438-7753-43e0-B8FC-AC1667EBCBE1}">
              <a14:hiddenEffects xmlns:a14="http://schemas.microsoft.com/office/drawing/2010/main">
                <a:effectLst>
                  <a:outerShdw blurRad="63500" dist="35921" dir="2700000" algn="ctr" rotWithShape="0">
                    <a:srgbClr val="808080"/>
                  </a:outerShdw>
                </a:effectLst>
              </a14:hiddenEffects>
            </a:ext>
          </a:extLst>
        </p:spPr>
        <p:txBody>
          <a:bodyPr vert="horz" wrap="square" lIns="68580" tIns="34290" rIns="68580" bIns="34290" rtlCol="0" anchor="t">
            <a:spAutoFit/>
          </a:bodyPr>
          <a:lstStyle/>
          <a:p>
            <a:pPr>
              <a:lnSpc>
                <a:spcPct val="80000"/>
              </a:lnSpc>
            </a:pPr>
            <a:r>
              <a:rPr lang="it-IT" sz="2700" dirty="0">
                <a:solidFill>
                  <a:srgbClr val="971613"/>
                </a:solidFill>
              </a:rPr>
              <a:t>Le procedure di conformità</a:t>
            </a:r>
            <a:br>
              <a:rPr lang="it-IT" sz="2700" dirty="0">
                <a:solidFill>
                  <a:srgbClr val="971613"/>
                </a:solidFill>
              </a:rPr>
            </a:br>
            <a:r>
              <a:rPr lang="it-IT" sz="2700" dirty="0">
                <a:solidFill>
                  <a:srgbClr val="971613"/>
                </a:solidFill>
              </a:rPr>
              <a:t>In generale</a:t>
            </a:r>
          </a:p>
        </p:txBody>
      </p:sp>
      <p:sp>
        <p:nvSpPr>
          <p:cNvPr id="3" name="Segnaposto contenuto 2"/>
          <p:cNvSpPr>
            <a:spLocks noGrp="1"/>
          </p:cNvSpPr>
          <p:nvPr>
            <p:ph idx="1"/>
          </p:nvPr>
        </p:nvSpPr>
        <p:spPr>
          <a:xfrm>
            <a:off x="466920" y="1009217"/>
            <a:ext cx="8229600" cy="3717983"/>
          </a:xfrm>
        </p:spPr>
        <p:txBody>
          <a:bodyPr>
            <a:normAutofit/>
          </a:bodyPr>
          <a:lstStyle/>
          <a:p>
            <a:pPr>
              <a:buClr>
                <a:srgbClr val="800000"/>
              </a:buClr>
              <a:buFont typeface="Wingdings" charset="2"/>
              <a:buChar char="ü"/>
            </a:pPr>
            <a:r>
              <a:rPr lang="it-IT" dirty="0" smtClean="0"/>
              <a:t>Servono a confermare (o meno)</a:t>
            </a:r>
            <a:r>
              <a:rPr lang="it-IT" dirty="0" smtClean="0">
                <a:solidFill>
                  <a:srgbClr val="FF0000"/>
                </a:solidFill>
              </a:rPr>
              <a:t> </a:t>
            </a:r>
            <a:r>
              <a:rPr lang="it-IT" dirty="0" smtClean="0"/>
              <a:t>l’operatività dei controlli chiave di controllo interno nel corso dell’esercizio</a:t>
            </a:r>
          </a:p>
          <a:p>
            <a:pPr>
              <a:buClr>
                <a:srgbClr val="800000"/>
              </a:buClr>
              <a:buFont typeface="Wingdings" charset="2"/>
              <a:buChar char="ü"/>
            </a:pPr>
            <a:r>
              <a:rPr lang="it-IT" dirty="0" smtClean="0"/>
              <a:t>Così da confermare (o meno) il giudizio apparente di basso “rischio di controllo” e conseguente basso “rischio residuo” di errori significativi in bilancio</a:t>
            </a:r>
          </a:p>
          <a:p>
            <a:pPr lvl="1">
              <a:buClr>
                <a:srgbClr val="800000"/>
              </a:buClr>
              <a:buFont typeface="Arial"/>
              <a:buChar char="•"/>
            </a:pPr>
            <a:r>
              <a:rPr lang="it-IT" dirty="0" smtClean="0"/>
              <a:t>per singola asserzione</a:t>
            </a:r>
          </a:p>
          <a:p>
            <a:pPr lvl="1">
              <a:buClr>
                <a:srgbClr val="800000"/>
              </a:buClr>
              <a:buFont typeface="Arial"/>
              <a:buChar char="•"/>
            </a:pPr>
            <a:r>
              <a:rPr lang="it-IT" dirty="0" smtClean="0"/>
              <a:t>per classi di operazioni, saldi di bilancio, informativa</a:t>
            </a:r>
          </a:p>
          <a:p>
            <a:pPr>
              <a:buClr>
                <a:srgbClr val="800000"/>
              </a:buClr>
              <a:buFont typeface="Wingdings" charset="2"/>
              <a:buChar char="ü"/>
            </a:pPr>
            <a:r>
              <a:rPr lang="it-IT" dirty="0"/>
              <a:t>In caso di conferma</a:t>
            </a:r>
          </a:p>
          <a:p>
            <a:pPr lvl="1">
              <a:buClr>
                <a:srgbClr val="800000"/>
              </a:buClr>
              <a:buFont typeface="Arial"/>
              <a:buChar char="•"/>
            </a:pPr>
            <a:r>
              <a:rPr lang="it-IT" dirty="0"/>
              <a:t>minime procedure di validità su classi di operazioni, saldi di bilancio, informativa</a:t>
            </a:r>
          </a:p>
          <a:p>
            <a:pPr>
              <a:buClr>
                <a:srgbClr val="800000"/>
              </a:buClr>
              <a:buFont typeface="Wingdings" charset="2"/>
              <a:buChar char="ü"/>
            </a:pPr>
            <a:r>
              <a:rPr lang="it-IT" dirty="0"/>
              <a:t>In caso di non conferma</a:t>
            </a:r>
          </a:p>
          <a:p>
            <a:pPr lvl="1">
              <a:buClr>
                <a:srgbClr val="800000"/>
              </a:buClr>
              <a:buFont typeface="Arial"/>
              <a:buChar char="•"/>
            </a:pPr>
            <a:r>
              <a:rPr lang="it-IT" dirty="0"/>
              <a:t>estese/potenti procedure di validità</a:t>
            </a:r>
          </a:p>
        </p:txBody>
      </p:sp>
    </p:spTree>
    <p:extLst>
      <p:ext uri="{BB962C8B-B14F-4D97-AF65-F5344CB8AC3E}">
        <p14:creationId xmlns:p14="http://schemas.microsoft.com/office/powerpoint/2010/main" val="46372026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792806" y="223376"/>
            <a:ext cx="4179194" cy="747897"/>
          </a:xfrm>
          <a:noFill/>
          <a:extLst>
            <a:ext uri="{AF507438-7753-43e0-B8FC-AC1667EBCBE1}">
              <a14:hiddenEffects xmlns:a14="http://schemas.microsoft.com/office/drawing/2010/main">
                <a:effectLst>
                  <a:outerShdw blurRad="63500" dist="35921" dir="2700000" algn="ctr" rotWithShape="0">
                    <a:srgbClr val="808080"/>
                  </a:outerShdw>
                </a:effectLst>
              </a14:hiddenEffects>
            </a:ext>
          </a:extLst>
        </p:spPr>
        <p:txBody>
          <a:bodyPr vert="horz" wrap="square" lIns="68580" tIns="34290" rIns="68580" bIns="34290" rtlCol="0" anchor="t">
            <a:spAutoFit/>
          </a:bodyPr>
          <a:lstStyle/>
          <a:p>
            <a:pPr>
              <a:lnSpc>
                <a:spcPct val="80000"/>
              </a:lnSpc>
            </a:pPr>
            <a:r>
              <a:rPr lang="it-IT" sz="2700" dirty="0">
                <a:solidFill>
                  <a:srgbClr val="971613"/>
                </a:solidFill>
              </a:rPr>
              <a:t>Le procedure di conformità</a:t>
            </a:r>
            <a:br>
              <a:rPr lang="it-IT" sz="2700" dirty="0">
                <a:solidFill>
                  <a:srgbClr val="971613"/>
                </a:solidFill>
              </a:rPr>
            </a:br>
            <a:r>
              <a:rPr lang="it-IT" sz="2700" dirty="0">
                <a:solidFill>
                  <a:srgbClr val="971613"/>
                </a:solidFill>
              </a:rPr>
              <a:t>Come si procede</a:t>
            </a:r>
          </a:p>
        </p:txBody>
      </p:sp>
      <p:sp>
        <p:nvSpPr>
          <p:cNvPr id="3" name="Segnaposto contenuto 2"/>
          <p:cNvSpPr>
            <a:spLocks noGrp="1"/>
          </p:cNvSpPr>
          <p:nvPr>
            <p:ph idx="1"/>
          </p:nvPr>
        </p:nvSpPr>
        <p:spPr>
          <a:xfrm>
            <a:off x="457200" y="985760"/>
            <a:ext cx="8229600" cy="3573288"/>
          </a:xfrm>
        </p:spPr>
        <p:txBody>
          <a:bodyPr>
            <a:normAutofit fontScale="92500"/>
          </a:bodyPr>
          <a:lstStyle/>
          <a:p>
            <a:pPr>
              <a:buClr>
                <a:srgbClr val="800000"/>
              </a:buClr>
              <a:buFont typeface="Wingdings" charset="2"/>
              <a:buChar char="ü"/>
            </a:pPr>
            <a:r>
              <a:rPr lang="it-IT" dirty="0" smtClean="0"/>
              <a:t>Sulla base della valutazione apparente si identificano i punti di controllo chiave</a:t>
            </a:r>
          </a:p>
          <a:p>
            <a:pPr>
              <a:buClr>
                <a:srgbClr val="800000"/>
              </a:buClr>
              <a:buFont typeface="Wingdings" charset="2"/>
              <a:buChar char="ü"/>
            </a:pPr>
            <a:r>
              <a:rPr lang="it-IT" dirty="0"/>
              <a:t>S</a:t>
            </a:r>
            <a:r>
              <a:rPr lang="it-IT" dirty="0" smtClean="0"/>
              <a:t>i pianifica un controllo di tali punti di controllo chiave</a:t>
            </a:r>
          </a:p>
          <a:p>
            <a:pPr lvl="1">
              <a:buClr>
                <a:srgbClr val="800000"/>
              </a:buClr>
              <a:buFont typeface="Arial"/>
              <a:buChar char="•"/>
            </a:pPr>
            <a:r>
              <a:rPr lang="it-IT" dirty="0" smtClean="0"/>
              <a:t>cosa controllare</a:t>
            </a:r>
          </a:p>
          <a:p>
            <a:pPr lvl="1">
              <a:buClr>
                <a:srgbClr val="800000"/>
              </a:buClr>
              <a:buFont typeface="Arial"/>
              <a:buChar char="•"/>
            </a:pPr>
            <a:r>
              <a:rPr lang="it-IT" dirty="0" smtClean="0"/>
              <a:t>con quale estensione (ampiezza del campione)</a:t>
            </a:r>
          </a:p>
          <a:p>
            <a:pPr lvl="1">
              <a:buClr>
                <a:srgbClr val="800000"/>
              </a:buClr>
              <a:buFont typeface="Arial"/>
              <a:buChar char="•"/>
            </a:pPr>
            <a:r>
              <a:rPr lang="it-IT" dirty="0" smtClean="0"/>
              <a:t>con quale tempistica</a:t>
            </a:r>
          </a:p>
          <a:p>
            <a:pPr>
              <a:buClr>
                <a:srgbClr val="800000"/>
              </a:buClr>
              <a:buFont typeface="Wingdings" charset="2"/>
              <a:buChar char="ü"/>
            </a:pPr>
            <a:r>
              <a:rPr lang="it-IT" dirty="0"/>
              <a:t>Il controllo dei controlli deve coprire tutto l’esercizio, quindi</a:t>
            </a:r>
          </a:p>
          <a:p>
            <a:pPr lvl="1">
              <a:buClr>
                <a:srgbClr val="800000"/>
              </a:buClr>
              <a:buFont typeface="Arial"/>
              <a:buChar char="•"/>
            </a:pPr>
            <a:r>
              <a:rPr lang="it-IT" dirty="0"/>
              <a:t>verifiche in corso d’esercizio</a:t>
            </a:r>
          </a:p>
          <a:p>
            <a:pPr lvl="1">
              <a:buClr>
                <a:srgbClr val="800000"/>
              </a:buClr>
              <a:buFont typeface="Arial"/>
              <a:buChar char="•"/>
            </a:pPr>
            <a:r>
              <a:rPr lang="it-IT" dirty="0"/>
              <a:t>completamento dopo la chiusura dell’esercizio</a:t>
            </a:r>
          </a:p>
          <a:p>
            <a:pPr>
              <a:buClr>
                <a:srgbClr val="800000"/>
              </a:buClr>
              <a:buFont typeface="Wingdings" charset="2"/>
              <a:buChar char="ü"/>
            </a:pPr>
            <a:r>
              <a:rPr lang="it-IT" dirty="0"/>
              <a:t>Esecuzione dei controlli pianificati</a:t>
            </a:r>
          </a:p>
          <a:p>
            <a:pPr>
              <a:buClr>
                <a:srgbClr val="800000"/>
              </a:buClr>
              <a:buFont typeface="Wingdings" charset="2"/>
              <a:buChar char="ü"/>
            </a:pPr>
            <a:r>
              <a:rPr lang="it-IT" dirty="0"/>
              <a:t>In base ai risultati aggiornamento della valutazione</a:t>
            </a:r>
          </a:p>
          <a:p>
            <a:pPr>
              <a:buClr>
                <a:srgbClr val="800000"/>
              </a:buClr>
              <a:buFont typeface="Wingdings" charset="2"/>
              <a:buChar char="ü"/>
            </a:pPr>
            <a:r>
              <a:rPr lang="it-IT" dirty="0"/>
              <a:t>Conferma o modifica delle procedure di validità pianificate</a:t>
            </a:r>
          </a:p>
        </p:txBody>
      </p:sp>
    </p:spTree>
    <p:extLst>
      <p:ext uri="{BB962C8B-B14F-4D97-AF65-F5344CB8AC3E}">
        <p14:creationId xmlns:p14="http://schemas.microsoft.com/office/powerpoint/2010/main" val="11769601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Rectangle 2"/>
          <p:cNvSpPr>
            <a:spLocks noGrp="1" noChangeArrowheads="1"/>
          </p:cNvSpPr>
          <p:nvPr>
            <p:ph type="title"/>
          </p:nvPr>
        </p:nvSpPr>
        <p:spPr>
          <a:xfrm>
            <a:off x="704016" y="215697"/>
            <a:ext cx="4334713" cy="747897"/>
          </a:xfrm>
          <a:noFill/>
          <a:extLst>
            <a:ext uri="{AF507438-7753-43e0-B8FC-AC1667EBCBE1}">
              <a14:hiddenEffects xmlns:a14="http://schemas.microsoft.com/office/drawing/2010/main">
                <a:effectLst>
                  <a:outerShdw blurRad="63500" dist="35921" dir="2700000" algn="ctr" rotWithShape="0">
                    <a:srgbClr val="808080"/>
                  </a:outerShdw>
                </a:effectLst>
              </a14:hiddenEffects>
            </a:ext>
          </a:extLst>
        </p:spPr>
        <p:txBody>
          <a:bodyPr vert="horz" wrap="square" lIns="68580" tIns="34290" rIns="68580" bIns="34290" rtlCol="0" anchor="t">
            <a:spAutoFit/>
          </a:bodyPr>
          <a:lstStyle/>
          <a:p>
            <a:pPr>
              <a:lnSpc>
                <a:spcPct val="80000"/>
              </a:lnSpc>
            </a:pPr>
            <a:r>
              <a:rPr lang="it-IT" sz="2700" dirty="0">
                <a:solidFill>
                  <a:srgbClr val="A30000"/>
                </a:solidFill>
              </a:rPr>
              <a:t>Procedure di conformità</a:t>
            </a:r>
            <a:br>
              <a:rPr lang="it-IT" sz="2700" dirty="0">
                <a:solidFill>
                  <a:srgbClr val="A30000"/>
                </a:solidFill>
              </a:rPr>
            </a:br>
            <a:r>
              <a:rPr lang="it-IT" sz="2700" dirty="0" smtClean="0">
                <a:solidFill>
                  <a:srgbClr val="A30000"/>
                </a:solidFill>
              </a:rPr>
              <a:t>Esempio (1)</a:t>
            </a:r>
            <a:endParaRPr lang="it-IT" sz="2700" dirty="0">
              <a:solidFill>
                <a:srgbClr val="A30000"/>
              </a:solidFill>
            </a:endParaRPr>
          </a:p>
        </p:txBody>
      </p:sp>
      <p:sp>
        <p:nvSpPr>
          <p:cNvPr id="228355" name="Rectangle 3"/>
          <p:cNvSpPr>
            <a:spLocks noGrp="1" noChangeArrowheads="1"/>
          </p:cNvSpPr>
          <p:nvPr>
            <p:ph type="body" idx="1"/>
          </p:nvPr>
        </p:nvSpPr>
        <p:spPr>
          <a:xfrm>
            <a:off x="609600" y="1428750"/>
            <a:ext cx="7848600" cy="2857500"/>
          </a:xfrm>
        </p:spPr>
        <p:txBody>
          <a:bodyPr>
            <a:normAutofit/>
          </a:bodyPr>
          <a:lstStyle/>
          <a:p>
            <a:pPr marL="0" lvl="2" indent="0" algn="just">
              <a:lnSpc>
                <a:spcPct val="80000"/>
              </a:lnSpc>
              <a:buClr>
                <a:srgbClr val="800000"/>
              </a:buClr>
              <a:buNone/>
            </a:pPr>
            <a:r>
              <a:rPr lang="it-IT" sz="1800" dirty="0"/>
              <a:t>Dal questionario controllo interno: l'azienda, al fine di evitare di evadere ordini di clienti morosi, consulta la posizione debitoria di ogni singolo cliente prima di approvarne il relativo ordine di vendita. La procedura utilizzata dall'azienda è la seguente:</a:t>
            </a:r>
          </a:p>
          <a:p>
            <a:pPr marL="445294" lvl="2" indent="-257175" algn="just">
              <a:lnSpc>
                <a:spcPct val="80000"/>
              </a:lnSpc>
              <a:spcBef>
                <a:spcPts val="846"/>
              </a:spcBef>
              <a:buClr>
                <a:srgbClr val="800000"/>
              </a:buClr>
              <a:buFont typeface="Wingdings" charset="2"/>
              <a:buChar char="ü"/>
            </a:pPr>
            <a:r>
              <a:rPr lang="it-IT" sz="1800" dirty="0"/>
              <a:t>per qualunque ordine ricevuto dagli agenti viene compilata una copia di commissione interna numerata progressivamente</a:t>
            </a:r>
          </a:p>
          <a:p>
            <a:pPr marL="445294" lvl="2" indent="-257175" algn="just">
              <a:lnSpc>
                <a:spcPct val="80000"/>
              </a:lnSpc>
              <a:spcBef>
                <a:spcPts val="846"/>
              </a:spcBef>
              <a:buClr>
                <a:srgbClr val="800000"/>
              </a:buClr>
              <a:buFont typeface="Wingdings" charset="2"/>
              <a:buChar char="ü"/>
            </a:pPr>
            <a:r>
              <a:rPr lang="it-IT" sz="1800" dirty="0"/>
              <a:t>prima di inviare conferma d'ordine al cliente la Signora Bianchi (ufficio vendite) esamina l'estratto conto del cliente, lo scadenziario clienti, il limite di affidamento del cliente e l’elenco dei clienti in contenzioso</a:t>
            </a:r>
          </a:p>
        </p:txBody>
      </p:sp>
    </p:spTree>
    <p:extLst>
      <p:ext uri="{BB962C8B-B14F-4D97-AF65-F5344CB8AC3E}">
        <p14:creationId xmlns:p14="http://schemas.microsoft.com/office/powerpoint/2010/main" val="12601040"/>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2" name="Rectangle 2"/>
          <p:cNvSpPr>
            <a:spLocks noGrp="1" noChangeArrowheads="1"/>
          </p:cNvSpPr>
          <p:nvPr>
            <p:ph type="title"/>
          </p:nvPr>
        </p:nvSpPr>
        <p:spPr>
          <a:xfrm>
            <a:off x="609600" y="235134"/>
            <a:ext cx="4752669" cy="747897"/>
          </a:xfrm>
          <a:noFill/>
          <a:extLst>
            <a:ext uri="{AF507438-7753-43e0-B8FC-AC1667EBCBE1}">
              <a14:hiddenEffects xmlns:a14="http://schemas.microsoft.com/office/drawing/2010/main">
                <a:effectLst>
                  <a:outerShdw blurRad="63500" dist="35921" dir="2700000" algn="ctr" rotWithShape="0">
                    <a:srgbClr val="808080"/>
                  </a:outerShdw>
                </a:effectLst>
              </a14:hiddenEffects>
            </a:ext>
          </a:extLst>
        </p:spPr>
        <p:txBody>
          <a:bodyPr vert="horz" wrap="square" lIns="68580" tIns="34290" rIns="68580" bIns="34290" rtlCol="0" anchor="t">
            <a:spAutoFit/>
          </a:bodyPr>
          <a:lstStyle/>
          <a:p>
            <a:pPr>
              <a:lnSpc>
                <a:spcPct val="80000"/>
              </a:lnSpc>
            </a:pPr>
            <a:r>
              <a:rPr lang="it-IT" sz="2700" dirty="0">
                <a:solidFill>
                  <a:srgbClr val="A30000"/>
                </a:solidFill>
              </a:rPr>
              <a:t>Procedure di conformità</a:t>
            </a:r>
            <a:br>
              <a:rPr lang="it-IT" sz="2700" dirty="0">
                <a:solidFill>
                  <a:srgbClr val="A30000"/>
                </a:solidFill>
              </a:rPr>
            </a:br>
            <a:r>
              <a:rPr lang="it-IT" sz="2700" dirty="0" smtClean="0">
                <a:solidFill>
                  <a:srgbClr val="A30000"/>
                </a:solidFill>
              </a:rPr>
              <a:t>Esempio (2)</a:t>
            </a:r>
            <a:endParaRPr lang="it-IT" sz="2700" dirty="0">
              <a:solidFill>
                <a:srgbClr val="A30000"/>
              </a:solidFill>
            </a:endParaRPr>
          </a:p>
        </p:txBody>
      </p:sp>
      <p:sp>
        <p:nvSpPr>
          <p:cNvPr id="230403" name="Rectangle 3"/>
          <p:cNvSpPr>
            <a:spLocks noGrp="1" noChangeArrowheads="1"/>
          </p:cNvSpPr>
          <p:nvPr>
            <p:ph type="body" idx="1"/>
          </p:nvPr>
        </p:nvSpPr>
        <p:spPr>
          <a:xfrm>
            <a:off x="609600" y="1153097"/>
            <a:ext cx="7848600" cy="3384087"/>
          </a:xfrm>
        </p:spPr>
        <p:txBody>
          <a:bodyPr>
            <a:normAutofit/>
          </a:bodyPr>
          <a:lstStyle/>
          <a:p>
            <a:pPr marL="445294" lvl="2" indent="-257175" algn="just">
              <a:buClr>
                <a:srgbClr val="800000"/>
              </a:buClr>
              <a:buFont typeface="Wingdings" charset="2"/>
              <a:buChar char="ü"/>
            </a:pPr>
            <a:r>
              <a:rPr lang="it-IT" sz="1700" dirty="0"/>
              <a:t>se non vi è nessun problema pone sigla sulla commissione a conferma dell'avvenuto controllo. Al contrario, se riscontra qualsiasi ritardo nei tempi di pagamento, superamento limiti di fido o eventuali contenziosi, invia la documentazione con una nota al responsabile vendite affinché decida il da farsi.</a:t>
            </a:r>
          </a:p>
          <a:p>
            <a:pPr marL="0" indent="0" algn="just">
              <a:spcBef>
                <a:spcPts val="1692"/>
              </a:spcBef>
              <a:spcAft>
                <a:spcPts val="1350"/>
              </a:spcAft>
              <a:buNone/>
            </a:pPr>
            <a:r>
              <a:rPr lang="it-IT" sz="2300" dirty="0"/>
              <a:t>I punti di controllo interno (controlli chiave), su cui  intenderemo fare affidamento, sono i seguenti:</a:t>
            </a:r>
          </a:p>
          <a:p>
            <a:pPr marL="445294" lvl="2" indent="-257175" algn="just">
              <a:spcBef>
                <a:spcPts val="846"/>
              </a:spcBef>
              <a:buClr>
                <a:srgbClr val="800000"/>
              </a:buClr>
              <a:buFont typeface="Wingdings" charset="2"/>
              <a:buChar char="ü"/>
            </a:pPr>
            <a:r>
              <a:rPr lang="it-IT" dirty="0"/>
              <a:t>le conferme d'ordine sono inviate solo se le relative commissioni sono siglate dalla Signora Bianchi o dal responsabile vendite?</a:t>
            </a:r>
          </a:p>
          <a:p>
            <a:pPr marL="445294" lvl="2" indent="-257175" algn="just">
              <a:spcBef>
                <a:spcPts val="846"/>
              </a:spcBef>
              <a:buClr>
                <a:srgbClr val="800000"/>
              </a:buClr>
              <a:buFont typeface="Wingdings" charset="2"/>
              <a:buChar char="ü"/>
            </a:pPr>
            <a:r>
              <a:rPr lang="it-IT" dirty="0"/>
              <a:t>l'estratto conto clienti è sempre aggiornato?</a:t>
            </a:r>
          </a:p>
          <a:p>
            <a:pPr marL="445294" lvl="2" indent="-257175" algn="just">
              <a:spcBef>
                <a:spcPts val="846"/>
              </a:spcBef>
              <a:buClr>
                <a:srgbClr val="800000"/>
              </a:buClr>
              <a:buFont typeface="Wingdings" charset="2"/>
              <a:buChar char="ü"/>
            </a:pPr>
            <a:r>
              <a:rPr lang="it-IT" dirty="0"/>
              <a:t>la Signora Bianchi effettua correttamente la rilevazione dei ritardi nei pagamenti?</a:t>
            </a:r>
          </a:p>
        </p:txBody>
      </p:sp>
    </p:spTree>
    <p:extLst>
      <p:ext uri="{BB962C8B-B14F-4D97-AF65-F5344CB8AC3E}">
        <p14:creationId xmlns:p14="http://schemas.microsoft.com/office/powerpoint/2010/main" val="1208709979"/>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Rectangle 2"/>
          <p:cNvSpPr>
            <a:spLocks noGrp="1" noChangeArrowheads="1"/>
          </p:cNvSpPr>
          <p:nvPr>
            <p:ph type="title"/>
          </p:nvPr>
        </p:nvSpPr>
        <p:spPr>
          <a:xfrm>
            <a:off x="739701" y="205979"/>
            <a:ext cx="5044266" cy="747897"/>
          </a:xfrm>
          <a:noFill/>
          <a:extLst>
            <a:ext uri="{AF507438-7753-43e0-B8FC-AC1667EBCBE1}">
              <a14:hiddenEffects xmlns:a14="http://schemas.microsoft.com/office/drawing/2010/main">
                <a:effectLst>
                  <a:outerShdw blurRad="63500" dist="35921" dir="2700000" algn="ctr" rotWithShape="0">
                    <a:srgbClr val="808080"/>
                  </a:outerShdw>
                </a:effectLst>
              </a14:hiddenEffects>
            </a:ext>
          </a:extLst>
        </p:spPr>
        <p:txBody>
          <a:bodyPr vert="horz" wrap="square" lIns="68580" tIns="34290" rIns="68580" bIns="34290" rtlCol="0" anchor="t">
            <a:spAutoFit/>
          </a:bodyPr>
          <a:lstStyle/>
          <a:p>
            <a:pPr>
              <a:lnSpc>
                <a:spcPct val="80000"/>
              </a:lnSpc>
            </a:pPr>
            <a:r>
              <a:rPr lang="it-IT" sz="2700" dirty="0">
                <a:solidFill>
                  <a:srgbClr val="A30000"/>
                </a:solidFill>
              </a:rPr>
              <a:t>Procedure di conformità</a:t>
            </a:r>
            <a:br>
              <a:rPr lang="it-IT" sz="2700" dirty="0">
                <a:solidFill>
                  <a:srgbClr val="A30000"/>
                </a:solidFill>
              </a:rPr>
            </a:br>
            <a:r>
              <a:rPr lang="it-IT" sz="2700" dirty="0">
                <a:solidFill>
                  <a:srgbClr val="A30000"/>
                </a:solidFill>
              </a:rPr>
              <a:t>Esempio </a:t>
            </a:r>
            <a:r>
              <a:rPr lang="it-IT" sz="2700" dirty="0" smtClean="0">
                <a:solidFill>
                  <a:srgbClr val="A30000"/>
                </a:solidFill>
              </a:rPr>
              <a:t>(3)</a:t>
            </a:r>
            <a:endParaRPr lang="it-IT" sz="2700" dirty="0">
              <a:solidFill>
                <a:srgbClr val="A30000"/>
              </a:solidFill>
            </a:endParaRPr>
          </a:p>
        </p:txBody>
      </p:sp>
      <p:sp>
        <p:nvSpPr>
          <p:cNvPr id="232451" name="Rectangle 3"/>
          <p:cNvSpPr>
            <a:spLocks noGrp="1" noChangeArrowheads="1"/>
          </p:cNvSpPr>
          <p:nvPr>
            <p:ph type="body" idx="1"/>
          </p:nvPr>
        </p:nvSpPr>
        <p:spPr>
          <a:xfrm>
            <a:off x="609600" y="1654486"/>
            <a:ext cx="7848600" cy="2650798"/>
          </a:xfrm>
        </p:spPr>
        <p:txBody>
          <a:bodyPr>
            <a:noAutofit/>
          </a:bodyPr>
          <a:lstStyle/>
          <a:p>
            <a:pPr algn="just">
              <a:lnSpc>
                <a:spcPct val="90000"/>
              </a:lnSpc>
              <a:buClr>
                <a:srgbClr val="800000"/>
              </a:buClr>
              <a:buFont typeface="Wingdings" charset="2"/>
              <a:buChar char="ü"/>
            </a:pPr>
            <a:r>
              <a:rPr lang="it-IT" sz="1800" dirty="0"/>
              <a:t>I relativi </a:t>
            </a:r>
            <a:r>
              <a:rPr lang="it-IT" sz="1800" i="1" u="sng" dirty="0"/>
              <a:t>test di conformità</a:t>
            </a:r>
            <a:r>
              <a:rPr lang="it-IT" sz="1800" dirty="0"/>
              <a:t> potranno essere i seguenti:</a:t>
            </a:r>
          </a:p>
          <a:p>
            <a:pPr lvl="1" algn="just">
              <a:lnSpc>
                <a:spcPct val="90000"/>
              </a:lnSpc>
              <a:buClr>
                <a:srgbClr val="800000"/>
              </a:buClr>
              <a:buFont typeface="Arial"/>
              <a:buChar char="•"/>
            </a:pPr>
            <a:r>
              <a:rPr lang="it-IT" dirty="0"/>
              <a:t>intervista alla Signora Bianchi verificando le sue capacità professionali, la modalità di esecuzione pratica del lavoro e la verifica, per un campione di conferme d'ordine inviate a clienti, se per ognuna di esse vi è la commissione siglata dalla Signora Bianchi;</a:t>
            </a:r>
          </a:p>
          <a:p>
            <a:pPr lvl="1" algn="just">
              <a:lnSpc>
                <a:spcPct val="90000"/>
              </a:lnSpc>
              <a:buClr>
                <a:srgbClr val="800000"/>
              </a:buClr>
              <a:buFont typeface="Arial"/>
              <a:buChar char="•"/>
            </a:pPr>
            <a:r>
              <a:rPr lang="it-IT" dirty="0"/>
              <a:t>verifica a campione dell'aggiornamento degli estratti conto clienti;</a:t>
            </a:r>
          </a:p>
          <a:p>
            <a:pPr lvl="1" algn="just">
              <a:lnSpc>
                <a:spcPct val="90000"/>
              </a:lnSpc>
              <a:buClr>
                <a:srgbClr val="800000"/>
              </a:buClr>
              <a:buFont typeface="Arial"/>
              <a:buChar char="•"/>
            </a:pPr>
            <a:r>
              <a:rPr lang="it-IT" dirty="0"/>
              <a:t>verifica se le commissioni di clienti morosi sono state correttamente inviate al responsabile vendite senza alcuna apposizione di sigla da parte della Signora Bianchi e con una opportuna nota</a:t>
            </a:r>
          </a:p>
        </p:txBody>
      </p:sp>
      <p:sp>
        <p:nvSpPr>
          <p:cNvPr id="232453" name="Rectangle 5"/>
          <p:cNvSpPr>
            <a:spLocks noChangeArrowheads="1"/>
          </p:cNvSpPr>
          <p:nvPr/>
        </p:nvSpPr>
        <p:spPr bwMode="auto">
          <a:xfrm>
            <a:off x="2803525" y="3898106"/>
            <a:ext cx="138499" cy="346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68580" tIns="34290" rIns="68580" bIns="34290">
            <a:spAutoFit/>
          </a:bodyPr>
          <a:lstStyle/>
          <a:p>
            <a:endParaRPr lang="it-IT"/>
          </a:p>
        </p:txBody>
      </p:sp>
    </p:spTree>
    <p:extLst>
      <p:ext uri="{BB962C8B-B14F-4D97-AF65-F5344CB8AC3E}">
        <p14:creationId xmlns:p14="http://schemas.microsoft.com/office/powerpoint/2010/main" val="3587457805"/>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idx="4294967295"/>
          </p:nvPr>
        </p:nvSpPr>
        <p:spPr>
          <a:xfrm>
            <a:off x="722313" y="3305176"/>
            <a:ext cx="7772400" cy="1021556"/>
          </a:xfrm>
        </p:spPr>
        <p:txBody>
          <a:bodyPr/>
          <a:lstStyle/>
          <a:p>
            <a:endParaRPr lang="it-IT" dirty="0"/>
          </a:p>
        </p:txBody>
      </p:sp>
      <p:sp>
        <p:nvSpPr>
          <p:cNvPr id="3" name="Segnaposto testo 2"/>
          <p:cNvSpPr>
            <a:spLocks noGrp="1"/>
          </p:cNvSpPr>
          <p:nvPr>
            <p:ph type="body" idx="1"/>
          </p:nvPr>
        </p:nvSpPr>
        <p:spPr>
          <a:ln>
            <a:noFill/>
          </a:ln>
        </p:spPr>
        <p:txBody>
          <a:bodyPr vert="horz" lIns="68580" tIns="34290" rIns="68580" bIns="34290" rtlCol="0" anchor="ctr">
            <a:normAutofit/>
          </a:bodyPr>
          <a:lstStyle/>
          <a:p>
            <a:pPr marL="0" indent="0" algn="ctr"/>
            <a:r>
              <a:rPr lang="it-IT" spc="113" dirty="0">
                <a:ln w="11430"/>
                <a:solidFill>
                  <a:srgbClr val="971613"/>
                </a:solidFill>
              </a:rPr>
              <a:t>Determinazione della significatività</a:t>
            </a:r>
          </a:p>
        </p:txBody>
      </p:sp>
      <p:sp>
        <p:nvSpPr>
          <p:cNvPr id="5" name="Segnaposto numero diapositiva 4"/>
          <p:cNvSpPr>
            <a:spLocks noGrp="1"/>
          </p:cNvSpPr>
          <p:nvPr>
            <p:ph type="sldNum" sz="quarter" idx="12"/>
          </p:nvPr>
        </p:nvSpPr>
        <p:spPr/>
        <p:txBody>
          <a:bodyPr/>
          <a:lstStyle/>
          <a:p>
            <a:fld id="{CAA2603E-11B3-B244-BEC4-E91FBEB07C54}" type="slidenum">
              <a:rPr lang="it-IT" smtClean="0"/>
              <a:t>4</a:t>
            </a:fld>
            <a:endParaRPr lang="it-IT"/>
          </a:p>
        </p:txBody>
      </p:sp>
    </p:spTree>
    <p:extLst>
      <p:ext uri="{BB962C8B-B14F-4D97-AF65-F5344CB8AC3E}">
        <p14:creationId xmlns:p14="http://schemas.microsoft.com/office/powerpoint/2010/main" val="127966361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ext Box 5"/>
          <p:cNvSpPr txBox="1">
            <a:spLocks noChangeArrowheads="1"/>
          </p:cNvSpPr>
          <p:nvPr/>
        </p:nvSpPr>
        <p:spPr bwMode="auto">
          <a:xfrm>
            <a:off x="1325564" y="185580"/>
            <a:ext cx="6516687" cy="74789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lIns="68580" tIns="34290" rIns="68580" bIns="34290">
            <a:spAutoFit/>
          </a:bodyPr>
          <a:lstStyle>
            <a:defPPr>
              <a:defRPr lang="it-IT"/>
            </a:defPPr>
            <a:lvl1pPr algn="ctr">
              <a:lnSpc>
                <a:spcPct val="80000"/>
              </a:lnSpc>
              <a:defRPr sz="3200" b="1">
                <a:solidFill>
                  <a:srgbClr val="A30000"/>
                </a:solidFill>
                <a:latin typeface="+mj-lt"/>
                <a:ea typeface="ＭＳ Ｐゴシック" pitchFamily="34" charset="-128"/>
              </a:defRPr>
            </a:lvl1pPr>
            <a:lvl2pPr marL="742950" indent="-285750" eaLnBrk="0" hangingPunct="0">
              <a:defRPr sz="3600">
                <a:latin typeface="Arial" pitchFamily="34" charset="0"/>
                <a:ea typeface="ＭＳ Ｐゴシック" pitchFamily="34" charset="-128"/>
              </a:defRPr>
            </a:lvl2pPr>
            <a:lvl3pPr marL="1143000" indent="-228600" eaLnBrk="0" hangingPunct="0">
              <a:defRPr sz="3600">
                <a:latin typeface="Arial" pitchFamily="34" charset="0"/>
                <a:ea typeface="ＭＳ Ｐゴシック" pitchFamily="34" charset="-128"/>
              </a:defRPr>
            </a:lvl3pPr>
            <a:lvl4pPr marL="1600200" indent="-228600" eaLnBrk="0" hangingPunct="0">
              <a:defRPr sz="3600">
                <a:latin typeface="Arial" pitchFamily="34" charset="0"/>
                <a:ea typeface="ＭＳ Ｐゴシック" pitchFamily="34" charset="-128"/>
              </a:defRPr>
            </a:lvl4pPr>
            <a:lvl5pPr marL="2057400" indent="-228600" eaLnBrk="0" hangingPunct="0">
              <a:defRPr sz="3600">
                <a:latin typeface="Arial" pitchFamily="34" charset="0"/>
                <a:ea typeface="ＭＳ Ｐゴシック" pitchFamily="34" charset="-128"/>
              </a:defRPr>
            </a:lvl5pPr>
            <a:lvl6pPr marL="2514600" indent="-228600" eaLnBrk="0" fontAlgn="base" hangingPunct="0">
              <a:spcBef>
                <a:spcPct val="0"/>
              </a:spcBef>
              <a:spcAft>
                <a:spcPct val="0"/>
              </a:spcAft>
              <a:defRPr sz="3600">
                <a:latin typeface="Arial" pitchFamily="34" charset="0"/>
                <a:ea typeface="ＭＳ Ｐゴシック" pitchFamily="34" charset="-128"/>
              </a:defRPr>
            </a:lvl6pPr>
            <a:lvl7pPr marL="2971800" indent="-228600" eaLnBrk="0" fontAlgn="base" hangingPunct="0">
              <a:spcBef>
                <a:spcPct val="0"/>
              </a:spcBef>
              <a:spcAft>
                <a:spcPct val="0"/>
              </a:spcAft>
              <a:defRPr sz="3600">
                <a:latin typeface="Arial" pitchFamily="34" charset="0"/>
                <a:ea typeface="ＭＳ Ｐゴシック" pitchFamily="34" charset="-128"/>
              </a:defRPr>
            </a:lvl7pPr>
            <a:lvl8pPr marL="3429000" indent="-228600" eaLnBrk="0" fontAlgn="base" hangingPunct="0">
              <a:spcBef>
                <a:spcPct val="0"/>
              </a:spcBef>
              <a:spcAft>
                <a:spcPct val="0"/>
              </a:spcAft>
              <a:defRPr sz="3600">
                <a:latin typeface="Arial" pitchFamily="34" charset="0"/>
                <a:ea typeface="ＭＳ Ｐゴシック" pitchFamily="34" charset="-128"/>
              </a:defRPr>
            </a:lvl8pPr>
            <a:lvl9pPr marL="3886200" indent="-228600" eaLnBrk="0" fontAlgn="base" hangingPunct="0">
              <a:spcBef>
                <a:spcPct val="0"/>
              </a:spcBef>
              <a:spcAft>
                <a:spcPct val="0"/>
              </a:spcAft>
              <a:defRPr sz="3600">
                <a:latin typeface="Arial" pitchFamily="34" charset="0"/>
                <a:ea typeface="ＭＳ Ｐゴシック" pitchFamily="34" charset="-128"/>
              </a:defRPr>
            </a:lvl9pPr>
          </a:lstStyle>
          <a:p>
            <a:r>
              <a:rPr lang="pt-BR" sz="2700" dirty="0" err="1">
                <a:solidFill>
                  <a:srgbClr val="800000"/>
                </a:solidFill>
                <a:latin typeface="+mn-lt"/>
              </a:rPr>
              <a:t>Campionamento</a:t>
            </a:r>
            <a:r>
              <a:rPr lang="pt-BR" sz="2700" dirty="0">
                <a:solidFill>
                  <a:srgbClr val="800000"/>
                </a:solidFill>
                <a:latin typeface="+mn-lt"/>
              </a:rPr>
              <a:t> per </a:t>
            </a:r>
            <a:r>
              <a:rPr lang="pt-BR" sz="2700" dirty="0" err="1">
                <a:solidFill>
                  <a:srgbClr val="800000"/>
                </a:solidFill>
                <a:latin typeface="+mn-lt"/>
              </a:rPr>
              <a:t>attributi</a:t>
            </a:r>
            <a:endParaRPr lang="pt-BR" sz="2700" dirty="0">
              <a:solidFill>
                <a:srgbClr val="800000"/>
              </a:solidFill>
              <a:latin typeface="+mn-lt"/>
            </a:endParaRPr>
          </a:p>
          <a:p>
            <a:r>
              <a:rPr lang="pt-BR" sz="2700" dirty="0">
                <a:solidFill>
                  <a:srgbClr val="800000"/>
                </a:solidFill>
                <a:latin typeface="+mn-lt"/>
              </a:rPr>
              <a:t>(si </a:t>
            </a:r>
            <a:r>
              <a:rPr lang="pt-BR" sz="2700" dirty="0" err="1">
                <a:solidFill>
                  <a:srgbClr val="800000"/>
                </a:solidFill>
                <a:latin typeface="+mn-lt"/>
              </a:rPr>
              <a:t>applica</a:t>
            </a:r>
            <a:r>
              <a:rPr lang="pt-BR" sz="2700" dirty="0">
                <a:solidFill>
                  <a:srgbClr val="800000"/>
                </a:solidFill>
                <a:latin typeface="+mn-lt"/>
              </a:rPr>
              <a:t> ai </a:t>
            </a:r>
            <a:r>
              <a:rPr lang="pt-BR" sz="2700" dirty="0" err="1" smtClean="0">
                <a:solidFill>
                  <a:srgbClr val="800000"/>
                </a:solidFill>
                <a:latin typeface="+mn-lt"/>
              </a:rPr>
              <a:t>test</a:t>
            </a:r>
            <a:r>
              <a:rPr lang="pt-BR" sz="2700" dirty="0" smtClean="0">
                <a:solidFill>
                  <a:srgbClr val="800000"/>
                </a:solidFill>
                <a:latin typeface="+mn-lt"/>
              </a:rPr>
              <a:t> </a:t>
            </a:r>
            <a:r>
              <a:rPr lang="pt-BR" sz="2700" dirty="0" err="1" smtClean="0">
                <a:solidFill>
                  <a:srgbClr val="800000"/>
                </a:solidFill>
                <a:latin typeface="+mn-lt"/>
              </a:rPr>
              <a:t>di</a:t>
            </a:r>
            <a:r>
              <a:rPr lang="pt-BR" sz="2700" dirty="0" smtClean="0">
                <a:solidFill>
                  <a:srgbClr val="800000"/>
                </a:solidFill>
                <a:latin typeface="+mn-lt"/>
              </a:rPr>
              <a:t> </a:t>
            </a:r>
            <a:r>
              <a:rPr lang="pt-BR" sz="2700" dirty="0" err="1" smtClean="0">
                <a:solidFill>
                  <a:srgbClr val="800000"/>
                </a:solidFill>
                <a:latin typeface="+mn-lt"/>
              </a:rPr>
              <a:t>conformità</a:t>
            </a:r>
            <a:r>
              <a:rPr lang="pt-BR" sz="2700" dirty="0" smtClean="0">
                <a:solidFill>
                  <a:srgbClr val="800000"/>
                </a:solidFill>
                <a:latin typeface="+mn-lt"/>
              </a:rPr>
              <a:t> </a:t>
            </a:r>
            <a:r>
              <a:rPr lang="pt-BR" sz="2700" dirty="0" err="1" smtClean="0">
                <a:solidFill>
                  <a:srgbClr val="800000"/>
                </a:solidFill>
                <a:latin typeface="+mn-lt"/>
              </a:rPr>
              <a:t>delle</a:t>
            </a:r>
            <a:r>
              <a:rPr lang="pt-BR" sz="2700" dirty="0" smtClean="0">
                <a:solidFill>
                  <a:srgbClr val="800000"/>
                </a:solidFill>
                <a:latin typeface="+mn-lt"/>
              </a:rPr>
              <a:t> </a:t>
            </a:r>
            <a:r>
              <a:rPr lang="pt-BR" sz="2700" dirty="0">
                <a:solidFill>
                  <a:srgbClr val="800000"/>
                </a:solidFill>
                <a:latin typeface="+mn-lt"/>
              </a:rPr>
              <a:t>PMI)</a:t>
            </a:r>
            <a:endParaRPr lang="it-IT" sz="2700" dirty="0">
              <a:solidFill>
                <a:srgbClr val="800000"/>
              </a:solidFill>
              <a:latin typeface="+mn-lt"/>
            </a:endParaRPr>
          </a:p>
        </p:txBody>
      </p:sp>
      <p:graphicFrame>
        <p:nvGraphicFramePr>
          <p:cNvPr id="2" name="Tabella 1"/>
          <p:cNvGraphicFramePr>
            <a:graphicFrameLocks noGrp="1"/>
          </p:cNvGraphicFramePr>
          <p:nvPr>
            <p:extLst>
              <p:ext uri="{D42A27DB-BD31-4B8C-83A1-F6EECF244321}">
                <p14:modId xmlns:p14="http://schemas.microsoft.com/office/powerpoint/2010/main" val="3102783034"/>
              </p:ext>
            </p:extLst>
          </p:nvPr>
        </p:nvGraphicFramePr>
        <p:xfrm>
          <a:off x="1514704" y="1098960"/>
          <a:ext cx="6130622" cy="3325217"/>
        </p:xfrm>
        <a:graphic>
          <a:graphicData uri="http://schemas.openxmlformats.org/drawingml/2006/table">
            <a:tbl>
              <a:tblPr firstRow="1" bandRow="1">
                <a:tableStyleId>{5C22544A-7EE6-4342-B048-85BDC9FD1C3A}</a:tableStyleId>
              </a:tblPr>
              <a:tblGrid>
                <a:gridCol w="1071957"/>
                <a:gridCol w="1380290"/>
                <a:gridCol w="1134926"/>
                <a:gridCol w="1286924"/>
                <a:gridCol w="1256525"/>
              </a:tblGrid>
              <a:tr h="25488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sz="1600" b="1" dirty="0" smtClean="0"/>
                        <a:t>Dimensione campione</a:t>
                      </a:r>
                    </a:p>
                  </a:txBody>
                  <a:tcPr marT="34290" marB="34290"/>
                </a:tc>
                <a:tc gridSpan="4">
                  <a:txBody>
                    <a:bodyPr/>
                    <a:lstStyle/>
                    <a:p>
                      <a:pPr algn="ctr"/>
                      <a:r>
                        <a:rPr lang="it-IT" sz="1600" dirty="0" smtClean="0"/>
                        <a:t>Numero di errori riscontrati</a:t>
                      </a:r>
                      <a:endParaRPr lang="it-IT" sz="1600" dirty="0"/>
                    </a:p>
                  </a:txBody>
                  <a:tcPr marT="34290" marB="34290"/>
                </a:tc>
                <a:tc hMerge="1">
                  <a:txBody>
                    <a:bodyPr/>
                    <a:lstStyle/>
                    <a:p>
                      <a:pPr algn="ctr"/>
                      <a:endParaRPr lang="it-IT" dirty="0"/>
                    </a:p>
                  </a:txBody>
                  <a:tcPr marL="121920" marR="121920"/>
                </a:tc>
                <a:tc hMerge="1">
                  <a:txBody>
                    <a:bodyPr/>
                    <a:lstStyle/>
                    <a:p>
                      <a:pPr algn="ctr"/>
                      <a:endParaRPr lang="it-IT" dirty="0"/>
                    </a:p>
                  </a:txBody>
                  <a:tcPr marL="121920" marR="121920"/>
                </a:tc>
                <a:tc hMerge="1">
                  <a:txBody>
                    <a:bodyPr/>
                    <a:lstStyle/>
                    <a:p>
                      <a:pPr algn="ctr"/>
                      <a:endParaRPr lang="it-IT" dirty="0"/>
                    </a:p>
                  </a:txBody>
                  <a:tcPr marL="121920" marR="121920"/>
                </a:tc>
              </a:tr>
              <a:tr h="283710">
                <a:tc>
                  <a:txBody>
                    <a:bodyPr/>
                    <a:lstStyle/>
                    <a:p>
                      <a:endParaRPr lang="it-IT" sz="1200" b="1" dirty="0"/>
                    </a:p>
                  </a:txBody>
                  <a:tcPr marT="34290" marB="34290"/>
                </a:tc>
                <a:tc>
                  <a:txBody>
                    <a:bodyPr/>
                    <a:lstStyle/>
                    <a:p>
                      <a:pPr algn="ctr"/>
                      <a:r>
                        <a:rPr lang="it-IT" sz="1200" b="1" dirty="0" smtClean="0"/>
                        <a:t>0</a:t>
                      </a:r>
                      <a:endParaRPr lang="it-IT" sz="1200" b="1" dirty="0"/>
                    </a:p>
                  </a:txBody>
                  <a:tcPr marT="34290" marB="34290"/>
                </a:tc>
                <a:tc>
                  <a:txBody>
                    <a:bodyPr/>
                    <a:lstStyle/>
                    <a:p>
                      <a:pPr algn="ctr"/>
                      <a:r>
                        <a:rPr lang="it-IT" sz="1200" b="1" dirty="0" smtClean="0"/>
                        <a:t>1</a:t>
                      </a:r>
                      <a:endParaRPr lang="it-IT" sz="1200" b="1" dirty="0"/>
                    </a:p>
                  </a:txBody>
                  <a:tcPr marT="34290" marB="34290"/>
                </a:tc>
                <a:tc>
                  <a:txBody>
                    <a:bodyPr/>
                    <a:lstStyle/>
                    <a:p>
                      <a:pPr algn="ctr"/>
                      <a:r>
                        <a:rPr lang="it-IT" sz="1200" b="1" dirty="0" smtClean="0"/>
                        <a:t>2</a:t>
                      </a:r>
                      <a:endParaRPr lang="it-IT" sz="1200" b="1" dirty="0"/>
                    </a:p>
                  </a:txBody>
                  <a:tcPr marT="34290" marB="34290"/>
                </a:tc>
                <a:tc>
                  <a:txBody>
                    <a:bodyPr/>
                    <a:lstStyle/>
                    <a:p>
                      <a:pPr algn="ctr"/>
                      <a:r>
                        <a:rPr lang="it-IT" sz="1200" b="1" dirty="0" smtClean="0"/>
                        <a:t>3</a:t>
                      </a:r>
                      <a:endParaRPr lang="it-IT" sz="1200" b="1" dirty="0"/>
                    </a:p>
                  </a:txBody>
                  <a:tcPr marT="34290" marB="34290"/>
                </a:tc>
              </a:tr>
              <a:tr h="531495">
                <a:tc>
                  <a:txBody>
                    <a:bodyPr/>
                    <a:lstStyle/>
                    <a:p>
                      <a:r>
                        <a:rPr lang="it-IT" sz="1200" dirty="0" smtClean="0"/>
                        <a:t>10</a:t>
                      </a:r>
                      <a:r>
                        <a:rPr lang="it-IT" sz="1200" baseline="0" dirty="0" smtClean="0"/>
                        <a:t> elementi</a:t>
                      </a:r>
                      <a:endParaRPr lang="it-IT" sz="1200" dirty="0"/>
                    </a:p>
                  </a:txBody>
                  <a:tcPr marT="34290" marB="34290"/>
                </a:tc>
                <a:tc>
                  <a:txBody>
                    <a:bodyPr/>
                    <a:lstStyle/>
                    <a:p>
                      <a:pPr algn="ctr"/>
                      <a:r>
                        <a:rPr lang="it-IT" sz="1200" dirty="0" smtClean="0"/>
                        <a:t>Livello medio di riduzione del rischio</a:t>
                      </a:r>
                      <a:endParaRPr lang="it-IT" sz="1200" dirty="0"/>
                    </a:p>
                  </a:txBody>
                  <a:tcPr marT="34290" marB="34290"/>
                </a:tc>
                <a:tc>
                  <a:txBody>
                    <a:bodyPr/>
                    <a:lstStyle/>
                    <a:p>
                      <a:pPr algn="ctr"/>
                      <a:r>
                        <a:rPr lang="it-IT" sz="1200" dirty="0" smtClean="0"/>
                        <a:t>Nessuna riduzione del rischio</a:t>
                      </a:r>
                      <a:endParaRPr lang="it-IT" sz="1200" dirty="0"/>
                    </a:p>
                  </a:txBody>
                  <a:tcPr marT="34290" marB="3429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t-IT" sz="1200" dirty="0" smtClean="0"/>
                        <a:t>Nessuna riduzione del rischio</a:t>
                      </a:r>
                    </a:p>
                    <a:p>
                      <a:pPr algn="ctr"/>
                      <a:endParaRPr lang="it-IT" sz="1200" dirty="0"/>
                    </a:p>
                  </a:txBody>
                  <a:tcPr marT="34290" marB="3429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t-IT" sz="1200" dirty="0" smtClean="0"/>
                        <a:t>Nessuna riduzione del rischio</a:t>
                      </a:r>
                    </a:p>
                    <a:p>
                      <a:pPr algn="ctr"/>
                      <a:endParaRPr lang="it-IT" sz="1200" dirty="0"/>
                    </a:p>
                  </a:txBody>
                  <a:tcPr marT="34290" marB="34290"/>
                </a:tc>
              </a:tr>
              <a:tr h="685800">
                <a:tc>
                  <a:txBody>
                    <a:bodyPr/>
                    <a:lstStyle/>
                    <a:p>
                      <a:r>
                        <a:rPr lang="it-IT" sz="1200" dirty="0" smtClean="0"/>
                        <a:t>30 elementi</a:t>
                      </a:r>
                      <a:endParaRPr lang="it-IT" sz="1200" dirty="0"/>
                    </a:p>
                  </a:txBody>
                  <a:tcPr marT="34290" marB="34290"/>
                </a:tc>
                <a:tc>
                  <a:txBody>
                    <a:bodyPr/>
                    <a:lstStyle/>
                    <a:p>
                      <a:pPr algn="ctr"/>
                      <a:r>
                        <a:rPr lang="it-IT" sz="1200" dirty="0" smtClean="0"/>
                        <a:t>Livello alto di riduzione del rischio</a:t>
                      </a:r>
                      <a:endParaRPr lang="it-IT" sz="1200" dirty="0"/>
                    </a:p>
                  </a:txBody>
                  <a:tcPr marT="34290" marB="3429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t-IT" sz="1200" dirty="0" smtClean="0"/>
                        <a:t>Livello medio di riduzione del rischio</a:t>
                      </a:r>
                    </a:p>
                    <a:p>
                      <a:pPr algn="ctr"/>
                      <a:endParaRPr lang="it-IT" sz="1200" dirty="0"/>
                    </a:p>
                  </a:txBody>
                  <a:tcPr marT="34290" marB="3429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t-IT" sz="1200" dirty="0" smtClean="0"/>
                        <a:t>Nessuna riduzione del rischio</a:t>
                      </a:r>
                    </a:p>
                    <a:p>
                      <a:pPr algn="ctr"/>
                      <a:endParaRPr lang="it-IT" sz="1200" dirty="0"/>
                    </a:p>
                  </a:txBody>
                  <a:tcPr marT="34290" marB="3429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t-IT" sz="1200" dirty="0" smtClean="0"/>
                        <a:t>Nessuna riduzione del rischio</a:t>
                      </a:r>
                    </a:p>
                    <a:p>
                      <a:pPr algn="ctr"/>
                      <a:endParaRPr lang="it-IT" sz="1200" dirty="0"/>
                    </a:p>
                  </a:txBody>
                  <a:tcPr marT="34290" marB="34290"/>
                </a:tc>
              </a:tr>
              <a:tr h="641207">
                <a:tc>
                  <a:txBody>
                    <a:bodyPr/>
                    <a:lstStyle/>
                    <a:p>
                      <a:r>
                        <a:rPr lang="it-IT" sz="1200" dirty="0" smtClean="0"/>
                        <a:t>60 elementi</a:t>
                      </a:r>
                      <a:endParaRPr lang="it-IT" sz="1200" dirty="0"/>
                    </a:p>
                  </a:txBody>
                  <a:tcPr marT="34290" marB="34290"/>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t-IT" sz="1200" dirty="0" smtClean="0"/>
                        <a:t>Livello alto di riduzione del rischio</a:t>
                      </a:r>
                    </a:p>
                  </a:txBody>
                  <a:tcPr marT="34290" marB="34290"/>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it-IT" dirty="0" smtClean="0"/>
                    </a:p>
                  </a:txBody>
                  <a:tcPr marL="121920" marR="12192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t-IT" sz="1200" dirty="0" smtClean="0"/>
                        <a:t>Livello medio di riduzione del rischio</a:t>
                      </a:r>
                    </a:p>
                  </a:txBody>
                  <a:tcPr marT="34290" marB="3429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t-IT" sz="1200" dirty="0" smtClean="0"/>
                        <a:t>Nessuna riduzione del rischio</a:t>
                      </a:r>
                    </a:p>
                  </a:txBody>
                  <a:tcPr marT="34290" marB="34290"/>
                </a:tc>
              </a:tr>
            </a:tbl>
          </a:graphicData>
        </a:graphic>
      </p:graphicFrame>
      <p:sp>
        <p:nvSpPr>
          <p:cNvPr id="6" name="CasellaDiTesto 5"/>
          <p:cNvSpPr txBox="1"/>
          <p:nvPr/>
        </p:nvSpPr>
        <p:spPr>
          <a:xfrm>
            <a:off x="6394721" y="4465098"/>
            <a:ext cx="2330015" cy="253916"/>
          </a:xfrm>
          <a:prstGeom prst="rect">
            <a:avLst/>
          </a:prstGeom>
          <a:noFill/>
        </p:spPr>
        <p:txBody>
          <a:bodyPr wrap="square" lIns="68580" tIns="34290" rIns="68580" bIns="34290" rtlCol="0">
            <a:spAutoFit/>
          </a:bodyPr>
          <a:lstStyle/>
          <a:p>
            <a:r>
              <a:rPr lang="it-IT" sz="1200" b="1" dirty="0"/>
              <a:t>Fonte CDNC che cita ISA Guide</a:t>
            </a:r>
            <a:endParaRPr lang="it-IT" sz="1200" b="1" dirty="0"/>
          </a:p>
        </p:txBody>
      </p:sp>
    </p:spTree>
    <p:extLst>
      <p:ext uri="{BB962C8B-B14F-4D97-AF65-F5344CB8AC3E}">
        <p14:creationId xmlns:p14="http://schemas.microsoft.com/office/powerpoint/2010/main" val="38915638"/>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506951" y="116472"/>
            <a:ext cx="5180345" cy="747897"/>
          </a:xfrm>
          <a:noFill/>
          <a:extLst>
            <a:ext uri="{AF507438-7753-43e0-B8FC-AC1667EBCBE1}">
              <a14:hiddenEffects xmlns:a14="http://schemas.microsoft.com/office/drawing/2010/main">
                <a:effectLst>
                  <a:outerShdw blurRad="63500" dist="35921" dir="2700000" algn="ctr" rotWithShape="0">
                    <a:srgbClr val="808080"/>
                  </a:outerShdw>
                </a:effectLst>
              </a14:hiddenEffects>
            </a:ext>
          </a:extLst>
        </p:spPr>
        <p:txBody>
          <a:bodyPr vert="horz" wrap="square" lIns="68580" tIns="34290" rIns="68580" bIns="34290" rtlCol="0" anchor="t">
            <a:spAutoFit/>
          </a:bodyPr>
          <a:lstStyle/>
          <a:p>
            <a:pPr>
              <a:lnSpc>
                <a:spcPct val="80000"/>
              </a:lnSpc>
            </a:pPr>
            <a:r>
              <a:rPr lang="it-IT" sz="2700" dirty="0">
                <a:solidFill>
                  <a:srgbClr val="A30000"/>
                </a:solidFill>
              </a:rPr>
              <a:t>Le procedure di conformità</a:t>
            </a:r>
            <a:br>
              <a:rPr lang="it-IT" sz="2700" dirty="0">
                <a:solidFill>
                  <a:srgbClr val="A30000"/>
                </a:solidFill>
              </a:rPr>
            </a:br>
            <a:r>
              <a:rPr lang="it-IT" sz="2700" dirty="0">
                <a:solidFill>
                  <a:srgbClr val="A30000"/>
                </a:solidFill>
              </a:rPr>
              <a:t>Documentazione: cosa produrre</a:t>
            </a:r>
          </a:p>
        </p:txBody>
      </p:sp>
      <p:sp>
        <p:nvSpPr>
          <p:cNvPr id="3" name="Segnaposto contenuto 2"/>
          <p:cNvSpPr>
            <a:spLocks noGrp="1"/>
          </p:cNvSpPr>
          <p:nvPr>
            <p:ph idx="1"/>
          </p:nvPr>
        </p:nvSpPr>
        <p:spPr>
          <a:xfrm>
            <a:off x="457200" y="1263889"/>
            <a:ext cx="8229600" cy="3400976"/>
          </a:xfrm>
        </p:spPr>
        <p:txBody>
          <a:bodyPr>
            <a:normAutofit lnSpcReduction="10000"/>
          </a:bodyPr>
          <a:lstStyle/>
          <a:p>
            <a:pPr>
              <a:buClr>
                <a:srgbClr val="800000"/>
              </a:buClr>
              <a:buFont typeface="Wingdings" charset="2"/>
              <a:buChar char="ü"/>
            </a:pPr>
            <a:r>
              <a:rPr lang="it-IT" dirty="0" smtClean="0"/>
              <a:t>Obiettivi dei controlli di conformità</a:t>
            </a:r>
          </a:p>
          <a:p>
            <a:pPr>
              <a:buClr>
                <a:srgbClr val="800000"/>
              </a:buClr>
              <a:buFont typeface="Wingdings" charset="2"/>
              <a:buChar char="ü"/>
            </a:pPr>
            <a:r>
              <a:rPr lang="it-IT" dirty="0" smtClean="0"/>
              <a:t>Programmi di verifica (elenco dei controlli da svolgere) con evidenza di esecuzione</a:t>
            </a:r>
          </a:p>
          <a:p>
            <a:pPr>
              <a:buClr>
                <a:srgbClr val="800000"/>
              </a:buClr>
              <a:buFont typeface="Wingdings" charset="2"/>
              <a:buChar char="ü"/>
            </a:pPr>
            <a:r>
              <a:rPr lang="it-IT" dirty="0"/>
              <a:t>C</a:t>
            </a:r>
            <a:r>
              <a:rPr lang="it-IT" dirty="0" smtClean="0"/>
              <a:t>arte di lavoro di esecuzione</a:t>
            </a:r>
          </a:p>
          <a:p>
            <a:pPr>
              <a:buClr>
                <a:srgbClr val="800000"/>
              </a:buClr>
              <a:buFont typeface="Wingdings" charset="2"/>
              <a:buChar char="ü"/>
            </a:pPr>
            <a:r>
              <a:rPr lang="it-IT" dirty="0" smtClean="0"/>
              <a:t>Risultati del controllo (Memorandum)</a:t>
            </a:r>
          </a:p>
          <a:p>
            <a:pPr>
              <a:buClr>
                <a:srgbClr val="800000"/>
              </a:buClr>
              <a:buFont typeface="Wingdings" charset="2"/>
              <a:buChar char="ü"/>
            </a:pPr>
            <a:r>
              <a:rPr lang="it-IT" dirty="0" smtClean="0"/>
              <a:t>Aggiornamento del documento di valutazione dei rischi</a:t>
            </a:r>
          </a:p>
          <a:p>
            <a:pPr>
              <a:buClr>
                <a:srgbClr val="800000"/>
              </a:buClr>
              <a:buFont typeface="Wingdings" charset="2"/>
              <a:buChar char="ü"/>
            </a:pPr>
            <a:r>
              <a:rPr lang="it-IT" dirty="0" smtClean="0"/>
              <a:t>Effetti sulla predisposizione dei programmi di lavoro delle procedure di validità</a:t>
            </a:r>
          </a:p>
          <a:p>
            <a:pPr>
              <a:buClr>
                <a:srgbClr val="800000"/>
              </a:buClr>
              <a:buFont typeface="Wingdings" charset="2"/>
              <a:buChar char="ü"/>
            </a:pPr>
            <a:r>
              <a:rPr lang="it-IT" dirty="0" smtClean="0"/>
              <a:t>Nei casi semplici, obiettivi, programmi di verifica di conformità e risultati in un unico documento</a:t>
            </a:r>
            <a:endParaRPr lang="it-IT" dirty="0"/>
          </a:p>
        </p:txBody>
      </p:sp>
      <p:sp>
        <p:nvSpPr>
          <p:cNvPr id="6" name="CasellaDiTesto 5">
            <a:hlinkClick r:id="rId2" action="ppaction://hlinkfile"/>
          </p:cNvPr>
          <p:cNvSpPr txBox="1"/>
          <p:nvPr/>
        </p:nvSpPr>
        <p:spPr>
          <a:xfrm>
            <a:off x="5399802" y="4618314"/>
            <a:ext cx="2149477" cy="238527"/>
          </a:xfrm>
          <a:prstGeom prst="rect">
            <a:avLst/>
          </a:prstGeom>
          <a:ln>
            <a:noFill/>
          </a:ln>
        </p:spPr>
        <p:style>
          <a:lnRef idx="2">
            <a:schemeClr val="accent4"/>
          </a:lnRef>
          <a:fillRef idx="1">
            <a:schemeClr val="lt1"/>
          </a:fillRef>
          <a:effectRef idx="0">
            <a:schemeClr val="accent4"/>
          </a:effectRef>
          <a:fontRef idx="minor">
            <a:schemeClr val="dk1"/>
          </a:fontRef>
        </p:style>
        <p:txBody>
          <a:bodyPr wrap="square" lIns="68580" tIns="34290" rIns="68580" bIns="34290">
            <a:spAutoFit/>
          </a:bodyPr>
          <a:lstStyle>
            <a:defPPr>
              <a:defRPr lang="it-IT"/>
            </a:defPPr>
            <a:lvl1pPr>
              <a:defRPr>
                <a:solidFill>
                  <a:schemeClr val="dk1"/>
                </a:solidFill>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it-IT" sz="1100" b="1" i="1" dirty="0" err="1" smtClean="0">
                <a:solidFill>
                  <a:srgbClr val="0000FF"/>
                </a:solidFill>
              </a:rPr>
              <a:t>All</a:t>
            </a:r>
            <a:r>
              <a:rPr lang="it-IT" sz="1100" b="1" i="1" dirty="0" smtClean="0">
                <a:solidFill>
                  <a:srgbClr val="0000FF"/>
                </a:solidFill>
              </a:rPr>
              <a:t> 3</a:t>
            </a:r>
            <a:endParaRPr lang="it-IT" sz="1100" b="1" i="1" dirty="0">
              <a:solidFill>
                <a:srgbClr val="0000FF"/>
              </a:solidFill>
            </a:endParaRPr>
          </a:p>
        </p:txBody>
      </p:sp>
    </p:spTree>
    <p:extLst>
      <p:ext uri="{BB962C8B-B14F-4D97-AF65-F5344CB8AC3E}">
        <p14:creationId xmlns:p14="http://schemas.microsoft.com/office/powerpoint/2010/main" val="3763406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390815" y="245347"/>
            <a:ext cx="6219559" cy="747897"/>
          </a:xfrm>
          <a:noFill/>
          <a:extLst>
            <a:ext uri="{AF507438-7753-43e0-B8FC-AC1667EBCBE1}">
              <a14:hiddenEffects xmlns:a14="http://schemas.microsoft.com/office/drawing/2010/main">
                <a:effectLst>
                  <a:outerShdw blurRad="63500" dist="35921" dir="2700000" algn="ctr" rotWithShape="0">
                    <a:srgbClr val="808080"/>
                  </a:outerShdw>
                </a:effectLst>
              </a14:hiddenEffects>
            </a:ext>
          </a:extLst>
        </p:spPr>
        <p:txBody>
          <a:bodyPr vert="horz" wrap="square" lIns="68580" tIns="34290" rIns="68580" bIns="34290" rtlCol="0" anchor="t">
            <a:spAutoFit/>
          </a:bodyPr>
          <a:lstStyle/>
          <a:p>
            <a:pPr>
              <a:lnSpc>
                <a:spcPct val="80000"/>
              </a:lnSpc>
            </a:pPr>
            <a:r>
              <a:rPr lang="it-IT" sz="2700" dirty="0">
                <a:solidFill>
                  <a:srgbClr val="A30000"/>
                </a:solidFill>
              </a:rPr>
              <a:t>Le procedure di conformità</a:t>
            </a:r>
            <a:br>
              <a:rPr lang="it-IT" sz="2700" dirty="0">
                <a:solidFill>
                  <a:srgbClr val="A30000"/>
                </a:solidFill>
              </a:rPr>
            </a:br>
            <a:r>
              <a:rPr lang="it-IT" sz="2700" dirty="0">
                <a:solidFill>
                  <a:srgbClr val="A30000"/>
                </a:solidFill>
              </a:rPr>
              <a:t>Conclusione e aggiornamento dei rischi</a:t>
            </a:r>
          </a:p>
        </p:txBody>
      </p:sp>
      <p:sp>
        <p:nvSpPr>
          <p:cNvPr id="3" name="Segnaposto contenuto 2"/>
          <p:cNvSpPr>
            <a:spLocks noGrp="1"/>
          </p:cNvSpPr>
          <p:nvPr>
            <p:ph idx="1"/>
          </p:nvPr>
        </p:nvSpPr>
        <p:spPr>
          <a:xfrm>
            <a:off x="428041" y="1694614"/>
            <a:ext cx="8229600" cy="1816866"/>
          </a:xfrm>
        </p:spPr>
        <p:txBody>
          <a:bodyPr>
            <a:normAutofit/>
          </a:bodyPr>
          <a:lstStyle/>
          <a:p>
            <a:pPr>
              <a:buClr>
                <a:srgbClr val="800000"/>
              </a:buClr>
              <a:buFont typeface="Wingdings" charset="2"/>
              <a:buChar char="ü"/>
            </a:pPr>
            <a:r>
              <a:rPr lang="it-IT" dirty="0" smtClean="0"/>
              <a:t>Le procedure di conformità possono confermare o meno il livello di rischio di revisione preliminare.</a:t>
            </a:r>
          </a:p>
          <a:p>
            <a:pPr>
              <a:buClr>
                <a:srgbClr val="800000"/>
              </a:buClr>
              <a:buFont typeface="Wingdings" charset="2"/>
              <a:buChar char="ü"/>
            </a:pPr>
            <a:r>
              <a:rPr lang="it-IT" dirty="0" smtClean="0"/>
              <a:t>Pertanto il livello preliminare di rischio deve essere aggiornato dopo lo svolgimento delle procedure di conformità</a:t>
            </a:r>
            <a:endParaRPr lang="it-IT" dirty="0"/>
          </a:p>
        </p:txBody>
      </p:sp>
    </p:spTree>
    <p:extLst>
      <p:ext uri="{BB962C8B-B14F-4D97-AF65-F5344CB8AC3E}">
        <p14:creationId xmlns:p14="http://schemas.microsoft.com/office/powerpoint/2010/main" val="362549345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4294967295"/>
          </p:nvPr>
        </p:nvSpPr>
        <p:spPr>
          <a:xfrm>
            <a:off x="539553" y="2117989"/>
            <a:ext cx="8064896" cy="492443"/>
          </a:xfrm>
          <a:solidFill>
            <a:srgbClr val="810E05"/>
          </a:solidFill>
          <a:ln cap="flat">
            <a:noFill/>
            <a:miter lim="800000"/>
            <a:headEnd type="none" w="med" len="med"/>
            <a:tailEnd type="none" w="med" len="med"/>
          </a:ln>
          <a:extLst/>
        </p:spPr>
        <p:txBody>
          <a:bodyPr vert="horz" wrap="square" lIns="68580" tIns="34290" rIns="68580" bIns="34290" rtlCol="0" anchor="ctr">
            <a:spAutoFit/>
          </a:bodyPr>
          <a:lstStyle/>
          <a:p>
            <a:pPr marL="0" indent="0" algn="ctr">
              <a:lnSpc>
                <a:spcPct val="80000"/>
              </a:lnSpc>
              <a:spcBef>
                <a:spcPct val="0"/>
              </a:spcBef>
              <a:buNone/>
            </a:pPr>
            <a:r>
              <a:rPr lang="it-IT" sz="3300" b="1" dirty="0">
                <a:solidFill>
                  <a:schemeClr val="bg1"/>
                </a:solidFill>
              </a:rPr>
              <a:t>Procedure di validità</a:t>
            </a:r>
          </a:p>
        </p:txBody>
      </p:sp>
    </p:spTree>
    <p:extLst>
      <p:ext uri="{BB962C8B-B14F-4D97-AF65-F5344CB8AC3E}">
        <p14:creationId xmlns:p14="http://schemas.microsoft.com/office/powerpoint/2010/main" val="402299131"/>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p:cNvSpPr txBox="1"/>
          <p:nvPr/>
        </p:nvSpPr>
        <p:spPr>
          <a:xfrm>
            <a:off x="5183490" y="2682298"/>
            <a:ext cx="138499" cy="346249"/>
          </a:xfrm>
          <a:prstGeom prst="rect">
            <a:avLst/>
          </a:prstGeom>
          <a:noFill/>
        </p:spPr>
        <p:txBody>
          <a:bodyPr wrap="none" lIns="68580" tIns="34290" rIns="68580" bIns="34290" rtlCol="0">
            <a:spAutoFit/>
          </a:bodyPr>
          <a:lstStyle/>
          <a:p>
            <a:endParaRPr lang="it-IT" dirty="0"/>
          </a:p>
        </p:txBody>
      </p:sp>
      <p:sp>
        <p:nvSpPr>
          <p:cNvPr id="2" name="Segnaposto contenuto 1"/>
          <p:cNvSpPr>
            <a:spLocks noGrp="1"/>
          </p:cNvSpPr>
          <p:nvPr>
            <p:ph idx="1"/>
          </p:nvPr>
        </p:nvSpPr>
        <p:spPr>
          <a:xfrm>
            <a:off x="628650" y="1657099"/>
            <a:ext cx="7886700" cy="2205071"/>
          </a:xfrm>
        </p:spPr>
        <p:txBody>
          <a:bodyPr>
            <a:normAutofit/>
          </a:bodyPr>
          <a:lstStyle/>
          <a:p>
            <a:pPr marL="0" indent="0" algn="just">
              <a:buNone/>
            </a:pPr>
            <a:endParaRPr lang="it-IT" altLang="ja-JP" b="1" i="1" dirty="0" smtClean="0">
              <a:solidFill>
                <a:srgbClr val="CE1E19"/>
              </a:solidFill>
            </a:endParaRPr>
          </a:p>
          <a:p>
            <a:pPr marL="0" indent="0" algn="ctr">
              <a:buNone/>
            </a:pPr>
            <a:r>
              <a:rPr lang="it-IT" altLang="ja-JP" sz="2400" dirty="0">
                <a:solidFill>
                  <a:srgbClr val="000000"/>
                </a:solidFill>
              </a:rPr>
              <a:t>Una procedura definita per individuare errori significativi</a:t>
            </a:r>
          </a:p>
          <a:p>
            <a:pPr marL="0" indent="0" algn="ctr">
              <a:buNone/>
            </a:pPr>
            <a:r>
              <a:rPr lang="it-IT" altLang="ja-JP" sz="2400" dirty="0">
                <a:solidFill>
                  <a:srgbClr val="000000"/>
                </a:solidFill>
              </a:rPr>
              <a:t> a livello di asserzioni</a:t>
            </a:r>
            <a:endParaRPr lang="it-IT" dirty="0" smtClean="0"/>
          </a:p>
          <a:p>
            <a:endParaRPr lang="it-IT" sz="2400" dirty="0"/>
          </a:p>
        </p:txBody>
      </p:sp>
      <p:sp>
        <p:nvSpPr>
          <p:cNvPr id="6" name="Text Box 5"/>
          <p:cNvSpPr txBox="1">
            <a:spLocks noChangeArrowheads="1"/>
          </p:cNvSpPr>
          <p:nvPr/>
        </p:nvSpPr>
        <p:spPr bwMode="auto">
          <a:xfrm>
            <a:off x="1349549" y="529153"/>
            <a:ext cx="6516687" cy="438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a:r>
              <a:rPr lang="it-IT" sz="2400" b="1" dirty="0">
                <a:solidFill>
                  <a:srgbClr val="971613"/>
                </a:solidFill>
              </a:rPr>
              <a:t>Procedure di validità - Definizione</a:t>
            </a:r>
            <a:endParaRPr lang="it-IT" altLang="ja-JP" sz="2400" b="1" dirty="0">
              <a:solidFill>
                <a:srgbClr val="971613"/>
              </a:solidFill>
            </a:endParaRPr>
          </a:p>
        </p:txBody>
      </p:sp>
    </p:spTree>
    <p:extLst>
      <p:ext uri="{BB962C8B-B14F-4D97-AF65-F5344CB8AC3E}">
        <p14:creationId xmlns:p14="http://schemas.microsoft.com/office/powerpoint/2010/main" val="4032443094"/>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p:cNvSpPr txBox="1"/>
          <p:nvPr/>
        </p:nvSpPr>
        <p:spPr>
          <a:xfrm>
            <a:off x="5183490" y="2682298"/>
            <a:ext cx="138499" cy="346249"/>
          </a:xfrm>
          <a:prstGeom prst="rect">
            <a:avLst/>
          </a:prstGeom>
          <a:noFill/>
        </p:spPr>
        <p:txBody>
          <a:bodyPr wrap="none" lIns="68580" tIns="34290" rIns="68580" bIns="34290" rtlCol="0">
            <a:spAutoFit/>
          </a:bodyPr>
          <a:lstStyle/>
          <a:p>
            <a:endParaRPr lang="it-IT" dirty="0"/>
          </a:p>
        </p:txBody>
      </p:sp>
      <p:sp>
        <p:nvSpPr>
          <p:cNvPr id="2" name="Segnaposto contenuto 1"/>
          <p:cNvSpPr>
            <a:spLocks noGrp="1"/>
          </p:cNvSpPr>
          <p:nvPr>
            <p:ph idx="1"/>
          </p:nvPr>
        </p:nvSpPr>
        <p:spPr>
          <a:xfrm>
            <a:off x="628650" y="985973"/>
            <a:ext cx="7886700" cy="3177701"/>
          </a:xfrm>
          <a:solidFill>
            <a:schemeClr val="bg1">
              <a:alpha val="21000"/>
            </a:schemeClr>
          </a:solidFill>
        </p:spPr>
        <p:txBody>
          <a:bodyPr>
            <a:noAutofit/>
          </a:bodyPr>
          <a:lstStyle/>
          <a:p>
            <a:pPr marL="257175" indent="-257175" algn="just">
              <a:buClr>
                <a:srgbClr val="800000"/>
              </a:buClr>
              <a:buFont typeface="+mj-lt"/>
              <a:buAutoNum type="arabicPeriod"/>
            </a:pPr>
            <a:r>
              <a:rPr lang="it-IT" sz="1800" dirty="0">
                <a:solidFill>
                  <a:srgbClr val="000000"/>
                </a:solidFill>
              </a:rPr>
              <a:t>Il revisore </a:t>
            </a:r>
            <a:r>
              <a:rPr lang="it-IT" sz="1800" b="1" dirty="0">
                <a:solidFill>
                  <a:srgbClr val="000000"/>
                </a:solidFill>
              </a:rPr>
              <a:t>deve</a:t>
            </a:r>
            <a:r>
              <a:rPr lang="it-IT" sz="1800" dirty="0">
                <a:solidFill>
                  <a:srgbClr val="000000"/>
                </a:solidFill>
              </a:rPr>
              <a:t> definire e svolgere le procedure di validità per ciascuna significativa classe di operazioni, saldo contabile ed informativa</a:t>
            </a:r>
            <a:r>
              <a:rPr lang="it-IT" sz="1800" dirty="0" smtClean="0">
                <a:solidFill>
                  <a:srgbClr val="000000"/>
                </a:solidFill>
              </a:rPr>
              <a:t>.</a:t>
            </a:r>
          </a:p>
          <a:p>
            <a:pPr marL="257175" indent="-257175" algn="just">
              <a:buClr>
                <a:srgbClr val="800000"/>
              </a:buClr>
              <a:buFont typeface="+mj-lt"/>
              <a:buAutoNum type="arabicPeriod"/>
            </a:pPr>
            <a:r>
              <a:rPr lang="it-IT" sz="1800" dirty="0">
                <a:solidFill>
                  <a:srgbClr val="000000"/>
                </a:solidFill>
              </a:rPr>
              <a:t>Per ogni </a:t>
            </a:r>
            <a:r>
              <a:rPr lang="it-IT" sz="1800" b="1" dirty="0">
                <a:solidFill>
                  <a:srgbClr val="000000"/>
                </a:solidFill>
              </a:rPr>
              <a:t>rischio significativo </a:t>
            </a:r>
            <a:r>
              <a:rPr lang="it-IT" sz="1800" dirty="0">
                <a:solidFill>
                  <a:srgbClr val="000000"/>
                </a:solidFill>
              </a:rPr>
              <a:t>a livello di asserzione il revisore </a:t>
            </a:r>
            <a:r>
              <a:rPr lang="it-IT" sz="1800" b="1" dirty="0">
                <a:solidFill>
                  <a:srgbClr val="000000"/>
                </a:solidFill>
              </a:rPr>
              <a:t>deve</a:t>
            </a:r>
            <a:r>
              <a:rPr lang="it-IT" sz="1800" dirty="0">
                <a:solidFill>
                  <a:srgbClr val="000000"/>
                </a:solidFill>
              </a:rPr>
              <a:t> svolgere </a:t>
            </a:r>
            <a:r>
              <a:rPr lang="it-IT" sz="1800" b="1" dirty="0">
                <a:solidFill>
                  <a:srgbClr val="000000"/>
                </a:solidFill>
              </a:rPr>
              <a:t>procedure di validità </a:t>
            </a:r>
            <a:r>
              <a:rPr lang="it-IT" sz="1800" dirty="0">
                <a:solidFill>
                  <a:srgbClr val="000000"/>
                </a:solidFill>
              </a:rPr>
              <a:t>specificatamente rispondenti a quel rischio</a:t>
            </a:r>
            <a:r>
              <a:rPr lang="it-IT" sz="1800" dirty="0" smtClean="0">
                <a:solidFill>
                  <a:srgbClr val="000000"/>
                </a:solidFill>
              </a:rPr>
              <a:t>.</a:t>
            </a:r>
            <a:endParaRPr lang="it-IT" sz="1800" dirty="0">
              <a:solidFill>
                <a:srgbClr val="000000"/>
              </a:solidFill>
            </a:endParaRPr>
          </a:p>
          <a:p>
            <a:pPr marL="0" indent="0" algn="just">
              <a:buClr>
                <a:srgbClr val="800000"/>
              </a:buClr>
              <a:buNone/>
            </a:pPr>
            <a:endParaRPr lang="it-IT" sz="500" dirty="0">
              <a:solidFill>
                <a:srgbClr val="000000"/>
              </a:solidFill>
            </a:endParaRPr>
          </a:p>
          <a:p>
            <a:pPr marL="257175" indent="-257175" algn="just">
              <a:buClr>
                <a:srgbClr val="800000"/>
              </a:buClr>
              <a:buFont typeface="+mj-lt"/>
              <a:buAutoNum type="arabicPeriod"/>
            </a:pPr>
            <a:r>
              <a:rPr lang="it-IT" sz="1800" dirty="0">
                <a:solidFill>
                  <a:srgbClr val="000000"/>
                </a:solidFill>
              </a:rPr>
              <a:t>Il revisore </a:t>
            </a:r>
            <a:r>
              <a:rPr lang="it-IT" sz="1800" b="1" dirty="0">
                <a:solidFill>
                  <a:srgbClr val="000000"/>
                </a:solidFill>
              </a:rPr>
              <a:t>deve</a:t>
            </a:r>
            <a:r>
              <a:rPr lang="it-IT" sz="1800" dirty="0">
                <a:solidFill>
                  <a:srgbClr val="000000"/>
                </a:solidFill>
              </a:rPr>
              <a:t> considerare se le procedure di </a:t>
            </a:r>
            <a:r>
              <a:rPr lang="it-IT" sz="1800" b="1" dirty="0">
                <a:solidFill>
                  <a:srgbClr val="000000"/>
                </a:solidFill>
              </a:rPr>
              <a:t>conferma esterna </a:t>
            </a:r>
            <a:r>
              <a:rPr lang="it-IT" sz="1800" dirty="0">
                <a:solidFill>
                  <a:srgbClr val="000000"/>
                </a:solidFill>
              </a:rPr>
              <a:t>siano da svolgere come procedure di validità. </a:t>
            </a:r>
            <a:endParaRPr lang="it-IT" sz="1800" i="1" dirty="0">
              <a:solidFill>
                <a:srgbClr val="000000"/>
              </a:solidFill>
            </a:endParaRPr>
          </a:p>
          <a:p>
            <a:pPr marL="0" indent="0" algn="just">
              <a:buClr>
                <a:srgbClr val="800000"/>
              </a:buClr>
              <a:buNone/>
            </a:pPr>
            <a:endParaRPr lang="it-IT" sz="500" dirty="0">
              <a:solidFill>
                <a:srgbClr val="000000"/>
              </a:solidFill>
            </a:endParaRPr>
          </a:p>
          <a:p>
            <a:pPr marL="257175" indent="-257175" algn="just">
              <a:buClr>
                <a:srgbClr val="800000"/>
              </a:buClr>
              <a:buFont typeface="+mj-lt"/>
              <a:buAutoNum type="arabicPeriod"/>
            </a:pPr>
            <a:r>
              <a:rPr lang="it-IT" sz="1800" dirty="0">
                <a:solidFill>
                  <a:srgbClr val="000000"/>
                </a:solidFill>
              </a:rPr>
              <a:t>Le procedure di validità </a:t>
            </a:r>
            <a:r>
              <a:rPr lang="it-IT" sz="1800" b="1" dirty="0">
                <a:solidFill>
                  <a:srgbClr val="000000"/>
                </a:solidFill>
              </a:rPr>
              <a:t>devono</a:t>
            </a:r>
            <a:r>
              <a:rPr lang="it-IT" sz="1800" dirty="0">
                <a:solidFill>
                  <a:srgbClr val="000000"/>
                </a:solidFill>
              </a:rPr>
              <a:t> includere:</a:t>
            </a:r>
          </a:p>
          <a:p>
            <a:pPr marL="536575" lvl="1" indent="-266700" algn="just">
              <a:buClr>
                <a:srgbClr val="800000"/>
              </a:buClr>
              <a:buFontTx/>
              <a:buAutoNum type="alphaLcParenR"/>
            </a:pPr>
            <a:r>
              <a:rPr lang="it-IT" dirty="0">
                <a:solidFill>
                  <a:srgbClr val="000000"/>
                </a:solidFill>
              </a:rPr>
              <a:t>il controllo della corrispondenza del bilancio con le sottostanti registrazioni contabili;</a:t>
            </a:r>
          </a:p>
          <a:p>
            <a:pPr marL="536575" lvl="1" indent="-266700" algn="just">
              <a:buClr>
                <a:srgbClr val="800000"/>
              </a:buClr>
              <a:buFontTx/>
              <a:buAutoNum type="alphaLcParenR"/>
            </a:pPr>
            <a:r>
              <a:rPr lang="it-IT" dirty="0" smtClean="0">
                <a:solidFill>
                  <a:srgbClr val="000000"/>
                </a:solidFill>
              </a:rPr>
              <a:t>l’</a:t>
            </a:r>
            <a:r>
              <a:rPr lang="it-IT" altLang="ja-JP" dirty="0" smtClean="0">
                <a:solidFill>
                  <a:srgbClr val="000000"/>
                </a:solidFill>
              </a:rPr>
              <a:t>esame </a:t>
            </a:r>
            <a:r>
              <a:rPr lang="it-IT" altLang="ja-JP" dirty="0">
                <a:solidFill>
                  <a:srgbClr val="000000"/>
                </a:solidFill>
              </a:rPr>
              <a:t>delle scritture contabili e delle altre rettifiche significative effettuate in fase di preparazione del </a:t>
            </a:r>
            <a:r>
              <a:rPr lang="it-IT" altLang="ja-JP" dirty="0" smtClean="0">
                <a:solidFill>
                  <a:srgbClr val="000000"/>
                </a:solidFill>
              </a:rPr>
              <a:t>bilanci</a:t>
            </a:r>
          </a:p>
          <a:p>
            <a:pPr marL="0" indent="0" algn="just">
              <a:buClr>
                <a:srgbClr val="800000"/>
              </a:buClr>
              <a:buNone/>
            </a:pPr>
            <a:endParaRPr lang="it-IT" sz="700" dirty="0">
              <a:solidFill>
                <a:srgbClr val="000000"/>
              </a:solidFill>
            </a:endParaRPr>
          </a:p>
        </p:txBody>
      </p:sp>
      <p:sp>
        <p:nvSpPr>
          <p:cNvPr id="6" name="Text Box 5"/>
          <p:cNvSpPr txBox="1">
            <a:spLocks noChangeArrowheads="1"/>
          </p:cNvSpPr>
          <p:nvPr/>
        </p:nvSpPr>
        <p:spPr bwMode="auto">
          <a:xfrm>
            <a:off x="1349549" y="235728"/>
            <a:ext cx="6516687" cy="438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a:r>
              <a:rPr lang="it-IT" sz="2400" b="1" dirty="0">
                <a:solidFill>
                  <a:srgbClr val="971613"/>
                </a:solidFill>
              </a:rPr>
              <a:t>Le procedure di validità - Regole</a:t>
            </a:r>
            <a:endParaRPr lang="it-IT" altLang="ja-JP" sz="2400" b="1" dirty="0">
              <a:solidFill>
                <a:srgbClr val="971613"/>
              </a:solidFill>
            </a:endParaRPr>
          </a:p>
        </p:txBody>
      </p:sp>
    </p:spTree>
    <p:extLst>
      <p:ext uri="{BB962C8B-B14F-4D97-AF65-F5344CB8AC3E}">
        <p14:creationId xmlns:p14="http://schemas.microsoft.com/office/powerpoint/2010/main" val="3774568221"/>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p:cNvSpPr txBox="1"/>
          <p:nvPr/>
        </p:nvSpPr>
        <p:spPr>
          <a:xfrm>
            <a:off x="5183490" y="2682298"/>
            <a:ext cx="138499" cy="346249"/>
          </a:xfrm>
          <a:prstGeom prst="rect">
            <a:avLst/>
          </a:prstGeom>
          <a:noFill/>
        </p:spPr>
        <p:txBody>
          <a:bodyPr wrap="none" lIns="68580" tIns="34290" rIns="68580" bIns="34290" rtlCol="0">
            <a:spAutoFit/>
          </a:bodyPr>
          <a:lstStyle/>
          <a:p>
            <a:endParaRPr lang="it-IT" dirty="0"/>
          </a:p>
        </p:txBody>
      </p:sp>
      <p:sp>
        <p:nvSpPr>
          <p:cNvPr id="2" name="Segnaposto contenuto 1"/>
          <p:cNvSpPr>
            <a:spLocks noGrp="1"/>
          </p:cNvSpPr>
          <p:nvPr>
            <p:ph idx="1"/>
          </p:nvPr>
        </p:nvSpPr>
        <p:spPr>
          <a:xfrm>
            <a:off x="628650" y="1484383"/>
            <a:ext cx="7886700" cy="2897117"/>
          </a:xfrm>
        </p:spPr>
        <p:txBody>
          <a:bodyPr>
            <a:noAutofit/>
          </a:bodyPr>
          <a:lstStyle/>
          <a:p>
            <a:pPr marL="0" indent="0" algn="just">
              <a:buNone/>
            </a:pPr>
            <a:r>
              <a:rPr lang="it-IT" dirty="0" smtClean="0">
                <a:solidFill>
                  <a:srgbClr val="000000"/>
                </a:solidFill>
              </a:rPr>
              <a:t>Perché </a:t>
            </a:r>
            <a:r>
              <a:rPr lang="it-IT" dirty="0">
                <a:solidFill>
                  <a:srgbClr val="000000"/>
                </a:solidFill>
              </a:rPr>
              <a:t>il revisore </a:t>
            </a:r>
            <a:r>
              <a:rPr lang="it-IT" u="sng" dirty="0">
                <a:solidFill>
                  <a:srgbClr val="000000"/>
                </a:solidFill>
              </a:rPr>
              <a:t>deve</a:t>
            </a:r>
            <a:r>
              <a:rPr lang="it-IT" dirty="0">
                <a:solidFill>
                  <a:srgbClr val="000000"/>
                </a:solidFill>
              </a:rPr>
              <a:t> sempre svolgere procedure di validità per tutte le voci ed i rischi significativi?</a:t>
            </a:r>
          </a:p>
          <a:p>
            <a:pPr marL="0" indent="0">
              <a:buNone/>
            </a:pPr>
            <a:endParaRPr lang="it-IT" sz="700" dirty="0">
              <a:solidFill>
                <a:srgbClr val="000000"/>
              </a:solidFill>
            </a:endParaRPr>
          </a:p>
          <a:p>
            <a:pPr marL="0" indent="0">
              <a:buNone/>
            </a:pPr>
            <a:r>
              <a:rPr lang="it-IT" dirty="0">
                <a:solidFill>
                  <a:srgbClr val="000000"/>
                </a:solidFill>
              </a:rPr>
              <a:t>Perché</a:t>
            </a:r>
            <a:r>
              <a:rPr lang="it-IT" dirty="0" smtClean="0">
                <a:solidFill>
                  <a:srgbClr val="000000"/>
                </a:solidFill>
              </a:rPr>
              <a:t>:</a:t>
            </a:r>
          </a:p>
          <a:p>
            <a:endParaRPr lang="it-IT" sz="700" dirty="0">
              <a:solidFill>
                <a:srgbClr val="000000"/>
              </a:solidFill>
            </a:endParaRPr>
          </a:p>
          <a:p>
            <a:pPr marL="400050" lvl="1" indent="-257175" algn="just">
              <a:buClr>
                <a:srgbClr val="800000"/>
              </a:buClr>
              <a:buFont typeface="Wingdings" charset="2"/>
              <a:buChar char="ü"/>
            </a:pPr>
            <a:r>
              <a:rPr lang="it-IT" sz="2100" dirty="0">
                <a:solidFill>
                  <a:srgbClr val="000000"/>
                </a:solidFill>
              </a:rPr>
              <a:t>la </a:t>
            </a:r>
            <a:r>
              <a:rPr lang="it-IT" sz="2100" b="1" dirty="0">
                <a:solidFill>
                  <a:srgbClr val="000000"/>
                </a:solidFill>
              </a:rPr>
              <a:t>valutazione del rischio</a:t>
            </a:r>
            <a:r>
              <a:rPr lang="it-IT" sz="2100" dirty="0">
                <a:solidFill>
                  <a:srgbClr val="000000"/>
                </a:solidFill>
              </a:rPr>
              <a:t> da parte del revisore </a:t>
            </a:r>
            <a:r>
              <a:rPr lang="it-IT" sz="2100" b="1" dirty="0">
                <a:solidFill>
                  <a:srgbClr val="000000"/>
                </a:solidFill>
              </a:rPr>
              <a:t>è soggettiva</a:t>
            </a:r>
            <a:r>
              <a:rPr lang="it-IT" sz="2100" dirty="0">
                <a:solidFill>
                  <a:srgbClr val="000000"/>
                </a:solidFill>
              </a:rPr>
              <a:t> e come tale non può identificare tutti i rischi di errori significativi;</a:t>
            </a:r>
          </a:p>
          <a:p>
            <a:pPr lvl="1" algn="just">
              <a:buClr>
                <a:srgbClr val="800000"/>
              </a:buClr>
              <a:buFont typeface="Wingdings" charset="2"/>
              <a:buChar char="ü"/>
            </a:pPr>
            <a:endParaRPr lang="it-IT" sz="700" dirty="0">
              <a:solidFill>
                <a:srgbClr val="000000"/>
              </a:solidFill>
            </a:endParaRPr>
          </a:p>
          <a:p>
            <a:pPr marL="400050" lvl="1" indent="-257175" algn="just">
              <a:buClr>
                <a:srgbClr val="800000"/>
              </a:buClr>
              <a:buFont typeface="Wingdings" charset="2"/>
              <a:buChar char="ü"/>
            </a:pPr>
            <a:r>
              <a:rPr lang="it-IT" sz="2100" dirty="0">
                <a:solidFill>
                  <a:srgbClr val="000000"/>
                </a:solidFill>
              </a:rPr>
              <a:t>ci sono </a:t>
            </a:r>
            <a:r>
              <a:rPr lang="it-IT" sz="2100" b="1" dirty="0">
                <a:solidFill>
                  <a:srgbClr val="000000"/>
                </a:solidFill>
              </a:rPr>
              <a:t>limiti intrinseci nel controllo interno</a:t>
            </a:r>
            <a:r>
              <a:rPr lang="it-IT" sz="2100" dirty="0">
                <a:solidFill>
                  <a:srgbClr val="000000"/>
                </a:solidFill>
              </a:rPr>
              <a:t>, che includono la possibilità di forzature dei controlli da parte della direzione.  </a:t>
            </a:r>
          </a:p>
          <a:p>
            <a:pPr marL="0" indent="0">
              <a:buNone/>
            </a:pPr>
            <a:endParaRPr lang="it-IT" sz="2700" dirty="0"/>
          </a:p>
          <a:p>
            <a:endParaRPr lang="it-IT" sz="2700" dirty="0"/>
          </a:p>
        </p:txBody>
      </p:sp>
      <p:sp>
        <p:nvSpPr>
          <p:cNvPr id="6" name="Text Box 5"/>
          <p:cNvSpPr txBox="1">
            <a:spLocks noChangeArrowheads="1"/>
          </p:cNvSpPr>
          <p:nvPr/>
        </p:nvSpPr>
        <p:spPr bwMode="auto">
          <a:xfrm>
            <a:off x="1268751" y="529153"/>
            <a:ext cx="6516687" cy="561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a:r>
              <a:rPr lang="it-IT" sz="3200" b="1" dirty="0">
                <a:solidFill>
                  <a:srgbClr val="971613"/>
                </a:solidFill>
              </a:rPr>
              <a:t>Procedure di validità</a:t>
            </a:r>
          </a:p>
        </p:txBody>
      </p:sp>
    </p:spTree>
    <p:extLst>
      <p:ext uri="{BB962C8B-B14F-4D97-AF65-F5344CB8AC3E}">
        <p14:creationId xmlns:p14="http://schemas.microsoft.com/office/powerpoint/2010/main" val="2783355857"/>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4294967295"/>
          </p:nvPr>
        </p:nvSpPr>
        <p:spPr>
          <a:xfrm>
            <a:off x="539553" y="2117989"/>
            <a:ext cx="8064896" cy="492443"/>
          </a:xfrm>
          <a:solidFill>
            <a:srgbClr val="810E05"/>
          </a:solidFill>
          <a:ln cap="flat">
            <a:noFill/>
            <a:miter lim="800000"/>
            <a:headEnd type="none" w="med" len="med"/>
            <a:tailEnd type="none" w="med" len="med"/>
          </a:ln>
          <a:extLst/>
        </p:spPr>
        <p:txBody>
          <a:bodyPr vert="horz" wrap="square" lIns="68580" tIns="34290" rIns="68580" bIns="34290" rtlCol="0" anchor="ctr">
            <a:spAutoFit/>
          </a:bodyPr>
          <a:lstStyle/>
          <a:p>
            <a:pPr marL="0" indent="0" algn="ctr">
              <a:lnSpc>
                <a:spcPct val="80000"/>
              </a:lnSpc>
              <a:spcBef>
                <a:spcPct val="0"/>
              </a:spcBef>
              <a:buNone/>
            </a:pPr>
            <a:r>
              <a:rPr lang="it-IT" sz="3300" b="1" dirty="0">
                <a:solidFill>
                  <a:schemeClr val="bg1"/>
                </a:solidFill>
              </a:rPr>
              <a:t>Analisi comparativa</a:t>
            </a:r>
          </a:p>
        </p:txBody>
      </p:sp>
    </p:spTree>
    <p:extLst>
      <p:ext uri="{BB962C8B-B14F-4D97-AF65-F5344CB8AC3E}">
        <p14:creationId xmlns:p14="http://schemas.microsoft.com/office/powerpoint/2010/main" val="1901837432"/>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p:cNvSpPr txBox="1"/>
          <p:nvPr/>
        </p:nvSpPr>
        <p:spPr>
          <a:xfrm>
            <a:off x="5183490" y="2682298"/>
            <a:ext cx="138499" cy="346249"/>
          </a:xfrm>
          <a:prstGeom prst="rect">
            <a:avLst/>
          </a:prstGeom>
          <a:noFill/>
        </p:spPr>
        <p:txBody>
          <a:bodyPr wrap="none" lIns="68580" tIns="34290" rIns="68580" bIns="34290" rtlCol="0">
            <a:spAutoFit/>
          </a:bodyPr>
          <a:lstStyle/>
          <a:p>
            <a:endParaRPr lang="it-IT" dirty="0"/>
          </a:p>
        </p:txBody>
      </p:sp>
      <p:sp>
        <p:nvSpPr>
          <p:cNvPr id="2" name="Segnaposto contenuto 1"/>
          <p:cNvSpPr>
            <a:spLocks noGrp="1"/>
          </p:cNvSpPr>
          <p:nvPr>
            <p:ph idx="1"/>
          </p:nvPr>
        </p:nvSpPr>
        <p:spPr>
          <a:xfrm>
            <a:off x="628650" y="1418973"/>
            <a:ext cx="7886700" cy="3076828"/>
          </a:xfrm>
        </p:spPr>
        <p:txBody>
          <a:bodyPr>
            <a:normAutofit/>
          </a:bodyPr>
          <a:lstStyle/>
          <a:p>
            <a:pPr marL="0" indent="0">
              <a:buNone/>
            </a:pPr>
            <a:r>
              <a:rPr lang="it-IT" sz="2400" dirty="0">
                <a:solidFill>
                  <a:schemeClr val="tx1">
                    <a:lumMod val="95000"/>
                    <a:lumOff val="5000"/>
                  </a:schemeClr>
                </a:solidFill>
              </a:rPr>
              <a:t>Valutazioni dell’informazione finanziaria mediante analisi di relazioni plausibili tra dati di natura finanziaria e no.</a:t>
            </a:r>
          </a:p>
          <a:p>
            <a:pPr marL="0" indent="0">
              <a:buNone/>
            </a:pPr>
            <a:endParaRPr lang="it-IT" sz="2400" dirty="0">
              <a:solidFill>
                <a:schemeClr val="tx1">
                  <a:lumMod val="95000"/>
                  <a:lumOff val="5000"/>
                </a:schemeClr>
              </a:solidFill>
            </a:endParaRPr>
          </a:p>
          <a:p>
            <a:pPr marL="0" indent="0">
              <a:buNone/>
            </a:pPr>
            <a:endParaRPr lang="it-IT" sz="2400" dirty="0">
              <a:solidFill>
                <a:schemeClr val="tx1">
                  <a:lumMod val="95000"/>
                  <a:lumOff val="5000"/>
                </a:schemeClr>
              </a:solidFill>
            </a:endParaRPr>
          </a:p>
        </p:txBody>
      </p:sp>
      <p:sp>
        <p:nvSpPr>
          <p:cNvPr id="6" name="Text Box 5"/>
          <p:cNvSpPr txBox="1">
            <a:spLocks noChangeArrowheads="1"/>
          </p:cNvSpPr>
          <p:nvPr/>
        </p:nvSpPr>
        <p:spPr bwMode="auto">
          <a:xfrm>
            <a:off x="1349549" y="307870"/>
            <a:ext cx="6516687" cy="8079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a:r>
              <a:rPr lang="it-IT" sz="2400" b="1" dirty="0">
                <a:solidFill>
                  <a:srgbClr val="971613"/>
                </a:solidFill>
              </a:rPr>
              <a:t>Procedure di analisi comparativa</a:t>
            </a:r>
          </a:p>
          <a:p>
            <a:pPr algn="ctr"/>
            <a:r>
              <a:rPr lang="it-IT" sz="2400" b="1" dirty="0">
                <a:solidFill>
                  <a:srgbClr val="971613"/>
                </a:solidFill>
              </a:rPr>
              <a:t>Definizione</a:t>
            </a:r>
          </a:p>
        </p:txBody>
      </p:sp>
    </p:spTree>
    <p:extLst>
      <p:ext uri="{BB962C8B-B14F-4D97-AF65-F5344CB8AC3E}">
        <p14:creationId xmlns:p14="http://schemas.microsoft.com/office/powerpoint/2010/main" val="1888435773"/>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p:cNvSpPr txBox="1"/>
          <p:nvPr/>
        </p:nvSpPr>
        <p:spPr>
          <a:xfrm>
            <a:off x="5183490" y="2263198"/>
            <a:ext cx="138499" cy="346249"/>
          </a:xfrm>
          <a:prstGeom prst="rect">
            <a:avLst/>
          </a:prstGeom>
          <a:noFill/>
        </p:spPr>
        <p:txBody>
          <a:bodyPr wrap="none" lIns="68580" tIns="34290" rIns="68580" bIns="34290" rtlCol="0">
            <a:spAutoFit/>
          </a:bodyPr>
          <a:lstStyle/>
          <a:p>
            <a:endParaRPr lang="it-IT" dirty="0"/>
          </a:p>
        </p:txBody>
      </p:sp>
      <p:sp>
        <p:nvSpPr>
          <p:cNvPr id="12" name="Text Box 5"/>
          <p:cNvSpPr txBox="1">
            <a:spLocks noChangeArrowheads="1"/>
          </p:cNvSpPr>
          <p:nvPr/>
        </p:nvSpPr>
        <p:spPr bwMode="auto">
          <a:xfrm>
            <a:off x="1349549" y="319855"/>
            <a:ext cx="6516687" cy="438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a:r>
              <a:rPr lang="it-IT" sz="2400" b="1" dirty="0">
                <a:solidFill>
                  <a:srgbClr val="971613"/>
                </a:solidFill>
              </a:rPr>
              <a:t>Metodologia delle analisi comparative</a:t>
            </a:r>
          </a:p>
        </p:txBody>
      </p:sp>
      <p:sp>
        <p:nvSpPr>
          <p:cNvPr id="13" name="Segnaposto contenuto 1"/>
          <p:cNvSpPr>
            <a:spLocks noGrp="1"/>
          </p:cNvSpPr>
          <p:nvPr>
            <p:ph idx="1"/>
          </p:nvPr>
        </p:nvSpPr>
        <p:spPr>
          <a:xfrm>
            <a:off x="808565" y="830794"/>
            <a:ext cx="7886700" cy="3698549"/>
          </a:xfrm>
          <a:solidFill>
            <a:schemeClr val="bg1">
              <a:alpha val="46000"/>
            </a:schemeClr>
          </a:solidFill>
        </p:spPr>
        <p:txBody>
          <a:bodyPr>
            <a:noAutofit/>
          </a:bodyPr>
          <a:lstStyle/>
          <a:p>
            <a:pPr marL="385763" indent="-385763">
              <a:spcAft>
                <a:spcPts val="600"/>
              </a:spcAft>
              <a:buFont typeface="+mj-lt"/>
              <a:buAutoNum type="arabicPeriod"/>
            </a:pPr>
            <a:r>
              <a:rPr lang="it-IT" sz="1800" dirty="0">
                <a:solidFill>
                  <a:schemeClr val="tx1">
                    <a:lumMod val="95000"/>
                    <a:lumOff val="5000"/>
                  </a:schemeClr>
                </a:solidFill>
              </a:rPr>
              <a:t>Sviluppo di una aspettativa indipendente</a:t>
            </a:r>
            <a:br>
              <a:rPr lang="it-IT" sz="1800" dirty="0">
                <a:solidFill>
                  <a:schemeClr val="tx1">
                    <a:lumMod val="95000"/>
                    <a:lumOff val="5000"/>
                  </a:schemeClr>
                </a:solidFill>
              </a:rPr>
            </a:br>
            <a:r>
              <a:rPr lang="it-IT" sz="1500" i="1" dirty="0">
                <a:solidFill>
                  <a:schemeClr val="tx1">
                    <a:lumMod val="95000"/>
                    <a:lumOff val="5000"/>
                  </a:schemeClr>
                </a:solidFill>
              </a:rPr>
              <a:t>es. sulla base dei dati passati e dell’analisi dei contratti con gli agenti ci si aspetta che le provvigioni rappresentino circa il 7% delle vendite nette</a:t>
            </a:r>
          </a:p>
          <a:p>
            <a:pPr marL="385763" indent="-385763">
              <a:spcBef>
                <a:spcPts val="0"/>
              </a:spcBef>
              <a:spcAft>
                <a:spcPts val="600"/>
              </a:spcAft>
              <a:buFont typeface="+mj-lt"/>
              <a:buAutoNum type="arabicPeriod"/>
            </a:pPr>
            <a:r>
              <a:rPr lang="it-IT" sz="1800" dirty="0">
                <a:solidFill>
                  <a:schemeClr val="tx1">
                    <a:lumMod val="95000"/>
                    <a:lumOff val="5000"/>
                  </a:schemeClr>
                </a:solidFill>
              </a:rPr>
              <a:t>Confronto delle aspettative con i dati consuntivi</a:t>
            </a:r>
            <a:br>
              <a:rPr lang="it-IT" sz="1800" dirty="0">
                <a:solidFill>
                  <a:schemeClr val="tx1">
                    <a:lumMod val="95000"/>
                    <a:lumOff val="5000"/>
                  </a:schemeClr>
                </a:solidFill>
              </a:rPr>
            </a:br>
            <a:r>
              <a:rPr lang="it-IT" sz="1500" i="1" dirty="0">
                <a:solidFill>
                  <a:schemeClr val="tx1">
                    <a:lumMod val="95000"/>
                    <a:lumOff val="5000"/>
                  </a:schemeClr>
                </a:solidFill>
              </a:rPr>
              <a:t>Il consuntivo evidenzia che le provvigioni rappresentano il 3% delle vendite nette</a:t>
            </a:r>
          </a:p>
          <a:p>
            <a:pPr marL="385763" indent="-385763">
              <a:spcBef>
                <a:spcPts val="0"/>
              </a:spcBef>
              <a:spcAft>
                <a:spcPts val="600"/>
              </a:spcAft>
              <a:buFont typeface="+mj-lt"/>
              <a:buAutoNum type="arabicPeriod"/>
            </a:pPr>
            <a:r>
              <a:rPr lang="it-IT" sz="1800" dirty="0">
                <a:solidFill>
                  <a:schemeClr val="tx1">
                    <a:lumMod val="95000"/>
                    <a:lumOff val="5000"/>
                  </a:schemeClr>
                </a:solidFill>
              </a:rPr>
              <a:t>Calcolo delle differenze</a:t>
            </a:r>
          </a:p>
          <a:p>
            <a:pPr marL="385763" indent="-385763">
              <a:spcBef>
                <a:spcPts val="0"/>
              </a:spcBef>
              <a:spcAft>
                <a:spcPts val="600"/>
              </a:spcAft>
              <a:buFont typeface="+mj-lt"/>
              <a:buAutoNum type="arabicPeriod"/>
            </a:pPr>
            <a:r>
              <a:rPr lang="it-IT" sz="1800" dirty="0">
                <a:solidFill>
                  <a:schemeClr val="tx1">
                    <a:lumMod val="95000"/>
                    <a:lumOff val="5000"/>
                  </a:schemeClr>
                </a:solidFill>
              </a:rPr>
              <a:t>Analisi e ricerca delle spiegazioni delle differenze</a:t>
            </a:r>
          </a:p>
          <a:p>
            <a:pPr marL="385763" indent="-385763">
              <a:spcBef>
                <a:spcPts val="0"/>
              </a:spcBef>
              <a:spcAft>
                <a:spcPts val="600"/>
              </a:spcAft>
              <a:buFont typeface="+mj-lt"/>
              <a:buAutoNum type="arabicPeriod"/>
            </a:pPr>
            <a:r>
              <a:rPr lang="it-IT" sz="1800" dirty="0">
                <a:solidFill>
                  <a:schemeClr val="tx1">
                    <a:lumMod val="95000"/>
                    <a:lumOff val="5000"/>
                  </a:schemeClr>
                </a:solidFill>
              </a:rPr>
              <a:t>Indagini presso la direzione</a:t>
            </a:r>
            <a:br>
              <a:rPr lang="it-IT" sz="1800" dirty="0">
                <a:solidFill>
                  <a:schemeClr val="tx1">
                    <a:lumMod val="95000"/>
                    <a:lumOff val="5000"/>
                  </a:schemeClr>
                </a:solidFill>
              </a:rPr>
            </a:br>
            <a:r>
              <a:rPr lang="it-IT" sz="1500" i="1" dirty="0">
                <a:solidFill>
                  <a:schemeClr val="tx1">
                    <a:lumMod val="95000"/>
                    <a:lumOff val="5000"/>
                  </a:schemeClr>
                </a:solidFill>
              </a:rPr>
              <a:t>I motivi delle differenze non vengono chiariti</a:t>
            </a:r>
          </a:p>
          <a:p>
            <a:pPr marL="385763" indent="-385763">
              <a:buFont typeface="+mj-lt"/>
              <a:buAutoNum type="arabicPeriod"/>
            </a:pPr>
            <a:r>
              <a:rPr lang="it-IT" sz="1800" dirty="0">
                <a:solidFill>
                  <a:schemeClr val="tx1">
                    <a:lumMod val="95000"/>
                    <a:lumOff val="5000"/>
                  </a:schemeClr>
                </a:solidFill>
              </a:rPr>
              <a:t>Eventuale progettazione di analisi di dettaglio</a:t>
            </a:r>
          </a:p>
          <a:p>
            <a:pPr marL="539354" lvl="1" indent="-135731"/>
            <a:r>
              <a:rPr lang="it-IT" sz="1500" i="1" dirty="0">
                <a:solidFill>
                  <a:schemeClr val="tx1">
                    <a:lumMod val="95000"/>
                    <a:lumOff val="5000"/>
                  </a:schemeClr>
                </a:solidFill>
              </a:rPr>
              <a:t>Analisi variazione del numero di agenti e/o dei canali distributivi </a:t>
            </a:r>
          </a:p>
          <a:p>
            <a:pPr marL="539354" lvl="1" indent="-135731"/>
            <a:r>
              <a:rPr lang="it-IT" sz="1500" i="1" dirty="0">
                <a:solidFill>
                  <a:schemeClr val="tx1">
                    <a:lumMod val="95000"/>
                    <a:lumOff val="5000"/>
                  </a:schemeClr>
                </a:solidFill>
              </a:rPr>
              <a:t>Analisi dei contratti con gli agenti</a:t>
            </a:r>
          </a:p>
          <a:p>
            <a:pPr marL="539354" lvl="1" indent="-135731"/>
            <a:r>
              <a:rPr lang="it-IT" sz="1500" i="1" dirty="0">
                <a:solidFill>
                  <a:schemeClr val="tx1">
                    <a:lumMod val="95000"/>
                    <a:lumOff val="5000"/>
                  </a:schemeClr>
                </a:solidFill>
              </a:rPr>
              <a:t>Verifica della completezza nella registrazione delle provvigioni</a:t>
            </a:r>
          </a:p>
          <a:p>
            <a:pPr marL="0" indent="0">
              <a:buNone/>
            </a:pPr>
            <a:endParaRPr lang="it-IT" sz="1800" dirty="0">
              <a:solidFill>
                <a:schemeClr val="tx1">
                  <a:lumMod val="95000"/>
                  <a:lumOff val="5000"/>
                </a:schemeClr>
              </a:solidFill>
            </a:endParaRPr>
          </a:p>
        </p:txBody>
      </p:sp>
    </p:spTree>
    <p:extLst>
      <p:ext uri="{BB962C8B-B14F-4D97-AF65-F5344CB8AC3E}">
        <p14:creationId xmlns:p14="http://schemas.microsoft.com/office/powerpoint/2010/main" val="4246615270"/>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20898" y="962015"/>
            <a:ext cx="7150419" cy="620195"/>
          </a:xfrm>
        </p:spPr>
        <p:txBody>
          <a:bodyPr>
            <a:normAutofit/>
          </a:bodyPr>
          <a:lstStyle/>
          <a:p>
            <a:pPr algn="ctr"/>
            <a:r>
              <a:rPr lang="it-IT" sz="3200" dirty="0">
                <a:solidFill>
                  <a:srgbClr val="971613"/>
                </a:solidFill>
              </a:rPr>
              <a:t>Definizione di errore significativo</a:t>
            </a:r>
          </a:p>
        </p:txBody>
      </p:sp>
      <p:sp>
        <p:nvSpPr>
          <p:cNvPr id="3" name="Segnaposto contenuto 2"/>
          <p:cNvSpPr>
            <a:spLocks noGrp="1"/>
          </p:cNvSpPr>
          <p:nvPr>
            <p:ph idx="1"/>
          </p:nvPr>
        </p:nvSpPr>
        <p:spPr>
          <a:xfrm>
            <a:off x="457200" y="1951409"/>
            <a:ext cx="8229600" cy="1436407"/>
          </a:xfrm>
        </p:spPr>
        <p:txBody>
          <a:bodyPr>
            <a:noAutofit/>
          </a:bodyPr>
          <a:lstStyle/>
          <a:p>
            <a:pPr marL="0" indent="0" algn="just">
              <a:buNone/>
            </a:pPr>
            <a:r>
              <a:rPr lang="it-IT" b="1" dirty="0" smtClean="0"/>
              <a:t>Gli errori sono significativi se:</a:t>
            </a:r>
          </a:p>
          <a:p>
            <a:pPr marL="0" indent="0" algn="just">
              <a:buNone/>
            </a:pPr>
            <a:endParaRPr lang="it-IT" i="1" dirty="0" smtClean="0"/>
          </a:p>
          <a:p>
            <a:pPr marL="0" indent="0" algn="just">
              <a:buNone/>
            </a:pPr>
            <a:r>
              <a:rPr lang="it-IT" i="1" dirty="0" smtClean="0"/>
              <a:t>“ci si può ragionevolmente attendere che essi, considerati singolarmente o nel loro insieme, siano in grado di influenzare le decisioni economiche prese dagli utilizzatori sulla base del bilancio</a:t>
            </a:r>
            <a:r>
              <a:rPr lang="it-IT" i="1" dirty="0"/>
              <a:t>” </a:t>
            </a:r>
            <a:r>
              <a:rPr lang="it-IT" sz="1500" i="1" dirty="0"/>
              <a:t>ISA Italia 320 par. 2</a:t>
            </a:r>
          </a:p>
        </p:txBody>
      </p:sp>
      <p:sp>
        <p:nvSpPr>
          <p:cNvPr id="6" name="Segnaposto numero diapositiva 5"/>
          <p:cNvSpPr>
            <a:spLocks noGrp="1"/>
          </p:cNvSpPr>
          <p:nvPr>
            <p:ph type="sldNum" sz="quarter" idx="12"/>
          </p:nvPr>
        </p:nvSpPr>
        <p:spPr/>
        <p:txBody>
          <a:bodyPr/>
          <a:lstStyle/>
          <a:p>
            <a:fld id="{CAA2603E-11B3-B244-BEC4-E91FBEB07C54}" type="slidenum">
              <a:rPr lang="it-IT" smtClean="0"/>
              <a:t>5</a:t>
            </a:fld>
            <a:endParaRPr lang="it-IT"/>
          </a:p>
        </p:txBody>
      </p:sp>
      <p:sp>
        <p:nvSpPr>
          <p:cNvPr id="4" name="CasellaDiTesto 3"/>
          <p:cNvSpPr txBox="1"/>
          <p:nvPr/>
        </p:nvSpPr>
        <p:spPr>
          <a:xfrm>
            <a:off x="3809841" y="826173"/>
            <a:ext cx="138499" cy="346249"/>
          </a:xfrm>
          <a:prstGeom prst="rect">
            <a:avLst/>
          </a:prstGeom>
          <a:noFill/>
        </p:spPr>
        <p:txBody>
          <a:bodyPr wrap="none" lIns="68580" tIns="34290" rIns="68580" bIns="34290" rtlCol="0">
            <a:spAutoFit/>
          </a:bodyPr>
          <a:lstStyle/>
          <a:p>
            <a:endParaRPr lang="it-IT" dirty="0"/>
          </a:p>
        </p:txBody>
      </p:sp>
    </p:spTree>
    <p:extLst>
      <p:ext uri="{BB962C8B-B14F-4D97-AF65-F5344CB8AC3E}">
        <p14:creationId xmlns:p14="http://schemas.microsoft.com/office/powerpoint/2010/main" val="526609503"/>
      </p:ext>
    </p:extLst>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p:cNvSpPr txBox="1"/>
          <p:nvPr/>
        </p:nvSpPr>
        <p:spPr>
          <a:xfrm>
            <a:off x="5183490" y="2682298"/>
            <a:ext cx="138499" cy="346249"/>
          </a:xfrm>
          <a:prstGeom prst="rect">
            <a:avLst/>
          </a:prstGeom>
          <a:noFill/>
        </p:spPr>
        <p:txBody>
          <a:bodyPr wrap="none" lIns="68580" tIns="34290" rIns="68580" bIns="34290" rtlCol="0">
            <a:spAutoFit/>
          </a:bodyPr>
          <a:lstStyle/>
          <a:p>
            <a:endParaRPr lang="it-IT" dirty="0"/>
          </a:p>
        </p:txBody>
      </p:sp>
      <p:sp>
        <p:nvSpPr>
          <p:cNvPr id="2" name="Rettangolo 1"/>
          <p:cNvSpPr/>
          <p:nvPr/>
        </p:nvSpPr>
        <p:spPr>
          <a:xfrm>
            <a:off x="489445" y="1625305"/>
            <a:ext cx="8227946" cy="2585324"/>
          </a:xfrm>
          <a:prstGeom prst="rect">
            <a:avLst/>
          </a:prstGeom>
        </p:spPr>
        <p:txBody>
          <a:bodyPr wrap="square" lIns="68580" tIns="34290" rIns="68580" bIns="34290">
            <a:spAutoFit/>
          </a:bodyPr>
          <a:lstStyle/>
          <a:p>
            <a:pPr algn="just">
              <a:spcBef>
                <a:spcPts val="900"/>
              </a:spcBef>
              <a:buClr>
                <a:srgbClr val="800000"/>
              </a:buClr>
            </a:pPr>
            <a:r>
              <a:rPr lang="it-IT" sz="2100" b="1" dirty="0">
                <a:solidFill>
                  <a:srgbClr val="800000"/>
                </a:solidFill>
              </a:rPr>
              <a:t>Per la valutazione del rischio </a:t>
            </a:r>
            <a:r>
              <a:rPr lang="it-IT" sz="2100" b="1" i="1" dirty="0">
                <a:solidFill>
                  <a:srgbClr val="800000"/>
                </a:solidFill>
              </a:rPr>
              <a:t>(obbligatorio)</a:t>
            </a:r>
          </a:p>
          <a:p>
            <a:pPr marL="257175" indent="-257175" algn="just">
              <a:spcBef>
                <a:spcPts val="900"/>
              </a:spcBef>
              <a:buClr>
                <a:srgbClr val="800000"/>
              </a:buClr>
              <a:buFont typeface="Wingdings" charset="2"/>
              <a:buChar char="ü"/>
            </a:pPr>
            <a:r>
              <a:rPr lang="it-IT" sz="2100" dirty="0">
                <a:solidFill>
                  <a:srgbClr val="4D4D4D"/>
                </a:solidFill>
              </a:rPr>
              <a:t>al fine di confermare o meno le informazioni assunte dalla Direzione</a:t>
            </a:r>
          </a:p>
          <a:p>
            <a:pPr marL="257175" indent="-257175" algn="just">
              <a:spcBef>
                <a:spcPts val="900"/>
              </a:spcBef>
              <a:buClr>
                <a:srgbClr val="800000"/>
              </a:buClr>
              <a:buFont typeface="Wingdings" charset="2"/>
              <a:buChar char="ü"/>
            </a:pPr>
            <a:r>
              <a:rPr lang="it-IT" sz="2100" dirty="0">
                <a:solidFill>
                  <a:srgbClr val="4D4D4D"/>
                </a:solidFill>
              </a:rPr>
              <a:t>fin dalla fase di accettazione dell’incarico</a:t>
            </a:r>
          </a:p>
          <a:p>
            <a:pPr algn="just">
              <a:spcBef>
                <a:spcPts val="900"/>
              </a:spcBef>
              <a:buClr>
                <a:srgbClr val="800000"/>
              </a:buClr>
            </a:pPr>
            <a:r>
              <a:rPr lang="it-IT" sz="2100" b="1" dirty="0">
                <a:solidFill>
                  <a:srgbClr val="800000"/>
                </a:solidFill>
              </a:rPr>
              <a:t>Come procedure di validità </a:t>
            </a:r>
            <a:r>
              <a:rPr lang="it-IT" sz="2100" b="1" i="1" dirty="0">
                <a:solidFill>
                  <a:srgbClr val="800000"/>
                </a:solidFill>
              </a:rPr>
              <a:t>(facoltativo)</a:t>
            </a:r>
          </a:p>
          <a:p>
            <a:pPr marL="257175" indent="-257175" algn="just">
              <a:spcBef>
                <a:spcPts val="900"/>
              </a:spcBef>
              <a:buClr>
                <a:srgbClr val="800000"/>
              </a:buClr>
              <a:buFont typeface="Wingdings" charset="2"/>
              <a:buChar char="ü"/>
            </a:pPr>
            <a:r>
              <a:rPr lang="it-IT" sz="2100" dirty="0">
                <a:solidFill>
                  <a:srgbClr val="4D4D4D"/>
                </a:solidFill>
              </a:rPr>
              <a:t>in combinazione o meno con procedure di dettaglio</a:t>
            </a:r>
          </a:p>
          <a:p>
            <a:pPr algn="just">
              <a:spcBef>
                <a:spcPts val="900"/>
              </a:spcBef>
              <a:buClr>
                <a:srgbClr val="800000"/>
              </a:buClr>
            </a:pPr>
            <a:r>
              <a:rPr lang="it-IT" sz="2100" b="1" dirty="0">
                <a:solidFill>
                  <a:srgbClr val="800000"/>
                </a:solidFill>
              </a:rPr>
              <a:t>Nella fase finale della revisione</a:t>
            </a:r>
            <a:r>
              <a:rPr lang="it-IT" sz="2100" dirty="0">
                <a:solidFill>
                  <a:srgbClr val="800000"/>
                </a:solidFill>
              </a:rPr>
              <a:t> </a:t>
            </a:r>
            <a:r>
              <a:rPr lang="it-IT" sz="2100" b="1" i="1" dirty="0">
                <a:solidFill>
                  <a:srgbClr val="800000"/>
                </a:solidFill>
              </a:rPr>
              <a:t>(obbligatorio)</a:t>
            </a:r>
          </a:p>
        </p:txBody>
      </p:sp>
      <p:sp>
        <p:nvSpPr>
          <p:cNvPr id="7" name="Text Box 5"/>
          <p:cNvSpPr txBox="1">
            <a:spLocks noChangeArrowheads="1"/>
          </p:cNvSpPr>
          <p:nvPr/>
        </p:nvSpPr>
        <p:spPr bwMode="auto">
          <a:xfrm>
            <a:off x="1349549" y="615743"/>
            <a:ext cx="6516687" cy="561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a:r>
              <a:rPr lang="it-IT" sz="3200" b="1" dirty="0">
                <a:solidFill>
                  <a:srgbClr val="800000"/>
                </a:solidFill>
              </a:rPr>
              <a:t>Utilizzo di analisi comparative</a:t>
            </a:r>
          </a:p>
        </p:txBody>
      </p:sp>
    </p:spTree>
    <p:extLst>
      <p:ext uri="{BB962C8B-B14F-4D97-AF65-F5344CB8AC3E}">
        <p14:creationId xmlns:p14="http://schemas.microsoft.com/office/powerpoint/2010/main" val="4094445349"/>
      </p:ext>
    </p:extLst>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p:cNvSpPr txBox="1"/>
          <p:nvPr/>
        </p:nvSpPr>
        <p:spPr>
          <a:xfrm>
            <a:off x="5183490" y="2682298"/>
            <a:ext cx="138499" cy="346249"/>
          </a:xfrm>
          <a:prstGeom prst="rect">
            <a:avLst/>
          </a:prstGeom>
          <a:noFill/>
        </p:spPr>
        <p:txBody>
          <a:bodyPr wrap="none" lIns="68580" tIns="34290" rIns="68580" bIns="34290" rtlCol="0">
            <a:spAutoFit/>
          </a:bodyPr>
          <a:lstStyle/>
          <a:p>
            <a:endParaRPr lang="it-IT" dirty="0"/>
          </a:p>
        </p:txBody>
      </p:sp>
      <p:sp>
        <p:nvSpPr>
          <p:cNvPr id="2" name="Rettangolo 1"/>
          <p:cNvSpPr/>
          <p:nvPr/>
        </p:nvSpPr>
        <p:spPr>
          <a:xfrm>
            <a:off x="489445" y="1470517"/>
            <a:ext cx="8227946" cy="2931572"/>
          </a:xfrm>
          <a:prstGeom prst="rect">
            <a:avLst/>
          </a:prstGeom>
        </p:spPr>
        <p:txBody>
          <a:bodyPr wrap="square" lIns="68580" tIns="34290" rIns="68580" bIns="34290">
            <a:spAutoFit/>
          </a:bodyPr>
          <a:lstStyle/>
          <a:p>
            <a:pPr marL="342900" indent="-342900" algn="just">
              <a:spcBef>
                <a:spcPts val="900"/>
              </a:spcBef>
              <a:buClr>
                <a:srgbClr val="800000"/>
              </a:buClr>
              <a:buFont typeface="Wingdings" charset="2"/>
              <a:buChar char="ü"/>
            </a:pPr>
            <a:r>
              <a:rPr lang="it-IT" sz="2100" dirty="0">
                <a:solidFill>
                  <a:srgbClr val="4D4D4D"/>
                </a:solidFill>
              </a:rPr>
              <a:t>test di ragionevolezza</a:t>
            </a:r>
          </a:p>
          <a:p>
            <a:pPr marL="657225" lvl="1" algn="just">
              <a:buClr>
                <a:srgbClr val="800000"/>
              </a:buClr>
              <a:buFont typeface="Wingdings" charset="2"/>
              <a:buChar char="ü"/>
            </a:pPr>
            <a:r>
              <a:rPr lang="it-IT" sz="2100" dirty="0">
                <a:solidFill>
                  <a:srgbClr val="4D4D4D"/>
                </a:solidFill>
              </a:rPr>
              <a:t>efficaci e poco “costosi”</a:t>
            </a:r>
          </a:p>
          <a:p>
            <a:pPr marL="657225" lvl="1" algn="just">
              <a:buClr>
                <a:srgbClr val="800000"/>
              </a:buClr>
              <a:buFont typeface="Wingdings" charset="2"/>
              <a:buChar char="ü"/>
            </a:pPr>
            <a:r>
              <a:rPr lang="it-IT" sz="2100" dirty="0">
                <a:solidFill>
                  <a:srgbClr val="4D4D4D"/>
                </a:solidFill>
              </a:rPr>
              <a:t>utili per indirizzare ulteriori indagini</a:t>
            </a:r>
          </a:p>
          <a:p>
            <a:pPr marL="657225" lvl="1" algn="just">
              <a:buClr>
                <a:srgbClr val="800000"/>
              </a:buClr>
              <a:buFont typeface="Wingdings" charset="2"/>
              <a:buChar char="ü"/>
            </a:pPr>
            <a:r>
              <a:rPr lang="it-IT" sz="2100" dirty="0">
                <a:solidFill>
                  <a:srgbClr val="4D4D4D"/>
                </a:solidFill>
              </a:rPr>
              <a:t>es. accantonamento TFR; ammortamenti; calcolo interessi</a:t>
            </a:r>
          </a:p>
          <a:p>
            <a:pPr marL="657225" lvl="1" algn="just">
              <a:buClr>
                <a:srgbClr val="800000"/>
              </a:buClr>
              <a:buFont typeface="Wingdings" charset="2"/>
              <a:buChar char="ü"/>
            </a:pPr>
            <a:endParaRPr lang="it-IT" sz="900" dirty="0">
              <a:solidFill>
                <a:srgbClr val="4D4D4D"/>
              </a:solidFill>
            </a:endParaRPr>
          </a:p>
          <a:p>
            <a:pPr marL="342900" indent="-342900" algn="just">
              <a:buClr>
                <a:srgbClr val="800000"/>
              </a:buClr>
              <a:buFont typeface="Wingdings" charset="2"/>
              <a:buChar char="ü"/>
            </a:pPr>
            <a:r>
              <a:rPr lang="it-IT" sz="2100" dirty="0">
                <a:solidFill>
                  <a:srgbClr val="4D4D4D"/>
                </a:solidFill>
              </a:rPr>
              <a:t>analisi dei trend</a:t>
            </a:r>
          </a:p>
          <a:p>
            <a:pPr algn="just">
              <a:buClr>
                <a:srgbClr val="800000"/>
              </a:buClr>
            </a:pPr>
            <a:endParaRPr lang="it-IT" sz="900" dirty="0">
              <a:solidFill>
                <a:srgbClr val="4D4D4D"/>
              </a:solidFill>
            </a:endParaRPr>
          </a:p>
          <a:p>
            <a:pPr marL="342900" indent="-342900" algn="just">
              <a:buClr>
                <a:srgbClr val="800000"/>
              </a:buClr>
              <a:buFont typeface="Wingdings" charset="2"/>
              <a:buChar char="ü"/>
            </a:pPr>
            <a:r>
              <a:rPr lang="it-IT" sz="2100" dirty="0">
                <a:solidFill>
                  <a:srgbClr val="4D4D4D"/>
                </a:solidFill>
              </a:rPr>
              <a:t>analisi per indici</a:t>
            </a:r>
          </a:p>
          <a:p>
            <a:pPr marL="342900" indent="-342900" algn="just">
              <a:buClr>
                <a:srgbClr val="800000"/>
              </a:buClr>
              <a:buFont typeface="Wingdings" charset="2"/>
              <a:buChar char="ü"/>
            </a:pPr>
            <a:r>
              <a:rPr lang="it-IT" sz="2100" dirty="0">
                <a:solidFill>
                  <a:srgbClr val="4D4D4D"/>
                </a:solidFill>
              </a:rPr>
              <a:t>analisi del punto di pareggio</a:t>
            </a:r>
          </a:p>
          <a:p>
            <a:pPr marL="342900" indent="-342900" algn="just">
              <a:buClr>
                <a:srgbClr val="800000"/>
              </a:buClr>
              <a:buFont typeface="Wingdings" charset="2"/>
              <a:buChar char="ü"/>
            </a:pPr>
            <a:r>
              <a:rPr lang="it-IT" sz="2100" dirty="0">
                <a:solidFill>
                  <a:srgbClr val="4D4D4D"/>
                </a:solidFill>
              </a:rPr>
              <a:t>...............................................</a:t>
            </a:r>
          </a:p>
        </p:txBody>
      </p:sp>
      <p:sp>
        <p:nvSpPr>
          <p:cNvPr id="6" name="CasellaDiTesto 5">
            <a:hlinkClick r:id="rId3" action="ppaction://hlinkfile"/>
          </p:cNvPr>
          <p:cNvSpPr txBox="1"/>
          <p:nvPr/>
        </p:nvSpPr>
        <p:spPr>
          <a:xfrm>
            <a:off x="5982186" y="2810914"/>
            <a:ext cx="2736304" cy="284693"/>
          </a:xfrm>
          <a:prstGeom prst="rect">
            <a:avLst/>
          </a:prstGeom>
          <a:ln>
            <a:noFill/>
          </a:ln>
        </p:spPr>
        <p:style>
          <a:lnRef idx="2">
            <a:schemeClr val="accent4"/>
          </a:lnRef>
          <a:fillRef idx="1">
            <a:schemeClr val="lt1"/>
          </a:fillRef>
          <a:effectRef idx="0">
            <a:schemeClr val="accent4"/>
          </a:effectRef>
          <a:fontRef idx="minor">
            <a:schemeClr val="dk1"/>
          </a:fontRef>
        </p:style>
        <p:txBody>
          <a:bodyPr wrap="square" lIns="68580" tIns="34290" rIns="68580" bIns="34290">
            <a:spAutoFit/>
          </a:bodyPr>
          <a:lstStyle>
            <a:defPPr>
              <a:defRPr lang="it-IT"/>
            </a:defPPr>
            <a:lvl1pPr>
              <a:defRPr>
                <a:solidFill>
                  <a:schemeClr val="dk1"/>
                </a:solidFill>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algn="ctr"/>
            <a:r>
              <a:rPr lang="it-IT" sz="1400" b="1" i="1" dirty="0" err="1" smtClean="0">
                <a:solidFill>
                  <a:srgbClr val="0000FF"/>
                </a:solidFill>
              </a:rPr>
              <a:t>All</a:t>
            </a:r>
            <a:r>
              <a:rPr lang="it-IT" sz="1400" b="1" i="1" dirty="0" smtClean="0">
                <a:solidFill>
                  <a:srgbClr val="0000FF"/>
                </a:solidFill>
              </a:rPr>
              <a:t> 4</a:t>
            </a:r>
            <a:endParaRPr lang="it-IT" sz="1400" b="1" i="1" dirty="0">
              <a:solidFill>
                <a:srgbClr val="0000FF"/>
              </a:solidFill>
            </a:endParaRPr>
          </a:p>
        </p:txBody>
      </p:sp>
      <p:sp>
        <p:nvSpPr>
          <p:cNvPr id="7" name="Text Box 5"/>
          <p:cNvSpPr txBox="1">
            <a:spLocks noChangeArrowheads="1"/>
          </p:cNvSpPr>
          <p:nvPr/>
        </p:nvSpPr>
        <p:spPr bwMode="auto">
          <a:xfrm>
            <a:off x="1160402" y="399550"/>
            <a:ext cx="6516687" cy="8079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a:r>
              <a:rPr lang="it-IT" sz="2400" b="1" dirty="0">
                <a:solidFill>
                  <a:srgbClr val="800000"/>
                </a:solidFill>
              </a:rPr>
              <a:t>Tipologia di analisi</a:t>
            </a:r>
          </a:p>
          <a:p>
            <a:pPr algn="ctr"/>
            <a:r>
              <a:rPr lang="it-IT" sz="2400" b="1" dirty="0">
                <a:solidFill>
                  <a:srgbClr val="800000"/>
                </a:solidFill>
              </a:rPr>
              <a:t>comparative</a:t>
            </a:r>
          </a:p>
        </p:txBody>
      </p:sp>
    </p:spTree>
    <p:extLst>
      <p:ext uri="{BB962C8B-B14F-4D97-AF65-F5344CB8AC3E}">
        <p14:creationId xmlns:p14="http://schemas.microsoft.com/office/powerpoint/2010/main" val="150717732"/>
      </p:ext>
    </p:extLst>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Rectangle 2"/>
          <p:cNvSpPr>
            <a:spLocks noGrp="1" noChangeArrowheads="1"/>
          </p:cNvSpPr>
          <p:nvPr>
            <p:ph type="title"/>
          </p:nvPr>
        </p:nvSpPr>
        <p:spPr bwMode="auto">
          <a:xfrm>
            <a:off x="908794" y="369030"/>
            <a:ext cx="4469725" cy="342900"/>
          </a:xfrm>
          <a:solidFill>
            <a:srgbClr val="FFFFFF">
              <a:alpha val="14000"/>
            </a:srgbClr>
          </a:solidFill>
          <a:ln>
            <a:solidFill>
              <a:srgbClr val="FFFFFF"/>
            </a:solidFill>
            <a:miter lim="800000"/>
            <a:headEnd/>
            <a:tailEnd/>
          </a:ln>
        </p:spPr>
        <p:txBody>
          <a:bodyPr wrap="square" lIns="71840" tIns="35920" rIns="71840" bIns="35920" numCol="1" anchor="t" anchorCtr="0" compatLnSpc="1">
            <a:prstTxWarp prst="textNoShape">
              <a:avLst/>
            </a:prstTxWarp>
            <a:noAutofit/>
          </a:bodyPr>
          <a:lstStyle/>
          <a:p>
            <a:r>
              <a:rPr lang="it-IT" sz="3600" dirty="0">
                <a:solidFill>
                  <a:srgbClr val="800000"/>
                </a:solidFill>
              </a:rPr>
              <a:t>Analisi comparative</a:t>
            </a:r>
            <a:endParaRPr lang="it-IT" sz="4800" dirty="0">
              <a:solidFill>
                <a:srgbClr val="800000"/>
              </a:solidFill>
              <a:latin typeface="Helvetica" charset="0"/>
            </a:endParaRPr>
          </a:p>
        </p:txBody>
      </p:sp>
      <p:sp>
        <p:nvSpPr>
          <p:cNvPr id="206851" name="Text Box 3"/>
          <p:cNvSpPr txBox="1">
            <a:spLocks noChangeArrowheads="1"/>
          </p:cNvSpPr>
          <p:nvPr/>
        </p:nvSpPr>
        <p:spPr bwMode="auto">
          <a:xfrm>
            <a:off x="748325" y="1091994"/>
            <a:ext cx="7334250" cy="32756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86212" tIns="43106" rIns="86212" bIns="43106">
            <a:spAutoFit/>
          </a:bodyPr>
          <a:lstStyle>
            <a:lvl1pPr defTabSz="1149350">
              <a:defRPr sz="2400">
                <a:solidFill>
                  <a:schemeClr val="tx1"/>
                </a:solidFill>
                <a:latin typeface="Times New Roman" charset="0"/>
                <a:ea typeface="ＭＳ Ｐゴシック" charset="0"/>
              </a:defRPr>
            </a:lvl1pPr>
            <a:lvl2pPr marL="479425" indent="-288925" defTabSz="1149350">
              <a:defRPr sz="2400">
                <a:solidFill>
                  <a:schemeClr val="tx1"/>
                </a:solidFill>
                <a:latin typeface="Times New Roman" charset="0"/>
                <a:ea typeface="ＭＳ Ｐゴシック" charset="0"/>
              </a:defRPr>
            </a:lvl2pPr>
            <a:lvl3pPr marL="823913" indent="-153988" defTabSz="1149350">
              <a:defRPr sz="2400">
                <a:solidFill>
                  <a:schemeClr val="tx1"/>
                </a:solidFill>
                <a:latin typeface="Times New Roman" charset="0"/>
                <a:ea typeface="ＭＳ Ｐゴシック" charset="0"/>
              </a:defRPr>
            </a:lvl3pPr>
            <a:lvl4pPr marL="1724025" defTabSz="1149350">
              <a:defRPr sz="2400">
                <a:solidFill>
                  <a:schemeClr val="tx1"/>
                </a:solidFill>
                <a:latin typeface="Times New Roman" charset="0"/>
                <a:ea typeface="ＭＳ Ｐゴシック" charset="0"/>
              </a:defRPr>
            </a:lvl4pPr>
            <a:lvl5pPr marL="2298700" defTabSz="1149350">
              <a:defRPr sz="2400">
                <a:solidFill>
                  <a:schemeClr val="tx1"/>
                </a:solidFill>
                <a:latin typeface="Times New Roman" charset="0"/>
                <a:ea typeface="ＭＳ Ｐゴシック" charset="0"/>
              </a:defRPr>
            </a:lvl5pPr>
            <a:lvl6pPr marL="2755900" defTabSz="1149350" eaLnBrk="0" fontAlgn="base" hangingPunct="0">
              <a:spcBef>
                <a:spcPct val="0"/>
              </a:spcBef>
              <a:spcAft>
                <a:spcPct val="0"/>
              </a:spcAft>
              <a:defRPr sz="2400">
                <a:solidFill>
                  <a:schemeClr val="tx1"/>
                </a:solidFill>
                <a:latin typeface="Times New Roman" charset="0"/>
                <a:ea typeface="ＭＳ Ｐゴシック" charset="0"/>
              </a:defRPr>
            </a:lvl6pPr>
            <a:lvl7pPr marL="3213100" defTabSz="1149350" eaLnBrk="0" fontAlgn="base" hangingPunct="0">
              <a:spcBef>
                <a:spcPct val="0"/>
              </a:spcBef>
              <a:spcAft>
                <a:spcPct val="0"/>
              </a:spcAft>
              <a:defRPr sz="2400">
                <a:solidFill>
                  <a:schemeClr val="tx1"/>
                </a:solidFill>
                <a:latin typeface="Times New Roman" charset="0"/>
                <a:ea typeface="ＭＳ Ｐゴシック" charset="0"/>
              </a:defRPr>
            </a:lvl7pPr>
            <a:lvl8pPr marL="3670300" defTabSz="1149350" eaLnBrk="0" fontAlgn="base" hangingPunct="0">
              <a:spcBef>
                <a:spcPct val="0"/>
              </a:spcBef>
              <a:spcAft>
                <a:spcPct val="0"/>
              </a:spcAft>
              <a:defRPr sz="2400">
                <a:solidFill>
                  <a:schemeClr val="tx1"/>
                </a:solidFill>
                <a:latin typeface="Times New Roman" charset="0"/>
                <a:ea typeface="ＭＳ Ｐゴシック" charset="0"/>
              </a:defRPr>
            </a:lvl8pPr>
            <a:lvl9pPr marL="4127500" defTabSz="1149350" eaLnBrk="0" fontAlgn="base" hangingPunct="0">
              <a:spcBef>
                <a:spcPct val="0"/>
              </a:spcBef>
              <a:spcAft>
                <a:spcPct val="0"/>
              </a:spcAft>
              <a:defRPr sz="2400">
                <a:solidFill>
                  <a:schemeClr val="tx1"/>
                </a:solidFill>
                <a:latin typeface="Times New Roman" charset="0"/>
                <a:ea typeface="ＭＳ Ｐゴシック" charset="0"/>
              </a:defRPr>
            </a:lvl9pPr>
          </a:lstStyle>
          <a:p>
            <a:pPr>
              <a:spcAft>
                <a:spcPct val="20000"/>
              </a:spcAft>
              <a:buClr>
                <a:srgbClr val="D33136"/>
              </a:buClr>
              <a:buFont typeface="Wingdings" charset="0"/>
              <a:buNone/>
            </a:pPr>
            <a:r>
              <a:rPr lang="it-IT" sz="2000" dirty="0">
                <a:latin typeface="+mn-lt"/>
              </a:rPr>
              <a:t>Nel progettare ed eseguire analisi comparative occorre sempre valutare:</a:t>
            </a:r>
          </a:p>
          <a:p>
            <a:pPr lvl="1">
              <a:spcAft>
                <a:spcPct val="20000"/>
              </a:spcAft>
              <a:buClr>
                <a:srgbClr val="971613"/>
              </a:buClr>
              <a:buFont typeface="Wingdings" charset="0"/>
              <a:buChar char="ü"/>
            </a:pPr>
            <a:r>
              <a:rPr lang="it-IT" sz="2000" i="0" dirty="0" smtClean="0">
                <a:latin typeface="+mn-lt"/>
              </a:rPr>
              <a:t>l</a:t>
            </a:r>
            <a:r>
              <a:rPr lang="it-IT" sz="2000" dirty="0" smtClean="0">
                <a:latin typeface="+mn-lt"/>
              </a:rPr>
              <a:t>’</a:t>
            </a:r>
            <a:r>
              <a:rPr lang="it-IT" sz="2000" i="0" dirty="0" smtClean="0">
                <a:latin typeface="+mn-lt"/>
              </a:rPr>
              <a:t>attendibilità </a:t>
            </a:r>
            <a:r>
              <a:rPr lang="it-IT" sz="2000" i="0" dirty="0">
                <a:latin typeface="+mn-lt"/>
              </a:rPr>
              <a:t>dei dati:</a:t>
            </a:r>
          </a:p>
          <a:p>
            <a:pPr lvl="2">
              <a:spcAft>
                <a:spcPct val="20000"/>
              </a:spcAft>
              <a:buClr>
                <a:srgbClr val="971613"/>
              </a:buClr>
              <a:buFont typeface="Wingdings" charset="0"/>
              <a:buChar char="ü"/>
            </a:pPr>
            <a:r>
              <a:rPr lang="it-IT" sz="1400" dirty="0">
                <a:latin typeface="+mn-lt"/>
              </a:rPr>
              <a:t>Fonte delle informazioni</a:t>
            </a:r>
          </a:p>
          <a:p>
            <a:pPr lvl="2">
              <a:spcAft>
                <a:spcPct val="20000"/>
              </a:spcAft>
              <a:buClr>
                <a:srgbClr val="971613"/>
              </a:buClr>
              <a:buFont typeface="Wingdings" charset="0"/>
              <a:buChar char="ü"/>
            </a:pPr>
            <a:r>
              <a:rPr lang="it-IT" sz="1400" dirty="0">
                <a:latin typeface="+mn-lt"/>
              </a:rPr>
              <a:t>Comparabilità delle informazioni</a:t>
            </a:r>
          </a:p>
          <a:p>
            <a:pPr lvl="2">
              <a:spcAft>
                <a:spcPct val="20000"/>
              </a:spcAft>
              <a:buClr>
                <a:srgbClr val="971613"/>
              </a:buClr>
              <a:buFont typeface="Wingdings" charset="0"/>
              <a:buChar char="ü"/>
            </a:pPr>
            <a:r>
              <a:rPr lang="it-IT" sz="1400" dirty="0">
                <a:latin typeface="+mn-lt"/>
              </a:rPr>
              <a:t>Natura e pertinenza delle informazioni disponibili</a:t>
            </a:r>
          </a:p>
          <a:p>
            <a:pPr lvl="2">
              <a:spcAft>
                <a:spcPct val="20000"/>
              </a:spcAft>
              <a:buClr>
                <a:srgbClr val="971613"/>
              </a:buClr>
              <a:buFont typeface="Wingdings" charset="0"/>
              <a:buChar char="ü"/>
            </a:pPr>
            <a:r>
              <a:rPr lang="it-IT" sz="1400" dirty="0">
                <a:latin typeface="+mn-lt"/>
              </a:rPr>
              <a:t>Controlli svolti sulla predisposizione delle informazioni</a:t>
            </a:r>
          </a:p>
          <a:p>
            <a:pPr lvl="1">
              <a:spcAft>
                <a:spcPct val="20000"/>
              </a:spcAft>
              <a:buClr>
                <a:srgbClr val="971613"/>
              </a:buClr>
              <a:buFont typeface="Wingdings" charset="0"/>
              <a:buChar char="ü"/>
            </a:pPr>
            <a:r>
              <a:rPr lang="it-IT" sz="2000" dirty="0">
                <a:latin typeface="+mn-lt"/>
              </a:rPr>
              <a:t>la precisione dei valori attesi</a:t>
            </a:r>
          </a:p>
          <a:p>
            <a:pPr lvl="1">
              <a:spcAft>
                <a:spcPct val="20000"/>
              </a:spcAft>
              <a:buClr>
                <a:srgbClr val="971613"/>
              </a:buClr>
              <a:buFont typeface="Wingdings" charset="0"/>
              <a:buChar char="ü"/>
            </a:pPr>
            <a:r>
              <a:rPr lang="it-IT" sz="2000" dirty="0">
                <a:latin typeface="+mn-lt"/>
              </a:rPr>
              <a:t>lo scostamento accettabile tra dati attesi e dati effettivi</a:t>
            </a:r>
          </a:p>
          <a:p>
            <a:pPr lvl="1">
              <a:spcAft>
                <a:spcPct val="20000"/>
              </a:spcAft>
              <a:buClr>
                <a:srgbClr val="971613"/>
              </a:buClr>
              <a:buFont typeface="Wingdings" charset="0"/>
              <a:buChar char="ü"/>
            </a:pPr>
            <a:r>
              <a:rPr lang="it-IT" sz="2000" dirty="0">
                <a:latin typeface="+mn-lt"/>
              </a:rPr>
              <a:t>ogni scostamento anomalo</a:t>
            </a:r>
          </a:p>
        </p:txBody>
      </p:sp>
    </p:spTree>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4294967295"/>
          </p:nvPr>
        </p:nvSpPr>
        <p:spPr>
          <a:xfrm>
            <a:off x="539553" y="2117989"/>
            <a:ext cx="8064896" cy="492443"/>
          </a:xfrm>
          <a:solidFill>
            <a:srgbClr val="810E05"/>
          </a:solidFill>
          <a:ln cap="flat">
            <a:noFill/>
            <a:miter lim="800000"/>
            <a:headEnd type="none" w="med" len="med"/>
            <a:tailEnd type="none" w="med" len="med"/>
          </a:ln>
          <a:extLst/>
        </p:spPr>
        <p:txBody>
          <a:bodyPr vert="horz" wrap="square" lIns="68580" tIns="34290" rIns="68580" bIns="34290" rtlCol="0" anchor="ctr">
            <a:spAutoFit/>
          </a:bodyPr>
          <a:lstStyle/>
          <a:p>
            <a:pPr marL="0" indent="0" algn="ctr">
              <a:lnSpc>
                <a:spcPct val="80000"/>
              </a:lnSpc>
              <a:spcBef>
                <a:spcPct val="0"/>
              </a:spcBef>
              <a:buNone/>
            </a:pPr>
            <a:r>
              <a:rPr lang="it-IT" sz="3300" b="1" dirty="0">
                <a:solidFill>
                  <a:schemeClr val="bg1"/>
                </a:solidFill>
              </a:rPr>
              <a:t>Piano di revisione dettagliato</a:t>
            </a:r>
          </a:p>
        </p:txBody>
      </p:sp>
    </p:spTree>
    <p:extLst>
      <p:ext uri="{BB962C8B-B14F-4D97-AF65-F5344CB8AC3E}">
        <p14:creationId xmlns:p14="http://schemas.microsoft.com/office/powerpoint/2010/main" val="589107023"/>
      </p:ext>
    </p:extLst>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p:cNvSpPr txBox="1"/>
          <p:nvPr/>
        </p:nvSpPr>
        <p:spPr>
          <a:xfrm>
            <a:off x="5694013" y="2252420"/>
            <a:ext cx="138499" cy="346249"/>
          </a:xfrm>
          <a:prstGeom prst="rect">
            <a:avLst/>
          </a:prstGeom>
          <a:noFill/>
        </p:spPr>
        <p:txBody>
          <a:bodyPr wrap="none" lIns="68580" tIns="34290" rIns="68580" bIns="34290" rtlCol="0">
            <a:spAutoFit/>
          </a:bodyPr>
          <a:lstStyle/>
          <a:p>
            <a:endParaRPr lang="it-IT" dirty="0"/>
          </a:p>
        </p:txBody>
      </p:sp>
      <p:sp>
        <p:nvSpPr>
          <p:cNvPr id="2" name="CasellaDiTesto 1"/>
          <p:cNvSpPr txBox="1"/>
          <p:nvPr/>
        </p:nvSpPr>
        <p:spPr>
          <a:xfrm>
            <a:off x="4822919" y="1237077"/>
            <a:ext cx="138499" cy="346249"/>
          </a:xfrm>
          <a:prstGeom prst="rect">
            <a:avLst/>
          </a:prstGeom>
          <a:noFill/>
        </p:spPr>
        <p:txBody>
          <a:bodyPr wrap="none" lIns="68580" tIns="34290" rIns="68580" bIns="34290" rtlCol="0">
            <a:spAutoFit/>
          </a:bodyPr>
          <a:lstStyle/>
          <a:p>
            <a:endParaRPr lang="it-IT" dirty="0"/>
          </a:p>
        </p:txBody>
      </p:sp>
      <p:sp>
        <p:nvSpPr>
          <p:cNvPr id="7" name="Rectangle 3"/>
          <p:cNvSpPr>
            <a:spLocks noGrp="1" noChangeArrowheads="1"/>
          </p:cNvSpPr>
          <p:nvPr>
            <p:ph type="title" idx="4294967295"/>
          </p:nvPr>
        </p:nvSpPr>
        <p:spPr>
          <a:xfrm>
            <a:off x="1469822" y="317338"/>
            <a:ext cx="6155190" cy="416149"/>
          </a:xfrm>
          <a:solidFill>
            <a:schemeClr val="bg1"/>
          </a:solidFill>
          <a:extLst/>
        </p:spPr>
        <p:txBody>
          <a:bodyPr vert="horz" lIns="68580" tIns="34290" rIns="68580" bIns="34290" rtlCol="0" anchor="ctr">
            <a:noAutofit/>
          </a:bodyPr>
          <a:lstStyle/>
          <a:p>
            <a:pPr algn="ctr"/>
            <a:r>
              <a:rPr lang="it-IT" sz="2700" dirty="0">
                <a:solidFill>
                  <a:srgbClr val="800000"/>
                </a:solidFill>
              </a:rPr>
              <a:t>Piano di revisione dettagliato</a:t>
            </a:r>
          </a:p>
        </p:txBody>
      </p:sp>
      <p:sp>
        <p:nvSpPr>
          <p:cNvPr id="8" name="AutoShape 4"/>
          <p:cNvSpPr>
            <a:spLocks noChangeArrowheads="1"/>
          </p:cNvSpPr>
          <p:nvPr/>
        </p:nvSpPr>
        <p:spPr bwMode="auto">
          <a:xfrm>
            <a:off x="3984147" y="948524"/>
            <a:ext cx="2590800" cy="280928"/>
          </a:xfrm>
          <a:prstGeom prst="roundRect">
            <a:avLst>
              <a:gd name="adj" fmla="val 16667"/>
            </a:avLst>
          </a:prstGeom>
          <a:solidFill>
            <a:srgbClr val="F0F07B"/>
          </a:solidFill>
          <a:ln w="28575">
            <a:solidFill>
              <a:srgbClr val="F0F07B"/>
            </a:solidFill>
            <a:round/>
            <a:headEnd/>
            <a:tailEnd/>
          </a:ln>
        </p:spPr>
        <p:txBody>
          <a:bodyPr lIns="68580" tIns="34290" rIns="68580" bIns="34290" anchor="ctr">
            <a:spAutoFit/>
          </a:bodyPr>
          <a:lstStyle/>
          <a:p>
            <a:pPr algn="ctr" eaLnBrk="0" hangingPunct="0"/>
            <a:r>
              <a:rPr lang="it-IT" sz="1200" b="1" dirty="0">
                <a:solidFill>
                  <a:srgbClr val="4D4D4D"/>
                </a:solidFill>
                <a:latin typeface="Helvetica" charset="0"/>
              </a:rPr>
              <a:t>Valutazione dei rischi</a:t>
            </a:r>
          </a:p>
        </p:txBody>
      </p:sp>
      <p:sp>
        <p:nvSpPr>
          <p:cNvPr id="9" name="AutoShape 4"/>
          <p:cNvSpPr>
            <a:spLocks noChangeArrowheads="1"/>
          </p:cNvSpPr>
          <p:nvPr/>
        </p:nvSpPr>
        <p:spPr bwMode="auto">
          <a:xfrm>
            <a:off x="4022247" y="2039137"/>
            <a:ext cx="2514600" cy="280928"/>
          </a:xfrm>
          <a:prstGeom prst="roundRect">
            <a:avLst>
              <a:gd name="adj" fmla="val 16667"/>
            </a:avLst>
          </a:prstGeom>
          <a:solidFill>
            <a:srgbClr val="F0F07B"/>
          </a:solidFill>
          <a:ln w="28575">
            <a:solidFill>
              <a:srgbClr val="F0F07B"/>
            </a:solidFill>
            <a:round/>
            <a:headEnd/>
            <a:tailEnd/>
          </a:ln>
        </p:spPr>
        <p:txBody>
          <a:bodyPr lIns="68580" tIns="34290" rIns="68580" bIns="34290" anchor="ctr">
            <a:spAutoFit/>
          </a:bodyPr>
          <a:lstStyle/>
          <a:p>
            <a:pPr algn="ctr" eaLnBrk="0" hangingPunct="0"/>
            <a:r>
              <a:rPr lang="it-IT" sz="1200" b="1">
                <a:solidFill>
                  <a:srgbClr val="4D4D4D"/>
                </a:solidFill>
                <a:latin typeface="Helvetica" charset="0"/>
              </a:rPr>
              <a:t>Procedure di revisione</a:t>
            </a:r>
          </a:p>
        </p:txBody>
      </p:sp>
      <p:cxnSp>
        <p:nvCxnSpPr>
          <p:cNvPr id="10" name="Connettore 2 49"/>
          <p:cNvCxnSpPr>
            <a:cxnSpLocks noChangeShapeType="1"/>
            <a:stCxn id="8" idx="2"/>
            <a:endCxn id="11" idx="0"/>
          </p:cNvCxnSpPr>
          <p:nvPr/>
        </p:nvCxnSpPr>
        <p:spPr bwMode="auto">
          <a:xfrm>
            <a:off x="5279547" y="1229452"/>
            <a:ext cx="0" cy="290572"/>
          </a:xfrm>
          <a:prstGeom prst="straightConnector1">
            <a:avLst/>
          </a:prstGeom>
          <a:noFill/>
          <a:ln w="25400">
            <a:solidFill>
              <a:srgbClr val="595959"/>
            </a:solidFill>
            <a:round/>
            <a:headEnd/>
            <a:tailEnd type="arrow" w="med" len="med"/>
          </a:ln>
          <a:extLst>
            <a:ext uri="{909E8E84-426E-40dd-AFC4-6F175D3DCCD1}">
              <a14:hiddenFill xmlns:a14="http://schemas.microsoft.com/office/drawing/2010/main">
                <a:noFill/>
              </a14:hiddenFill>
            </a:ext>
          </a:extLst>
        </p:spPr>
      </p:cxnSp>
      <p:sp>
        <p:nvSpPr>
          <p:cNvPr id="11" name="AutoShape 4"/>
          <p:cNvSpPr>
            <a:spLocks noChangeArrowheads="1"/>
          </p:cNvSpPr>
          <p:nvPr/>
        </p:nvSpPr>
        <p:spPr bwMode="auto">
          <a:xfrm>
            <a:off x="3679347" y="1520024"/>
            <a:ext cx="3200400" cy="280928"/>
          </a:xfrm>
          <a:prstGeom prst="roundRect">
            <a:avLst>
              <a:gd name="adj" fmla="val 16667"/>
            </a:avLst>
          </a:prstGeom>
          <a:solidFill>
            <a:srgbClr val="F0F07B"/>
          </a:solidFill>
          <a:ln w="28575">
            <a:solidFill>
              <a:srgbClr val="F0F07B"/>
            </a:solidFill>
            <a:round/>
            <a:headEnd/>
            <a:tailEnd/>
          </a:ln>
        </p:spPr>
        <p:txBody>
          <a:bodyPr lIns="68580" tIns="34290" rIns="68580" bIns="34290" anchor="ctr">
            <a:spAutoFit/>
          </a:bodyPr>
          <a:lstStyle/>
          <a:p>
            <a:pPr algn="ctr" eaLnBrk="0" hangingPunct="0"/>
            <a:r>
              <a:rPr lang="it-IT" sz="1200" b="1">
                <a:solidFill>
                  <a:srgbClr val="4D4D4D"/>
                </a:solidFill>
                <a:latin typeface="Helvetica" charset="0"/>
              </a:rPr>
              <a:t>Piano di revisione dettagliato</a:t>
            </a:r>
          </a:p>
        </p:txBody>
      </p:sp>
      <p:sp>
        <p:nvSpPr>
          <p:cNvPr id="12" name="AutoShape 4"/>
          <p:cNvSpPr>
            <a:spLocks noChangeArrowheads="1"/>
          </p:cNvSpPr>
          <p:nvPr/>
        </p:nvSpPr>
        <p:spPr bwMode="auto">
          <a:xfrm>
            <a:off x="2307747" y="2605876"/>
            <a:ext cx="1524000" cy="280928"/>
          </a:xfrm>
          <a:prstGeom prst="roundRect">
            <a:avLst>
              <a:gd name="adj" fmla="val 16667"/>
            </a:avLst>
          </a:prstGeom>
          <a:solidFill>
            <a:srgbClr val="166A22"/>
          </a:solidFill>
          <a:ln w="25400">
            <a:solidFill>
              <a:srgbClr val="166A22"/>
            </a:solidFill>
            <a:round/>
            <a:headEnd/>
            <a:tailEnd/>
          </a:ln>
        </p:spPr>
        <p:txBody>
          <a:bodyPr lIns="68580" tIns="34290" rIns="68580" bIns="34290" anchor="ctr">
            <a:spAutoFit/>
          </a:bodyPr>
          <a:lstStyle/>
          <a:p>
            <a:pPr algn="ctr" eaLnBrk="0" hangingPunct="0">
              <a:defRPr/>
            </a:pPr>
            <a:r>
              <a:rPr lang="it-IT" sz="1200" b="1">
                <a:solidFill>
                  <a:srgbClr val="FFFFFF"/>
                </a:solidFill>
                <a:latin typeface="Helvetica" charset="0"/>
              </a:rPr>
              <a:t>Natura</a:t>
            </a:r>
          </a:p>
        </p:txBody>
      </p:sp>
      <p:sp>
        <p:nvSpPr>
          <p:cNvPr id="13" name="AutoShape 4"/>
          <p:cNvSpPr>
            <a:spLocks noChangeArrowheads="1"/>
          </p:cNvSpPr>
          <p:nvPr/>
        </p:nvSpPr>
        <p:spPr bwMode="auto">
          <a:xfrm>
            <a:off x="4517547" y="2605876"/>
            <a:ext cx="1524000" cy="280928"/>
          </a:xfrm>
          <a:prstGeom prst="roundRect">
            <a:avLst>
              <a:gd name="adj" fmla="val 16667"/>
            </a:avLst>
          </a:prstGeom>
          <a:solidFill>
            <a:srgbClr val="AE563B"/>
          </a:solidFill>
          <a:ln w="25400">
            <a:solidFill>
              <a:srgbClr val="AE563B"/>
            </a:solidFill>
            <a:round/>
            <a:headEnd/>
            <a:tailEnd/>
          </a:ln>
        </p:spPr>
        <p:txBody>
          <a:bodyPr lIns="68580" tIns="34290" rIns="68580" bIns="34290" anchor="ctr">
            <a:spAutoFit/>
          </a:bodyPr>
          <a:lstStyle/>
          <a:p>
            <a:pPr algn="ctr" eaLnBrk="0" hangingPunct="0">
              <a:defRPr/>
            </a:pPr>
            <a:r>
              <a:rPr lang="it-IT" sz="1200" b="1">
                <a:solidFill>
                  <a:srgbClr val="FFFFFF"/>
                </a:solidFill>
                <a:latin typeface="Helvetica" charset="0"/>
              </a:rPr>
              <a:t>Tempistica</a:t>
            </a:r>
          </a:p>
        </p:txBody>
      </p:sp>
      <p:sp>
        <p:nvSpPr>
          <p:cNvPr id="14" name="AutoShape 4"/>
          <p:cNvSpPr>
            <a:spLocks noChangeArrowheads="1"/>
          </p:cNvSpPr>
          <p:nvPr/>
        </p:nvSpPr>
        <p:spPr bwMode="auto">
          <a:xfrm>
            <a:off x="6613047" y="2605876"/>
            <a:ext cx="1524000" cy="280928"/>
          </a:xfrm>
          <a:prstGeom prst="roundRect">
            <a:avLst>
              <a:gd name="adj" fmla="val 16667"/>
            </a:avLst>
          </a:prstGeom>
          <a:solidFill>
            <a:schemeClr val="accent2"/>
          </a:solidFill>
          <a:ln w="25400">
            <a:solidFill>
              <a:schemeClr val="accent2"/>
            </a:solidFill>
            <a:round/>
            <a:headEnd/>
            <a:tailEnd/>
          </a:ln>
        </p:spPr>
        <p:txBody>
          <a:bodyPr lIns="68580" tIns="34290" rIns="68580" bIns="34290" anchor="ctr">
            <a:spAutoFit/>
          </a:bodyPr>
          <a:lstStyle/>
          <a:p>
            <a:pPr algn="ctr" eaLnBrk="0" hangingPunct="0">
              <a:defRPr/>
            </a:pPr>
            <a:r>
              <a:rPr lang="it-IT" sz="1200" b="1">
                <a:solidFill>
                  <a:srgbClr val="FFFFFF"/>
                </a:solidFill>
                <a:latin typeface="Helvetica" charset="0"/>
              </a:rPr>
              <a:t>Estensione</a:t>
            </a:r>
          </a:p>
        </p:txBody>
      </p:sp>
      <p:sp>
        <p:nvSpPr>
          <p:cNvPr id="15" name="AutoShape 4"/>
          <p:cNvSpPr>
            <a:spLocks noChangeArrowheads="1"/>
          </p:cNvSpPr>
          <p:nvPr/>
        </p:nvSpPr>
        <p:spPr bwMode="auto">
          <a:xfrm>
            <a:off x="1698147" y="3217261"/>
            <a:ext cx="1295400" cy="451187"/>
          </a:xfrm>
          <a:prstGeom prst="roundRect">
            <a:avLst>
              <a:gd name="adj" fmla="val 16667"/>
            </a:avLst>
          </a:prstGeom>
          <a:solidFill>
            <a:srgbClr val="166A22"/>
          </a:solidFill>
          <a:ln w="38100">
            <a:solidFill>
              <a:srgbClr val="166A22"/>
            </a:solidFill>
            <a:round/>
            <a:headEnd/>
            <a:tailEnd/>
          </a:ln>
          <a:effectLst>
            <a:outerShdw blurRad="40000" dist="20000" dir="5400000" rotWithShape="0">
              <a:srgbClr val="000000">
                <a:alpha val="37999"/>
              </a:srgbClr>
            </a:outerShdw>
          </a:effectLst>
        </p:spPr>
        <p:txBody>
          <a:bodyPr lIns="68580" tIns="34290" rIns="68580" bIns="34290" anchor="ctr">
            <a:spAutoFit/>
          </a:bodyPr>
          <a:lstStyle/>
          <a:p>
            <a:pPr algn="ctr" eaLnBrk="0" hangingPunct="0">
              <a:defRPr/>
            </a:pPr>
            <a:r>
              <a:rPr lang="it-IT" sz="1100" b="1">
                <a:solidFill>
                  <a:srgbClr val="FFFFFF"/>
                </a:solidFill>
                <a:latin typeface="Helvetica" charset="0"/>
              </a:rPr>
              <a:t>Procedure di</a:t>
            </a:r>
          </a:p>
          <a:p>
            <a:pPr algn="ctr" eaLnBrk="0" hangingPunct="0">
              <a:defRPr/>
            </a:pPr>
            <a:r>
              <a:rPr lang="it-IT" sz="1100" b="1">
                <a:solidFill>
                  <a:srgbClr val="FFFFFF"/>
                </a:solidFill>
                <a:latin typeface="Helvetica" charset="0"/>
              </a:rPr>
              <a:t>validità</a:t>
            </a:r>
          </a:p>
        </p:txBody>
      </p:sp>
      <p:sp>
        <p:nvSpPr>
          <p:cNvPr id="16" name="AutoShape 4"/>
          <p:cNvSpPr>
            <a:spLocks noChangeArrowheads="1"/>
          </p:cNvSpPr>
          <p:nvPr/>
        </p:nvSpPr>
        <p:spPr bwMode="auto">
          <a:xfrm>
            <a:off x="3145947" y="3217261"/>
            <a:ext cx="1295400" cy="451187"/>
          </a:xfrm>
          <a:prstGeom prst="roundRect">
            <a:avLst>
              <a:gd name="adj" fmla="val 16667"/>
            </a:avLst>
          </a:prstGeom>
          <a:solidFill>
            <a:srgbClr val="166A22"/>
          </a:solidFill>
          <a:ln w="38100">
            <a:solidFill>
              <a:srgbClr val="166A22"/>
            </a:solidFill>
            <a:round/>
            <a:headEnd/>
            <a:tailEnd/>
          </a:ln>
          <a:effectLst>
            <a:outerShdw blurRad="40000" dist="20000" dir="5400000" rotWithShape="0">
              <a:srgbClr val="000000">
                <a:alpha val="37999"/>
              </a:srgbClr>
            </a:outerShdw>
          </a:effectLst>
        </p:spPr>
        <p:txBody>
          <a:bodyPr lIns="68580" tIns="34290" rIns="68580" bIns="34290" anchor="ctr">
            <a:spAutoFit/>
          </a:bodyPr>
          <a:lstStyle/>
          <a:p>
            <a:pPr algn="ctr" eaLnBrk="0" hangingPunct="0">
              <a:defRPr/>
            </a:pPr>
            <a:r>
              <a:rPr lang="it-IT" sz="1100" b="1">
                <a:solidFill>
                  <a:srgbClr val="FFFFFF"/>
                </a:solidFill>
                <a:latin typeface="Helvetica" charset="0"/>
              </a:rPr>
              <a:t>Procedure di conformità</a:t>
            </a:r>
          </a:p>
        </p:txBody>
      </p:sp>
      <p:grpSp>
        <p:nvGrpSpPr>
          <p:cNvPr id="17" name="AutoShape 4"/>
          <p:cNvGrpSpPr>
            <a:grpSpLocks/>
          </p:cNvGrpSpPr>
          <p:nvPr/>
        </p:nvGrpSpPr>
        <p:grpSpPr bwMode="auto">
          <a:xfrm>
            <a:off x="1947386" y="3930388"/>
            <a:ext cx="2170112" cy="338138"/>
            <a:chOff x="1405" y="3245"/>
            <a:chExt cx="1367" cy="284"/>
          </a:xfrm>
        </p:grpSpPr>
        <p:pic>
          <p:nvPicPr>
            <p:cNvPr id="18" name="AutoShape 4"/>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5" y="3245"/>
              <a:ext cx="1367" cy="284"/>
            </a:xfrm>
            <a:prstGeom prst="rect">
              <a:avLst/>
            </a:prstGeom>
            <a:solidFill>
              <a:srgbClr val="166A22"/>
            </a:solidFill>
            <a:ln>
              <a:noFill/>
            </a:ln>
            <a:effectLst/>
            <a:extLst>
              <a:ext uri="{91240B29-F687-4f45-9708-019B960494DF}">
                <a14:hiddenLine xmlns:a14="http://schemas.microsoft.com/office/drawing/2010/main" w="9525">
                  <a:solidFill>
                    <a:srgbClr val="166A22"/>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19" name="Text Box 12"/>
            <p:cNvSpPr txBox="1">
              <a:spLocks noChangeArrowheads="1"/>
            </p:cNvSpPr>
            <p:nvPr/>
          </p:nvSpPr>
          <p:spPr bwMode="auto">
            <a:xfrm>
              <a:off x="1450" y="3261"/>
              <a:ext cx="1276" cy="220"/>
            </a:xfrm>
            <a:prstGeom prst="rect">
              <a:avLst/>
            </a:prstGeom>
            <a:solidFill>
              <a:srgbClr val="166A22"/>
            </a:solidFill>
            <a:ln>
              <a:noFill/>
            </a:ln>
            <a:effectLst/>
            <a:extLst>
              <a:ext uri="{91240B29-F687-4f45-9708-019B960494DF}">
                <a14:hiddenLine xmlns:a14="http://schemas.microsoft.com/office/drawing/2010/main" w="9525">
                  <a:solidFill>
                    <a:srgbClr val="166A22"/>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spAutoFit/>
            </a:bodyPr>
            <a:lstStyle>
              <a:lvl1pPr eaLnBrk="0" hangingPunct="0">
                <a:defRPr sz="3600">
                  <a:solidFill>
                    <a:schemeClr val="tx1"/>
                  </a:solidFill>
                  <a:latin typeface="Arial" charset="0"/>
                  <a:ea typeface="ＭＳ Ｐゴシック" charset="0"/>
                  <a:cs typeface="ＭＳ Ｐゴシック" charset="0"/>
                </a:defRPr>
              </a:lvl1pPr>
              <a:lvl2pPr marL="742950" indent="-285750" eaLnBrk="0" hangingPunct="0">
                <a:defRPr sz="3600">
                  <a:solidFill>
                    <a:schemeClr val="tx1"/>
                  </a:solidFill>
                  <a:latin typeface="Arial" charset="0"/>
                  <a:ea typeface="ＭＳ Ｐゴシック" charset="0"/>
                </a:defRPr>
              </a:lvl2pPr>
              <a:lvl3pPr marL="1143000" indent="-228600" eaLnBrk="0" hangingPunct="0">
                <a:defRPr sz="3600">
                  <a:solidFill>
                    <a:schemeClr val="tx1"/>
                  </a:solidFill>
                  <a:latin typeface="Arial" charset="0"/>
                  <a:ea typeface="ＭＳ Ｐゴシック" charset="0"/>
                </a:defRPr>
              </a:lvl3pPr>
              <a:lvl4pPr marL="1600200" indent="-228600" eaLnBrk="0" hangingPunct="0">
                <a:defRPr sz="3600">
                  <a:solidFill>
                    <a:schemeClr val="tx1"/>
                  </a:solidFill>
                  <a:latin typeface="Arial" charset="0"/>
                  <a:ea typeface="ＭＳ Ｐゴシック" charset="0"/>
                </a:defRPr>
              </a:lvl4pPr>
              <a:lvl5pPr marL="2057400" indent="-228600" eaLnBrk="0" hangingPunct="0">
                <a:defRPr sz="3600">
                  <a:solidFill>
                    <a:schemeClr val="tx1"/>
                  </a:solidFill>
                  <a:latin typeface="Arial" charset="0"/>
                  <a:ea typeface="ＭＳ Ｐゴシック" charset="0"/>
                </a:defRPr>
              </a:lvl5pPr>
              <a:lvl6pPr marL="2514600" indent="-228600" eaLnBrk="0" fontAlgn="base" hangingPunct="0">
                <a:spcBef>
                  <a:spcPct val="0"/>
                </a:spcBef>
                <a:spcAft>
                  <a:spcPct val="0"/>
                </a:spcAft>
                <a:defRPr sz="3600">
                  <a:solidFill>
                    <a:schemeClr val="tx1"/>
                  </a:solidFill>
                  <a:latin typeface="Arial" charset="0"/>
                  <a:ea typeface="ＭＳ Ｐゴシック" charset="0"/>
                </a:defRPr>
              </a:lvl6pPr>
              <a:lvl7pPr marL="2971800" indent="-228600" eaLnBrk="0" fontAlgn="base" hangingPunct="0">
                <a:spcBef>
                  <a:spcPct val="0"/>
                </a:spcBef>
                <a:spcAft>
                  <a:spcPct val="0"/>
                </a:spcAft>
                <a:defRPr sz="3600">
                  <a:solidFill>
                    <a:schemeClr val="tx1"/>
                  </a:solidFill>
                  <a:latin typeface="Arial" charset="0"/>
                  <a:ea typeface="ＭＳ Ｐゴシック" charset="0"/>
                </a:defRPr>
              </a:lvl7pPr>
              <a:lvl8pPr marL="3429000" indent="-228600" eaLnBrk="0" fontAlgn="base" hangingPunct="0">
                <a:spcBef>
                  <a:spcPct val="0"/>
                </a:spcBef>
                <a:spcAft>
                  <a:spcPct val="0"/>
                </a:spcAft>
                <a:defRPr sz="3600">
                  <a:solidFill>
                    <a:schemeClr val="tx1"/>
                  </a:solidFill>
                  <a:latin typeface="Arial" charset="0"/>
                  <a:ea typeface="ＭＳ Ｐゴシック" charset="0"/>
                </a:defRPr>
              </a:lvl8pPr>
              <a:lvl9pPr marL="3886200" indent="-228600" eaLnBrk="0" fontAlgn="base" hangingPunct="0">
                <a:spcBef>
                  <a:spcPct val="0"/>
                </a:spcBef>
                <a:spcAft>
                  <a:spcPct val="0"/>
                </a:spcAft>
                <a:defRPr sz="3600">
                  <a:solidFill>
                    <a:schemeClr val="tx1"/>
                  </a:solidFill>
                  <a:latin typeface="Arial" charset="0"/>
                  <a:ea typeface="ＭＳ Ｐゴシック" charset="0"/>
                </a:defRPr>
              </a:lvl9pPr>
            </a:lstStyle>
            <a:p>
              <a:pPr algn="ctr"/>
              <a:r>
                <a:rPr lang="it-IT" sz="1100" b="1">
                  <a:solidFill>
                    <a:srgbClr val="FFFFFF"/>
                  </a:solidFill>
                  <a:latin typeface="Helvetica" charset="0"/>
                </a:rPr>
                <a:t>Test di dettaglio</a:t>
              </a:r>
            </a:p>
          </p:txBody>
        </p:sp>
      </p:grpSp>
      <p:grpSp>
        <p:nvGrpSpPr>
          <p:cNvPr id="20" name="AutoShape 4"/>
          <p:cNvGrpSpPr>
            <a:grpSpLocks/>
          </p:cNvGrpSpPr>
          <p:nvPr/>
        </p:nvGrpSpPr>
        <p:grpSpPr bwMode="auto">
          <a:xfrm>
            <a:off x="1947386" y="4295909"/>
            <a:ext cx="2170112" cy="338138"/>
            <a:chOff x="1405" y="3552"/>
            <a:chExt cx="1367" cy="284"/>
          </a:xfrm>
        </p:grpSpPr>
        <p:pic>
          <p:nvPicPr>
            <p:cNvPr id="21" name="AutoShape 4"/>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5" y="3552"/>
              <a:ext cx="1367" cy="284"/>
            </a:xfrm>
            <a:prstGeom prst="rect">
              <a:avLst/>
            </a:prstGeom>
            <a:solidFill>
              <a:srgbClr val="166A22"/>
            </a:solidFill>
            <a:ln>
              <a:noFill/>
            </a:ln>
            <a:effectLst/>
            <a:extLst>
              <a:ext uri="{91240B29-F687-4f45-9708-019B960494DF}">
                <a14:hiddenLine xmlns:a14="http://schemas.microsoft.com/office/drawing/2010/main" w="9525">
                  <a:solidFill>
                    <a:srgbClr val="166A22"/>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22" name="Text Box 15"/>
            <p:cNvSpPr txBox="1">
              <a:spLocks noChangeArrowheads="1"/>
            </p:cNvSpPr>
            <p:nvPr/>
          </p:nvSpPr>
          <p:spPr bwMode="auto">
            <a:xfrm>
              <a:off x="1450" y="3570"/>
              <a:ext cx="1276" cy="220"/>
            </a:xfrm>
            <a:prstGeom prst="rect">
              <a:avLst/>
            </a:prstGeom>
            <a:solidFill>
              <a:srgbClr val="166A22"/>
            </a:solidFill>
            <a:ln>
              <a:noFill/>
            </a:ln>
            <a:effectLst/>
            <a:extLst>
              <a:ext uri="{91240B29-F687-4f45-9708-019B960494DF}">
                <a14:hiddenLine xmlns:a14="http://schemas.microsoft.com/office/drawing/2010/main" w="9525">
                  <a:solidFill>
                    <a:srgbClr val="166A22"/>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spAutoFit/>
            </a:bodyPr>
            <a:lstStyle>
              <a:lvl1pPr eaLnBrk="0" hangingPunct="0">
                <a:defRPr sz="3600">
                  <a:solidFill>
                    <a:schemeClr val="tx1"/>
                  </a:solidFill>
                  <a:latin typeface="Arial" charset="0"/>
                  <a:ea typeface="ＭＳ Ｐゴシック" charset="0"/>
                  <a:cs typeface="ＭＳ Ｐゴシック" charset="0"/>
                </a:defRPr>
              </a:lvl1pPr>
              <a:lvl2pPr marL="742950" indent="-285750" eaLnBrk="0" hangingPunct="0">
                <a:defRPr sz="3600">
                  <a:solidFill>
                    <a:schemeClr val="tx1"/>
                  </a:solidFill>
                  <a:latin typeface="Arial" charset="0"/>
                  <a:ea typeface="ＭＳ Ｐゴシック" charset="0"/>
                </a:defRPr>
              </a:lvl2pPr>
              <a:lvl3pPr marL="1143000" indent="-228600" eaLnBrk="0" hangingPunct="0">
                <a:defRPr sz="3600">
                  <a:solidFill>
                    <a:schemeClr val="tx1"/>
                  </a:solidFill>
                  <a:latin typeface="Arial" charset="0"/>
                  <a:ea typeface="ＭＳ Ｐゴシック" charset="0"/>
                </a:defRPr>
              </a:lvl3pPr>
              <a:lvl4pPr marL="1600200" indent="-228600" eaLnBrk="0" hangingPunct="0">
                <a:defRPr sz="3600">
                  <a:solidFill>
                    <a:schemeClr val="tx1"/>
                  </a:solidFill>
                  <a:latin typeface="Arial" charset="0"/>
                  <a:ea typeface="ＭＳ Ｐゴシック" charset="0"/>
                </a:defRPr>
              </a:lvl4pPr>
              <a:lvl5pPr marL="2057400" indent="-228600" eaLnBrk="0" hangingPunct="0">
                <a:defRPr sz="3600">
                  <a:solidFill>
                    <a:schemeClr val="tx1"/>
                  </a:solidFill>
                  <a:latin typeface="Arial" charset="0"/>
                  <a:ea typeface="ＭＳ Ｐゴシック" charset="0"/>
                </a:defRPr>
              </a:lvl5pPr>
              <a:lvl6pPr marL="2514600" indent="-228600" eaLnBrk="0" fontAlgn="base" hangingPunct="0">
                <a:spcBef>
                  <a:spcPct val="0"/>
                </a:spcBef>
                <a:spcAft>
                  <a:spcPct val="0"/>
                </a:spcAft>
                <a:defRPr sz="3600">
                  <a:solidFill>
                    <a:schemeClr val="tx1"/>
                  </a:solidFill>
                  <a:latin typeface="Arial" charset="0"/>
                  <a:ea typeface="ＭＳ Ｐゴシック" charset="0"/>
                </a:defRPr>
              </a:lvl6pPr>
              <a:lvl7pPr marL="2971800" indent="-228600" eaLnBrk="0" fontAlgn="base" hangingPunct="0">
                <a:spcBef>
                  <a:spcPct val="0"/>
                </a:spcBef>
                <a:spcAft>
                  <a:spcPct val="0"/>
                </a:spcAft>
                <a:defRPr sz="3600">
                  <a:solidFill>
                    <a:schemeClr val="tx1"/>
                  </a:solidFill>
                  <a:latin typeface="Arial" charset="0"/>
                  <a:ea typeface="ＭＳ Ｐゴシック" charset="0"/>
                </a:defRPr>
              </a:lvl7pPr>
              <a:lvl8pPr marL="3429000" indent="-228600" eaLnBrk="0" fontAlgn="base" hangingPunct="0">
                <a:spcBef>
                  <a:spcPct val="0"/>
                </a:spcBef>
                <a:spcAft>
                  <a:spcPct val="0"/>
                </a:spcAft>
                <a:defRPr sz="3600">
                  <a:solidFill>
                    <a:schemeClr val="tx1"/>
                  </a:solidFill>
                  <a:latin typeface="Arial" charset="0"/>
                  <a:ea typeface="ＭＳ Ｐゴシック" charset="0"/>
                </a:defRPr>
              </a:lvl8pPr>
              <a:lvl9pPr marL="3886200" indent="-228600" eaLnBrk="0" fontAlgn="base" hangingPunct="0">
                <a:spcBef>
                  <a:spcPct val="0"/>
                </a:spcBef>
                <a:spcAft>
                  <a:spcPct val="0"/>
                </a:spcAft>
                <a:defRPr sz="3600">
                  <a:solidFill>
                    <a:schemeClr val="tx1"/>
                  </a:solidFill>
                  <a:latin typeface="Arial" charset="0"/>
                  <a:ea typeface="ＭＳ Ｐゴシック" charset="0"/>
                </a:defRPr>
              </a:lvl9pPr>
            </a:lstStyle>
            <a:p>
              <a:pPr algn="ctr"/>
              <a:r>
                <a:rPr lang="it-IT" sz="1100" b="1">
                  <a:solidFill>
                    <a:srgbClr val="FFFFFF"/>
                  </a:solidFill>
                  <a:latin typeface="Formata" charset="0"/>
                </a:rPr>
                <a:t>Analisi comparativa</a:t>
              </a:r>
            </a:p>
          </p:txBody>
        </p:sp>
      </p:grpSp>
      <p:sp>
        <p:nvSpPr>
          <p:cNvPr id="23" name="AutoShape 4"/>
          <p:cNvSpPr>
            <a:spLocks noChangeArrowheads="1"/>
          </p:cNvSpPr>
          <p:nvPr/>
        </p:nvSpPr>
        <p:spPr bwMode="auto">
          <a:xfrm>
            <a:off x="4708047" y="3173982"/>
            <a:ext cx="1143000" cy="263902"/>
          </a:xfrm>
          <a:prstGeom prst="roundRect">
            <a:avLst>
              <a:gd name="adj" fmla="val 16667"/>
            </a:avLst>
          </a:prstGeom>
          <a:solidFill>
            <a:srgbClr val="AE563B"/>
          </a:solidFill>
          <a:ln w="38100">
            <a:solidFill>
              <a:srgbClr val="AE563B"/>
            </a:solidFill>
            <a:round/>
            <a:headEnd/>
            <a:tailEnd/>
          </a:ln>
          <a:effectLst>
            <a:outerShdw blurRad="40000" dist="20000" dir="5400000" rotWithShape="0">
              <a:srgbClr val="000000">
                <a:alpha val="37999"/>
              </a:srgbClr>
            </a:outerShdw>
          </a:effectLst>
        </p:spPr>
        <p:txBody>
          <a:bodyPr lIns="68580" tIns="34290" rIns="68580" bIns="34290" anchor="ctr">
            <a:spAutoFit/>
          </a:bodyPr>
          <a:lstStyle/>
          <a:p>
            <a:pPr algn="ctr" eaLnBrk="0" hangingPunct="0">
              <a:defRPr/>
            </a:pPr>
            <a:r>
              <a:rPr lang="it-IT" sz="1100" b="1">
                <a:solidFill>
                  <a:srgbClr val="FFFFFF"/>
                </a:solidFill>
                <a:latin typeface="Helvetica" charset="0"/>
              </a:rPr>
              <a:t>Interim</a:t>
            </a:r>
          </a:p>
        </p:txBody>
      </p:sp>
      <p:sp>
        <p:nvSpPr>
          <p:cNvPr id="24" name="AutoShape 4"/>
          <p:cNvSpPr>
            <a:spLocks noChangeArrowheads="1"/>
          </p:cNvSpPr>
          <p:nvPr/>
        </p:nvSpPr>
        <p:spPr bwMode="auto">
          <a:xfrm>
            <a:off x="4708047" y="3688332"/>
            <a:ext cx="1143000" cy="263902"/>
          </a:xfrm>
          <a:prstGeom prst="roundRect">
            <a:avLst>
              <a:gd name="adj" fmla="val 16667"/>
            </a:avLst>
          </a:prstGeom>
          <a:solidFill>
            <a:srgbClr val="AE563B"/>
          </a:solidFill>
          <a:ln w="38100">
            <a:solidFill>
              <a:srgbClr val="AE563B"/>
            </a:solidFill>
            <a:round/>
            <a:headEnd/>
            <a:tailEnd/>
          </a:ln>
          <a:effectLst>
            <a:outerShdw blurRad="40000" dist="20000" dir="5400000" rotWithShape="0">
              <a:srgbClr val="000000">
                <a:alpha val="37999"/>
              </a:srgbClr>
            </a:outerShdw>
          </a:effectLst>
        </p:spPr>
        <p:txBody>
          <a:bodyPr lIns="68580" tIns="34290" rIns="68580" bIns="34290" anchor="ctr">
            <a:spAutoFit/>
          </a:bodyPr>
          <a:lstStyle/>
          <a:p>
            <a:pPr algn="ctr" eaLnBrk="0" hangingPunct="0">
              <a:defRPr/>
            </a:pPr>
            <a:r>
              <a:rPr lang="it-IT" sz="1100" b="1">
                <a:solidFill>
                  <a:srgbClr val="FFFFFF"/>
                </a:solidFill>
                <a:latin typeface="Helvetica" charset="0"/>
              </a:rPr>
              <a:t>Final</a:t>
            </a:r>
          </a:p>
        </p:txBody>
      </p:sp>
      <p:sp>
        <p:nvSpPr>
          <p:cNvPr id="25" name="AutoShape 4"/>
          <p:cNvSpPr>
            <a:spLocks noChangeArrowheads="1"/>
          </p:cNvSpPr>
          <p:nvPr/>
        </p:nvSpPr>
        <p:spPr bwMode="auto">
          <a:xfrm>
            <a:off x="6498747" y="3288282"/>
            <a:ext cx="1752600" cy="263902"/>
          </a:xfrm>
          <a:prstGeom prst="roundRect">
            <a:avLst>
              <a:gd name="adj" fmla="val 16667"/>
            </a:avLst>
          </a:prstGeom>
          <a:solidFill>
            <a:schemeClr val="accent2"/>
          </a:solidFill>
          <a:ln w="38100">
            <a:solidFill>
              <a:schemeClr val="accent2"/>
            </a:solidFill>
            <a:round/>
            <a:headEnd/>
            <a:tailEnd/>
          </a:ln>
          <a:effectLst>
            <a:outerShdw blurRad="40000" dist="20000" dir="5400000" rotWithShape="0">
              <a:srgbClr val="000000">
                <a:alpha val="37999"/>
              </a:srgbClr>
            </a:outerShdw>
          </a:effectLst>
        </p:spPr>
        <p:txBody>
          <a:bodyPr lIns="68580" tIns="34290" rIns="68580" bIns="34290" anchor="ctr">
            <a:spAutoFit/>
          </a:bodyPr>
          <a:lstStyle/>
          <a:p>
            <a:pPr algn="ctr" eaLnBrk="0" hangingPunct="0">
              <a:defRPr/>
            </a:pPr>
            <a:r>
              <a:rPr lang="it-IT" sz="1100" b="1">
                <a:solidFill>
                  <a:srgbClr val="FFFFFF"/>
                </a:solidFill>
                <a:latin typeface="Helvetica" charset="0"/>
              </a:rPr>
              <a:t>% di copertura</a:t>
            </a:r>
          </a:p>
        </p:txBody>
      </p:sp>
      <p:cxnSp>
        <p:nvCxnSpPr>
          <p:cNvPr id="26" name="Connettore 2 48"/>
          <p:cNvCxnSpPr>
            <a:cxnSpLocks noChangeShapeType="1"/>
            <a:stCxn id="11" idx="2"/>
            <a:endCxn id="9" idx="0"/>
          </p:cNvCxnSpPr>
          <p:nvPr/>
        </p:nvCxnSpPr>
        <p:spPr bwMode="auto">
          <a:xfrm>
            <a:off x="5279547" y="1800953"/>
            <a:ext cx="0" cy="238184"/>
          </a:xfrm>
          <a:prstGeom prst="straightConnector1">
            <a:avLst/>
          </a:prstGeom>
          <a:noFill/>
          <a:ln w="25400">
            <a:solidFill>
              <a:srgbClr val="595959"/>
            </a:solidFill>
            <a:round/>
            <a:headEnd/>
            <a:tailEnd type="arrow" w="med" len="med"/>
          </a:ln>
          <a:extLst>
            <a:ext uri="{909E8E84-426E-40dd-AFC4-6F175D3DCCD1}">
              <a14:hiddenFill xmlns:a14="http://schemas.microsoft.com/office/drawing/2010/main">
                <a:noFill/>
              </a14:hiddenFill>
            </a:ext>
          </a:extLst>
        </p:spPr>
      </p:cxnSp>
      <p:cxnSp>
        <p:nvCxnSpPr>
          <p:cNvPr id="27" name="Connettore 4 62"/>
          <p:cNvCxnSpPr>
            <a:cxnSpLocks noChangeShapeType="1"/>
            <a:stCxn id="9" idx="2"/>
            <a:endCxn id="12" idx="0"/>
          </p:cNvCxnSpPr>
          <p:nvPr/>
        </p:nvCxnSpPr>
        <p:spPr bwMode="auto">
          <a:xfrm rot="5400000">
            <a:off x="4031743" y="1358070"/>
            <a:ext cx="285811" cy="2209800"/>
          </a:xfrm>
          <a:prstGeom prst="bentConnector3">
            <a:avLst>
              <a:gd name="adj1" fmla="val 50000"/>
            </a:avLst>
          </a:prstGeom>
          <a:noFill/>
          <a:ln w="25400">
            <a:solidFill>
              <a:srgbClr val="595959"/>
            </a:solidFill>
            <a:miter lim="800000"/>
            <a:headEnd/>
            <a:tailEnd type="arrow" w="med" len="med"/>
          </a:ln>
          <a:extLst>
            <a:ext uri="{909E8E84-426E-40dd-AFC4-6F175D3DCCD1}">
              <a14:hiddenFill xmlns:a14="http://schemas.microsoft.com/office/drawing/2010/main">
                <a:noFill/>
              </a14:hiddenFill>
            </a:ext>
          </a:extLst>
        </p:spPr>
      </p:cxnSp>
      <p:cxnSp>
        <p:nvCxnSpPr>
          <p:cNvPr id="28" name="Connettore 4 71"/>
          <p:cNvCxnSpPr>
            <a:cxnSpLocks noChangeShapeType="1"/>
            <a:stCxn id="9" idx="2"/>
            <a:endCxn id="14" idx="0"/>
          </p:cNvCxnSpPr>
          <p:nvPr/>
        </p:nvCxnSpPr>
        <p:spPr bwMode="auto">
          <a:xfrm rot="16200000" flipH="1">
            <a:off x="6184393" y="1415220"/>
            <a:ext cx="285811" cy="2095500"/>
          </a:xfrm>
          <a:prstGeom prst="bentConnector3">
            <a:avLst>
              <a:gd name="adj1" fmla="val 50000"/>
            </a:avLst>
          </a:prstGeom>
          <a:noFill/>
          <a:ln w="25400">
            <a:solidFill>
              <a:srgbClr val="595959"/>
            </a:solidFill>
            <a:miter lim="800000"/>
            <a:headEnd/>
            <a:tailEnd type="arrow" w="med" len="med"/>
          </a:ln>
          <a:extLst>
            <a:ext uri="{909E8E84-426E-40dd-AFC4-6F175D3DCCD1}">
              <a14:hiddenFill xmlns:a14="http://schemas.microsoft.com/office/drawing/2010/main">
                <a:noFill/>
              </a14:hiddenFill>
            </a:ext>
          </a:extLst>
        </p:spPr>
      </p:cxnSp>
      <p:cxnSp>
        <p:nvCxnSpPr>
          <p:cNvPr id="29" name="Connettore 4 78"/>
          <p:cNvCxnSpPr>
            <a:cxnSpLocks noChangeShapeType="1"/>
            <a:stCxn id="12" idx="2"/>
            <a:endCxn id="15" idx="0"/>
          </p:cNvCxnSpPr>
          <p:nvPr/>
        </p:nvCxnSpPr>
        <p:spPr bwMode="auto">
          <a:xfrm rot="5400000">
            <a:off x="2542569" y="2690082"/>
            <a:ext cx="330457" cy="723900"/>
          </a:xfrm>
          <a:prstGeom prst="bentConnector3">
            <a:avLst>
              <a:gd name="adj1" fmla="val 50000"/>
            </a:avLst>
          </a:prstGeom>
          <a:noFill/>
          <a:ln w="25400">
            <a:solidFill>
              <a:srgbClr val="166A22"/>
            </a:solidFill>
            <a:miter lim="800000"/>
            <a:headEnd/>
            <a:tailEnd type="arrow" w="med" len="med"/>
          </a:ln>
        </p:spPr>
      </p:cxnSp>
      <p:cxnSp>
        <p:nvCxnSpPr>
          <p:cNvPr id="30" name="Connettore 4 90"/>
          <p:cNvCxnSpPr>
            <a:cxnSpLocks noChangeShapeType="1"/>
            <a:stCxn id="15" idx="2"/>
            <a:endCxn id="18" idx="1"/>
          </p:cNvCxnSpPr>
          <p:nvPr/>
        </p:nvCxnSpPr>
        <p:spPr bwMode="auto">
          <a:xfrm rot="5400000">
            <a:off x="1931113" y="3684722"/>
            <a:ext cx="431009" cy="398461"/>
          </a:xfrm>
          <a:prstGeom prst="bentConnector4">
            <a:avLst>
              <a:gd name="adj1" fmla="val 30387"/>
              <a:gd name="adj2" fmla="val 157371"/>
            </a:avLst>
          </a:prstGeom>
          <a:noFill/>
          <a:ln w="25400">
            <a:solidFill>
              <a:srgbClr val="166A22"/>
            </a:solidFill>
            <a:miter lim="800000"/>
            <a:headEnd/>
            <a:tailEnd type="arrow" w="med" len="med"/>
          </a:ln>
        </p:spPr>
      </p:cxnSp>
      <p:cxnSp>
        <p:nvCxnSpPr>
          <p:cNvPr id="31" name="Connettore 2 97"/>
          <p:cNvCxnSpPr>
            <a:cxnSpLocks noChangeShapeType="1"/>
            <a:stCxn id="13" idx="2"/>
            <a:endCxn id="23" idx="0"/>
          </p:cNvCxnSpPr>
          <p:nvPr/>
        </p:nvCxnSpPr>
        <p:spPr bwMode="auto">
          <a:xfrm>
            <a:off x="5279547" y="2886804"/>
            <a:ext cx="0" cy="287178"/>
          </a:xfrm>
          <a:prstGeom prst="straightConnector1">
            <a:avLst/>
          </a:prstGeom>
          <a:noFill/>
          <a:ln w="25400">
            <a:solidFill>
              <a:srgbClr val="AE563B"/>
            </a:solidFill>
            <a:round/>
            <a:headEnd/>
            <a:tailEnd type="arrow" w="med" len="med"/>
          </a:ln>
        </p:spPr>
      </p:cxnSp>
      <p:cxnSp>
        <p:nvCxnSpPr>
          <p:cNvPr id="34" name="Connettore 2 100"/>
          <p:cNvCxnSpPr>
            <a:cxnSpLocks noChangeShapeType="1"/>
          </p:cNvCxnSpPr>
          <p:nvPr/>
        </p:nvCxnSpPr>
        <p:spPr bwMode="auto">
          <a:xfrm>
            <a:off x="5279547" y="3458332"/>
            <a:ext cx="0" cy="209550"/>
          </a:xfrm>
          <a:prstGeom prst="straightConnector1">
            <a:avLst/>
          </a:prstGeom>
          <a:noFill/>
          <a:ln w="25400">
            <a:solidFill>
              <a:srgbClr val="AE563B"/>
            </a:solidFill>
            <a:round/>
            <a:headEnd/>
            <a:tailEnd type="arrow" w="med" len="med"/>
          </a:ln>
        </p:spPr>
      </p:cxnSp>
      <p:cxnSp>
        <p:nvCxnSpPr>
          <p:cNvPr id="35" name="Connettore 2 103"/>
          <p:cNvCxnSpPr>
            <a:cxnSpLocks noChangeShapeType="1"/>
          </p:cNvCxnSpPr>
          <p:nvPr/>
        </p:nvCxnSpPr>
        <p:spPr bwMode="auto">
          <a:xfrm>
            <a:off x="7375047" y="2922155"/>
            <a:ext cx="0" cy="365522"/>
          </a:xfrm>
          <a:prstGeom prst="straightConnector1">
            <a:avLst/>
          </a:prstGeom>
          <a:noFill/>
          <a:ln w="25400">
            <a:solidFill>
              <a:schemeClr val="accent2"/>
            </a:solidFill>
            <a:round/>
            <a:headEnd/>
            <a:tailEnd type="arrow" w="med" len="med"/>
          </a:ln>
          <a:extLst>
            <a:ext uri="{909E8E84-426E-40dd-AFC4-6F175D3DCCD1}">
              <a14:hiddenFill xmlns:a14="http://schemas.microsoft.com/office/drawing/2010/main">
                <a:noFill/>
              </a14:hiddenFill>
            </a:ext>
          </a:extLst>
        </p:spPr>
      </p:cxnSp>
      <p:cxnSp>
        <p:nvCxnSpPr>
          <p:cNvPr id="32" name="Connettore 2 48"/>
          <p:cNvCxnSpPr>
            <a:cxnSpLocks noChangeShapeType="1"/>
            <a:stCxn id="9" idx="2"/>
            <a:endCxn id="13" idx="0"/>
          </p:cNvCxnSpPr>
          <p:nvPr/>
        </p:nvCxnSpPr>
        <p:spPr bwMode="auto">
          <a:xfrm>
            <a:off x="5279547" y="2320065"/>
            <a:ext cx="0" cy="285811"/>
          </a:xfrm>
          <a:prstGeom prst="straightConnector1">
            <a:avLst/>
          </a:prstGeom>
          <a:noFill/>
          <a:ln w="25400">
            <a:solidFill>
              <a:srgbClr val="595959"/>
            </a:solidFill>
            <a:round/>
            <a:headEnd/>
            <a:tailEnd type="arrow" w="med" len="med"/>
          </a:ln>
          <a:extLst>
            <a:ext uri="{909E8E84-426E-40dd-AFC4-6F175D3DCCD1}">
              <a14:hiddenFill xmlns:a14="http://schemas.microsoft.com/office/drawing/2010/main">
                <a:noFill/>
              </a14:hiddenFill>
            </a:ext>
          </a:extLst>
        </p:spPr>
      </p:cxnSp>
      <p:cxnSp>
        <p:nvCxnSpPr>
          <p:cNvPr id="33" name="Connettore 4 78"/>
          <p:cNvCxnSpPr>
            <a:cxnSpLocks noChangeShapeType="1"/>
            <a:stCxn id="12" idx="2"/>
            <a:endCxn id="16" idx="0"/>
          </p:cNvCxnSpPr>
          <p:nvPr/>
        </p:nvCxnSpPr>
        <p:spPr bwMode="auto">
          <a:xfrm rot="16200000" flipH="1">
            <a:off x="3266469" y="2690082"/>
            <a:ext cx="330457" cy="723900"/>
          </a:xfrm>
          <a:prstGeom prst="bentConnector3">
            <a:avLst>
              <a:gd name="adj1" fmla="val 50000"/>
            </a:avLst>
          </a:prstGeom>
          <a:noFill/>
          <a:ln w="25400">
            <a:solidFill>
              <a:srgbClr val="166A22"/>
            </a:solidFill>
            <a:miter lim="800000"/>
            <a:headEnd/>
            <a:tailEnd type="arrow" w="med" len="med"/>
          </a:ln>
        </p:spPr>
      </p:cxnSp>
      <p:cxnSp>
        <p:nvCxnSpPr>
          <p:cNvPr id="44" name="Connettore 4 90"/>
          <p:cNvCxnSpPr>
            <a:cxnSpLocks noChangeShapeType="1"/>
            <a:stCxn id="15" idx="2"/>
            <a:endCxn id="21" idx="1"/>
          </p:cNvCxnSpPr>
          <p:nvPr/>
        </p:nvCxnSpPr>
        <p:spPr bwMode="auto">
          <a:xfrm rot="5400000">
            <a:off x="1748352" y="3867483"/>
            <a:ext cx="796530" cy="398461"/>
          </a:xfrm>
          <a:prstGeom prst="bentConnector4">
            <a:avLst>
              <a:gd name="adj1" fmla="val 39387"/>
              <a:gd name="adj2" fmla="val 157371"/>
            </a:avLst>
          </a:prstGeom>
          <a:noFill/>
          <a:ln w="25400">
            <a:solidFill>
              <a:srgbClr val="166A22"/>
            </a:solidFill>
            <a:miter lim="800000"/>
            <a:headEnd/>
            <a:tailEnd type="arrow" w="med" len="med"/>
          </a:ln>
        </p:spPr>
      </p:cxnSp>
    </p:spTree>
    <p:extLst>
      <p:ext uri="{BB962C8B-B14F-4D97-AF65-F5344CB8AC3E}">
        <p14:creationId xmlns:p14="http://schemas.microsoft.com/office/powerpoint/2010/main" val="2078775030"/>
      </p:ext>
    </p:extLst>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p:cNvSpPr txBox="1"/>
          <p:nvPr/>
        </p:nvSpPr>
        <p:spPr>
          <a:xfrm>
            <a:off x="5183490" y="2446517"/>
            <a:ext cx="138499" cy="346249"/>
          </a:xfrm>
          <a:prstGeom prst="rect">
            <a:avLst/>
          </a:prstGeom>
          <a:noFill/>
        </p:spPr>
        <p:txBody>
          <a:bodyPr wrap="none" lIns="68580" tIns="34290" rIns="68580" bIns="34290" rtlCol="0">
            <a:spAutoFit/>
          </a:bodyPr>
          <a:lstStyle/>
          <a:p>
            <a:endParaRPr lang="it-IT" dirty="0"/>
          </a:p>
        </p:txBody>
      </p:sp>
      <p:sp>
        <p:nvSpPr>
          <p:cNvPr id="7" name="Decagono 66"/>
          <p:cNvSpPr>
            <a:spLocks noChangeArrowheads="1"/>
          </p:cNvSpPr>
          <p:nvPr/>
        </p:nvSpPr>
        <p:spPr bwMode="auto">
          <a:xfrm>
            <a:off x="294185" y="3263006"/>
            <a:ext cx="3201988" cy="971550"/>
          </a:xfrm>
          <a:custGeom>
            <a:avLst/>
            <a:gdLst>
              <a:gd name="T0" fmla="*/ 1309547 w 1447800"/>
              <a:gd name="T1" fmla="*/ 247400 h 1295400"/>
              <a:gd name="T2" fmla="*/ 1447800 w 1447800"/>
              <a:gd name="T3" fmla="*/ 647700 h 1295400"/>
              <a:gd name="T4" fmla="*/ 1309547 w 1447800"/>
              <a:gd name="T5" fmla="*/ 1048000 h 1295400"/>
              <a:gd name="T6" fmla="*/ 947597 w 1447800"/>
              <a:gd name="T7" fmla="*/ 1295399 h 1295400"/>
              <a:gd name="T8" fmla="*/ 500203 w 1447800"/>
              <a:gd name="T9" fmla="*/ 1295399 h 1295400"/>
              <a:gd name="T10" fmla="*/ 138253 w 1447800"/>
              <a:gd name="T11" fmla="*/ 1048000 h 1295400"/>
              <a:gd name="T12" fmla="*/ 0 w 1447800"/>
              <a:gd name="T13" fmla="*/ 647700 h 1295400"/>
              <a:gd name="T14" fmla="*/ 138253 w 1447800"/>
              <a:gd name="T15" fmla="*/ 247400 h 1295400"/>
              <a:gd name="T16" fmla="*/ 500203 w 1447800"/>
              <a:gd name="T17" fmla="*/ 1 h 1295400"/>
              <a:gd name="T18" fmla="*/ 947597 w 1447800"/>
              <a:gd name="T19" fmla="*/ 1 h 1295400"/>
              <a:gd name="T20" fmla="*/ 0 60000 65536"/>
              <a:gd name="T21" fmla="*/ 0 60000 65536"/>
              <a:gd name="T22" fmla="*/ 0 60000 65536"/>
              <a:gd name="T23" fmla="*/ 1 60000 65536"/>
              <a:gd name="T24" fmla="*/ 1 60000 65536"/>
              <a:gd name="T25" fmla="*/ 2 60000 65536"/>
              <a:gd name="T26" fmla="*/ 2 60000 65536"/>
              <a:gd name="T27" fmla="*/ 2 60000 65536"/>
              <a:gd name="T28" fmla="*/ 3 60000 65536"/>
              <a:gd name="T29" fmla="*/ 3 60000 65536"/>
              <a:gd name="T30" fmla="*/ 138253 w 1447800"/>
              <a:gd name="T31" fmla="*/ 247400 h 1295400"/>
              <a:gd name="T32" fmla="*/ 1309547 w 1447800"/>
              <a:gd name="T33" fmla="*/ 1048000 h 12954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47800" h="1295400">
                <a:moveTo>
                  <a:pt x="0" y="647700"/>
                </a:moveTo>
                <a:lnTo>
                  <a:pt x="138253" y="247400"/>
                </a:lnTo>
                <a:lnTo>
                  <a:pt x="500203" y="1"/>
                </a:lnTo>
                <a:lnTo>
                  <a:pt x="947597" y="1"/>
                </a:lnTo>
                <a:lnTo>
                  <a:pt x="1309547" y="247400"/>
                </a:lnTo>
                <a:lnTo>
                  <a:pt x="1447800" y="647700"/>
                </a:lnTo>
                <a:lnTo>
                  <a:pt x="1309547" y="1048000"/>
                </a:lnTo>
                <a:lnTo>
                  <a:pt x="947597" y="1295399"/>
                </a:lnTo>
                <a:lnTo>
                  <a:pt x="500203" y="1295399"/>
                </a:lnTo>
                <a:lnTo>
                  <a:pt x="138253" y="1048000"/>
                </a:lnTo>
                <a:close/>
              </a:path>
            </a:pathLst>
          </a:custGeom>
          <a:gradFill rotWithShape="1">
            <a:gsLst>
              <a:gs pos="0">
                <a:srgbClr val="E6DCFF"/>
              </a:gs>
              <a:gs pos="64999">
                <a:srgbClr val="C2ABFF"/>
              </a:gs>
              <a:gs pos="100000">
                <a:srgbClr val="A986FF"/>
              </a:gs>
            </a:gsLst>
            <a:lin ang="5400000" scaled="1"/>
          </a:gradFill>
          <a:ln w="9525">
            <a:solidFill>
              <a:srgbClr val="6F25E9"/>
            </a:solidFill>
            <a:miter lim="800000"/>
            <a:headEnd/>
            <a:tailEnd/>
          </a:ln>
          <a:effectLst>
            <a:outerShdw dist="20000" dir="5400000" rotWithShape="0">
              <a:srgbClr val="808080">
                <a:alpha val="37999"/>
              </a:srgbClr>
            </a:outerShdw>
          </a:effectLst>
        </p:spPr>
        <p:txBody>
          <a:bodyPr lIns="68568" tIns="34284" rIns="68568" bIns="34284" anchor="ctr"/>
          <a:lstStyle/>
          <a:p>
            <a:pPr>
              <a:defRPr/>
            </a:pPr>
            <a:r>
              <a:rPr lang="it-IT" dirty="0">
                <a:solidFill>
                  <a:schemeClr val="dk1"/>
                </a:solidFill>
                <a:latin typeface="+mn-lt"/>
                <a:ea typeface="+mn-ea"/>
                <a:cs typeface="+mn-cs"/>
              </a:rPr>
              <a:t>Scelte possibili in risposta a rischi SIGNIFICATIVI</a:t>
            </a:r>
          </a:p>
        </p:txBody>
      </p:sp>
      <p:cxnSp>
        <p:nvCxnSpPr>
          <p:cNvPr id="8" name="Connettore 2 68"/>
          <p:cNvCxnSpPr>
            <a:cxnSpLocks noChangeShapeType="1"/>
            <a:stCxn id="7" idx="1"/>
            <a:endCxn id="9" idx="1"/>
          </p:cNvCxnSpPr>
          <p:nvPr/>
        </p:nvCxnSpPr>
        <p:spPr bwMode="auto">
          <a:xfrm flipV="1">
            <a:off x="3496173" y="3706155"/>
            <a:ext cx="817067" cy="42626"/>
          </a:xfrm>
          <a:prstGeom prst="straightConnector1">
            <a:avLst/>
          </a:prstGeom>
          <a:noFill/>
          <a:ln w="25400">
            <a:solidFill>
              <a:srgbClr val="5313BD"/>
            </a:solidFill>
            <a:round/>
            <a:headEnd/>
            <a:tailEnd type="arrow" w="med" len="med"/>
          </a:ln>
          <a:effectLst>
            <a:outerShdw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9" name="CasellaDiTesto 8"/>
          <p:cNvSpPr txBox="1"/>
          <p:nvPr/>
        </p:nvSpPr>
        <p:spPr>
          <a:xfrm>
            <a:off x="4313240" y="3533036"/>
            <a:ext cx="3787153" cy="346237"/>
          </a:xfrm>
          <a:prstGeom prst="rect">
            <a:avLst/>
          </a:prstGeom>
        </p:spPr>
        <p:style>
          <a:lnRef idx="2">
            <a:schemeClr val="accent5"/>
          </a:lnRef>
          <a:fillRef idx="1">
            <a:schemeClr val="lt1"/>
          </a:fillRef>
          <a:effectRef idx="0">
            <a:schemeClr val="accent5"/>
          </a:effectRef>
          <a:fontRef idx="minor">
            <a:schemeClr val="dk1"/>
          </a:fontRef>
        </p:style>
        <p:txBody>
          <a:bodyPr wrap="square" lIns="68568" tIns="34284" rIns="68568" bIns="34284">
            <a:spAutoFit/>
          </a:bodyPr>
          <a:lstStyle/>
          <a:p>
            <a:pPr>
              <a:defRPr/>
            </a:pPr>
            <a:r>
              <a:rPr lang="it-IT" dirty="0">
                <a:solidFill>
                  <a:schemeClr val="tx1"/>
                </a:solidFill>
                <a:ea typeface="ＭＳ Ｐゴシック" pitchFamily="34" charset="-128"/>
              </a:rPr>
              <a:t>SOLO procedure di analisi comparativa</a:t>
            </a:r>
          </a:p>
        </p:txBody>
      </p:sp>
      <p:sp>
        <p:nvSpPr>
          <p:cNvPr id="10" name="CasellaDiTesto 9"/>
          <p:cNvSpPr txBox="1"/>
          <p:nvPr/>
        </p:nvSpPr>
        <p:spPr>
          <a:xfrm>
            <a:off x="4312103" y="3911078"/>
            <a:ext cx="3788289" cy="346237"/>
          </a:xfrm>
          <a:prstGeom prst="rect">
            <a:avLst/>
          </a:prstGeom>
        </p:spPr>
        <p:style>
          <a:lnRef idx="2">
            <a:schemeClr val="accent5"/>
          </a:lnRef>
          <a:fillRef idx="1">
            <a:schemeClr val="lt1"/>
          </a:fillRef>
          <a:effectRef idx="0">
            <a:schemeClr val="accent5"/>
          </a:effectRef>
          <a:fontRef idx="minor">
            <a:schemeClr val="dk1"/>
          </a:fontRef>
        </p:style>
        <p:txBody>
          <a:bodyPr wrap="square" lIns="68568" tIns="34284" rIns="68568" bIns="34284">
            <a:spAutoFit/>
          </a:bodyPr>
          <a:lstStyle/>
          <a:p>
            <a:pPr>
              <a:defRPr/>
            </a:pPr>
            <a:r>
              <a:rPr lang="it-IT" dirty="0">
                <a:solidFill>
                  <a:srgbClr val="000000"/>
                </a:solidFill>
                <a:ea typeface="ＭＳ Ｐゴシック" pitchFamily="34" charset="-128"/>
              </a:rPr>
              <a:t>SOLO procedure di </a:t>
            </a:r>
            <a:r>
              <a:rPr lang="it-IT" dirty="0" smtClean="0">
                <a:solidFill>
                  <a:srgbClr val="000000"/>
                </a:solidFill>
                <a:ea typeface="ＭＳ Ｐゴシック" pitchFamily="34" charset="-128"/>
              </a:rPr>
              <a:t>dettaglio mirate</a:t>
            </a:r>
            <a:endParaRPr lang="it-IT" dirty="0">
              <a:solidFill>
                <a:srgbClr val="000000"/>
              </a:solidFill>
              <a:ea typeface="ＭＳ Ｐゴシック" pitchFamily="34" charset="-128"/>
            </a:endParaRPr>
          </a:p>
        </p:txBody>
      </p:sp>
      <p:sp>
        <p:nvSpPr>
          <p:cNvPr id="11" name="CasellaDiTesto 10"/>
          <p:cNvSpPr txBox="1"/>
          <p:nvPr/>
        </p:nvSpPr>
        <p:spPr>
          <a:xfrm>
            <a:off x="3694114" y="4290439"/>
            <a:ext cx="4406279" cy="623235"/>
          </a:xfrm>
          <a:prstGeom prst="rect">
            <a:avLst/>
          </a:prstGeom>
        </p:spPr>
        <p:style>
          <a:lnRef idx="2">
            <a:schemeClr val="accent5"/>
          </a:lnRef>
          <a:fillRef idx="1">
            <a:schemeClr val="lt1"/>
          </a:fillRef>
          <a:effectRef idx="0">
            <a:schemeClr val="accent5"/>
          </a:effectRef>
          <a:fontRef idx="minor">
            <a:schemeClr val="dk1"/>
          </a:fontRef>
        </p:style>
        <p:txBody>
          <a:bodyPr wrap="square" lIns="68568" tIns="34284" rIns="68568" bIns="34284">
            <a:spAutoFit/>
          </a:bodyPr>
          <a:lstStyle/>
          <a:p>
            <a:pPr>
              <a:defRPr/>
            </a:pPr>
            <a:r>
              <a:rPr lang="it-IT" dirty="0">
                <a:solidFill>
                  <a:srgbClr val="000000"/>
                </a:solidFill>
                <a:ea typeface="ＭＳ Ｐゴシック" pitchFamily="34" charset="-128"/>
              </a:rPr>
              <a:t>MIX analisi comparativa-verifiche di </a:t>
            </a:r>
            <a:r>
              <a:rPr lang="it-IT" dirty="0" smtClean="0">
                <a:solidFill>
                  <a:srgbClr val="000000"/>
                </a:solidFill>
                <a:ea typeface="ＭＳ Ｐゴシック" pitchFamily="34" charset="-128"/>
              </a:rPr>
              <a:t>dettaglio mirate</a:t>
            </a:r>
            <a:endParaRPr lang="it-IT" dirty="0">
              <a:solidFill>
                <a:srgbClr val="000000"/>
              </a:solidFill>
              <a:ea typeface="ＭＳ Ｐゴシック" pitchFamily="34" charset="-128"/>
            </a:endParaRPr>
          </a:p>
        </p:txBody>
      </p:sp>
      <p:cxnSp>
        <p:nvCxnSpPr>
          <p:cNvPr id="12" name="Connettore 2 74"/>
          <p:cNvCxnSpPr>
            <a:cxnSpLocks noChangeShapeType="1"/>
            <a:stCxn id="7" idx="2"/>
            <a:endCxn id="10" idx="1"/>
          </p:cNvCxnSpPr>
          <p:nvPr/>
        </p:nvCxnSpPr>
        <p:spPr bwMode="auto">
          <a:xfrm>
            <a:off x="3190409" y="4049006"/>
            <a:ext cx="1121694" cy="35191"/>
          </a:xfrm>
          <a:prstGeom prst="straightConnector1">
            <a:avLst/>
          </a:prstGeom>
          <a:noFill/>
          <a:ln w="25400">
            <a:solidFill>
              <a:srgbClr val="5313BD"/>
            </a:solidFill>
            <a:round/>
            <a:headEnd/>
            <a:tailEnd type="arrow" w="med" len="med"/>
          </a:ln>
          <a:effectLst>
            <a:outerShdw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13" name="Connettore 2 12"/>
          <p:cNvCxnSpPr>
            <a:cxnSpLocks noChangeShapeType="1"/>
            <a:stCxn id="7" idx="3"/>
            <a:endCxn id="11" idx="1"/>
          </p:cNvCxnSpPr>
          <p:nvPr/>
        </p:nvCxnSpPr>
        <p:spPr bwMode="auto">
          <a:xfrm>
            <a:off x="2389912" y="4234555"/>
            <a:ext cx="1304202" cy="367502"/>
          </a:xfrm>
          <a:prstGeom prst="straightConnector1">
            <a:avLst/>
          </a:prstGeom>
          <a:noFill/>
          <a:ln w="25400">
            <a:solidFill>
              <a:srgbClr val="5313BD"/>
            </a:solidFill>
            <a:round/>
            <a:headEnd/>
            <a:tailEnd type="arrow" w="med" len="med"/>
          </a:ln>
          <a:effectLst>
            <a:outerShdw blurRad="63500" dist="20000" dir="5400000" rotWithShape="0">
              <a:srgbClr val="000000">
                <a:alpha val="37999"/>
              </a:srgbClr>
            </a:outerShdw>
          </a:effectLst>
          <a:extLst>
            <a:ext uri="{909E8E84-426E-40dd-AFC4-6F175D3DCCD1}">
              <a14:hiddenFill xmlns:a14="http://schemas.microsoft.com/office/drawing/2010/main">
                <a:noFill/>
              </a14:hiddenFill>
            </a:ext>
          </a:extLst>
        </p:spPr>
      </p:cxnSp>
      <p:sp>
        <p:nvSpPr>
          <p:cNvPr id="14" name="Ovale 13"/>
          <p:cNvSpPr>
            <a:spLocks noChangeArrowheads="1"/>
          </p:cNvSpPr>
          <p:nvPr/>
        </p:nvSpPr>
        <p:spPr bwMode="auto">
          <a:xfrm>
            <a:off x="8143056" y="3498875"/>
            <a:ext cx="533400" cy="400050"/>
          </a:xfrm>
          <a:prstGeom prst="ellipse">
            <a:avLst/>
          </a:prstGeom>
          <a:gradFill rotWithShape="1">
            <a:gsLst>
              <a:gs pos="0">
                <a:srgbClr val="FF0000"/>
              </a:gs>
              <a:gs pos="20000">
                <a:srgbClr val="FF0000"/>
              </a:gs>
              <a:gs pos="100000">
                <a:srgbClr val="DA0000"/>
              </a:gs>
            </a:gsLst>
            <a:lin ang="5400000"/>
          </a:gradFill>
          <a:ln w="9525">
            <a:solidFill>
              <a:srgbClr val="FF0000"/>
            </a:solidFill>
            <a:round/>
            <a:headEnd/>
            <a:tailEnd/>
          </a:ln>
          <a:effectLst>
            <a:outerShdw dist="23000" dir="5400000" rotWithShape="0">
              <a:srgbClr val="808080">
                <a:alpha val="34999"/>
              </a:srgbClr>
            </a:outerShdw>
          </a:effectLst>
        </p:spPr>
        <p:txBody>
          <a:bodyPr wrap="none" lIns="68568" tIns="34284" rIns="68568" bIns="34284" anchor="ctr"/>
          <a:lstStyle/>
          <a:p>
            <a:pPr>
              <a:defRPr/>
            </a:pPr>
            <a:r>
              <a:rPr lang="it-IT" dirty="0">
                <a:solidFill>
                  <a:schemeClr val="lt1"/>
                </a:solidFill>
                <a:latin typeface="+mn-lt"/>
                <a:ea typeface="+mn-ea"/>
                <a:cs typeface="+mn-cs"/>
              </a:rPr>
              <a:t>NO</a:t>
            </a:r>
          </a:p>
        </p:txBody>
      </p:sp>
      <p:sp>
        <p:nvSpPr>
          <p:cNvPr id="15" name="Ovale 14"/>
          <p:cNvSpPr>
            <a:spLocks noChangeArrowheads="1"/>
          </p:cNvSpPr>
          <p:nvPr/>
        </p:nvSpPr>
        <p:spPr bwMode="auto">
          <a:xfrm>
            <a:off x="8143056" y="4343126"/>
            <a:ext cx="533400" cy="400050"/>
          </a:xfrm>
          <a:prstGeom prst="ellipse">
            <a:avLst/>
          </a:prstGeom>
          <a:gradFill rotWithShape="1">
            <a:gsLst>
              <a:gs pos="0">
                <a:srgbClr val="00F500"/>
              </a:gs>
              <a:gs pos="20000">
                <a:srgbClr val="00EE00"/>
              </a:gs>
              <a:gs pos="100000">
                <a:srgbClr val="00B600"/>
              </a:gs>
            </a:gsLst>
            <a:lin ang="5400000"/>
          </a:gradFill>
          <a:ln w="9525">
            <a:solidFill>
              <a:srgbClr val="00D600"/>
            </a:solidFill>
            <a:round/>
            <a:headEnd/>
            <a:tailEnd/>
          </a:ln>
          <a:effectLst>
            <a:outerShdw dist="23000" dir="5400000" rotWithShape="0">
              <a:srgbClr val="808080">
                <a:alpha val="34999"/>
              </a:srgbClr>
            </a:outerShdw>
          </a:effectLst>
        </p:spPr>
        <p:txBody>
          <a:bodyPr wrap="none" lIns="68568" tIns="34284" rIns="68568" bIns="34284" anchor="ctr"/>
          <a:lstStyle/>
          <a:p>
            <a:pPr>
              <a:defRPr/>
            </a:pPr>
            <a:r>
              <a:rPr lang="it-IT" dirty="0">
                <a:solidFill>
                  <a:schemeClr val="lt1"/>
                </a:solidFill>
                <a:latin typeface="+mn-lt"/>
                <a:ea typeface="+mn-ea"/>
                <a:cs typeface="+mn-cs"/>
              </a:rPr>
              <a:t>SI</a:t>
            </a:r>
          </a:p>
        </p:txBody>
      </p:sp>
      <p:sp>
        <p:nvSpPr>
          <p:cNvPr id="16" name="Ovale 15"/>
          <p:cNvSpPr>
            <a:spLocks noChangeArrowheads="1"/>
          </p:cNvSpPr>
          <p:nvPr/>
        </p:nvSpPr>
        <p:spPr bwMode="auto">
          <a:xfrm>
            <a:off x="8143056" y="3889070"/>
            <a:ext cx="533400" cy="400050"/>
          </a:xfrm>
          <a:prstGeom prst="ellipse">
            <a:avLst/>
          </a:prstGeom>
          <a:gradFill rotWithShape="1">
            <a:gsLst>
              <a:gs pos="0">
                <a:srgbClr val="00F500"/>
              </a:gs>
              <a:gs pos="20000">
                <a:srgbClr val="00EE00"/>
              </a:gs>
              <a:gs pos="100000">
                <a:srgbClr val="00B600"/>
              </a:gs>
            </a:gsLst>
            <a:lin ang="5400000"/>
          </a:gradFill>
          <a:ln w="9525">
            <a:solidFill>
              <a:srgbClr val="00D600"/>
            </a:solidFill>
            <a:round/>
            <a:headEnd/>
            <a:tailEnd/>
          </a:ln>
          <a:effectLst>
            <a:outerShdw dist="23000" dir="5400000" rotWithShape="0">
              <a:srgbClr val="808080">
                <a:alpha val="34999"/>
              </a:srgbClr>
            </a:outerShdw>
          </a:effectLst>
        </p:spPr>
        <p:txBody>
          <a:bodyPr wrap="none" lIns="68568" tIns="34284" rIns="68568" bIns="34284" anchor="ctr"/>
          <a:lstStyle/>
          <a:p>
            <a:pPr>
              <a:defRPr/>
            </a:pPr>
            <a:r>
              <a:rPr lang="it-IT" dirty="0">
                <a:solidFill>
                  <a:schemeClr val="lt1"/>
                </a:solidFill>
                <a:latin typeface="+mn-lt"/>
                <a:ea typeface="+mn-ea"/>
                <a:cs typeface="+mn-cs"/>
              </a:rPr>
              <a:t>SI</a:t>
            </a:r>
          </a:p>
        </p:txBody>
      </p:sp>
      <p:sp>
        <p:nvSpPr>
          <p:cNvPr id="17" name="Decagono 66"/>
          <p:cNvSpPr>
            <a:spLocks noChangeArrowheads="1"/>
          </p:cNvSpPr>
          <p:nvPr/>
        </p:nvSpPr>
        <p:spPr bwMode="auto">
          <a:xfrm>
            <a:off x="370161" y="1264784"/>
            <a:ext cx="2833688" cy="1133475"/>
          </a:xfrm>
          <a:custGeom>
            <a:avLst/>
            <a:gdLst>
              <a:gd name="T0" fmla="*/ 1309547 w 1447800"/>
              <a:gd name="T1" fmla="*/ 247400 h 1295400"/>
              <a:gd name="T2" fmla="*/ 1447800 w 1447800"/>
              <a:gd name="T3" fmla="*/ 647700 h 1295400"/>
              <a:gd name="T4" fmla="*/ 1309547 w 1447800"/>
              <a:gd name="T5" fmla="*/ 1048000 h 1295400"/>
              <a:gd name="T6" fmla="*/ 947597 w 1447800"/>
              <a:gd name="T7" fmla="*/ 1295399 h 1295400"/>
              <a:gd name="T8" fmla="*/ 500203 w 1447800"/>
              <a:gd name="T9" fmla="*/ 1295399 h 1295400"/>
              <a:gd name="T10" fmla="*/ 138253 w 1447800"/>
              <a:gd name="T11" fmla="*/ 1048000 h 1295400"/>
              <a:gd name="T12" fmla="*/ 0 w 1447800"/>
              <a:gd name="T13" fmla="*/ 647700 h 1295400"/>
              <a:gd name="T14" fmla="*/ 138253 w 1447800"/>
              <a:gd name="T15" fmla="*/ 247400 h 1295400"/>
              <a:gd name="T16" fmla="*/ 500203 w 1447800"/>
              <a:gd name="T17" fmla="*/ 1 h 1295400"/>
              <a:gd name="T18" fmla="*/ 947597 w 1447800"/>
              <a:gd name="T19" fmla="*/ 1 h 1295400"/>
              <a:gd name="T20" fmla="*/ 0 60000 65536"/>
              <a:gd name="T21" fmla="*/ 0 60000 65536"/>
              <a:gd name="T22" fmla="*/ 0 60000 65536"/>
              <a:gd name="T23" fmla="*/ 1 60000 65536"/>
              <a:gd name="T24" fmla="*/ 1 60000 65536"/>
              <a:gd name="T25" fmla="*/ 2 60000 65536"/>
              <a:gd name="T26" fmla="*/ 2 60000 65536"/>
              <a:gd name="T27" fmla="*/ 2 60000 65536"/>
              <a:gd name="T28" fmla="*/ 3 60000 65536"/>
              <a:gd name="T29" fmla="*/ 3 60000 65536"/>
              <a:gd name="T30" fmla="*/ 138253 w 1447800"/>
              <a:gd name="T31" fmla="*/ 247400 h 1295400"/>
              <a:gd name="T32" fmla="*/ 1309547 w 1447800"/>
              <a:gd name="T33" fmla="*/ 1048000 h 12954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47800" h="1295400">
                <a:moveTo>
                  <a:pt x="0" y="647700"/>
                </a:moveTo>
                <a:lnTo>
                  <a:pt x="138253" y="247400"/>
                </a:lnTo>
                <a:lnTo>
                  <a:pt x="500203" y="1"/>
                </a:lnTo>
                <a:lnTo>
                  <a:pt x="947597" y="1"/>
                </a:lnTo>
                <a:lnTo>
                  <a:pt x="1309547" y="247400"/>
                </a:lnTo>
                <a:lnTo>
                  <a:pt x="1447800" y="647700"/>
                </a:lnTo>
                <a:lnTo>
                  <a:pt x="1309547" y="1048000"/>
                </a:lnTo>
                <a:lnTo>
                  <a:pt x="947597" y="1295399"/>
                </a:lnTo>
                <a:lnTo>
                  <a:pt x="500203" y="1295399"/>
                </a:lnTo>
                <a:lnTo>
                  <a:pt x="138253" y="1048000"/>
                </a:lnTo>
                <a:close/>
              </a:path>
            </a:pathLst>
          </a:custGeom>
          <a:gradFill rotWithShape="1">
            <a:gsLst>
              <a:gs pos="0">
                <a:srgbClr val="E6DCFF"/>
              </a:gs>
              <a:gs pos="64999">
                <a:srgbClr val="C2ABFF"/>
              </a:gs>
              <a:gs pos="100000">
                <a:srgbClr val="A986FF"/>
              </a:gs>
            </a:gsLst>
            <a:lin ang="5400000" scaled="1"/>
          </a:gradFill>
          <a:ln w="9525">
            <a:solidFill>
              <a:srgbClr val="6F25E9"/>
            </a:solidFill>
            <a:miter lim="800000"/>
            <a:headEnd/>
            <a:tailEnd/>
          </a:ln>
          <a:effectLst>
            <a:outerShdw dist="20000" dir="5400000" rotWithShape="0">
              <a:srgbClr val="808080">
                <a:alpha val="37999"/>
              </a:srgbClr>
            </a:outerShdw>
          </a:effectLst>
        </p:spPr>
        <p:txBody>
          <a:bodyPr lIns="68568" tIns="34284" rIns="68568" bIns="34284" anchor="ctr"/>
          <a:lstStyle/>
          <a:p>
            <a:pPr>
              <a:defRPr/>
            </a:pPr>
            <a:r>
              <a:rPr lang="it-IT" sz="1100" dirty="0">
                <a:solidFill>
                  <a:schemeClr val="dk1"/>
                </a:solidFill>
              </a:rPr>
              <a:t>Scelte possibili per classi di operazioni, saldi contabili e informativa SIGNIFICATIVI</a:t>
            </a:r>
          </a:p>
        </p:txBody>
      </p:sp>
      <p:cxnSp>
        <p:nvCxnSpPr>
          <p:cNvPr id="18" name="Connettore 2 22"/>
          <p:cNvCxnSpPr>
            <a:cxnSpLocks noChangeShapeType="1"/>
            <a:stCxn id="17" idx="0"/>
            <a:endCxn id="21" idx="1"/>
          </p:cNvCxnSpPr>
          <p:nvPr/>
        </p:nvCxnSpPr>
        <p:spPr bwMode="auto">
          <a:xfrm flipV="1">
            <a:off x="2933255" y="1221879"/>
            <a:ext cx="1350713" cy="259380"/>
          </a:xfrm>
          <a:prstGeom prst="straightConnector1">
            <a:avLst/>
          </a:prstGeom>
          <a:noFill/>
          <a:ln w="25400">
            <a:solidFill>
              <a:srgbClr val="5313BD"/>
            </a:solidFill>
            <a:round/>
            <a:headEnd/>
            <a:tailEnd type="arrow" w="med" len="med"/>
          </a:ln>
          <a:effectLst>
            <a:outerShdw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19" name="Connettore 2 23"/>
          <p:cNvCxnSpPr>
            <a:cxnSpLocks noChangeShapeType="1"/>
            <a:stCxn id="17" idx="1"/>
            <a:endCxn id="22" idx="1"/>
          </p:cNvCxnSpPr>
          <p:nvPr/>
        </p:nvCxnSpPr>
        <p:spPr bwMode="auto">
          <a:xfrm flipV="1">
            <a:off x="3203849" y="1792428"/>
            <a:ext cx="1080119" cy="39094"/>
          </a:xfrm>
          <a:prstGeom prst="straightConnector1">
            <a:avLst/>
          </a:prstGeom>
          <a:noFill/>
          <a:ln w="25400">
            <a:solidFill>
              <a:srgbClr val="5313BD"/>
            </a:solidFill>
            <a:round/>
            <a:headEnd/>
            <a:tailEnd type="arrow" w="med" len="med"/>
          </a:ln>
          <a:effectLst>
            <a:outerShdw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20" name="Connettore 2 24"/>
          <p:cNvCxnSpPr>
            <a:cxnSpLocks noChangeShapeType="1"/>
            <a:stCxn id="17" idx="2"/>
            <a:endCxn id="23" idx="1"/>
          </p:cNvCxnSpPr>
          <p:nvPr/>
        </p:nvCxnSpPr>
        <p:spPr bwMode="auto">
          <a:xfrm>
            <a:off x="2933255" y="2181784"/>
            <a:ext cx="1350713" cy="373159"/>
          </a:xfrm>
          <a:prstGeom prst="straightConnector1">
            <a:avLst/>
          </a:prstGeom>
          <a:noFill/>
          <a:ln w="25400">
            <a:solidFill>
              <a:srgbClr val="5313BD"/>
            </a:solidFill>
            <a:round/>
            <a:headEnd/>
            <a:tailEnd type="arrow" w="med" len="med"/>
          </a:ln>
          <a:effectLst>
            <a:outerShdw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21" name="CasellaDiTesto 20"/>
          <p:cNvSpPr txBox="1"/>
          <p:nvPr/>
        </p:nvSpPr>
        <p:spPr>
          <a:xfrm>
            <a:off x="4283968" y="1048760"/>
            <a:ext cx="3269027" cy="346237"/>
          </a:xfrm>
          <a:prstGeom prst="rect">
            <a:avLst/>
          </a:prstGeom>
        </p:spPr>
        <p:style>
          <a:lnRef idx="2">
            <a:schemeClr val="accent5"/>
          </a:lnRef>
          <a:fillRef idx="1">
            <a:schemeClr val="lt1"/>
          </a:fillRef>
          <a:effectRef idx="0">
            <a:schemeClr val="accent5"/>
          </a:effectRef>
          <a:fontRef idx="minor">
            <a:schemeClr val="dk1"/>
          </a:fontRef>
        </p:style>
        <p:txBody>
          <a:bodyPr wrap="none" lIns="68568" tIns="34284" rIns="68568" bIns="34284">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defRPr/>
            </a:pPr>
            <a:r>
              <a:rPr lang="it-IT" dirty="0" smtClean="0">
                <a:ea typeface="MS PGothic" charset="0"/>
                <a:cs typeface="MS PGothic" charset="0"/>
              </a:rPr>
              <a:t>SOLO procedure di conformità</a:t>
            </a:r>
          </a:p>
        </p:txBody>
      </p:sp>
      <p:sp>
        <p:nvSpPr>
          <p:cNvPr id="22" name="CasellaDiTesto 21"/>
          <p:cNvSpPr txBox="1"/>
          <p:nvPr/>
        </p:nvSpPr>
        <p:spPr>
          <a:xfrm>
            <a:off x="4283968" y="1480810"/>
            <a:ext cx="3312368" cy="623235"/>
          </a:xfrm>
          <a:prstGeom prst="rect">
            <a:avLst/>
          </a:prstGeom>
        </p:spPr>
        <p:style>
          <a:lnRef idx="2">
            <a:schemeClr val="accent5"/>
          </a:lnRef>
          <a:fillRef idx="1">
            <a:schemeClr val="lt1"/>
          </a:fillRef>
          <a:effectRef idx="0">
            <a:schemeClr val="accent5"/>
          </a:effectRef>
          <a:fontRef idx="minor">
            <a:schemeClr val="dk1"/>
          </a:fontRef>
        </p:style>
        <p:txBody>
          <a:bodyPr wrap="square" lIns="68568" tIns="34284" rIns="68568" bIns="34284">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defRPr/>
            </a:pPr>
            <a:r>
              <a:rPr lang="it-IT" dirty="0" smtClean="0">
                <a:ea typeface="MS PGothic" charset="0"/>
                <a:cs typeface="MS PGothic" charset="0"/>
              </a:rPr>
              <a:t>Procedure di conformità + analisi comparativa</a:t>
            </a:r>
          </a:p>
        </p:txBody>
      </p:sp>
      <p:sp>
        <p:nvSpPr>
          <p:cNvPr id="23" name="CasellaDiTesto 22"/>
          <p:cNvSpPr txBox="1"/>
          <p:nvPr/>
        </p:nvSpPr>
        <p:spPr>
          <a:xfrm>
            <a:off x="4283968" y="2104826"/>
            <a:ext cx="3312368" cy="900234"/>
          </a:xfrm>
          <a:prstGeom prst="rect">
            <a:avLst/>
          </a:prstGeom>
        </p:spPr>
        <p:style>
          <a:lnRef idx="2">
            <a:schemeClr val="accent5"/>
          </a:lnRef>
          <a:fillRef idx="1">
            <a:schemeClr val="lt1"/>
          </a:fillRef>
          <a:effectRef idx="0">
            <a:schemeClr val="accent5"/>
          </a:effectRef>
          <a:fontRef idx="minor">
            <a:schemeClr val="dk1"/>
          </a:fontRef>
        </p:style>
        <p:txBody>
          <a:bodyPr wrap="square" lIns="68568" tIns="34284" rIns="68568" bIns="34284">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defRPr/>
            </a:pPr>
            <a:r>
              <a:rPr lang="it-IT" dirty="0" smtClean="0">
                <a:ea typeface="MS PGothic" charset="0"/>
                <a:cs typeface="MS PGothic" charset="0"/>
              </a:rPr>
              <a:t>SOLO procedure di validità (Mix di analisi comparative e verifiche di dettaglio)</a:t>
            </a:r>
          </a:p>
        </p:txBody>
      </p:sp>
      <p:sp>
        <p:nvSpPr>
          <p:cNvPr id="24" name="Ovale 23"/>
          <p:cNvSpPr>
            <a:spLocks noChangeArrowheads="1"/>
          </p:cNvSpPr>
          <p:nvPr/>
        </p:nvSpPr>
        <p:spPr bwMode="auto">
          <a:xfrm>
            <a:off x="7740352" y="940748"/>
            <a:ext cx="533400" cy="400050"/>
          </a:xfrm>
          <a:prstGeom prst="ellipse">
            <a:avLst/>
          </a:prstGeom>
          <a:gradFill rotWithShape="1">
            <a:gsLst>
              <a:gs pos="0">
                <a:srgbClr val="FF0000"/>
              </a:gs>
              <a:gs pos="20000">
                <a:srgbClr val="FF0000"/>
              </a:gs>
              <a:gs pos="100000">
                <a:srgbClr val="DA0000"/>
              </a:gs>
            </a:gsLst>
            <a:lin ang="5400000"/>
          </a:gradFill>
          <a:ln w="9525">
            <a:solidFill>
              <a:srgbClr val="FF0000"/>
            </a:solidFill>
            <a:round/>
            <a:headEnd/>
            <a:tailEnd/>
          </a:ln>
          <a:effectLst>
            <a:outerShdw dist="23000" dir="5400000" rotWithShape="0">
              <a:srgbClr val="808080">
                <a:alpha val="34999"/>
              </a:srgbClr>
            </a:outerShdw>
          </a:effectLst>
        </p:spPr>
        <p:txBody>
          <a:bodyPr wrap="none" lIns="68568" tIns="34284" rIns="68568" bIns="34284" anchor="ctr"/>
          <a:lstStyle/>
          <a:p>
            <a:pPr>
              <a:defRPr/>
            </a:pPr>
            <a:r>
              <a:rPr lang="it-IT" dirty="0">
                <a:solidFill>
                  <a:schemeClr val="lt1"/>
                </a:solidFill>
                <a:latin typeface="+mn-lt"/>
                <a:ea typeface="+mn-ea"/>
                <a:cs typeface="+mn-cs"/>
              </a:rPr>
              <a:t>NO</a:t>
            </a:r>
          </a:p>
        </p:txBody>
      </p:sp>
      <p:sp>
        <p:nvSpPr>
          <p:cNvPr id="25" name="Ovale 24"/>
          <p:cNvSpPr>
            <a:spLocks noChangeArrowheads="1"/>
          </p:cNvSpPr>
          <p:nvPr/>
        </p:nvSpPr>
        <p:spPr bwMode="auto">
          <a:xfrm>
            <a:off x="7761288" y="1566812"/>
            <a:ext cx="533400" cy="400050"/>
          </a:xfrm>
          <a:prstGeom prst="ellipse">
            <a:avLst/>
          </a:prstGeom>
          <a:gradFill rotWithShape="1">
            <a:gsLst>
              <a:gs pos="0">
                <a:srgbClr val="00F500"/>
              </a:gs>
              <a:gs pos="20000">
                <a:srgbClr val="00EE00"/>
              </a:gs>
              <a:gs pos="100000">
                <a:srgbClr val="00B600"/>
              </a:gs>
            </a:gsLst>
            <a:lin ang="5400000"/>
          </a:gradFill>
          <a:ln w="9525">
            <a:solidFill>
              <a:srgbClr val="00D600"/>
            </a:solidFill>
            <a:round/>
            <a:headEnd/>
            <a:tailEnd/>
          </a:ln>
          <a:effectLst>
            <a:outerShdw dist="23000" dir="5400000" rotWithShape="0">
              <a:srgbClr val="808080">
                <a:alpha val="34999"/>
              </a:srgbClr>
            </a:outerShdw>
          </a:effectLst>
        </p:spPr>
        <p:txBody>
          <a:bodyPr wrap="none" lIns="68568" tIns="34284" rIns="68568" bIns="34284" anchor="ctr"/>
          <a:lstStyle/>
          <a:p>
            <a:pPr>
              <a:defRPr/>
            </a:pPr>
            <a:r>
              <a:rPr lang="it-IT" dirty="0">
                <a:solidFill>
                  <a:schemeClr val="lt1"/>
                </a:solidFill>
                <a:latin typeface="+mn-lt"/>
                <a:ea typeface="+mn-ea"/>
                <a:cs typeface="+mn-cs"/>
              </a:rPr>
              <a:t>SI</a:t>
            </a:r>
          </a:p>
        </p:txBody>
      </p:sp>
      <p:sp>
        <p:nvSpPr>
          <p:cNvPr id="26" name="Ovale 25"/>
          <p:cNvSpPr>
            <a:spLocks noChangeArrowheads="1"/>
          </p:cNvSpPr>
          <p:nvPr/>
        </p:nvSpPr>
        <p:spPr bwMode="auto">
          <a:xfrm>
            <a:off x="7761288" y="2236892"/>
            <a:ext cx="533400" cy="400050"/>
          </a:xfrm>
          <a:prstGeom prst="ellipse">
            <a:avLst/>
          </a:prstGeom>
          <a:gradFill rotWithShape="1">
            <a:gsLst>
              <a:gs pos="0">
                <a:srgbClr val="00F500"/>
              </a:gs>
              <a:gs pos="20000">
                <a:srgbClr val="00EE00"/>
              </a:gs>
              <a:gs pos="100000">
                <a:srgbClr val="00B600"/>
              </a:gs>
            </a:gsLst>
            <a:lin ang="5400000"/>
          </a:gradFill>
          <a:ln w="9525">
            <a:solidFill>
              <a:srgbClr val="00D600"/>
            </a:solidFill>
            <a:round/>
            <a:headEnd/>
            <a:tailEnd/>
          </a:ln>
          <a:effectLst>
            <a:outerShdw dist="23000" dir="5400000" rotWithShape="0">
              <a:srgbClr val="808080">
                <a:alpha val="34999"/>
              </a:srgbClr>
            </a:outerShdw>
          </a:effectLst>
        </p:spPr>
        <p:txBody>
          <a:bodyPr wrap="none" lIns="68568" tIns="34284" rIns="68568" bIns="34284" anchor="ctr"/>
          <a:lstStyle/>
          <a:p>
            <a:pPr>
              <a:defRPr/>
            </a:pPr>
            <a:r>
              <a:rPr lang="it-IT" dirty="0">
                <a:solidFill>
                  <a:schemeClr val="lt1"/>
                </a:solidFill>
                <a:latin typeface="+mn-lt"/>
                <a:ea typeface="+mn-ea"/>
                <a:cs typeface="+mn-cs"/>
              </a:rPr>
              <a:t>SI</a:t>
            </a:r>
          </a:p>
        </p:txBody>
      </p:sp>
      <p:sp>
        <p:nvSpPr>
          <p:cNvPr id="27" name="CasellaDiTesto 26"/>
          <p:cNvSpPr txBox="1"/>
          <p:nvPr/>
        </p:nvSpPr>
        <p:spPr>
          <a:xfrm>
            <a:off x="4313240" y="3148037"/>
            <a:ext cx="3787153" cy="346237"/>
          </a:xfrm>
          <a:prstGeom prst="rect">
            <a:avLst/>
          </a:prstGeom>
        </p:spPr>
        <p:style>
          <a:lnRef idx="2">
            <a:schemeClr val="accent5"/>
          </a:lnRef>
          <a:fillRef idx="1">
            <a:schemeClr val="lt1"/>
          </a:fillRef>
          <a:effectRef idx="0">
            <a:schemeClr val="accent5"/>
          </a:effectRef>
          <a:fontRef idx="minor">
            <a:schemeClr val="dk1"/>
          </a:fontRef>
        </p:style>
        <p:txBody>
          <a:bodyPr wrap="square" lIns="68568" tIns="34284" rIns="68568" bIns="34284">
            <a:spAutoFit/>
          </a:bodyPr>
          <a:lstStyle/>
          <a:p>
            <a:pPr>
              <a:defRPr/>
            </a:pPr>
            <a:r>
              <a:rPr lang="it-IT" dirty="0">
                <a:solidFill>
                  <a:schemeClr val="tx1"/>
                </a:solidFill>
                <a:ea typeface="ＭＳ Ｐゴシック" pitchFamily="34" charset="-128"/>
              </a:rPr>
              <a:t>SOLO procedure </a:t>
            </a:r>
            <a:r>
              <a:rPr lang="it-IT" dirty="0" smtClean="0">
                <a:solidFill>
                  <a:schemeClr val="tx1"/>
                </a:solidFill>
                <a:ea typeface="ＭＳ Ｐゴシック" pitchFamily="34" charset="-128"/>
              </a:rPr>
              <a:t>di conformità</a:t>
            </a:r>
            <a:endParaRPr lang="it-IT" dirty="0">
              <a:solidFill>
                <a:schemeClr val="tx1"/>
              </a:solidFill>
              <a:ea typeface="ＭＳ Ｐゴシック" pitchFamily="34" charset="-128"/>
            </a:endParaRPr>
          </a:p>
        </p:txBody>
      </p:sp>
      <p:sp>
        <p:nvSpPr>
          <p:cNvPr id="28" name="Ovale 27"/>
          <p:cNvSpPr>
            <a:spLocks noChangeArrowheads="1"/>
          </p:cNvSpPr>
          <p:nvPr/>
        </p:nvSpPr>
        <p:spPr bwMode="auto">
          <a:xfrm>
            <a:off x="8143056" y="3098825"/>
            <a:ext cx="533400" cy="400050"/>
          </a:xfrm>
          <a:prstGeom prst="ellipse">
            <a:avLst/>
          </a:prstGeom>
          <a:gradFill rotWithShape="1">
            <a:gsLst>
              <a:gs pos="0">
                <a:srgbClr val="FF0000"/>
              </a:gs>
              <a:gs pos="20000">
                <a:srgbClr val="FF0000"/>
              </a:gs>
              <a:gs pos="100000">
                <a:srgbClr val="DA0000"/>
              </a:gs>
            </a:gsLst>
            <a:lin ang="5400000"/>
          </a:gradFill>
          <a:ln w="9525">
            <a:solidFill>
              <a:srgbClr val="FF0000"/>
            </a:solidFill>
            <a:round/>
            <a:headEnd/>
            <a:tailEnd/>
          </a:ln>
          <a:effectLst>
            <a:outerShdw dist="23000" dir="5400000" rotWithShape="0">
              <a:srgbClr val="808080">
                <a:alpha val="34999"/>
              </a:srgbClr>
            </a:outerShdw>
          </a:effectLst>
        </p:spPr>
        <p:txBody>
          <a:bodyPr wrap="none" lIns="68568" tIns="34284" rIns="68568" bIns="34284" anchor="ctr"/>
          <a:lstStyle/>
          <a:p>
            <a:pPr>
              <a:defRPr/>
            </a:pPr>
            <a:r>
              <a:rPr lang="it-IT" dirty="0">
                <a:solidFill>
                  <a:schemeClr val="lt1"/>
                </a:solidFill>
                <a:latin typeface="+mn-lt"/>
                <a:ea typeface="+mn-ea"/>
                <a:cs typeface="+mn-cs"/>
              </a:rPr>
              <a:t>NO</a:t>
            </a:r>
          </a:p>
        </p:txBody>
      </p:sp>
      <p:cxnSp>
        <p:nvCxnSpPr>
          <p:cNvPr id="29" name="Connettore 2 68"/>
          <p:cNvCxnSpPr>
            <a:cxnSpLocks noChangeShapeType="1"/>
            <a:stCxn id="7" idx="0"/>
            <a:endCxn id="27" idx="1"/>
          </p:cNvCxnSpPr>
          <p:nvPr/>
        </p:nvCxnSpPr>
        <p:spPr bwMode="auto">
          <a:xfrm flipV="1">
            <a:off x="3190409" y="3321156"/>
            <a:ext cx="1122831" cy="127400"/>
          </a:xfrm>
          <a:prstGeom prst="straightConnector1">
            <a:avLst/>
          </a:prstGeom>
          <a:noFill/>
          <a:ln w="25400">
            <a:solidFill>
              <a:srgbClr val="5313BD"/>
            </a:solidFill>
            <a:round/>
            <a:headEnd/>
            <a:tailEnd type="arrow" w="med" len="med"/>
          </a:ln>
          <a:effectLst>
            <a:outerShdw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30" name="Rectangle 3"/>
          <p:cNvSpPr>
            <a:spLocks noGrp="1" noChangeArrowheads="1"/>
          </p:cNvSpPr>
          <p:nvPr>
            <p:ph type="title" idx="4294967295"/>
          </p:nvPr>
        </p:nvSpPr>
        <p:spPr>
          <a:xfrm>
            <a:off x="1648489" y="436593"/>
            <a:ext cx="6163127" cy="416149"/>
          </a:xfrm>
          <a:solidFill>
            <a:schemeClr val="bg1"/>
          </a:solidFill>
          <a:extLst/>
        </p:spPr>
        <p:txBody>
          <a:bodyPr vert="horz" lIns="68580" tIns="34290" rIns="68580" bIns="34290" rtlCol="0" anchor="ctr">
            <a:noAutofit/>
          </a:bodyPr>
          <a:lstStyle/>
          <a:p>
            <a:pPr algn="ctr"/>
            <a:r>
              <a:rPr lang="it-IT" sz="2400" dirty="0">
                <a:solidFill>
                  <a:srgbClr val="971613"/>
                </a:solidFill>
              </a:rPr>
              <a:t>Piano di revisione dettagliato - Regole</a:t>
            </a:r>
          </a:p>
        </p:txBody>
      </p:sp>
    </p:spTree>
    <p:extLst>
      <p:ext uri="{BB962C8B-B14F-4D97-AF65-F5344CB8AC3E}">
        <p14:creationId xmlns:p14="http://schemas.microsoft.com/office/powerpoint/2010/main" val="1437503601"/>
      </p:ext>
    </p:extLst>
  </p:cSld>
  <p:clrMapOvr>
    <a:masterClrMapping/>
  </p:clrMapOvr>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p:cNvSpPr txBox="1"/>
          <p:nvPr/>
        </p:nvSpPr>
        <p:spPr>
          <a:xfrm>
            <a:off x="5183490" y="2682298"/>
            <a:ext cx="138499" cy="346249"/>
          </a:xfrm>
          <a:prstGeom prst="rect">
            <a:avLst/>
          </a:prstGeom>
          <a:noFill/>
        </p:spPr>
        <p:txBody>
          <a:bodyPr wrap="none" lIns="68580" tIns="34290" rIns="68580" bIns="34290" rtlCol="0">
            <a:spAutoFit/>
          </a:bodyPr>
          <a:lstStyle/>
          <a:p>
            <a:endParaRPr lang="it-IT" dirty="0"/>
          </a:p>
        </p:txBody>
      </p:sp>
      <p:sp>
        <p:nvSpPr>
          <p:cNvPr id="6" name="Text Box 6"/>
          <p:cNvSpPr txBox="1">
            <a:spLocks noChangeArrowheads="1"/>
          </p:cNvSpPr>
          <p:nvPr/>
        </p:nvSpPr>
        <p:spPr bwMode="auto">
          <a:xfrm>
            <a:off x="796358" y="1186180"/>
            <a:ext cx="7771299" cy="3670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eaLnBrk="0" hangingPunct="0">
              <a:defRPr>
                <a:solidFill>
                  <a:schemeClr val="tx1"/>
                </a:solidFill>
                <a:latin typeface="Arial" charset="0"/>
                <a:ea typeface="ＭＳ Ｐゴシック" charset="0"/>
              </a:defRPr>
            </a:lvl1pPr>
            <a:lvl2pPr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just" eaLnBrk="1" hangingPunct="1"/>
            <a:r>
              <a:rPr lang="it-IT" dirty="0">
                <a:latin typeface="+mn-lt"/>
              </a:rPr>
              <a:t>Un esempio di Piano di revisione dettagliato è esposto negli allegati </a:t>
            </a:r>
            <a:r>
              <a:rPr lang="it-IT" altLang="ja-JP" dirty="0">
                <a:latin typeface="+mn-lt"/>
              </a:rPr>
              <a:t>al capitolo 14 del documento “Approccio metodologico ....” che espone per ogni voce di bilancio un elenco delle possibili </a:t>
            </a:r>
            <a:r>
              <a:rPr lang="it-IT" altLang="ja-JP" b="1" dirty="0">
                <a:latin typeface="+mn-lt"/>
              </a:rPr>
              <a:t>procedure di revisione</a:t>
            </a:r>
            <a:r>
              <a:rPr lang="it-IT" altLang="ja-JP" dirty="0">
                <a:latin typeface="+mn-lt"/>
              </a:rPr>
              <a:t>.</a:t>
            </a:r>
            <a:endParaRPr lang="it-IT" dirty="0">
              <a:latin typeface="+mn-lt"/>
            </a:endParaRPr>
          </a:p>
          <a:p>
            <a:pPr algn="just" eaLnBrk="1" hangingPunct="1"/>
            <a:r>
              <a:rPr lang="it-IT" dirty="0">
                <a:latin typeface="+mn-lt"/>
              </a:rPr>
              <a:t>Il documento suggerisce che:</a:t>
            </a:r>
          </a:p>
          <a:p>
            <a:pPr algn="just" eaLnBrk="1" hangingPunct="1"/>
            <a:endParaRPr lang="it-IT" b="1" dirty="0">
              <a:latin typeface="+mn-lt"/>
            </a:endParaRPr>
          </a:p>
          <a:p>
            <a:pPr marL="214313" indent="-214313" algn="just" eaLnBrk="1" hangingPunct="1">
              <a:buClr>
                <a:srgbClr val="971613"/>
              </a:buClr>
              <a:buFont typeface="Wingdings" charset="2"/>
              <a:buChar char="ü"/>
            </a:pPr>
            <a:r>
              <a:rPr lang="it-IT" b="1" dirty="0">
                <a:latin typeface="+mn-lt"/>
              </a:rPr>
              <a:t>per le aree di Rischio Residuo Basso</a:t>
            </a:r>
            <a:r>
              <a:rPr lang="it-IT" dirty="0">
                <a:latin typeface="+mn-lt"/>
              </a:rPr>
              <a:t>: il revisore può valutare l’utilizzo di questi programmi standardizzati</a:t>
            </a:r>
          </a:p>
          <a:p>
            <a:pPr algn="just" eaLnBrk="1" hangingPunct="1"/>
            <a:endParaRPr lang="it-IT" dirty="0">
              <a:latin typeface="+mn-lt"/>
            </a:endParaRPr>
          </a:p>
          <a:p>
            <a:pPr marL="214313" indent="-214313" algn="just" eaLnBrk="1" hangingPunct="1">
              <a:buClr>
                <a:srgbClr val="971613"/>
              </a:buClr>
              <a:buFont typeface="Wingdings" charset="2"/>
              <a:buChar char="ü"/>
            </a:pPr>
            <a:r>
              <a:rPr lang="it-IT" b="1" dirty="0">
                <a:latin typeface="+mn-lt"/>
              </a:rPr>
              <a:t>per le aree a Rischio Residuo Medio o Alto: </a:t>
            </a:r>
            <a:r>
              <a:rPr lang="it-IT" dirty="0">
                <a:latin typeface="+mn-lt"/>
              </a:rPr>
              <a:t>modificare come appropriato i programmi standardizzati (o costruirne di nuovi) al fine di progettare controlli mirati a rispondere in modo efficace e pertinente ai rischi di errori significativi individuati nelle specifiche circostanze.</a:t>
            </a:r>
          </a:p>
          <a:p>
            <a:pPr eaLnBrk="1" hangingPunct="1"/>
            <a:endParaRPr lang="it-IT" i="1" dirty="0"/>
          </a:p>
        </p:txBody>
      </p:sp>
      <p:sp>
        <p:nvSpPr>
          <p:cNvPr id="8" name="Rectangle 3"/>
          <p:cNvSpPr>
            <a:spLocks noGrp="1" noChangeArrowheads="1"/>
          </p:cNvSpPr>
          <p:nvPr>
            <p:ph type="title" idx="4294967295"/>
          </p:nvPr>
        </p:nvSpPr>
        <p:spPr>
          <a:xfrm>
            <a:off x="1992760" y="585768"/>
            <a:ext cx="4373778" cy="416149"/>
          </a:xfrm>
          <a:solidFill>
            <a:schemeClr val="bg1"/>
          </a:solidFill>
          <a:extLst/>
        </p:spPr>
        <p:txBody>
          <a:bodyPr vert="horz" lIns="68580" tIns="34290" rIns="68580" bIns="34290" rtlCol="0" anchor="ctr">
            <a:noAutofit/>
          </a:bodyPr>
          <a:lstStyle/>
          <a:p>
            <a:r>
              <a:rPr lang="pt-BR" sz="2400" dirty="0">
                <a:solidFill>
                  <a:srgbClr val="971613"/>
                </a:solidFill>
              </a:rPr>
              <a:t>Piano di revisione dettagliato</a:t>
            </a:r>
            <a:endParaRPr lang="it-IT" sz="2400" dirty="0">
              <a:solidFill>
                <a:srgbClr val="971613"/>
              </a:solidFill>
            </a:endParaRPr>
          </a:p>
        </p:txBody>
      </p:sp>
      <p:sp>
        <p:nvSpPr>
          <p:cNvPr id="7" name="CasellaDiTesto 6">
            <a:hlinkClick r:id="rId3" action="ppaction://hlinkfile"/>
          </p:cNvPr>
          <p:cNvSpPr txBox="1"/>
          <p:nvPr/>
        </p:nvSpPr>
        <p:spPr>
          <a:xfrm>
            <a:off x="5321989" y="4282645"/>
            <a:ext cx="2736304" cy="284693"/>
          </a:xfrm>
          <a:prstGeom prst="rect">
            <a:avLst/>
          </a:prstGeom>
          <a:ln>
            <a:noFill/>
          </a:ln>
        </p:spPr>
        <p:style>
          <a:lnRef idx="2">
            <a:schemeClr val="accent4"/>
          </a:lnRef>
          <a:fillRef idx="1">
            <a:schemeClr val="lt1"/>
          </a:fillRef>
          <a:effectRef idx="0">
            <a:schemeClr val="accent4"/>
          </a:effectRef>
          <a:fontRef idx="minor">
            <a:schemeClr val="dk1"/>
          </a:fontRef>
        </p:style>
        <p:txBody>
          <a:bodyPr wrap="square" lIns="68580" tIns="34290" rIns="68580" bIns="34290">
            <a:spAutoFit/>
          </a:bodyPr>
          <a:lstStyle>
            <a:defPPr>
              <a:defRPr lang="it-IT"/>
            </a:defPPr>
            <a:lvl1pPr>
              <a:defRPr>
                <a:solidFill>
                  <a:schemeClr val="dk1"/>
                </a:solidFill>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algn="ctr"/>
            <a:r>
              <a:rPr lang="it-IT" sz="1400" b="1" i="1" dirty="0" err="1" smtClean="0">
                <a:solidFill>
                  <a:srgbClr val="0000FF"/>
                </a:solidFill>
              </a:rPr>
              <a:t>All</a:t>
            </a:r>
            <a:r>
              <a:rPr lang="it-IT" sz="1400" b="1" i="1" dirty="0" smtClean="0">
                <a:solidFill>
                  <a:srgbClr val="0000FF"/>
                </a:solidFill>
              </a:rPr>
              <a:t> 5 e 6</a:t>
            </a:r>
            <a:endParaRPr lang="it-IT" sz="1400" b="1" i="1" dirty="0">
              <a:solidFill>
                <a:srgbClr val="0000FF"/>
              </a:solidFill>
            </a:endParaRPr>
          </a:p>
        </p:txBody>
      </p:sp>
    </p:spTree>
    <p:extLst>
      <p:ext uri="{BB962C8B-B14F-4D97-AF65-F5344CB8AC3E}">
        <p14:creationId xmlns:p14="http://schemas.microsoft.com/office/powerpoint/2010/main" val="3660882650"/>
      </p:ext>
    </p:extLst>
  </p:cSld>
  <p:clrMapOvr>
    <a:masterClrMapping/>
  </p:clrMapOvr>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p:cNvSpPr txBox="1"/>
          <p:nvPr/>
        </p:nvSpPr>
        <p:spPr>
          <a:xfrm>
            <a:off x="5183490" y="2453698"/>
            <a:ext cx="138499" cy="346249"/>
          </a:xfrm>
          <a:prstGeom prst="rect">
            <a:avLst/>
          </a:prstGeom>
          <a:noFill/>
        </p:spPr>
        <p:txBody>
          <a:bodyPr wrap="none" lIns="68580" tIns="34290" rIns="68580" bIns="34290" rtlCol="0">
            <a:spAutoFit/>
          </a:bodyPr>
          <a:lstStyle/>
          <a:p>
            <a:endParaRPr lang="it-IT" dirty="0"/>
          </a:p>
        </p:txBody>
      </p:sp>
      <p:sp>
        <p:nvSpPr>
          <p:cNvPr id="6" name="Text Box 6"/>
          <p:cNvSpPr txBox="1">
            <a:spLocks noChangeArrowheads="1"/>
          </p:cNvSpPr>
          <p:nvPr/>
        </p:nvSpPr>
        <p:spPr bwMode="auto">
          <a:xfrm>
            <a:off x="1498488" y="454161"/>
            <a:ext cx="6492245" cy="672492"/>
          </a:xfrm>
          <a:prstGeom prst="rect">
            <a:avLst/>
          </a:prstGeom>
          <a:solidFill>
            <a:schemeClr val="bg1"/>
          </a:solidFill>
          <a:ln>
            <a:noFill/>
          </a:ln>
          <a:extLst/>
        </p:spPr>
        <p:txBody>
          <a:bodyPr wrap="square" lIns="68580" tIns="34290" rIns="68580" bIns="34290">
            <a:spAutoFit/>
          </a:bodyPr>
          <a:lstStyle>
            <a:lvl1pPr eaLnBrk="0" hangingPunct="0">
              <a:defRPr>
                <a:solidFill>
                  <a:schemeClr val="tx1"/>
                </a:solidFill>
                <a:latin typeface="Arial" charset="0"/>
                <a:ea typeface="ＭＳ Ｐゴシック" charset="0"/>
              </a:defRPr>
            </a:lvl1pPr>
            <a:lvl2pPr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lnSpc>
                <a:spcPct val="80000"/>
              </a:lnSpc>
              <a:defRPr/>
            </a:pPr>
            <a:r>
              <a:rPr lang="pt-BR" sz="2400" b="1" dirty="0" err="1">
                <a:solidFill>
                  <a:srgbClr val="800000"/>
                </a:solidFill>
                <a:latin typeface="+mn-lt"/>
              </a:rPr>
              <a:t>Riepilogo</a:t>
            </a:r>
            <a:r>
              <a:rPr lang="pt-BR" sz="2400" b="1" dirty="0">
                <a:solidFill>
                  <a:srgbClr val="800000"/>
                </a:solidFill>
                <a:latin typeface="+mn-lt"/>
              </a:rPr>
              <a:t> - </a:t>
            </a:r>
            <a:r>
              <a:rPr lang="pt-BR" sz="2400" b="1" dirty="0" err="1">
                <a:solidFill>
                  <a:srgbClr val="800000"/>
                </a:solidFill>
                <a:latin typeface="+mn-lt"/>
              </a:rPr>
              <a:t>Correlazione</a:t>
            </a:r>
            <a:r>
              <a:rPr lang="pt-BR" sz="2400" b="1" dirty="0">
                <a:solidFill>
                  <a:srgbClr val="800000"/>
                </a:solidFill>
                <a:latin typeface="+mn-lt"/>
              </a:rPr>
              <a:t> </a:t>
            </a:r>
            <a:r>
              <a:rPr lang="pt-BR" sz="2400" b="1" dirty="0" err="1">
                <a:solidFill>
                  <a:srgbClr val="800000"/>
                </a:solidFill>
                <a:latin typeface="+mn-lt"/>
              </a:rPr>
              <a:t>tra</a:t>
            </a:r>
            <a:r>
              <a:rPr lang="pt-BR" sz="2400" b="1" dirty="0">
                <a:solidFill>
                  <a:srgbClr val="800000"/>
                </a:solidFill>
                <a:latin typeface="+mn-lt"/>
              </a:rPr>
              <a:t> </a:t>
            </a:r>
            <a:r>
              <a:rPr lang="pt-BR" sz="2400" b="1" dirty="0" err="1">
                <a:solidFill>
                  <a:srgbClr val="800000"/>
                </a:solidFill>
                <a:latin typeface="+mn-lt"/>
              </a:rPr>
              <a:t>rischi</a:t>
            </a:r>
            <a:r>
              <a:rPr lang="pt-BR" sz="2400" b="1" dirty="0">
                <a:solidFill>
                  <a:srgbClr val="800000"/>
                </a:solidFill>
                <a:latin typeface="+mn-lt"/>
              </a:rPr>
              <a:t> e procedure </a:t>
            </a:r>
            <a:r>
              <a:rPr lang="pt-BR" sz="2400" b="1" dirty="0" err="1">
                <a:solidFill>
                  <a:srgbClr val="800000"/>
                </a:solidFill>
                <a:latin typeface="+mn-lt"/>
              </a:rPr>
              <a:t>di</a:t>
            </a:r>
            <a:r>
              <a:rPr lang="pt-BR" sz="2400" b="1" dirty="0">
                <a:solidFill>
                  <a:srgbClr val="800000"/>
                </a:solidFill>
                <a:latin typeface="+mn-lt"/>
              </a:rPr>
              <a:t> </a:t>
            </a:r>
            <a:r>
              <a:rPr lang="pt-BR" sz="2400" b="1" dirty="0" err="1">
                <a:solidFill>
                  <a:srgbClr val="800000"/>
                </a:solidFill>
                <a:latin typeface="+mn-lt"/>
              </a:rPr>
              <a:t>revisione</a:t>
            </a:r>
            <a:endParaRPr lang="it-IT" sz="2400" b="1" dirty="0">
              <a:solidFill>
                <a:srgbClr val="800000"/>
              </a:solidFill>
              <a:latin typeface="+mn-lt"/>
            </a:endParaRPr>
          </a:p>
        </p:txBody>
      </p:sp>
      <p:sp>
        <p:nvSpPr>
          <p:cNvPr id="7" name="Text Box 5"/>
          <p:cNvSpPr txBox="1">
            <a:spLocks noChangeArrowheads="1"/>
          </p:cNvSpPr>
          <p:nvPr/>
        </p:nvSpPr>
        <p:spPr bwMode="auto">
          <a:xfrm>
            <a:off x="4112096" y="1441784"/>
            <a:ext cx="1219200" cy="238527"/>
          </a:xfrm>
          <a:prstGeom prst="rect">
            <a:avLst/>
          </a:prstGeom>
          <a:solidFill>
            <a:srgbClr val="FFCC66"/>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lIns="68580" tIns="34290" rIns="68580" bIns="34290">
            <a:spAutoFit/>
          </a:bodyPr>
          <a:lstStyle/>
          <a:p>
            <a:pPr algn="ctr" eaLnBrk="0" hangingPunct="0">
              <a:defRPr/>
            </a:pPr>
            <a:r>
              <a:rPr lang="it-IT" sz="1100" b="1" dirty="0">
                <a:latin typeface="Times New Roman" charset="0"/>
                <a:ea typeface="ＭＳ Ｐゴシック" charset="0"/>
              </a:rPr>
              <a:t>Livello di rischio</a:t>
            </a:r>
          </a:p>
        </p:txBody>
      </p:sp>
      <p:sp>
        <p:nvSpPr>
          <p:cNvPr id="8" name="Text Box 13"/>
          <p:cNvSpPr txBox="1">
            <a:spLocks noChangeArrowheads="1"/>
          </p:cNvSpPr>
          <p:nvPr/>
        </p:nvSpPr>
        <p:spPr bwMode="auto">
          <a:xfrm>
            <a:off x="4112096" y="4250096"/>
            <a:ext cx="1219200" cy="407804"/>
          </a:xfrm>
          <a:prstGeom prst="rect">
            <a:avLst/>
          </a:prstGeom>
          <a:solidFill>
            <a:srgbClr val="FFCC66"/>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lIns="68580" tIns="34290" rIns="68580" bIns="34290">
            <a:spAutoFit/>
          </a:bodyPr>
          <a:lstStyle/>
          <a:p>
            <a:pPr algn="ctr" eaLnBrk="0" hangingPunct="0">
              <a:defRPr/>
            </a:pPr>
            <a:r>
              <a:rPr lang="it-IT" sz="1100" b="1" dirty="0">
                <a:latin typeface="Times New Roman" charset="0"/>
                <a:ea typeface="ＭＳ Ｐゴシック" charset="0"/>
              </a:rPr>
              <a:t>Piano dettagliato di revisione</a:t>
            </a:r>
          </a:p>
        </p:txBody>
      </p:sp>
      <p:cxnSp>
        <p:nvCxnSpPr>
          <p:cNvPr id="9" name="AutoShape 14"/>
          <p:cNvCxnSpPr>
            <a:cxnSpLocks noChangeShapeType="1"/>
            <a:stCxn id="7" idx="2"/>
            <a:endCxn id="12" idx="0"/>
          </p:cNvCxnSpPr>
          <p:nvPr/>
        </p:nvCxnSpPr>
        <p:spPr bwMode="auto">
          <a:xfrm>
            <a:off x="4721696" y="1680311"/>
            <a:ext cx="0" cy="391722"/>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10" name="Rectangle 16"/>
          <p:cNvSpPr>
            <a:spLocks noChangeArrowheads="1"/>
          </p:cNvSpPr>
          <p:nvPr/>
        </p:nvSpPr>
        <p:spPr bwMode="auto">
          <a:xfrm>
            <a:off x="2051721" y="1366086"/>
            <a:ext cx="5338192" cy="348615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68580" tIns="34290" rIns="68580" bIns="34290" anchor="ctr"/>
          <a:lstStyle/>
          <a:p>
            <a:pPr>
              <a:defRPr/>
            </a:pPr>
            <a:endParaRPr lang="it-IT" sz="1400">
              <a:latin typeface="Arial" charset="0"/>
              <a:ea typeface="ＭＳ Ｐゴシック" charset="0"/>
            </a:endParaRPr>
          </a:p>
        </p:txBody>
      </p:sp>
      <p:grpSp>
        <p:nvGrpSpPr>
          <p:cNvPr id="11" name="Gruppo 10"/>
          <p:cNvGrpSpPr/>
          <p:nvPr/>
        </p:nvGrpSpPr>
        <p:grpSpPr>
          <a:xfrm>
            <a:off x="2207096" y="2072033"/>
            <a:ext cx="5029200" cy="1943100"/>
            <a:chOff x="2051720" y="2276872"/>
            <a:chExt cx="5029200" cy="2590800"/>
          </a:xfrm>
        </p:grpSpPr>
        <p:sp>
          <p:nvSpPr>
            <p:cNvPr id="12" name="Oval 6"/>
            <p:cNvSpPr>
              <a:spLocks noChangeArrowheads="1"/>
            </p:cNvSpPr>
            <p:nvPr/>
          </p:nvSpPr>
          <p:spPr bwMode="auto">
            <a:xfrm>
              <a:off x="2051720" y="2276872"/>
              <a:ext cx="5029200" cy="2590800"/>
            </a:xfrm>
            <a:prstGeom prst="ellipse">
              <a:avLst/>
            </a:prstGeom>
            <a:solidFill>
              <a:srgbClr val="FFCC66"/>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it-IT" sz="1400">
                <a:latin typeface="Arial" charset="0"/>
                <a:ea typeface="ＭＳ Ｐゴシック" charset="0"/>
              </a:endParaRPr>
            </a:p>
          </p:txBody>
        </p:sp>
        <p:grpSp>
          <p:nvGrpSpPr>
            <p:cNvPr id="13" name="Gruppo 12"/>
            <p:cNvGrpSpPr/>
            <p:nvPr/>
          </p:nvGrpSpPr>
          <p:grpSpPr>
            <a:xfrm>
              <a:off x="2470820" y="2353072"/>
              <a:ext cx="4076700" cy="2397443"/>
              <a:chOff x="2470820" y="2353072"/>
              <a:chExt cx="4076700" cy="2397443"/>
            </a:xfrm>
          </p:grpSpPr>
          <p:sp>
            <p:nvSpPr>
              <p:cNvPr id="14" name="Text Box 7"/>
              <p:cNvSpPr txBox="1">
                <a:spLocks noChangeArrowheads="1"/>
              </p:cNvSpPr>
              <p:nvPr/>
            </p:nvSpPr>
            <p:spPr bwMode="auto">
              <a:xfrm>
                <a:off x="3956720" y="2353072"/>
                <a:ext cx="12192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sz="3600">
                    <a:solidFill>
                      <a:schemeClr val="tx1"/>
                    </a:solidFill>
                    <a:latin typeface="Arial" pitchFamily="34" charset="0"/>
                    <a:ea typeface="ＭＳ Ｐゴシック" pitchFamily="34" charset="-128"/>
                  </a:defRPr>
                </a:lvl1pPr>
                <a:lvl2pPr marL="742950" indent="-285750" eaLnBrk="0" hangingPunct="0">
                  <a:defRPr sz="3600">
                    <a:solidFill>
                      <a:schemeClr val="tx1"/>
                    </a:solidFill>
                    <a:latin typeface="Arial" pitchFamily="34" charset="0"/>
                    <a:ea typeface="ＭＳ Ｐゴシック" pitchFamily="34" charset="-128"/>
                  </a:defRPr>
                </a:lvl2pPr>
                <a:lvl3pPr marL="1143000" indent="-228600" eaLnBrk="0" hangingPunct="0">
                  <a:defRPr sz="3600">
                    <a:solidFill>
                      <a:schemeClr val="tx1"/>
                    </a:solidFill>
                    <a:latin typeface="Arial" pitchFamily="34" charset="0"/>
                    <a:ea typeface="ＭＳ Ｐゴシック" pitchFamily="34" charset="-128"/>
                  </a:defRPr>
                </a:lvl3pPr>
                <a:lvl4pPr marL="1600200" indent="-228600" eaLnBrk="0" hangingPunct="0">
                  <a:defRPr sz="3600">
                    <a:solidFill>
                      <a:schemeClr val="tx1"/>
                    </a:solidFill>
                    <a:latin typeface="Arial" pitchFamily="34" charset="0"/>
                    <a:ea typeface="ＭＳ Ｐゴシック" pitchFamily="34" charset="-128"/>
                  </a:defRPr>
                </a:lvl4pPr>
                <a:lvl5pPr marL="2057400" indent="-228600" eaLnBrk="0" hangingPunct="0">
                  <a:defRPr sz="36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36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36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36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3600">
                    <a:solidFill>
                      <a:schemeClr val="tx1"/>
                    </a:solidFill>
                    <a:latin typeface="Arial" pitchFamily="34" charset="0"/>
                    <a:ea typeface="ＭＳ Ｐゴシック" pitchFamily="34" charset="-128"/>
                  </a:defRPr>
                </a:lvl9pPr>
              </a:lstStyle>
              <a:p>
                <a:pPr algn="ctr"/>
                <a:r>
                  <a:rPr lang="it-IT" sz="900" dirty="0">
                    <a:latin typeface="Times New Roman" pitchFamily="18" charset="0"/>
                  </a:rPr>
                  <a:t>Procedure di validità di base</a:t>
                </a:r>
              </a:p>
            </p:txBody>
          </p:sp>
          <p:sp>
            <p:nvSpPr>
              <p:cNvPr id="15" name="Text Box 8"/>
              <p:cNvSpPr txBox="1">
                <a:spLocks noChangeArrowheads="1"/>
              </p:cNvSpPr>
              <p:nvPr/>
            </p:nvSpPr>
            <p:spPr bwMode="auto">
              <a:xfrm>
                <a:off x="5480720" y="2695972"/>
                <a:ext cx="1066800" cy="6771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sz="3600">
                    <a:solidFill>
                      <a:schemeClr val="tx1"/>
                    </a:solidFill>
                    <a:latin typeface="Arial" pitchFamily="34" charset="0"/>
                    <a:ea typeface="ＭＳ Ｐゴシック" pitchFamily="34" charset="-128"/>
                  </a:defRPr>
                </a:lvl1pPr>
                <a:lvl2pPr marL="742950" indent="-285750" eaLnBrk="0" hangingPunct="0">
                  <a:defRPr sz="3600">
                    <a:solidFill>
                      <a:schemeClr val="tx1"/>
                    </a:solidFill>
                    <a:latin typeface="Arial" pitchFamily="34" charset="0"/>
                    <a:ea typeface="ＭＳ Ｐゴシック" pitchFamily="34" charset="-128"/>
                  </a:defRPr>
                </a:lvl2pPr>
                <a:lvl3pPr marL="1143000" indent="-228600" eaLnBrk="0" hangingPunct="0">
                  <a:defRPr sz="3600">
                    <a:solidFill>
                      <a:schemeClr val="tx1"/>
                    </a:solidFill>
                    <a:latin typeface="Arial" pitchFamily="34" charset="0"/>
                    <a:ea typeface="ＭＳ Ｐゴシック" pitchFamily="34" charset="-128"/>
                  </a:defRPr>
                </a:lvl3pPr>
                <a:lvl4pPr marL="1600200" indent="-228600" eaLnBrk="0" hangingPunct="0">
                  <a:defRPr sz="3600">
                    <a:solidFill>
                      <a:schemeClr val="tx1"/>
                    </a:solidFill>
                    <a:latin typeface="Arial" pitchFamily="34" charset="0"/>
                    <a:ea typeface="ＭＳ Ｐゴシック" pitchFamily="34" charset="-128"/>
                  </a:defRPr>
                </a:lvl4pPr>
                <a:lvl5pPr marL="2057400" indent="-228600" eaLnBrk="0" hangingPunct="0">
                  <a:defRPr sz="36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36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36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36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3600">
                    <a:solidFill>
                      <a:schemeClr val="tx1"/>
                    </a:solidFill>
                    <a:latin typeface="Arial" pitchFamily="34" charset="0"/>
                    <a:ea typeface="ＭＳ Ｐゴシック" pitchFamily="34" charset="-128"/>
                  </a:defRPr>
                </a:lvl9pPr>
              </a:lstStyle>
              <a:p>
                <a:pPr algn="ctr"/>
                <a:r>
                  <a:rPr lang="it-IT" sz="900">
                    <a:latin typeface="Times New Roman" pitchFamily="18" charset="0"/>
                  </a:rPr>
                  <a:t>Procedure di validità su campioni statistici</a:t>
                </a:r>
              </a:p>
            </p:txBody>
          </p:sp>
          <p:sp>
            <p:nvSpPr>
              <p:cNvPr id="16" name="Text Box 9"/>
              <p:cNvSpPr txBox="1">
                <a:spLocks noChangeArrowheads="1"/>
              </p:cNvSpPr>
              <p:nvPr/>
            </p:nvSpPr>
            <p:spPr bwMode="auto">
              <a:xfrm>
                <a:off x="5518820" y="3915172"/>
                <a:ext cx="9906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sz="3600">
                    <a:solidFill>
                      <a:schemeClr val="tx1"/>
                    </a:solidFill>
                    <a:latin typeface="Arial" pitchFamily="34" charset="0"/>
                    <a:ea typeface="ＭＳ Ｐゴシック" pitchFamily="34" charset="-128"/>
                  </a:defRPr>
                </a:lvl1pPr>
                <a:lvl2pPr marL="742950" indent="-285750" eaLnBrk="0" hangingPunct="0">
                  <a:defRPr sz="3600">
                    <a:solidFill>
                      <a:schemeClr val="tx1"/>
                    </a:solidFill>
                    <a:latin typeface="Arial" pitchFamily="34" charset="0"/>
                    <a:ea typeface="ＭＳ Ｐゴシック" pitchFamily="34" charset="-128"/>
                  </a:defRPr>
                </a:lvl2pPr>
                <a:lvl3pPr marL="1143000" indent="-228600" eaLnBrk="0" hangingPunct="0">
                  <a:defRPr sz="3600">
                    <a:solidFill>
                      <a:schemeClr val="tx1"/>
                    </a:solidFill>
                    <a:latin typeface="Arial" pitchFamily="34" charset="0"/>
                    <a:ea typeface="ＭＳ Ｐゴシック" pitchFamily="34" charset="-128"/>
                  </a:defRPr>
                </a:lvl3pPr>
                <a:lvl4pPr marL="1600200" indent="-228600" eaLnBrk="0" hangingPunct="0">
                  <a:defRPr sz="3600">
                    <a:solidFill>
                      <a:schemeClr val="tx1"/>
                    </a:solidFill>
                    <a:latin typeface="Arial" pitchFamily="34" charset="0"/>
                    <a:ea typeface="ＭＳ Ｐゴシック" pitchFamily="34" charset="-128"/>
                  </a:defRPr>
                </a:lvl4pPr>
                <a:lvl5pPr marL="2057400" indent="-228600" eaLnBrk="0" hangingPunct="0">
                  <a:defRPr sz="36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36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36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36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3600">
                    <a:solidFill>
                      <a:schemeClr val="tx1"/>
                    </a:solidFill>
                    <a:latin typeface="Arial" pitchFamily="34" charset="0"/>
                    <a:ea typeface="ＭＳ Ｐゴシック" pitchFamily="34" charset="-128"/>
                  </a:defRPr>
                </a:lvl9pPr>
              </a:lstStyle>
              <a:p>
                <a:pPr algn="ctr"/>
                <a:r>
                  <a:rPr lang="it-IT" sz="900">
                    <a:latin typeface="Times New Roman" pitchFamily="18" charset="0"/>
                  </a:rPr>
                  <a:t>Procedure di conformità</a:t>
                </a:r>
              </a:p>
            </p:txBody>
          </p:sp>
          <p:sp>
            <p:nvSpPr>
              <p:cNvPr id="17" name="Text Box 10"/>
              <p:cNvSpPr txBox="1">
                <a:spLocks noChangeArrowheads="1"/>
              </p:cNvSpPr>
              <p:nvPr/>
            </p:nvSpPr>
            <p:spPr bwMode="auto">
              <a:xfrm>
                <a:off x="3956720" y="4258072"/>
                <a:ext cx="12192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sz="3600">
                    <a:solidFill>
                      <a:schemeClr val="tx1"/>
                    </a:solidFill>
                    <a:latin typeface="Arial" pitchFamily="34" charset="0"/>
                    <a:ea typeface="ＭＳ Ｐゴシック" pitchFamily="34" charset="-128"/>
                  </a:defRPr>
                </a:lvl1pPr>
                <a:lvl2pPr marL="742950" indent="-285750" eaLnBrk="0" hangingPunct="0">
                  <a:defRPr sz="3600">
                    <a:solidFill>
                      <a:schemeClr val="tx1"/>
                    </a:solidFill>
                    <a:latin typeface="Arial" pitchFamily="34" charset="0"/>
                    <a:ea typeface="ＭＳ Ｐゴシック" pitchFamily="34" charset="-128"/>
                  </a:defRPr>
                </a:lvl2pPr>
                <a:lvl3pPr marL="1143000" indent="-228600" eaLnBrk="0" hangingPunct="0">
                  <a:defRPr sz="3600">
                    <a:solidFill>
                      <a:schemeClr val="tx1"/>
                    </a:solidFill>
                    <a:latin typeface="Arial" pitchFamily="34" charset="0"/>
                    <a:ea typeface="ＭＳ Ｐゴシック" pitchFamily="34" charset="-128"/>
                  </a:defRPr>
                </a:lvl3pPr>
                <a:lvl4pPr marL="1600200" indent="-228600" eaLnBrk="0" hangingPunct="0">
                  <a:defRPr sz="3600">
                    <a:solidFill>
                      <a:schemeClr val="tx1"/>
                    </a:solidFill>
                    <a:latin typeface="Arial" pitchFamily="34" charset="0"/>
                    <a:ea typeface="ＭＳ Ｐゴシック" pitchFamily="34" charset="-128"/>
                  </a:defRPr>
                </a:lvl4pPr>
                <a:lvl5pPr marL="2057400" indent="-228600" eaLnBrk="0" hangingPunct="0">
                  <a:defRPr sz="36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36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36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36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3600">
                    <a:solidFill>
                      <a:schemeClr val="tx1"/>
                    </a:solidFill>
                    <a:latin typeface="Arial" pitchFamily="34" charset="0"/>
                    <a:ea typeface="ＭＳ Ｐゴシック" pitchFamily="34" charset="-128"/>
                  </a:defRPr>
                </a:lvl9pPr>
              </a:lstStyle>
              <a:p>
                <a:pPr algn="ctr"/>
                <a:r>
                  <a:rPr lang="it-IT" sz="900">
                    <a:latin typeface="Times New Roman" pitchFamily="18" charset="0"/>
                  </a:rPr>
                  <a:t>Procedure di validità estese</a:t>
                </a:r>
              </a:p>
            </p:txBody>
          </p:sp>
          <p:sp>
            <p:nvSpPr>
              <p:cNvPr id="18" name="Text Box 11"/>
              <p:cNvSpPr txBox="1">
                <a:spLocks noChangeArrowheads="1"/>
              </p:cNvSpPr>
              <p:nvPr/>
            </p:nvSpPr>
            <p:spPr bwMode="auto">
              <a:xfrm>
                <a:off x="2470820" y="3915172"/>
                <a:ext cx="1219200" cy="3077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0" hangingPunct="0">
                  <a:defRPr/>
                </a:pPr>
                <a:r>
                  <a:rPr lang="it-IT" sz="900">
                    <a:latin typeface="Times New Roman" charset="0"/>
                    <a:ea typeface="ＭＳ Ｐゴシック" charset="0"/>
                  </a:rPr>
                  <a:t>Analisi comparativa</a:t>
                </a:r>
              </a:p>
            </p:txBody>
          </p:sp>
          <p:sp>
            <p:nvSpPr>
              <p:cNvPr id="19" name="Text Box 12"/>
              <p:cNvSpPr txBox="1">
                <a:spLocks noChangeArrowheads="1"/>
              </p:cNvSpPr>
              <p:nvPr/>
            </p:nvSpPr>
            <p:spPr bwMode="auto">
              <a:xfrm>
                <a:off x="2470820" y="2695972"/>
                <a:ext cx="1219200" cy="6771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0" hangingPunct="0">
                  <a:defRPr/>
                </a:pPr>
                <a:r>
                  <a:rPr lang="it-IT" sz="900">
                    <a:latin typeface="Times New Roman" charset="0"/>
                    <a:ea typeface="ＭＳ Ｐゴシック" charset="0"/>
                  </a:rPr>
                  <a:t>Procedure a fronte di rischi significativi specifici</a:t>
                </a:r>
              </a:p>
            </p:txBody>
          </p:sp>
          <p:sp>
            <p:nvSpPr>
              <p:cNvPr id="20" name="Text Box 17"/>
              <p:cNvSpPr txBox="1">
                <a:spLocks noChangeArrowheads="1"/>
              </p:cNvSpPr>
              <p:nvPr/>
            </p:nvSpPr>
            <p:spPr bwMode="auto">
              <a:xfrm>
                <a:off x="3804320" y="3115072"/>
                <a:ext cx="15240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0" hangingPunct="0">
                  <a:defRPr/>
                </a:pPr>
                <a:r>
                  <a:rPr lang="it-IT" sz="1200" b="1" dirty="0">
                    <a:latin typeface="Times New Roman" charset="0"/>
                    <a:ea typeface="ＭＳ Ｐゴシック" charset="0"/>
                  </a:rPr>
                  <a:t>La cassetta degli attrezzi del revisore</a:t>
                </a:r>
              </a:p>
            </p:txBody>
          </p:sp>
        </p:grpSp>
      </p:grpSp>
      <p:cxnSp>
        <p:nvCxnSpPr>
          <p:cNvPr id="21" name="AutoShape 15"/>
          <p:cNvCxnSpPr>
            <a:cxnSpLocks noChangeShapeType="1"/>
          </p:cNvCxnSpPr>
          <p:nvPr/>
        </p:nvCxnSpPr>
        <p:spPr bwMode="auto">
          <a:xfrm>
            <a:off x="4721696" y="4015135"/>
            <a:ext cx="0" cy="234962"/>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Tree>
    <p:extLst>
      <p:ext uri="{BB962C8B-B14F-4D97-AF65-F5344CB8AC3E}">
        <p14:creationId xmlns:p14="http://schemas.microsoft.com/office/powerpoint/2010/main" val="1096787134"/>
      </p:ext>
    </p:extLst>
  </p:cSld>
  <p:clrMapOvr>
    <a:masterClrMapping/>
  </p:clrMapOvr>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121337" y="256559"/>
            <a:ext cx="6049811" cy="747897"/>
          </a:xfrm>
          <a:noFill/>
          <a:extLst>
            <a:ext uri="{AF507438-7753-43e0-B8FC-AC1667EBCBE1}">
              <a14:hiddenEffects xmlns:a14="http://schemas.microsoft.com/office/drawing/2010/main">
                <a:effectLst>
                  <a:outerShdw blurRad="63500" dist="35921" dir="2700000" algn="ctr" rotWithShape="0">
                    <a:srgbClr val="808080"/>
                  </a:outerShdw>
                </a:effectLst>
              </a14:hiddenEffects>
            </a:ext>
          </a:extLst>
        </p:spPr>
        <p:txBody>
          <a:bodyPr vert="horz" wrap="square" lIns="68580" tIns="34290" rIns="68580" bIns="34290" rtlCol="0" anchor="t">
            <a:spAutoFit/>
          </a:bodyPr>
          <a:lstStyle/>
          <a:p>
            <a:pPr>
              <a:lnSpc>
                <a:spcPct val="80000"/>
              </a:lnSpc>
            </a:pPr>
            <a:r>
              <a:rPr lang="it-IT" sz="2700" dirty="0">
                <a:solidFill>
                  <a:srgbClr val="800000"/>
                </a:solidFill>
              </a:rPr>
              <a:t>Documentare le procedure di revisione in risposta ai rischi identificati</a:t>
            </a:r>
          </a:p>
        </p:txBody>
      </p:sp>
      <p:sp>
        <p:nvSpPr>
          <p:cNvPr id="3" name="Segnaposto contenuto 2"/>
          <p:cNvSpPr>
            <a:spLocks noGrp="1"/>
          </p:cNvSpPr>
          <p:nvPr>
            <p:ph idx="1"/>
          </p:nvPr>
        </p:nvSpPr>
        <p:spPr>
          <a:xfrm>
            <a:off x="1067550" y="1025899"/>
            <a:ext cx="7485872" cy="3717983"/>
          </a:xfrm>
          <a:solidFill>
            <a:schemeClr val="bg1">
              <a:alpha val="24000"/>
            </a:schemeClr>
          </a:solidFill>
        </p:spPr>
        <p:txBody>
          <a:bodyPr>
            <a:normAutofit fontScale="92500" lnSpcReduction="20000"/>
          </a:bodyPr>
          <a:lstStyle/>
          <a:p>
            <a:pPr marL="0" indent="0">
              <a:buClr>
                <a:srgbClr val="800000"/>
              </a:buClr>
              <a:buNone/>
            </a:pPr>
            <a:r>
              <a:rPr lang="it-IT" sz="1800" b="1" dirty="0"/>
              <a:t>Le carte di lavoro relative ad ogni sezione del bilancio normalmente comprendono</a:t>
            </a:r>
          </a:p>
          <a:p>
            <a:pPr>
              <a:buClr>
                <a:srgbClr val="800000"/>
              </a:buClr>
              <a:buFont typeface="Wingdings" charset="2"/>
              <a:buChar char="ü"/>
            </a:pPr>
            <a:r>
              <a:rPr lang="it-IT" dirty="0" smtClean="0"/>
              <a:t>Programma di lavoro (con collegamento al rischio)</a:t>
            </a:r>
          </a:p>
          <a:p>
            <a:pPr>
              <a:buClr>
                <a:srgbClr val="800000"/>
              </a:buClr>
              <a:buFont typeface="Wingdings" charset="2"/>
              <a:buChar char="ü"/>
            </a:pPr>
            <a:r>
              <a:rPr lang="it-IT" dirty="0" smtClean="0"/>
              <a:t>Conclusioni del lavoro svolto</a:t>
            </a:r>
          </a:p>
          <a:p>
            <a:pPr>
              <a:buClr>
                <a:srgbClr val="800000"/>
              </a:buClr>
              <a:buFont typeface="Wingdings" charset="2"/>
              <a:buChar char="ü"/>
            </a:pPr>
            <a:r>
              <a:rPr lang="it-IT" dirty="0" err="1" smtClean="0"/>
              <a:t>Caposcheda</a:t>
            </a:r>
            <a:r>
              <a:rPr lang="it-IT" dirty="0" smtClean="0"/>
              <a:t> </a:t>
            </a:r>
            <a:r>
              <a:rPr lang="it-IT" sz="1500" dirty="0"/>
              <a:t>(dettaglio, confronto con anno precedente, quadratura con bilancio)</a:t>
            </a:r>
          </a:p>
          <a:p>
            <a:pPr>
              <a:buClr>
                <a:srgbClr val="800000"/>
              </a:buClr>
              <a:buFont typeface="Wingdings" charset="2"/>
              <a:buChar char="ü"/>
            </a:pPr>
            <a:r>
              <a:rPr lang="it-IT" dirty="0" smtClean="0"/>
              <a:t>Schede di dettaglio ed allegati</a:t>
            </a:r>
          </a:p>
          <a:p>
            <a:pPr marL="0" indent="0">
              <a:buClr>
                <a:srgbClr val="800000"/>
              </a:buClr>
              <a:buNone/>
            </a:pPr>
            <a:endParaRPr lang="it-IT" dirty="0" smtClean="0"/>
          </a:p>
          <a:p>
            <a:pPr marL="0" indent="0">
              <a:buClr>
                <a:srgbClr val="800000"/>
              </a:buClr>
              <a:buNone/>
            </a:pPr>
            <a:r>
              <a:rPr lang="it-IT" sz="1800" b="1" dirty="0"/>
              <a:t>Dalle carte di lavoro devono emergere chiaramente:</a:t>
            </a:r>
          </a:p>
          <a:p>
            <a:pPr>
              <a:buClr>
                <a:srgbClr val="800000"/>
              </a:buClr>
              <a:buFont typeface="Wingdings" charset="2"/>
              <a:buChar char="ü"/>
            </a:pPr>
            <a:r>
              <a:rPr lang="it-IT" dirty="0" smtClean="0"/>
              <a:t>la fonte delle informazioni</a:t>
            </a:r>
          </a:p>
          <a:p>
            <a:pPr>
              <a:buClr>
                <a:srgbClr val="800000"/>
              </a:buClr>
              <a:buFont typeface="Wingdings" charset="2"/>
              <a:buChar char="ü"/>
            </a:pPr>
            <a:r>
              <a:rPr lang="it-IT" dirty="0" smtClean="0"/>
              <a:t>i controlli effettuati</a:t>
            </a:r>
          </a:p>
          <a:p>
            <a:pPr>
              <a:buClr>
                <a:srgbClr val="800000"/>
              </a:buClr>
              <a:buFont typeface="Wingdings" charset="2"/>
              <a:buChar char="ü"/>
            </a:pPr>
            <a:r>
              <a:rPr lang="it-IT" dirty="0" smtClean="0"/>
              <a:t>chi ha svolto il lavoro</a:t>
            </a:r>
          </a:p>
          <a:p>
            <a:pPr>
              <a:buClr>
                <a:srgbClr val="800000"/>
              </a:buClr>
              <a:buFont typeface="Wingdings" charset="2"/>
              <a:buChar char="ü"/>
            </a:pPr>
            <a:r>
              <a:rPr lang="it-IT" dirty="0" smtClean="0"/>
              <a:t>chi ha rivisto il lavoro</a:t>
            </a:r>
          </a:p>
          <a:p>
            <a:pPr>
              <a:buClr>
                <a:srgbClr val="800000"/>
              </a:buClr>
              <a:buFont typeface="Wingdings" charset="2"/>
              <a:buChar char="ü"/>
            </a:pPr>
            <a:r>
              <a:rPr lang="it-IT" dirty="0" smtClean="0"/>
              <a:t>le conclusioni tratte</a:t>
            </a:r>
          </a:p>
          <a:p>
            <a:pPr marL="0" indent="0">
              <a:buClr>
                <a:srgbClr val="800000"/>
              </a:buClr>
              <a:buNone/>
            </a:pPr>
            <a:endParaRPr lang="it-IT" dirty="0"/>
          </a:p>
        </p:txBody>
      </p:sp>
    </p:spTree>
    <p:extLst>
      <p:ext uri="{BB962C8B-B14F-4D97-AF65-F5344CB8AC3E}">
        <p14:creationId xmlns:p14="http://schemas.microsoft.com/office/powerpoint/2010/main" val="61112585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060375" y="605890"/>
            <a:ext cx="5983797" cy="415499"/>
          </a:xfrm>
          <a:noFill/>
          <a:extLst>
            <a:ext uri="{AF507438-7753-43e0-B8FC-AC1667EBCBE1}">
              <a14:hiddenEffects xmlns:a14="http://schemas.microsoft.com/office/drawing/2010/main">
                <a:effectLst>
                  <a:outerShdw blurRad="63500" dist="35921" dir="2700000" algn="ctr" rotWithShape="0">
                    <a:srgbClr val="808080"/>
                  </a:outerShdw>
                </a:effectLst>
              </a14:hiddenEffects>
            </a:ext>
          </a:extLst>
        </p:spPr>
        <p:txBody>
          <a:bodyPr vert="horz" wrap="square" lIns="68580" tIns="34290" rIns="68580" bIns="34290" rtlCol="0" anchor="t">
            <a:spAutoFit/>
          </a:bodyPr>
          <a:lstStyle/>
          <a:p>
            <a:pPr>
              <a:lnSpc>
                <a:spcPct val="80000"/>
              </a:lnSpc>
            </a:pPr>
            <a:r>
              <a:rPr lang="it-IT" sz="2700" dirty="0">
                <a:solidFill>
                  <a:srgbClr val="971613"/>
                </a:solidFill>
              </a:rPr>
              <a:t>Documentare le procedure di validità</a:t>
            </a:r>
          </a:p>
        </p:txBody>
      </p:sp>
      <p:sp>
        <p:nvSpPr>
          <p:cNvPr id="3" name="Segnaposto contenuto 2"/>
          <p:cNvSpPr>
            <a:spLocks noGrp="1"/>
          </p:cNvSpPr>
          <p:nvPr>
            <p:ph idx="1"/>
          </p:nvPr>
        </p:nvSpPr>
        <p:spPr>
          <a:xfrm>
            <a:off x="457200" y="1555053"/>
            <a:ext cx="8229600" cy="2774293"/>
          </a:xfrm>
        </p:spPr>
        <p:txBody>
          <a:bodyPr>
            <a:normAutofit fontScale="92500" lnSpcReduction="10000"/>
          </a:bodyPr>
          <a:lstStyle/>
          <a:p>
            <a:pPr marL="0" indent="0">
              <a:buClr>
                <a:srgbClr val="800000"/>
              </a:buClr>
              <a:buNone/>
            </a:pPr>
            <a:r>
              <a:rPr lang="it-IT" sz="2000" b="1" dirty="0"/>
              <a:t>I documenti esaminati normalmente non costituiscono parte delle carte di lavoro</a:t>
            </a:r>
          </a:p>
          <a:p>
            <a:pPr marL="0" indent="0">
              <a:buClr>
                <a:srgbClr val="800000"/>
              </a:buClr>
              <a:buNone/>
            </a:pPr>
            <a:endParaRPr lang="it-IT" sz="1100" dirty="0"/>
          </a:p>
          <a:p>
            <a:pPr marL="0" indent="0">
              <a:buClr>
                <a:srgbClr val="800000"/>
              </a:buClr>
              <a:buNone/>
            </a:pPr>
            <a:r>
              <a:rPr lang="it-IT" dirty="0" smtClean="0"/>
              <a:t>Tuttavia può essere utile allegare copia di:</a:t>
            </a:r>
          </a:p>
          <a:p>
            <a:pPr>
              <a:buClr>
                <a:srgbClr val="800000"/>
              </a:buClr>
              <a:buFont typeface="Wingdings" charset="2"/>
              <a:buChar char="ü"/>
            </a:pPr>
            <a:r>
              <a:rPr lang="it-IT" dirty="0" smtClean="0"/>
              <a:t>esempi di documenti significativi</a:t>
            </a:r>
          </a:p>
          <a:p>
            <a:pPr>
              <a:buClr>
                <a:srgbClr val="800000"/>
              </a:buClr>
              <a:buFont typeface="Wingdings" charset="2"/>
              <a:buChar char="ü"/>
            </a:pPr>
            <a:r>
              <a:rPr lang="it-IT" dirty="0" smtClean="0"/>
              <a:t>documenti a supporto errori riscontrati </a:t>
            </a:r>
          </a:p>
          <a:p>
            <a:pPr marL="0" indent="0">
              <a:buClr>
                <a:srgbClr val="800000"/>
              </a:buClr>
              <a:buNone/>
            </a:pPr>
            <a:endParaRPr lang="it-IT" dirty="0"/>
          </a:p>
          <a:p>
            <a:pPr marL="0" indent="0">
              <a:buClr>
                <a:srgbClr val="800000"/>
              </a:buClr>
              <a:buNone/>
            </a:pPr>
            <a:r>
              <a:rPr lang="it-IT" dirty="0" smtClean="0"/>
              <a:t>In questo caso la copia dei documenti del cliente vanno inserite con un appropriati riferimenti all’interno della relativa sezione delle voci di bilancio.</a:t>
            </a:r>
          </a:p>
          <a:p>
            <a:pPr marL="0" indent="0">
              <a:buClr>
                <a:srgbClr val="800000"/>
              </a:buClr>
              <a:buNone/>
            </a:pPr>
            <a:endParaRPr lang="it-IT" dirty="0" smtClean="0"/>
          </a:p>
          <a:p>
            <a:pPr marL="0" indent="0">
              <a:buClr>
                <a:srgbClr val="800000"/>
              </a:buClr>
              <a:buNone/>
            </a:pPr>
            <a:endParaRPr lang="it-IT" dirty="0"/>
          </a:p>
        </p:txBody>
      </p:sp>
    </p:spTree>
    <p:extLst>
      <p:ext uri="{BB962C8B-B14F-4D97-AF65-F5344CB8AC3E}">
        <p14:creationId xmlns:p14="http://schemas.microsoft.com/office/powerpoint/2010/main" val="28440475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947333" y="630310"/>
            <a:ext cx="4838650" cy="620195"/>
          </a:xfrm>
          <a:solidFill>
            <a:schemeClr val="bg1"/>
          </a:solidFill>
        </p:spPr>
        <p:txBody>
          <a:bodyPr>
            <a:normAutofit/>
          </a:bodyPr>
          <a:lstStyle/>
          <a:p>
            <a:pPr algn="ctr"/>
            <a:r>
              <a:rPr lang="it-IT" sz="3600" dirty="0">
                <a:solidFill>
                  <a:srgbClr val="971613"/>
                </a:solidFill>
              </a:rPr>
              <a:t>Natura degli errori</a:t>
            </a:r>
          </a:p>
        </p:txBody>
      </p:sp>
      <p:sp>
        <p:nvSpPr>
          <p:cNvPr id="3" name="Segnaposto contenuto 2"/>
          <p:cNvSpPr>
            <a:spLocks noGrp="1"/>
          </p:cNvSpPr>
          <p:nvPr>
            <p:ph idx="1"/>
          </p:nvPr>
        </p:nvSpPr>
        <p:spPr>
          <a:xfrm>
            <a:off x="457200" y="1103173"/>
            <a:ext cx="8229600" cy="3600859"/>
          </a:xfrm>
        </p:spPr>
        <p:txBody>
          <a:bodyPr>
            <a:noAutofit/>
          </a:bodyPr>
          <a:lstStyle/>
          <a:p>
            <a:pPr marL="0" indent="0" algn="just">
              <a:buNone/>
            </a:pPr>
            <a:endParaRPr lang="it-IT" b="1" dirty="0" smtClean="0">
              <a:solidFill>
                <a:srgbClr val="971613"/>
              </a:solidFill>
            </a:endParaRPr>
          </a:p>
          <a:p>
            <a:pPr marL="0" indent="0" algn="just">
              <a:buNone/>
            </a:pPr>
            <a:r>
              <a:rPr lang="it-IT" sz="2400" b="1" dirty="0">
                <a:solidFill>
                  <a:srgbClr val="971613"/>
                </a:solidFill>
              </a:rPr>
              <a:t>Attenzione!</a:t>
            </a:r>
          </a:p>
          <a:p>
            <a:pPr marL="0" indent="0" algn="just">
              <a:buNone/>
            </a:pPr>
            <a:r>
              <a:rPr lang="it-IT" i="1" dirty="0"/>
              <a:t>La significatività definisce limiti quantitativi</a:t>
            </a:r>
          </a:p>
          <a:p>
            <a:pPr marL="0" indent="0" algn="just">
              <a:buNone/>
            </a:pPr>
            <a:endParaRPr lang="it-IT" sz="800" i="1" dirty="0"/>
          </a:p>
          <a:p>
            <a:pPr marL="0" indent="0" algn="just">
              <a:buNone/>
            </a:pPr>
            <a:r>
              <a:rPr lang="it-IT" i="1" dirty="0"/>
              <a:t>Ma gli errori possono essere significativi:</a:t>
            </a:r>
          </a:p>
          <a:p>
            <a:pPr marL="273844" indent="-273844" algn="just"/>
            <a:r>
              <a:rPr lang="it-IT" i="1" dirty="0"/>
              <a:t>sia per la loro entità</a:t>
            </a:r>
          </a:p>
          <a:p>
            <a:pPr marL="273844" indent="-273844" algn="just"/>
            <a:r>
              <a:rPr lang="it-IT" i="1" dirty="0"/>
              <a:t>che per la loro natura</a:t>
            </a:r>
          </a:p>
          <a:p>
            <a:pPr algn="just"/>
            <a:endParaRPr lang="it-IT" sz="800" i="1" dirty="0"/>
          </a:p>
          <a:p>
            <a:pPr marL="0" indent="0" algn="just">
              <a:buNone/>
            </a:pPr>
            <a:r>
              <a:rPr lang="it-IT" b="1" dirty="0">
                <a:solidFill>
                  <a:srgbClr val="971613"/>
                </a:solidFill>
              </a:rPr>
              <a:t>Quindi:</a:t>
            </a:r>
            <a:r>
              <a:rPr lang="it-IT" dirty="0">
                <a:solidFill>
                  <a:srgbClr val="971613"/>
                </a:solidFill>
              </a:rPr>
              <a:t> </a:t>
            </a:r>
            <a:r>
              <a:rPr lang="it-IT" dirty="0"/>
              <a:t>Importanza del giudizio professionale del revisore</a:t>
            </a:r>
          </a:p>
          <a:p>
            <a:pPr marL="0" indent="0" algn="just">
              <a:buNone/>
            </a:pPr>
            <a:endParaRPr lang="it-IT" i="1" dirty="0"/>
          </a:p>
        </p:txBody>
      </p:sp>
      <p:sp>
        <p:nvSpPr>
          <p:cNvPr id="6" name="Segnaposto numero diapositiva 5"/>
          <p:cNvSpPr>
            <a:spLocks noGrp="1"/>
          </p:cNvSpPr>
          <p:nvPr>
            <p:ph type="sldNum" sz="quarter" idx="12"/>
          </p:nvPr>
        </p:nvSpPr>
        <p:spPr/>
        <p:txBody>
          <a:bodyPr/>
          <a:lstStyle/>
          <a:p>
            <a:fld id="{CAA2603E-11B3-B244-BEC4-E91FBEB07C54}" type="slidenum">
              <a:rPr lang="it-IT" smtClean="0"/>
              <a:t>6</a:t>
            </a:fld>
            <a:endParaRPr lang="it-IT"/>
          </a:p>
        </p:txBody>
      </p:sp>
      <p:sp>
        <p:nvSpPr>
          <p:cNvPr id="4" name="CasellaDiTesto 3"/>
          <p:cNvSpPr txBox="1"/>
          <p:nvPr/>
        </p:nvSpPr>
        <p:spPr>
          <a:xfrm>
            <a:off x="3809841" y="826173"/>
            <a:ext cx="138499" cy="346249"/>
          </a:xfrm>
          <a:prstGeom prst="rect">
            <a:avLst/>
          </a:prstGeom>
          <a:noFill/>
        </p:spPr>
        <p:txBody>
          <a:bodyPr wrap="none" lIns="68580" tIns="34290" rIns="68580" bIns="34290" rtlCol="0">
            <a:spAutoFit/>
          </a:bodyPr>
          <a:lstStyle/>
          <a:p>
            <a:endParaRPr lang="it-IT" dirty="0"/>
          </a:p>
        </p:txBody>
      </p:sp>
    </p:spTree>
    <p:extLst>
      <p:ext uri="{BB962C8B-B14F-4D97-AF65-F5344CB8AC3E}">
        <p14:creationId xmlns:p14="http://schemas.microsoft.com/office/powerpoint/2010/main" val="2436371700"/>
      </p:ext>
    </p:extLst>
  </p:cSld>
  <p:clrMapOvr>
    <a:masterClrMapping/>
  </p:clrMapOvr>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461444" y="423279"/>
            <a:ext cx="6280961" cy="415499"/>
          </a:xfrm>
          <a:noFill/>
          <a:extLst>
            <a:ext uri="{AF507438-7753-43e0-B8FC-AC1667EBCBE1}">
              <a14:hiddenEffects xmlns:a14="http://schemas.microsoft.com/office/drawing/2010/main">
                <a:effectLst>
                  <a:outerShdw blurRad="63500" dist="35921" dir="2700000" algn="ctr" rotWithShape="0">
                    <a:srgbClr val="808080"/>
                  </a:outerShdw>
                </a:effectLst>
              </a14:hiddenEffects>
            </a:ext>
          </a:extLst>
        </p:spPr>
        <p:txBody>
          <a:bodyPr vert="horz" wrap="square" lIns="68580" tIns="34290" rIns="68580" bIns="34290" rtlCol="0" anchor="t">
            <a:spAutoFit/>
          </a:bodyPr>
          <a:lstStyle/>
          <a:p>
            <a:pPr>
              <a:lnSpc>
                <a:spcPct val="80000"/>
              </a:lnSpc>
            </a:pPr>
            <a:r>
              <a:rPr lang="it-IT" sz="2700" dirty="0">
                <a:solidFill>
                  <a:srgbClr val="971613"/>
                </a:solidFill>
              </a:rPr>
              <a:t>Documentare le procedure di validità</a:t>
            </a:r>
          </a:p>
        </p:txBody>
      </p:sp>
      <p:sp>
        <p:nvSpPr>
          <p:cNvPr id="6" name="Segnaposto contenuto 2"/>
          <p:cNvSpPr txBox="1">
            <a:spLocks/>
          </p:cNvSpPr>
          <p:nvPr/>
        </p:nvSpPr>
        <p:spPr>
          <a:xfrm>
            <a:off x="540910" y="938969"/>
            <a:ext cx="8043074" cy="3640664"/>
          </a:xfrm>
          <a:prstGeom prst="rect">
            <a:avLst/>
          </a:prstGeom>
        </p:spPr>
        <p:txBody>
          <a:bodyPr vert="horz" lIns="68580" tIns="34290" rIns="68580" bIns="3429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it-IT" sz="2100" b="1" u="sng" dirty="0">
                <a:solidFill>
                  <a:srgbClr val="800000"/>
                </a:solidFill>
              </a:rPr>
              <a:t>ATTENZIONE</a:t>
            </a:r>
            <a:r>
              <a:rPr lang="it-IT" sz="2100" b="1" dirty="0">
                <a:solidFill>
                  <a:srgbClr val="800000"/>
                </a:solidFill>
              </a:rPr>
              <a:t>! </a:t>
            </a:r>
          </a:p>
          <a:p>
            <a:pPr>
              <a:buClr>
                <a:srgbClr val="800000"/>
              </a:buClr>
              <a:buFont typeface="Wingdings" charset="2"/>
              <a:buChar char="ü"/>
            </a:pPr>
            <a:r>
              <a:rPr lang="it-IT" sz="2100" dirty="0"/>
              <a:t>se è il primo anno di revisione, oppure</a:t>
            </a:r>
          </a:p>
          <a:p>
            <a:pPr>
              <a:buClr>
                <a:srgbClr val="800000"/>
              </a:buClr>
              <a:buFont typeface="Wingdings" charset="2"/>
              <a:buChar char="ü"/>
            </a:pPr>
            <a:r>
              <a:rPr lang="it-IT" sz="2100" dirty="0"/>
              <a:t>se è il primo anno di mandato e il revisore precedente non applicava i </a:t>
            </a:r>
            <a:r>
              <a:rPr lang="it-IT" sz="2100" dirty="0" err="1"/>
              <a:t>PdR</a:t>
            </a:r>
            <a:r>
              <a:rPr lang="it-IT" sz="2100" dirty="0"/>
              <a:t>,</a:t>
            </a:r>
          </a:p>
          <a:p>
            <a:pPr lvl="1">
              <a:buClr>
                <a:srgbClr val="800000"/>
              </a:buClr>
              <a:buFont typeface="Wingdings" charset="2"/>
              <a:buChar char="ü"/>
            </a:pPr>
            <a:r>
              <a:rPr lang="it-IT" sz="1800" dirty="0"/>
              <a:t>occorre ricostruire storicamente i saldi di bilancio</a:t>
            </a:r>
          </a:p>
          <a:p>
            <a:pPr lvl="2">
              <a:buClr>
                <a:srgbClr val="800000"/>
              </a:buClr>
              <a:buFont typeface="Wingdings" charset="2"/>
              <a:buChar char="ü"/>
            </a:pPr>
            <a:r>
              <a:rPr lang="it-IT" sz="1500" dirty="0"/>
              <a:t>costo storico</a:t>
            </a:r>
          </a:p>
          <a:p>
            <a:pPr lvl="2">
              <a:buClr>
                <a:srgbClr val="800000"/>
              </a:buClr>
              <a:buFont typeface="Wingdings" charset="2"/>
              <a:buChar char="ü"/>
            </a:pPr>
            <a:r>
              <a:rPr lang="it-IT" sz="1500" dirty="0"/>
              <a:t>fondi ammortamento</a:t>
            </a:r>
          </a:p>
          <a:p>
            <a:pPr lvl="2">
              <a:buClr>
                <a:srgbClr val="800000"/>
              </a:buClr>
              <a:buFont typeface="Wingdings" charset="2"/>
              <a:buChar char="ü"/>
            </a:pPr>
            <a:r>
              <a:rPr lang="it-IT" sz="1500" dirty="0"/>
              <a:t>per annata di formazione</a:t>
            </a:r>
          </a:p>
          <a:p>
            <a:pPr lvl="2">
              <a:buClr>
                <a:srgbClr val="800000"/>
              </a:buClr>
              <a:buFont typeface="Wingdings" charset="2"/>
              <a:buChar char="ü"/>
            </a:pPr>
            <a:r>
              <a:rPr lang="it-IT" sz="1500" dirty="0"/>
              <a:t>al netto dei decrementi avvenuti nel corso del tempo</a:t>
            </a:r>
          </a:p>
          <a:p>
            <a:pPr lvl="1">
              <a:buClr>
                <a:srgbClr val="800000"/>
              </a:buClr>
              <a:buFont typeface="Wingdings" charset="2"/>
              <a:buChar char="ü"/>
            </a:pPr>
            <a:r>
              <a:rPr lang="it-IT" sz="1800" dirty="0"/>
              <a:t>ed effettuare verifiche a campione</a:t>
            </a:r>
          </a:p>
          <a:p>
            <a:pPr lvl="1">
              <a:buClr>
                <a:srgbClr val="800000"/>
              </a:buClr>
              <a:buFont typeface="Wingdings" charset="2"/>
              <a:buChar char="ü"/>
            </a:pPr>
            <a:r>
              <a:rPr lang="it-IT" sz="1800" dirty="0"/>
              <a:t>per accertare se l’apertura è corretta</a:t>
            </a:r>
          </a:p>
        </p:txBody>
      </p:sp>
    </p:spTree>
    <p:extLst>
      <p:ext uri="{BB962C8B-B14F-4D97-AF65-F5344CB8AC3E}">
        <p14:creationId xmlns:p14="http://schemas.microsoft.com/office/powerpoint/2010/main" val="289807081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4294967295"/>
          </p:nvPr>
        </p:nvSpPr>
        <p:spPr>
          <a:xfrm>
            <a:off x="539554" y="2117988"/>
            <a:ext cx="8064896" cy="492443"/>
          </a:xfrm>
          <a:solidFill>
            <a:srgbClr val="810E05"/>
          </a:solidFill>
          <a:ln cap="flat">
            <a:noFill/>
            <a:miter lim="800000"/>
            <a:headEnd type="none" w="med" len="med"/>
            <a:tailEnd type="none" w="med" len="med"/>
          </a:ln>
          <a:extLst/>
        </p:spPr>
        <p:txBody>
          <a:bodyPr vert="horz" wrap="square" lIns="68580" tIns="34290" rIns="68580" bIns="34290" rtlCol="0" anchor="ctr">
            <a:spAutoFit/>
          </a:bodyPr>
          <a:lstStyle/>
          <a:p>
            <a:pPr marL="0" indent="0" algn="ctr">
              <a:lnSpc>
                <a:spcPct val="80000"/>
              </a:lnSpc>
              <a:spcBef>
                <a:spcPct val="0"/>
              </a:spcBef>
              <a:buNone/>
            </a:pPr>
            <a:r>
              <a:rPr lang="it-IT" sz="3300" b="1" dirty="0">
                <a:solidFill>
                  <a:schemeClr val="bg1"/>
                </a:solidFill>
              </a:rPr>
              <a:t>Informativa</a:t>
            </a:r>
          </a:p>
        </p:txBody>
      </p:sp>
    </p:spTree>
    <p:extLst>
      <p:ext uri="{BB962C8B-B14F-4D97-AF65-F5344CB8AC3E}">
        <p14:creationId xmlns:p14="http://schemas.microsoft.com/office/powerpoint/2010/main" val="1470632565"/>
      </p:ext>
    </p:extLst>
  </p:cSld>
  <p:clrMapOvr>
    <a:masterClrMapping/>
  </p:clrMapOvr>
  <p:timing>
    <p:tnLst>
      <p:par>
        <p:cTn xmlns:p14="http://schemas.microsoft.com/office/powerpoint/2010/mai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noFill/>
          <a:ln>
            <a:noFill/>
          </a:ln>
        </p:spPr>
        <p:txBody>
          <a:bodyPr vert="horz" wrap="square" lIns="68580" tIns="34290" rIns="68580" bIns="34290" numCol="1" anchor="ctr" anchorCtr="0" compatLnSpc="1">
            <a:prstTxWarp prst="textNoShape">
              <a:avLst/>
            </a:prstTxWarp>
            <a:normAutofit/>
          </a:bodyPr>
          <a:lstStyle/>
          <a:p>
            <a:pPr algn="ctr"/>
            <a:r>
              <a:rPr lang="it-IT" sz="2400" dirty="0">
                <a:solidFill>
                  <a:srgbClr val="800000"/>
                </a:solidFill>
              </a:rPr>
              <a:t>Informativa</a:t>
            </a:r>
            <a:br>
              <a:rPr lang="it-IT" sz="2400" dirty="0">
                <a:solidFill>
                  <a:srgbClr val="800000"/>
                </a:solidFill>
              </a:rPr>
            </a:br>
            <a:r>
              <a:rPr lang="it-IT" sz="2400" dirty="0">
                <a:solidFill>
                  <a:srgbClr val="800000"/>
                </a:solidFill>
              </a:rPr>
              <a:t>Revisore e controllo dell’adeguatezza dell’informativa</a:t>
            </a:r>
          </a:p>
        </p:txBody>
      </p:sp>
      <p:sp>
        <p:nvSpPr>
          <p:cNvPr id="9219" name="Rectangle 3"/>
          <p:cNvSpPr>
            <a:spLocks noGrp="1" noChangeArrowheads="1"/>
          </p:cNvSpPr>
          <p:nvPr>
            <p:ph type="body" idx="1"/>
          </p:nvPr>
        </p:nvSpPr>
        <p:spPr>
          <a:xfrm>
            <a:off x="628650" y="1844033"/>
            <a:ext cx="7886700" cy="2163037"/>
          </a:xfrm>
        </p:spPr>
        <p:txBody>
          <a:bodyPr>
            <a:normAutofit/>
          </a:bodyPr>
          <a:lstStyle/>
          <a:p>
            <a:pPr marL="0" indent="0" algn="just">
              <a:buNone/>
              <a:defRPr/>
            </a:pPr>
            <a:r>
              <a:rPr lang="it-IT" dirty="0" smtClean="0"/>
              <a:t>Il revisore deve svolgere procedure di revisione per valutare se la presentazione del bilancio nel suo complesso, </a:t>
            </a:r>
            <a:r>
              <a:rPr lang="it-IT" u="sng" dirty="0" smtClean="0"/>
              <a:t>inclusa la relativa informativa</a:t>
            </a:r>
            <a:r>
              <a:rPr lang="it-IT" dirty="0" smtClean="0"/>
              <a:t>, sia conforme con il quadro normativo di riferimento (principio di revisione n. ISA Italia 330 punto 24)</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noFill/>
          <a:ln>
            <a:noFill/>
          </a:ln>
        </p:spPr>
        <p:txBody>
          <a:bodyPr vert="horz" wrap="square" lIns="68580" tIns="34290" rIns="68580" bIns="34290" numCol="1" anchor="ctr" anchorCtr="0" compatLnSpc="1">
            <a:prstTxWarp prst="textNoShape">
              <a:avLst/>
            </a:prstTxWarp>
            <a:normAutofit/>
          </a:bodyPr>
          <a:lstStyle/>
          <a:p>
            <a:pPr algn="ctr"/>
            <a:r>
              <a:rPr lang="it-IT" sz="2400" dirty="0">
                <a:solidFill>
                  <a:srgbClr val="800000"/>
                </a:solidFill>
              </a:rPr>
              <a:t>Informativa</a:t>
            </a:r>
            <a:br>
              <a:rPr lang="it-IT" sz="2400" dirty="0">
                <a:solidFill>
                  <a:srgbClr val="800000"/>
                </a:solidFill>
              </a:rPr>
            </a:br>
            <a:r>
              <a:rPr lang="it-IT" sz="2400" dirty="0">
                <a:solidFill>
                  <a:srgbClr val="800000"/>
                </a:solidFill>
              </a:rPr>
              <a:t>Funzione della Nota Integrativa</a:t>
            </a:r>
          </a:p>
        </p:txBody>
      </p:sp>
      <p:sp>
        <p:nvSpPr>
          <p:cNvPr id="4099" name="Rectangle 3"/>
          <p:cNvSpPr>
            <a:spLocks noGrp="1" noChangeArrowheads="1"/>
          </p:cNvSpPr>
          <p:nvPr>
            <p:ph type="body" idx="1"/>
          </p:nvPr>
        </p:nvSpPr>
        <p:spPr>
          <a:xfrm>
            <a:off x="628650" y="1705423"/>
            <a:ext cx="7886700" cy="2562537"/>
          </a:xfrm>
        </p:spPr>
        <p:txBody>
          <a:bodyPr/>
          <a:lstStyle/>
          <a:p>
            <a:pPr marL="0" indent="0" algn="just">
              <a:buNone/>
              <a:defRPr/>
            </a:pPr>
            <a:r>
              <a:rPr lang="it-IT" altLang="ja-JP" sz="1500" dirty="0">
                <a:latin typeface="Arial"/>
              </a:rPr>
              <a:t>Principio contabile OIC 12 punto 107:</a:t>
            </a:r>
          </a:p>
          <a:p>
            <a:pPr marL="0" indent="0" algn="just">
              <a:buNone/>
              <a:defRPr/>
            </a:pPr>
            <a:r>
              <a:rPr lang="ja-JP" altLang="it-IT" sz="1500" dirty="0">
                <a:latin typeface="Arial"/>
              </a:rPr>
              <a:t>“</a:t>
            </a:r>
            <a:r>
              <a:rPr lang="it-IT" sz="1500" i="1" dirty="0"/>
              <a:t>la nota integrativa fornisce:</a:t>
            </a:r>
          </a:p>
          <a:p>
            <a:pPr marL="402431" algn="just">
              <a:buClr>
                <a:srgbClr val="800000"/>
              </a:buClr>
              <a:defRPr/>
            </a:pPr>
            <a:r>
              <a:rPr lang="it-IT" sz="1500" i="1" dirty="0"/>
              <a:t>un commento esplicativo dei dati presentati nello stato patrimoniale e nel conto economico che per loro natura sono sintetici e quantitativi, e un commento delle variazioni rilevanti intervenute nelle voci tra un esercizio e l’altro  </a:t>
            </a:r>
            <a:r>
              <a:rPr lang="it-IT" sz="1500" b="1" i="1" dirty="0"/>
              <a:t>(funzione esplicativa)</a:t>
            </a:r>
          </a:p>
          <a:p>
            <a:pPr marL="402431" algn="just">
              <a:buClr>
                <a:srgbClr val="800000"/>
              </a:buClr>
              <a:defRPr/>
            </a:pPr>
            <a:r>
              <a:rPr lang="it-IT" sz="1500" i="1" dirty="0"/>
              <a:t>una evidenza delle informazioni di carattere qualitativo che per loro natura non possono essere fornite dagli schemi di stato patrimoniale e conto economico. La nota integrativa contiene, in forma descrittiva, informazioni ulteriori rispetto a quelle fornite dagli schemi di bilancio. </a:t>
            </a:r>
            <a:r>
              <a:rPr lang="it-IT" sz="1500" b="1" i="1" dirty="0"/>
              <a:t>(funzione integrativa)</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685800" y="171450"/>
            <a:ext cx="7772400" cy="571500"/>
          </a:xfrm>
          <a:noFill/>
          <a:ln>
            <a:noFill/>
          </a:ln>
        </p:spPr>
        <p:txBody>
          <a:bodyPr vert="horz" wrap="square" lIns="68580" tIns="34290" rIns="68580" bIns="34290" numCol="1" anchor="ctr" anchorCtr="0" compatLnSpc="1">
            <a:prstTxWarp prst="textNoShape">
              <a:avLst/>
            </a:prstTxWarp>
            <a:normAutofit fontScale="90000"/>
          </a:bodyPr>
          <a:lstStyle/>
          <a:p>
            <a:pPr algn="ctr"/>
            <a:r>
              <a:rPr lang="it-IT" sz="2400" dirty="0">
                <a:solidFill>
                  <a:srgbClr val="800000"/>
                </a:solidFill>
              </a:rPr>
              <a:t>Informativa</a:t>
            </a:r>
            <a:br>
              <a:rPr lang="it-IT" sz="2400" dirty="0">
                <a:solidFill>
                  <a:srgbClr val="800000"/>
                </a:solidFill>
              </a:rPr>
            </a:br>
            <a:r>
              <a:rPr lang="it-IT" sz="2400" dirty="0">
                <a:solidFill>
                  <a:srgbClr val="800000"/>
                </a:solidFill>
              </a:rPr>
              <a:t>Fonti della Nota Integrativa</a:t>
            </a:r>
          </a:p>
        </p:txBody>
      </p:sp>
      <p:sp>
        <p:nvSpPr>
          <p:cNvPr id="6147" name="AutoShape 3"/>
          <p:cNvSpPr>
            <a:spLocks noChangeArrowheads="1"/>
          </p:cNvSpPr>
          <p:nvPr/>
        </p:nvSpPr>
        <p:spPr bwMode="auto">
          <a:xfrm>
            <a:off x="2514600" y="890898"/>
            <a:ext cx="3200400" cy="628650"/>
          </a:xfrm>
          <a:prstGeom prst="roundRect">
            <a:avLst>
              <a:gd name="adj" fmla="val 16667"/>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68580" tIns="34290" rIns="68580" bIns="34290" anchor="ctr"/>
          <a:lstStyle/>
          <a:p>
            <a:pPr algn="ctr">
              <a:defRPr/>
            </a:pPr>
            <a:r>
              <a:rPr lang="it-IT" sz="1200"/>
              <a:t>Fonti civilistiche contenuto Nota Integrativa</a:t>
            </a:r>
            <a:endParaRPr lang="it-IT">
              <a:cs typeface="+mn-cs"/>
            </a:endParaRPr>
          </a:p>
        </p:txBody>
      </p:sp>
      <p:sp>
        <p:nvSpPr>
          <p:cNvPr id="6148" name="Rectangle 4"/>
          <p:cNvSpPr>
            <a:spLocks noChangeArrowheads="1"/>
          </p:cNvSpPr>
          <p:nvPr/>
        </p:nvSpPr>
        <p:spPr bwMode="auto">
          <a:xfrm>
            <a:off x="1143000" y="1862448"/>
            <a:ext cx="1143000" cy="4572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68580" tIns="34290" rIns="68580" bIns="34290" anchor="ctr"/>
          <a:lstStyle/>
          <a:p>
            <a:pPr algn="ctr">
              <a:defRPr/>
            </a:pPr>
            <a:r>
              <a:rPr lang="it-IT">
                <a:cs typeface="+mn-cs"/>
              </a:rPr>
              <a:t>Art. 2427</a:t>
            </a:r>
          </a:p>
        </p:txBody>
      </p:sp>
      <p:sp>
        <p:nvSpPr>
          <p:cNvPr id="6149" name="Rectangle 5"/>
          <p:cNvSpPr>
            <a:spLocks noChangeArrowheads="1"/>
          </p:cNvSpPr>
          <p:nvPr/>
        </p:nvSpPr>
        <p:spPr bwMode="auto">
          <a:xfrm>
            <a:off x="5412516" y="1866158"/>
            <a:ext cx="1626128" cy="46239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68580" tIns="34290" rIns="68580" bIns="34290" anchor="ctr"/>
          <a:lstStyle/>
          <a:p>
            <a:pPr algn="ctr">
              <a:defRPr/>
            </a:pPr>
            <a:r>
              <a:rPr lang="it-IT" dirty="0">
                <a:cs typeface="+mn-cs"/>
              </a:rPr>
              <a:t>Altre disposizioni</a:t>
            </a:r>
          </a:p>
        </p:txBody>
      </p:sp>
      <p:sp>
        <p:nvSpPr>
          <p:cNvPr id="6150" name="Oval 6"/>
          <p:cNvSpPr>
            <a:spLocks noChangeArrowheads="1"/>
          </p:cNvSpPr>
          <p:nvPr/>
        </p:nvSpPr>
        <p:spPr bwMode="auto">
          <a:xfrm>
            <a:off x="914400" y="2491098"/>
            <a:ext cx="1752600" cy="51435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68580" tIns="34290" rIns="68580" bIns="34290" anchor="ctr"/>
          <a:lstStyle/>
          <a:p>
            <a:pPr algn="ctr">
              <a:defRPr/>
            </a:pPr>
            <a:r>
              <a:rPr lang="it-IT" sz="1100"/>
              <a:t>Norma specifica</a:t>
            </a:r>
          </a:p>
        </p:txBody>
      </p:sp>
      <p:sp>
        <p:nvSpPr>
          <p:cNvPr id="6151" name="Oval 7"/>
          <p:cNvSpPr>
            <a:spLocks noChangeArrowheads="1"/>
          </p:cNvSpPr>
          <p:nvPr/>
        </p:nvSpPr>
        <p:spPr bwMode="auto">
          <a:xfrm>
            <a:off x="5334000" y="2491098"/>
            <a:ext cx="1828800" cy="57150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68580" tIns="34290" rIns="68580" bIns="34290" anchor="ctr"/>
          <a:lstStyle/>
          <a:p>
            <a:pPr algn="ctr">
              <a:defRPr/>
            </a:pPr>
            <a:r>
              <a:rPr lang="it-IT" sz="900" dirty="0"/>
              <a:t>Norme non specifiche disciplinanti altri istituti</a:t>
            </a:r>
          </a:p>
        </p:txBody>
      </p:sp>
      <p:sp>
        <p:nvSpPr>
          <p:cNvPr id="6152" name="Rectangle 8"/>
          <p:cNvSpPr>
            <a:spLocks noChangeArrowheads="1"/>
          </p:cNvSpPr>
          <p:nvPr/>
        </p:nvSpPr>
        <p:spPr bwMode="auto">
          <a:xfrm>
            <a:off x="381000" y="3405498"/>
            <a:ext cx="990600" cy="4572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68580" tIns="34290" rIns="68580" bIns="34290" anchor="ctr"/>
          <a:lstStyle/>
          <a:p>
            <a:pPr algn="ctr">
              <a:defRPr/>
            </a:pPr>
            <a:r>
              <a:rPr lang="it-IT" sz="1100" dirty="0"/>
              <a:t>2361, c.2</a:t>
            </a:r>
          </a:p>
        </p:txBody>
      </p:sp>
      <p:sp>
        <p:nvSpPr>
          <p:cNvPr id="6153" name="Rectangle 9"/>
          <p:cNvSpPr>
            <a:spLocks noChangeArrowheads="1"/>
          </p:cNvSpPr>
          <p:nvPr/>
        </p:nvSpPr>
        <p:spPr bwMode="auto">
          <a:xfrm>
            <a:off x="2209800" y="3405498"/>
            <a:ext cx="990600" cy="4572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68580" tIns="34290" rIns="68580" bIns="34290" anchor="ctr"/>
          <a:lstStyle/>
          <a:p>
            <a:pPr algn="ctr">
              <a:defRPr/>
            </a:pPr>
            <a:r>
              <a:rPr lang="it-IT" sz="1100"/>
              <a:t>2423-bis, c. 2</a:t>
            </a:r>
          </a:p>
        </p:txBody>
      </p:sp>
      <p:sp>
        <p:nvSpPr>
          <p:cNvPr id="6154" name="Rectangle 10"/>
          <p:cNvSpPr>
            <a:spLocks noChangeArrowheads="1"/>
          </p:cNvSpPr>
          <p:nvPr/>
        </p:nvSpPr>
        <p:spPr bwMode="auto">
          <a:xfrm>
            <a:off x="3733800" y="3405498"/>
            <a:ext cx="990600" cy="4572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68580" tIns="34290" rIns="68580" bIns="34290" anchor="ctr"/>
          <a:lstStyle/>
          <a:p>
            <a:pPr algn="ctr">
              <a:defRPr/>
            </a:pPr>
            <a:r>
              <a:rPr lang="it-IT" sz="1100" dirty="0"/>
              <a:t>2424, c.2</a:t>
            </a:r>
          </a:p>
        </p:txBody>
      </p:sp>
      <p:sp>
        <p:nvSpPr>
          <p:cNvPr id="6155" name="Rectangle 11"/>
          <p:cNvSpPr>
            <a:spLocks noChangeArrowheads="1"/>
          </p:cNvSpPr>
          <p:nvPr/>
        </p:nvSpPr>
        <p:spPr bwMode="auto">
          <a:xfrm>
            <a:off x="5638800" y="3405498"/>
            <a:ext cx="1219200" cy="4572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68580" tIns="34290" rIns="68580" bIns="34290" anchor="ctr"/>
          <a:lstStyle/>
          <a:p>
            <a:pPr algn="ctr">
              <a:defRPr/>
            </a:pPr>
            <a:r>
              <a:rPr lang="it-IT" sz="1100"/>
              <a:t>2427-bis, c.1   punti 1 e 2</a:t>
            </a:r>
          </a:p>
        </p:txBody>
      </p:sp>
      <p:sp>
        <p:nvSpPr>
          <p:cNvPr id="6156" name="Rectangle 12"/>
          <p:cNvSpPr>
            <a:spLocks noChangeArrowheads="1"/>
          </p:cNvSpPr>
          <p:nvPr/>
        </p:nvSpPr>
        <p:spPr bwMode="auto">
          <a:xfrm>
            <a:off x="7086600" y="3405498"/>
            <a:ext cx="1219200" cy="4572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68580" tIns="34290" rIns="68580" bIns="34290" anchor="ctr"/>
          <a:lstStyle/>
          <a:p>
            <a:pPr algn="ctr">
              <a:defRPr/>
            </a:pPr>
            <a:r>
              <a:rPr lang="it-IT" sz="1100"/>
              <a:t>2447-decies, c. 8</a:t>
            </a:r>
          </a:p>
        </p:txBody>
      </p:sp>
      <p:sp>
        <p:nvSpPr>
          <p:cNvPr id="6158" name="Rectangle 14"/>
          <p:cNvSpPr>
            <a:spLocks noChangeArrowheads="1"/>
          </p:cNvSpPr>
          <p:nvPr/>
        </p:nvSpPr>
        <p:spPr bwMode="auto">
          <a:xfrm>
            <a:off x="1295400" y="4205598"/>
            <a:ext cx="990600" cy="4572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68580" tIns="34290" rIns="68580" bIns="34290" anchor="ctr"/>
          <a:lstStyle/>
          <a:p>
            <a:pPr algn="ctr">
              <a:defRPr/>
            </a:pPr>
            <a:r>
              <a:rPr lang="it-IT" sz="1100"/>
              <a:t>2423, c. 3 e 4</a:t>
            </a:r>
          </a:p>
        </p:txBody>
      </p:sp>
      <p:sp>
        <p:nvSpPr>
          <p:cNvPr id="6159" name="Rectangle 15"/>
          <p:cNvSpPr>
            <a:spLocks noChangeArrowheads="1"/>
          </p:cNvSpPr>
          <p:nvPr/>
        </p:nvSpPr>
        <p:spPr bwMode="auto">
          <a:xfrm>
            <a:off x="2743200" y="4205598"/>
            <a:ext cx="1219200" cy="4572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68580" tIns="34290" rIns="68580" bIns="34290" anchor="ctr"/>
          <a:lstStyle/>
          <a:p>
            <a:pPr algn="ctr">
              <a:defRPr/>
            </a:pPr>
            <a:r>
              <a:rPr lang="it-IT" sz="1100"/>
              <a:t>2423-ter, c. 2 e 5</a:t>
            </a:r>
          </a:p>
        </p:txBody>
      </p:sp>
      <p:sp>
        <p:nvSpPr>
          <p:cNvPr id="6160" name="Rectangle 16"/>
          <p:cNvSpPr>
            <a:spLocks noChangeArrowheads="1"/>
          </p:cNvSpPr>
          <p:nvPr/>
        </p:nvSpPr>
        <p:spPr bwMode="auto">
          <a:xfrm>
            <a:off x="4419600" y="4205598"/>
            <a:ext cx="1143000" cy="4572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68580" tIns="34290" rIns="68580" bIns="34290" anchor="ctr"/>
          <a:lstStyle/>
          <a:p>
            <a:pPr algn="ctr">
              <a:defRPr/>
            </a:pPr>
            <a:r>
              <a:rPr lang="it-IT" sz="1100"/>
              <a:t>2426, c. 1, punti 2, 3, 4, 6 e 10</a:t>
            </a:r>
          </a:p>
        </p:txBody>
      </p:sp>
      <p:sp>
        <p:nvSpPr>
          <p:cNvPr id="6161" name="Rectangle 17"/>
          <p:cNvSpPr>
            <a:spLocks noChangeArrowheads="1"/>
          </p:cNvSpPr>
          <p:nvPr/>
        </p:nvSpPr>
        <p:spPr bwMode="auto">
          <a:xfrm>
            <a:off x="6477000" y="4205598"/>
            <a:ext cx="990600" cy="4572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68580" tIns="34290" rIns="68580" bIns="34290" anchor="ctr"/>
          <a:lstStyle/>
          <a:p>
            <a:pPr algn="ctr">
              <a:defRPr/>
            </a:pPr>
            <a:r>
              <a:rPr lang="it-IT" sz="1100"/>
              <a:t>2447-septies, c. 3 e 4</a:t>
            </a:r>
          </a:p>
        </p:txBody>
      </p:sp>
      <p:sp>
        <p:nvSpPr>
          <p:cNvPr id="6162" name="Rectangle 18"/>
          <p:cNvSpPr>
            <a:spLocks noChangeArrowheads="1"/>
          </p:cNvSpPr>
          <p:nvPr/>
        </p:nvSpPr>
        <p:spPr bwMode="auto">
          <a:xfrm>
            <a:off x="7772400" y="4205598"/>
            <a:ext cx="1219200" cy="4572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68580" tIns="34290" rIns="68580" bIns="34290" anchor="ctr"/>
          <a:lstStyle/>
          <a:p>
            <a:pPr algn="ctr">
              <a:defRPr/>
            </a:pPr>
            <a:r>
              <a:rPr lang="it-IT" sz="1100" dirty="0"/>
              <a:t>2497-bis</a:t>
            </a:r>
          </a:p>
        </p:txBody>
      </p:sp>
      <p:cxnSp>
        <p:nvCxnSpPr>
          <p:cNvPr id="6163" name="AutoShape 19"/>
          <p:cNvCxnSpPr>
            <a:cxnSpLocks noChangeShapeType="1"/>
            <a:stCxn id="6147" idx="2"/>
            <a:endCxn id="6148" idx="0"/>
          </p:cNvCxnSpPr>
          <p:nvPr/>
        </p:nvCxnSpPr>
        <p:spPr bwMode="auto">
          <a:xfrm rot="5400000">
            <a:off x="2743200" y="490848"/>
            <a:ext cx="342900" cy="2400300"/>
          </a:xfrm>
          <a:prstGeom prst="bentConnector3">
            <a:avLst>
              <a:gd name="adj1" fmla="val 50000"/>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6172" name="Line 28"/>
          <p:cNvSpPr>
            <a:spLocks noChangeShapeType="1"/>
          </p:cNvSpPr>
          <p:nvPr/>
        </p:nvSpPr>
        <p:spPr bwMode="auto">
          <a:xfrm>
            <a:off x="1752600" y="3234048"/>
            <a:ext cx="0" cy="97155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68580" tIns="34290" rIns="68580" bIns="34290" anchor="ctr"/>
          <a:lstStyle/>
          <a:p>
            <a:pPr>
              <a:defRPr/>
            </a:pPr>
            <a:endParaRPr lang="it-IT" sz="1100"/>
          </a:p>
        </p:txBody>
      </p:sp>
      <p:sp>
        <p:nvSpPr>
          <p:cNvPr id="6173" name="Line 29"/>
          <p:cNvSpPr>
            <a:spLocks noChangeShapeType="1"/>
          </p:cNvSpPr>
          <p:nvPr/>
        </p:nvSpPr>
        <p:spPr bwMode="auto">
          <a:xfrm>
            <a:off x="2743200" y="3234048"/>
            <a:ext cx="0" cy="17145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68580" tIns="34290" rIns="68580" bIns="34290" anchor="ctr"/>
          <a:lstStyle/>
          <a:p>
            <a:pPr>
              <a:defRPr/>
            </a:pPr>
            <a:endParaRPr lang="it-IT" sz="1100"/>
          </a:p>
        </p:txBody>
      </p:sp>
      <p:sp>
        <p:nvSpPr>
          <p:cNvPr id="6174" name="Line 30"/>
          <p:cNvSpPr>
            <a:spLocks noChangeShapeType="1"/>
          </p:cNvSpPr>
          <p:nvPr/>
        </p:nvSpPr>
        <p:spPr bwMode="auto">
          <a:xfrm>
            <a:off x="4267200" y="3234048"/>
            <a:ext cx="0" cy="17145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68580" tIns="34290" rIns="68580" bIns="34290" anchor="ctr"/>
          <a:lstStyle/>
          <a:p>
            <a:pPr>
              <a:defRPr/>
            </a:pPr>
            <a:endParaRPr lang="it-IT" sz="1100"/>
          </a:p>
        </p:txBody>
      </p:sp>
      <p:sp>
        <p:nvSpPr>
          <p:cNvPr id="6189" name="Line 45"/>
          <p:cNvSpPr>
            <a:spLocks noChangeShapeType="1"/>
          </p:cNvSpPr>
          <p:nvPr/>
        </p:nvSpPr>
        <p:spPr bwMode="auto">
          <a:xfrm>
            <a:off x="3429000" y="3234048"/>
            <a:ext cx="0" cy="97155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68580" tIns="34290" rIns="68580" bIns="34290" anchor="ctr"/>
          <a:lstStyle/>
          <a:p>
            <a:pPr>
              <a:defRPr/>
            </a:pPr>
            <a:endParaRPr lang="it-IT" sz="1100"/>
          </a:p>
        </p:txBody>
      </p:sp>
      <p:sp>
        <p:nvSpPr>
          <p:cNvPr id="6190" name="Line 46"/>
          <p:cNvSpPr>
            <a:spLocks noChangeShapeType="1"/>
          </p:cNvSpPr>
          <p:nvPr/>
        </p:nvSpPr>
        <p:spPr bwMode="auto">
          <a:xfrm>
            <a:off x="4953000" y="3234048"/>
            <a:ext cx="0" cy="97155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68580" tIns="34290" rIns="68580" bIns="34290" anchor="ctr"/>
          <a:lstStyle/>
          <a:p>
            <a:pPr>
              <a:defRPr/>
            </a:pPr>
            <a:endParaRPr lang="it-IT" sz="1100"/>
          </a:p>
        </p:txBody>
      </p:sp>
      <p:cxnSp>
        <p:nvCxnSpPr>
          <p:cNvPr id="6192" name="AutoShape 48"/>
          <p:cNvCxnSpPr>
            <a:cxnSpLocks noChangeShapeType="1"/>
            <a:stCxn id="6147" idx="2"/>
            <a:endCxn id="6149" idx="0"/>
          </p:cNvCxnSpPr>
          <p:nvPr/>
        </p:nvCxnSpPr>
        <p:spPr bwMode="auto">
          <a:xfrm rot="16200000" flipH="1">
            <a:off x="4996885" y="637463"/>
            <a:ext cx="346610" cy="2110779"/>
          </a:xfrm>
          <a:prstGeom prst="bentConnector3">
            <a:avLst>
              <a:gd name="adj1" fmla="val 50000"/>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6196" name="AutoShape 52"/>
          <p:cNvCxnSpPr>
            <a:cxnSpLocks noChangeShapeType="1"/>
            <a:stCxn id="6151" idx="4"/>
            <a:endCxn id="6162" idx="0"/>
          </p:cNvCxnSpPr>
          <p:nvPr/>
        </p:nvCxnSpPr>
        <p:spPr bwMode="auto">
          <a:xfrm rot="16200000" flipH="1">
            <a:off x="6743700" y="2567298"/>
            <a:ext cx="1143000" cy="2133600"/>
          </a:xfrm>
          <a:prstGeom prst="bentConnector3">
            <a:avLst>
              <a:gd name="adj1" fmla="val 14894"/>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6197" name="AutoShape 53"/>
          <p:cNvCxnSpPr>
            <a:cxnSpLocks noChangeShapeType="1"/>
            <a:stCxn id="6151" idx="4"/>
            <a:endCxn id="6152" idx="0"/>
          </p:cNvCxnSpPr>
          <p:nvPr/>
        </p:nvCxnSpPr>
        <p:spPr bwMode="auto">
          <a:xfrm rot="5400000">
            <a:off x="3390900" y="547998"/>
            <a:ext cx="342900" cy="5372100"/>
          </a:xfrm>
          <a:prstGeom prst="bentConnector3">
            <a:avLst>
              <a:gd name="adj1" fmla="val 50000"/>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6201" name="Line 57"/>
          <p:cNvSpPr>
            <a:spLocks noChangeShapeType="1"/>
          </p:cNvSpPr>
          <p:nvPr/>
        </p:nvSpPr>
        <p:spPr bwMode="auto">
          <a:xfrm>
            <a:off x="1676400" y="2319648"/>
            <a:ext cx="0" cy="17145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68580" tIns="34290" rIns="68580" bIns="34290" anchor="ctr"/>
          <a:lstStyle/>
          <a:p>
            <a:pPr>
              <a:defRPr/>
            </a:pPr>
            <a:endParaRPr lang="it-IT" sz="1100"/>
          </a:p>
        </p:txBody>
      </p:sp>
      <p:sp>
        <p:nvSpPr>
          <p:cNvPr id="6202" name="Line 58"/>
          <p:cNvSpPr>
            <a:spLocks noChangeShapeType="1"/>
          </p:cNvSpPr>
          <p:nvPr/>
        </p:nvSpPr>
        <p:spPr bwMode="auto">
          <a:xfrm>
            <a:off x="6248400" y="2319648"/>
            <a:ext cx="0" cy="17145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68580" tIns="34290" rIns="68580" bIns="34290" anchor="ctr"/>
          <a:lstStyle/>
          <a:p>
            <a:pPr>
              <a:defRPr/>
            </a:pPr>
            <a:endParaRPr lang="it-IT" sz="1100"/>
          </a:p>
        </p:txBody>
      </p:sp>
      <p:sp>
        <p:nvSpPr>
          <p:cNvPr id="6206" name="Line 62"/>
          <p:cNvSpPr>
            <a:spLocks noChangeShapeType="1"/>
          </p:cNvSpPr>
          <p:nvPr/>
        </p:nvSpPr>
        <p:spPr bwMode="auto">
          <a:xfrm>
            <a:off x="7467600" y="3234048"/>
            <a:ext cx="0" cy="17145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68580" tIns="34290" rIns="68580" bIns="34290" anchor="ctr"/>
          <a:lstStyle/>
          <a:p>
            <a:pPr>
              <a:defRPr/>
            </a:pPr>
            <a:endParaRPr lang="it-IT" sz="1100"/>
          </a:p>
        </p:txBody>
      </p:sp>
      <p:sp>
        <p:nvSpPr>
          <p:cNvPr id="6208" name="Line 64"/>
          <p:cNvSpPr>
            <a:spLocks noChangeShapeType="1"/>
          </p:cNvSpPr>
          <p:nvPr/>
        </p:nvSpPr>
        <p:spPr bwMode="auto">
          <a:xfrm>
            <a:off x="6248400" y="3234048"/>
            <a:ext cx="0" cy="17145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68580" tIns="34290" rIns="68580" bIns="34290" anchor="ctr"/>
          <a:lstStyle/>
          <a:p>
            <a:pPr>
              <a:defRPr/>
            </a:pPr>
            <a:endParaRPr lang="it-IT" sz="1100"/>
          </a:p>
        </p:txBody>
      </p:sp>
      <p:sp>
        <p:nvSpPr>
          <p:cNvPr id="6209" name="Line 65"/>
          <p:cNvSpPr>
            <a:spLocks noChangeShapeType="1"/>
          </p:cNvSpPr>
          <p:nvPr/>
        </p:nvSpPr>
        <p:spPr bwMode="auto">
          <a:xfrm>
            <a:off x="6934200" y="3234048"/>
            <a:ext cx="0" cy="97155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68580" tIns="34290" rIns="68580" bIns="34290" anchor="ctr"/>
          <a:lstStyle/>
          <a:p>
            <a:pPr>
              <a:defRPr/>
            </a:pPr>
            <a:endParaRPr lang="it-IT" sz="1100"/>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noFill/>
          <a:ln>
            <a:noFill/>
          </a:ln>
        </p:spPr>
        <p:txBody>
          <a:bodyPr vert="horz" wrap="square" lIns="68580" tIns="34290" rIns="68580" bIns="34290" numCol="1" anchor="ctr" anchorCtr="0" compatLnSpc="1">
            <a:prstTxWarp prst="textNoShape">
              <a:avLst/>
            </a:prstTxWarp>
            <a:normAutofit/>
          </a:bodyPr>
          <a:lstStyle/>
          <a:p>
            <a:pPr algn="ctr"/>
            <a:r>
              <a:rPr lang="it-IT" sz="2400" dirty="0">
                <a:solidFill>
                  <a:srgbClr val="800000"/>
                </a:solidFill>
              </a:rPr>
              <a:t>Informativa</a:t>
            </a:r>
            <a:br>
              <a:rPr lang="it-IT" sz="2400" dirty="0">
                <a:solidFill>
                  <a:srgbClr val="800000"/>
                </a:solidFill>
              </a:rPr>
            </a:br>
            <a:r>
              <a:rPr lang="it-IT" sz="2400" dirty="0">
                <a:solidFill>
                  <a:srgbClr val="800000"/>
                </a:solidFill>
              </a:rPr>
              <a:t>Contenuti della Nota integrativa</a:t>
            </a:r>
          </a:p>
        </p:txBody>
      </p:sp>
      <p:sp>
        <p:nvSpPr>
          <p:cNvPr id="7171" name="Rectangle 3"/>
          <p:cNvSpPr>
            <a:spLocks noChangeArrowheads="1"/>
          </p:cNvSpPr>
          <p:nvPr/>
        </p:nvSpPr>
        <p:spPr bwMode="auto">
          <a:xfrm>
            <a:off x="3276600" y="1885950"/>
            <a:ext cx="2362200" cy="5715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68580" tIns="34290" rIns="68580" bIns="34290" anchor="ctr"/>
          <a:lstStyle/>
          <a:p>
            <a:pPr algn="ctr">
              <a:defRPr/>
            </a:pPr>
            <a:r>
              <a:rPr lang="it-IT">
                <a:cs typeface="+mn-cs"/>
              </a:rPr>
              <a:t>NOTA INTEGRATIVA</a:t>
            </a:r>
          </a:p>
        </p:txBody>
      </p:sp>
      <p:sp>
        <p:nvSpPr>
          <p:cNvPr id="7172" name="Rectangle 4"/>
          <p:cNvSpPr>
            <a:spLocks noChangeArrowheads="1"/>
          </p:cNvSpPr>
          <p:nvPr/>
        </p:nvSpPr>
        <p:spPr bwMode="auto">
          <a:xfrm>
            <a:off x="838200" y="3200400"/>
            <a:ext cx="1143000" cy="74295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68580" tIns="34290" rIns="68580" bIns="34290" anchor="ctr"/>
          <a:lstStyle/>
          <a:p>
            <a:pPr algn="ctr">
              <a:defRPr/>
            </a:pPr>
            <a:r>
              <a:rPr lang="it-IT" sz="1100" dirty="0"/>
              <a:t>Criteri di valutazione</a:t>
            </a:r>
          </a:p>
        </p:txBody>
      </p:sp>
      <p:sp>
        <p:nvSpPr>
          <p:cNvPr id="7173" name="Rectangle 5"/>
          <p:cNvSpPr>
            <a:spLocks noChangeArrowheads="1"/>
          </p:cNvSpPr>
          <p:nvPr/>
        </p:nvSpPr>
        <p:spPr bwMode="auto">
          <a:xfrm>
            <a:off x="2362200" y="3200400"/>
            <a:ext cx="2438400" cy="74295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68580" tIns="34290" rIns="68580" bIns="34290" anchor="ctr"/>
          <a:lstStyle/>
          <a:p>
            <a:pPr algn="ctr">
              <a:defRPr/>
            </a:pPr>
            <a:r>
              <a:rPr lang="it-IT" sz="1100"/>
              <a:t>Movimentazione delle immobilizzazioni, dell</a:t>
            </a:r>
            <a:r>
              <a:rPr lang="ja-JP" altLang="it-IT" sz="1100">
                <a:latin typeface="Arial"/>
              </a:rPr>
              <a:t>’</a:t>
            </a:r>
            <a:r>
              <a:rPr lang="it-IT" sz="1100"/>
              <a:t>attivo, del passivo</a:t>
            </a:r>
          </a:p>
        </p:txBody>
      </p:sp>
      <p:sp>
        <p:nvSpPr>
          <p:cNvPr id="7174" name="Rectangle 6"/>
          <p:cNvSpPr>
            <a:spLocks noChangeArrowheads="1"/>
          </p:cNvSpPr>
          <p:nvPr/>
        </p:nvSpPr>
        <p:spPr bwMode="auto">
          <a:xfrm>
            <a:off x="5181600" y="3200400"/>
            <a:ext cx="1441606" cy="74295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68580" tIns="34290" rIns="68580" bIns="34290" anchor="ctr"/>
          <a:lstStyle/>
          <a:p>
            <a:pPr algn="ctr">
              <a:defRPr/>
            </a:pPr>
            <a:r>
              <a:rPr lang="it-IT" sz="1100" dirty="0"/>
              <a:t>Dettaglio voci conto economico e stato patrimoniale</a:t>
            </a:r>
          </a:p>
        </p:txBody>
      </p:sp>
      <p:sp>
        <p:nvSpPr>
          <p:cNvPr id="7175" name="Rectangle 7"/>
          <p:cNvSpPr>
            <a:spLocks noChangeArrowheads="1"/>
          </p:cNvSpPr>
          <p:nvPr/>
        </p:nvSpPr>
        <p:spPr bwMode="auto">
          <a:xfrm>
            <a:off x="7050510" y="3200400"/>
            <a:ext cx="1788691" cy="74295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68580" tIns="34290" rIns="68580" bIns="34290" anchor="ctr"/>
          <a:lstStyle/>
          <a:p>
            <a:pPr algn="ctr">
              <a:defRPr/>
            </a:pPr>
            <a:r>
              <a:rPr lang="it-IT" sz="1100" dirty="0"/>
              <a:t>Altre notizie integrative</a:t>
            </a:r>
          </a:p>
        </p:txBody>
      </p:sp>
      <p:cxnSp>
        <p:nvCxnSpPr>
          <p:cNvPr id="7183" name="AutoShape 15"/>
          <p:cNvCxnSpPr>
            <a:cxnSpLocks noChangeShapeType="1"/>
            <a:stCxn id="7171" idx="2"/>
            <a:endCxn id="7172" idx="0"/>
          </p:cNvCxnSpPr>
          <p:nvPr/>
        </p:nvCxnSpPr>
        <p:spPr bwMode="auto">
          <a:xfrm rot="5400000">
            <a:off x="2562225" y="1304925"/>
            <a:ext cx="742950" cy="3048000"/>
          </a:xfrm>
          <a:prstGeom prst="bentConnector3">
            <a:avLst>
              <a:gd name="adj1" fmla="val 50000"/>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7184" name="AutoShape 16"/>
          <p:cNvCxnSpPr>
            <a:cxnSpLocks noChangeShapeType="1"/>
            <a:stCxn id="7171" idx="2"/>
            <a:endCxn id="7175" idx="0"/>
          </p:cNvCxnSpPr>
          <p:nvPr/>
        </p:nvCxnSpPr>
        <p:spPr bwMode="auto">
          <a:xfrm rot="16200000" flipH="1">
            <a:off x="5829802" y="1085348"/>
            <a:ext cx="742950" cy="3487155"/>
          </a:xfrm>
          <a:prstGeom prst="bentConnector3">
            <a:avLst>
              <a:gd name="adj1" fmla="val 50000"/>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7185" name="AutoShape 17"/>
          <p:cNvCxnSpPr>
            <a:cxnSpLocks noChangeShapeType="1"/>
            <a:stCxn id="7171" idx="2"/>
            <a:endCxn id="7173" idx="0"/>
          </p:cNvCxnSpPr>
          <p:nvPr/>
        </p:nvCxnSpPr>
        <p:spPr bwMode="auto">
          <a:xfrm rot="5400000">
            <a:off x="3648075" y="2390775"/>
            <a:ext cx="742950" cy="876300"/>
          </a:xfrm>
          <a:prstGeom prst="bentConnector3">
            <a:avLst>
              <a:gd name="adj1" fmla="val 50000"/>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7186" name="AutoShape 18"/>
          <p:cNvCxnSpPr>
            <a:cxnSpLocks noChangeShapeType="1"/>
            <a:stCxn id="7171" idx="2"/>
            <a:endCxn id="7174" idx="0"/>
          </p:cNvCxnSpPr>
          <p:nvPr/>
        </p:nvCxnSpPr>
        <p:spPr bwMode="auto">
          <a:xfrm rot="16200000" flipH="1">
            <a:off x="4808576" y="2106574"/>
            <a:ext cx="742950" cy="1444703"/>
          </a:xfrm>
          <a:prstGeom prst="bentConnector3">
            <a:avLst>
              <a:gd name="adj1" fmla="val 50000"/>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694807" y="114300"/>
            <a:ext cx="7772400" cy="685800"/>
          </a:xfrm>
          <a:noFill/>
          <a:ln>
            <a:noFill/>
          </a:ln>
        </p:spPr>
        <p:txBody>
          <a:bodyPr vert="horz" wrap="square" lIns="68580" tIns="34290" rIns="68580" bIns="34290" numCol="1" anchor="ctr" anchorCtr="0" compatLnSpc="1">
            <a:prstTxWarp prst="textNoShape">
              <a:avLst/>
            </a:prstTxWarp>
            <a:normAutofit fontScale="90000"/>
          </a:bodyPr>
          <a:lstStyle/>
          <a:p>
            <a:pPr algn="ctr"/>
            <a:r>
              <a:rPr lang="it-IT" sz="2400" dirty="0">
                <a:solidFill>
                  <a:srgbClr val="800000"/>
                </a:solidFill>
              </a:rPr>
              <a:t>Informativa</a:t>
            </a:r>
            <a:br>
              <a:rPr lang="it-IT" sz="2400" dirty="0">
                <a:solidFill>
                  <a:srgbClr val="800000"/>
                </a:solidFill>
              </a:rPr>
            </a:br>
            <a:r>
              <a:rPr lang="it-IT" sz="2400" dirty="0">
                <a:solidFill>
                  <a:srgbClr val="800000"/>
                </a:solidFill>
              </a:rPr>
              <a:t>Altri controlli sulla completezza </a:t>
            </a:r>
            <a:r>
              <a:rPr lang="it-IT" sz="2400" dirty="0" err="1">
                <a:solidFill>
                  <a:srgbClr val="800000"/>
                </a:solidFill>
              </a:rPr>
              <a:t>dell</a:t>
            </a:r>
            <a:r>
              <a:rPr lang="ja-JP" altLang="it-IT" sz="2400" dirty="0">
                <a:solidFill>
                  <a:srgbClr val="800000"/>
                </a:solidFill>
              </a:rPr>
              <a:t>’</a:t>
            </a:r>
            <a:r>
              <a:rPr lang="it-IT" sz="2400" dirty="0">
                <a:solidFill>
                  <a:srgbClr val="800000"/>
                </a:solidFill>
              </a:rPr>
              <a:t>informativa </a:t>
            </a:r>
          </a:p>
        </p:txBody>
      </p:sp>
      <p:sp>
        <p:nvSpPr>
          <p:cNvPr id="17411" name="Rectangle 3"/>
          <p:cNvSpPr>
            <a:spLocks noGrp="1" noChangeArrowheads="1"/>
          </p:cNvSpPr>
          <p:nvPr>
            <p:ph type="body" idx="1"/>
          </p:nvPr>
        </p:nvSpPr>
        <p:spPr>
          <a:xfrm>
            <a:off x="684213" y="1274090"/>
            <a:ext cx="7848600" cy="3723026"/>
          </a:xfrm>
        </p:spPr>
        <p:txBody>
          <a:bodyPr>
            <a:noAutofit/>
          </a:bodyPr>
          <a:lstStyle/>
          <a:p>
            <a:pPr marL="403622" lvl="1" indent="-400050">
              <a:lnSpc>
                <a:spcPct val="80000"/>
              </a:lnSpc>
              <a:buNone/>
              <a:defRPr/>
            </a:pPr>
            <a:r>
              <a:rPr lang="it-IT" sz="1200" b="1" dirty="0"/>
              <a:t>Informazioni richieste dalle norme di legge ma non direttamente </a:t>
            </a:r>
            <a:r>
              <a:rPr lang="it-IT" sz="1200" b="1" dirty="0" err="1"/>
              <a:t>dall</a:t>
            </a:r>
            <a:r>
              <a:rPr lang="ja-JP" altLang="it-IT" sz="1200" b="1" dirty="0">
                <a:latin typeface="Arial"/>
              </a:rPr>
              <a:t>’</a:t>
            </a:r>
            <a:r>
              <a:rPr lang="it-IT" sz="1200" b="1" dirty="0"/>
              <a:t>art. 2427 in caso di:</a:t>
            </a:r>
          </a:p>
          <a:p>
            <a:pPr marL="275035" indent="-275035">
              <a:lnSpc>
                <a:spcPct val="80000"/>
              </a:lnSpc>
              <a:buNone/>
              <a:defRPr/>
            </a:pPr>
            <a:endParaRPr lang="it-IT" sz="900" dirty="0"/>
          </a:p>
          <a:p>
            <a:pPr marL="275035" lvl="1" indent="-275035">
              <a:lnSpc>
                <a:spcPct val="80000"/>
              </a:lnSpc>
              <a:buFont typeface="Times" charset="0"/>
              <a:buAutoNum type="alphaLcParenR"/>
              <a:defRPr/>
            </a:pPr>
            <a:r>
              <a:rPr lang="it-IT" sz="900" b="1" dirty="0"/>
              <a:t>Mancata redazione del bilancio consolidato in presenza di partecipazioni (</a:t>
            </a:r>
            <a:r>
              <a:rPr lang="it-IT" sz="900" b="1" dirty="0" err="1"/>
              <a:t>D.Lgs</a:t>
            </a:r>
            <a:r>
              <a:rPr lang="it-IT" sz="900" b="1" dirty="0"/>
              <a:t> 127/1991, art.27)</a:t>
            </a:r>
            <a:r>
              <a:rPr lang="it-IT" sz="900" dirty="0"/>
              <a:t>:</a:t>
            </a:r>
          </a:p>
          <a:p>
            <a:pPr marL="275035" lvl="1" indent="-275035" algn="just">
              <a:lnSpc>
                <a:spcPct val="80000"/>
              </a:lnSpc>
              <a:buNone/>
              <a:defRPr/>
            </a:pPr>
            <a:r>
              <a:rPr lang="it-IT" sz="900" dirty="0"/>
              <a:t>	La disposizione si riferisce alle società che, pur avendo partecipazioni di controllo, non redigono il bilancio consolidato per i seguenti motivi:</a:t>
            </a:r>
          </a:p>
          <a:p>
            <a:pPr marL="469106" lvl="3" indent="-200025" algn="just">
              <a:lnSpc>
                <a:spcPct val="80000"/>
              </a:lnSpc>
              <a:buFont typeface="Times" charset="0"/>
              <a:buAutoNum type="arabicPeriod"/>
              <a:defRPr/>
            </a:pPr>
            <a:r>
              <a:rPr lang="it-IT" sz="900" dirty="0"/>
              <a:t>Dimensioni ridotte del gruppo;</a:t>
            </a:r>
          </a:p>
          <a:p>
            <a:pPr marL="469106" lvl="3" indent="-200025" algn="just">
              <a:lnSpc>
                <a:spcPct val="80000"/>
              </a:lnSpc>
              <a:buFont typeface="Times" charset="0"/>
              <a:buAutoNum type="arabicPeriod"/>
              <a:defRPr/>
            </a:pPr>
            <a:r>
              <a:rPr lang="it-IT" sz="900" dirty="0"/>
              <a:t>Società a loro volta controllate a più del 95% da una società capogruppo.</a:t>
            </a:r>
          </a:p>
          <a:p>
            <a:pPr marL="533400" lvl="2" indent="-275035" algn="just">
              <a:lnSpc>
                <a:spcPct val="80000"/>
              </a:lnSpc>
              <a:buNone/>
              <a:defRPr/>
            </a:pPr>
            <a:r>
              <a:rPr lang="it-IT" sz="900" dirty="0"/>
              <a:t>Nella situazione sub 1) la nota integrativa deve indicare le ragioni </a:t>
            </a:r>
            <a:r>
              <a:rPr lang="it-IT" sz="900" dirty="0" err="1"/>
              <a:t>dell</a:t>
            </a:r>
            <a:r>
              <a:rPr lang="ja-JP" altLang="it-IT" sz="900" dirty="0">
                <a:latin typeface="Arial"/>
              </a:rPr>
              <a:t>’</a:t>
            </a:r>
            <a:r>
              <a:rPr lang="it-IT" sz="900" dirty="0"/>
              <a:t>esonero.</a:t>
            </a:r>
          </a:p>
          <a:p>
            <a:pPr marL="533400" lvl="2" indent="-275035" algn="just">
              <a:lnSpc>
                <a:spcPct val="80000"/>
              </a:lnSpc>
              <a:buNone/>
              <a:defRPr/>
            </a:pPr>
            <a:r>
              <a:rPr lang="it-IT" sz="900" dirty="0"/>
              <a:t>Nella situazione sub 2) oltre </a:t>
            </a:r>
            <a:r>
              <a:rPr lang="it-IT" sz="900" dirty="0" err="1"/>
              <a:t>all</a:t>
            </a:r>
            <a:r>
              <a:rPr lang="ja-JP" altLang="it-IT" sz="900" dirty="0">
                <a:latin typeface="Arial"/>
              </a:rPr>
              <a:t>’</a:t>
            </a:r>
            <a:r>
              <a:rPr lang="it-IT" sz="900" dirty="0"/>
              <a:t>indicata </a:t>
            </a:r>
            <a:r>
              <a:rPr lang="it-IT" sz="900" dirty="0" err="1"/>
              <a:t>all</a:t>
            </a:r>
            <a:r>
              <a:rPr lang="ja-JP" altLang="it-IT" sz="900" dirty="0">
                <a:latin typeface="Arial"/>
              </a:rPr>
              <a:t>’</a:t>
            </a:r>
            <a:r>
              <a:rPr lang="it-IT" sz="900" dirty="0"/>
              <a:t>informazione deve essere indicata la denominazione e la sede </a:t>
            </a:r>
          </a:p>
          <a:p>
            <a:pPr marL="533400" lvl="2" indent="-275035" algn="just">
              <a:lnSpc>
                <a:spcPct val="80000"/>
              </a:lnSpc>
              <a:buNone/>
              <a:defRPr/>
            </a:pPr>
            <a:r>
              <a:rPr lang="it-IT" sz="900" dirty="0"/>
              <a:t>della società che redige il bilancio consolidato.</a:t>
            </a:r>
          </a:p>
          <a:p>
            <a:pPr marL="275035" lvl="3" indent="-275035" algn="just">
              <a:lnSpc>
                <a:spcPct val="80000"/>
              </a:lnSpc>
              <a:buNone/>
              <a:defRPr/>
            </a:pPr>
            <a:endParaRPr lang="it-IT" sz="900" dirty="0"/>
          </a:p>
          <a:p>
            <a:pPr marL="275035" lvl="1" indent="-275035">
              <a:lnSpc>
                <a:spcPct val="80000"/>
              </a:lnSpc>
              <a:buFont typeface="Times" charset="0"/>
              <a:buAutoNum type="alphaLcParenR" startAt="2"/>
              <a:defRPr/>
            </a:pPr>
            <a:r>
              <a:rPr lang="it-IT" sz="900" b="1" dirty="0"/>
              <a:t>Esercizio </a:t>
            </a:r>
            <a:r>
              <a:rPr lang="it-IT" sz="900" b="1" dirty="0" err="1"/>
              <a:t>dell</a:t>
            </a:r>
            <a:r>
              <a:rPr lang="ja-JP" altLang="it-IT" sz="900" b="1" dirty="0">
                <a:latin typeface="Arial"/>
              </a:rPr>
              <a:t>’</a:t>
            </a:r>
            <a:r>
              <a:rPr lang="it-IT" sz="900" b="1" dirty="0"/>
              <a:t>attività di direzione e coordinamento (art.2497-bis, c. 4, CC)</a:t>
            </a:r>
            <a:r>
              <a:rPr lang="it-IT" sz="900" dirty="0"/>
              <a:t>;</a:t>
            </a:r>
          </a:p>
          <a:p>
            <a:pPr marL="275035" lvl="1" indent="-275035" algn="just">
              <a:lnSpc>
                <a:spcPct val="80000"/>
              </a:lnSpc>
              <a:buNone/>
              <a:defRPr/>
            </a:pPr>
            <a:r>
              <a:rPr lang="it-IT" sz="900" dirty="0"/>
              <a:t>	La società è tenuta ad esporre in un</a:t>
            </a:r>
            <a:r>
              <a:rPr lang="ja-JP" altLang="it-IT" sz="900" dirty="0">
                <a:latin typeface="Arial"/>
              </a:rPr>
              <a:t>’</a:t>
            </a:r>
            <a:r>
              <a:rPr lang="it-IT" sz="900" dirty="0"/>
              <a:t>apposita sezione un prospetto riepilogativo dei dati essenziali </a:t>
            </a:r>
            <a:r>
              <a:rPr lang="it-IT" sz="900" dirty="0" err="1"/>
              <a:t>dell</a:t>
            </a:r>
            <a:r>
              <a:rPr lang="ja-JP" altLang="it-IT" sz="900" dirty="0">
                <a:latin typeface="Arial"/>
              </a:rPr>
              <a:t>’</a:t>
            </a:r>
            <a:r>
              <a:rPr lang="it-IT" sz="900" dirty="0"/>
              <a:t>ultimo bilancio della società che esercita su di essa l</a:t>
            </a:r>
            <a:r>
              <a:rPr lang="ja-JP" altLang="it-IT" sz="900" dirty="0">
                <a:latin typeface="Arial"/>
              </a:rPr>
              <a:t>’</a:t>
            </a:r>
            <a:r>
              <a:rPr lang="it-IT" sz="900" dirty="0"/>
              <a:t>attività di direzione e coordinamento</a:t>
            </a:r>
          </a:p>
          <a:p>
            <a:pPr marL="275035" lvl="2" indent="-275035" algn="just">
              <a:lnSpc>
                <a:spcPct val="80000"/>
              </a:lnSpc>
              <a:buNone/>
              <a:defRPr/>
            </a:pPr>
            <a:endParaRPr lang="it-IT" sz="900" dirty="0"/>
          </a:p>
          <a:p>
            <a:pPr marL="275035" lvl="1" indent="-275035" algn="just">
              <a:lnSpc>
                <a:spcPct val="80000"/>
              </a:lnSpc>
              <a:buFont typeface="Times" charset="0"/>
              <a:buAutoNum type="alphaLcParenR" startAt="3"/>
              <a:defRPr/>
            </a:pPr>
            <a:r>
              <a:rPr lang="it-IT" sz="900" b="1" dirty="0"/>
              <a:t>Partecipazioni in altre imprese comportanti responsabilità illimitata (art. 2361, c. 2, CC):</a:t>
            </a:r>
          </a:p>
          <a:p>
            <a:pPr marL="275035" lvl="1" indent="-275035" algn="just">
              <a:lnSpc>
                <a:spcPct val="80000"/>
              </a:lnSpc>
              <a:buNone/>
              <a:defRPr/>
            </a:pPr>
            <a:r>
              <a:rPr lang="it-IT" sz="900" b="1" dirty="0"/>
              <a:t>	</a:t>
            </a:r>
            <a:r>
              <a:rPr lang="it-IT" sz="900" dirty="0"/>
              <a:t>Gli amministratori devono dare specifica informazione delle partecipazioni in altre imprese che comportano una responsabilità illimitata per le obbligazioni delle medesime (per es. partecipazione in una società di persone)</a:t>
            </a:r>
          </a:p>
          <a:p>
            <a:pPr marL="275035" lvl="1" indent="-275035" algn="just">
              <a:lnSpc>
                <a:spcPct val="80000"/>
              </a:lnSpc>
              <a:buFont typeface="Times" charset="0"/>
              <a:buAutoNum type="alphaLcParenR" startAt="4"/>
              <a:defRPr/>
            </a:pPr>
            <a:endParaRPr lang="it-IT" sz="900" dirty="0"/>
          </a:p>
          <a:p>
            <a:pPr marL="275035" lvl="1" indent="-275035" algn="just">
              <a:lnSpc>
                <a:spcPct val="80000"/>
              </a:lnSpc>
              <a:buFont typeface="Times" charset="0"/>
              <a:buAutoNum type="alphaLcParenR" startAt="4"/>
              <a:defRPr/>
            </a:pPr>
            <a:r>
              <a:rPr lang="it-IT" sz="900" b="1" dirty="0"/>
              <a:t>Deroga  </a:t>
            </a:r>
            <a:r>
              <a:rPr lang="it-IT" sz="900" b="1" dirty="0" err="1"/>
              <a:t>all</a:t>
            </a:r>
            <a:r>
              <a:rPr lang="ja-JP" altLang="it-IT" sz="900" b="1" dirty="0">
                <a:latin typeface="Arial"/>
              </a:rPr>
              <a:t>’</a:t>
            </a:r>
            <a:r>
              <a:rPr lang="it-IT" sz="900" b="1" dirty="0"/>
              <a:t>applicazione dei principi di redazione del Bilancio (art. 2423 c. 3 e 4, CC)</a:t>
            </a:r>
          </a:p>
          <a:p>
            <a:pPr marL="275035" lvl="1" indent="-275035" algn="just">
              <a:lnSpc>
                <a:spcPct val="80000"/>
              </a:lnSpc>
              <a:buNone/>
              <a:defRPr/>
            </a:pPr>
            <a:r>
              <a:rPr lang="it-IT" sz="900" dirty="0"/>
              <a:t>	Se in casi eccezionali l</a:t>
            </a:r>
            <a:r>
              <a:rPr lang="ja-JP" altLang="it-IT" sz="900" dirty="0">
                <a:latin typeface="Arial"/>
              </a:rPr>
              <a:t>’</a:t>
            </a:r>
            <a:r>
              <a:rPr lang="it-IT" sz="900" dirty="0"/>
              <a:t>osservanza di una norma non permette di rispettare il principio di verità e correttezza, questa deve essere disattesa. In questa ipotesi si deve confrontare la situazione patrimoniale, finanziaria ed economica risultante dopo l</a:t>
            </a:r>
            <a:r>
              <a:rPr lang="ja-JP" altLang="it-IT" sz="900" dirty="0">
                <a:latin typeface="Arial"/>
              </a:rPr>
              <a:t>’</a:t>
            </a:r>
            <a:r>
              <a:rPr lang="it-IT" sz="900" dirty="0"/>
              <a:t>applicazione della deroga ai principi generali con quella che sarebbe risultata senza modifica. </a:t>
            </a:r>
          </a:p>
          <a:p>
            <a:pPr marL="742950" lvl="1" indent="-400050" algn="just">
              <a:lnSpc>
                <a:spcPct val="80000"/>
              </a:lnSpc>
              <a:buFont typeface="Times" charset="0"/>
              <a:buAutoNum type="alphaLcParenR" startAt="4"/>
              <a:defRPr/>
            </a:pPr>
            <a:endParaRPr lang="it-IT" sz="1100" dirty="0"/>
          </a:p>
          <a:p>
            <a:pPr marL="742950" lvl="1" indent="-400050" algn="just">
              <a:lnSpc>
                <a:spcPct val="80000"/>
              </a:lnSpc>
              <a:buFont typeface="Times" charset="0"/>
              <a:buAutoNum type="alphaLcParenR" startAt="4"/>
              <a:defRPr/>
            </a:pPr>
            <a:endParaRPr lang="it-IT" sz="1100" dirty="0"/>
          </a:p>
          <a:p>
            <a:pPr marL="457200" indent="-457200">
              <a:lnSpc>
                <a:spcPct val="80000"/>
              </a:lnSpc>
              <a:buFont typeface="Times" charset="0"/>
              <a:buAutoNum type="alphaLcParenR"/>
              <a:defRPr/>
            </a:pPr>
            <a:endParaRPr lang="it-IT" sz="1100" b="1" dirty="0"/>
          </a:p>
          <a:p>
            <a:pPr marL="1028700" lvl="2" indent="-342900">
              <a:lnSpc>
                <a:spcPct val="80000"/>
              </a:lnSpc>
              <a:buFont typeface="Times" charset="0"/>
              <a:buAutoNum type="alphaLcParenR"/>
              <a:defRPr/>
            </a:pPr>
            <a:endParaRPr lang="it-IT" sz="900" dirty="0"/>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640765" y="114300"/>
            <a:ext cx="7772400" cy="514350"/>
          </a:xfrm>
          <a:noFill/>
          <a:ln>
            <a:noFill/>
          </a:ln>
        </p:spPr>
        <p:txBody>
          <a:bodyPr vert="horz" wrap="square" lIns="68580" tIns="34290" rIns="68580" bIns="34290" numCol="1" anchor="ctr" anchorCtr="0" compatLnSpc="1">
            <a:prstTxWarp prst="textNoShape">
              <a:avLst/>
            </a:prstTxWarp>
            <a:normAutofit fontScale="90000"/>
          </a:bodyPr>
          <a:lstStyle/>
          <a:p>
            <a:pPr algn="ctr"/>
            <a:r>
              <a:rPr lang="it-IT" sz="2400" dirty="0">
                <a:solidFill>
                  <a:srgbClr val="800000"/>
                </a:solidFill>
              </a:rPr>
              <a:t>Informativa</a:t>
            </a:r>
            <a:br>
              <a:rPr lang="it-IT" sz="2400" dirty="0">
                <a:solidFill>
                  <a:srgbClr val="800000"/>
                </a:solidFill>
              </a:rPr>
            </a:br>
            <a:r>
              <a:rPr lang="it-IT" sz="2400" dirty="0">
                <a:solidFill>
                  <a:srgbClr val="800000"/>
                </a:solidFill>
              </a:rPr>
              <a:t>Altri controlli sulla completezza </a:t>
            </a:r>
            <a:r>
              <a:rPr lang="it-IT" sz="2400" dirty="0" err="1">
                <a:solidFill>
                  <a:srgbClr val="800000"/>
                </a:solidFill>
              </a:rPr>
              <a:t>dell</a:t>
            </a:r>
            <a:r>
              <a:rPr lang="ja-JP" altLang="it-IT" sz="2400" dirty="0">
                <a:solidFill>
                  <a:srgbClr val="800000"/>
                </a:solidFill>
              </a:rPr>
              <a:t>’</a:t>
            </a:r>
            <a:r>
              <a:rPr lang="it-IT" sz="2400" dirty="0">
                <a:solidFill>
                  <a:srgbClr val="800000"/>
                </a:solidFill>
              </a:rPr>
              <a:t>informativa </a:t>
            </a:r>
          </a:p>
        </p:txBody>
      </p:sp>
      <p:sp>
        <p:nvSpPr>
          <p:cNvPr id="18435" name="Rectangle 3"/>
          <p:cNvSpPr>
            <a:spLocks noGrp="1" noChangeArrowheads="1"/>
          </p:cNvSpPr>
          <p:nvPr>
            <p:ph type="body" idx="1"/>
          </p:nvPr>
        </p:nvSpPr>
        <p:spPr>
          <a:xfrm>
            <a:off x="684214" y="899228"/>
            <a:ext cx="7850187" cy="3707188"/>
          </a:xfrm>
        </p:spPr>
        <p:txBody>
          <a:bodyPr>
            <a:normAutofit lnSpcReduction="10000"/>
          </a:bodyPr>
          <a:lstStyle/>
          <a:p>
            <a:pPr marL="270272" lvl="1" indent="-260747">
              <a:lnSpc>
                <a:spcPct val="100000"/>
              </a:lnSpc>
              <a:buFont typeface="Times" charset="0"/>
              <a:buAutoNum type="alphaLcParenR" startAt="6"/>
              <a:defRPr/>
            </a:pPr>
            <a:r>
              <a:rPr lang="it-IT" sz="900" b="1" dirty="0"/>
              <a:t>Deroghe alla variazione dei criteri di valutazione (art. 2423-bis, c. 2, CC)</a:t>
            </a:r>
          </a:p>
          <a:p>
            <a:pPr marL="270272" lvl="1" indent="-260747" algn="just">
              <a:buNone/>
              <a:defRPr/>
            </a:pPr>
            <a:r>
              <a:rPr lang="it-IT" sz="900" dirty="0"/>
              <a:t>	I criteri di valutazione non possono essere modificati da un esercizio </a:t>
            </a:r>
            <a:r>
              <a:rPr lang="it-IT" sz="900" dirty="0" err="1"/>
              <a:t>all</a:t>
            </a:r>
            <a:r>
              <a:rPr lang="ja-JP" altLang="it-IT" sz="900" dirty="0">
                <a:latin typeface="Arial"/>
              </a:rPr>
              <a:t>’</a:t>
            </a:r>
            <a:r>
              <a:rPr lang="it-IT" sz="900" dirty="0"/>
              <a:t>altro, deroghe a tale principio sono consentite in casi eccezionali dandone motivazione nella nota integrativa la quale deve indicare l</a:t>
            </a:r>
            <a:r>
              <a:rPr lang="ja-JP" altLang="it-IT" sz="900" dirty="0">
                <a:latin typeface="Arial"/>
              </a:rPr>
              <a:t>’</a:t>
            </a:r>
            <a:r>
              <a:rPr lang="it-IT" sz="900" dirty="0"/>
              <a:t>influenza sulla rappresentazione della situazione patrimoniale finanziaria e del risultato economico</a:t>
            </a:r>
          </a:p>
          <a:p>
            <a:pPr marL="270272" lvl="1" indent="-260747">
              <a:buFont typeface="Times" charset="0"/>
              <a:buAutoNum type="alphaLcParenR" startAt="6"/>
              <a:defRPr/>
            </a:pPr>
            <a:endParaRPr lang="it-IT" sz="900" dirty="0"/>
          </a:p>
          <a:p>
            <a:pPr marL="270272" lvl="1" indent="-260747">
              <a:buFont typeface="Times" charset="0"/>
              <a:buAutoNum type="alphaLcParenR" startAt="6"/>
              <a:defRPr/>
            </a:pPr>
            <a:r>
              <a:rPr lang="it-IT" sz="900" b="1" dirty="0"/>
              <a:t>Struttura dello stato patrimoniale e del conto economico (art. 2423-ter, CC):</a:t>
            </a:r>
          </a:p>
          <a:p>
            <a:pPr marL="270272" lvl="1" indent="-260747" algn="just">
              <a:buNone/>
              <a:defRPr/>
            </a:pPr>
            <a:r>
              <a:rPr lang="it-IT" sz="900" dirty="0"/>
              <a:t>	In caso di raggruppamento nello Stato patrimoniale e nel Conto economico delle voci precedute da numeri arabi occorre indicare nella nota integrativa distintamente le voci oggetto di raggruppamento.</a:t>
            </a:r>
          </a:p>
          <a:p>
            <a:pPr marL="270272" lvl="1" indent="-260747">
              <a:buNone/>
              <a:defRPr/>
            </a:pPr>
            <a:endParaRPr lang="it-IT" sz="900" dirty="0"/>
          </a:p>
          <a:p>
            <a:pPr marL="270272" lvl="1" indent="-260747" algn="just">
              <a:buFont typeface="Times" charset="0"/>
              <a:buAutoNum type="alphaLcParenR" startAt="7"/>
              <a:defRPr/>
            </a:pPr>
            <a:r>
              <a:rPr lang="it-IT" sz="900" b="1" dirty="0"/>
              <a:t>Contenuto dello Stato Patrimoniale (art. 2424 c. 2, CC):</a:t>
            </a:r>
          </a:p>
          <a:p>
            <a:pPr marL="270272" lvl="1" indent="-260747" algn="just">
              <a:buNone/>
              <a:defRPr/>
            </a:pPr>
            <a:r>
              <a:rPr lang="it-IT" sz="900" dirty="0"/>
              <a:t>	Se un elemento </a:t>
            </a:r>
            <a:r>
              <a:rPr lang="it-IT" sz="900" dirty="0" err="1"/>
              <a:t>dell</a:t>
            </a:r>
            <a:r>
              <a:rPr lang="ja-JP" altLang="it-IT" sz="900" dirty="0">
                <a:latin typeface="Arial"/>
              </a:rPr>
              <a:t>’</a:t>
            </a:r>
            <a:r>
              <a:rPr lang="it-IT" sz="900" dirty="0"/>
              <a:t>attivo o del passivo ricade sotto più voci dello schema dello Stato patrimoniale nella nota integrativa deve essere indicata la sua appartenenza anche a voci diverse da quella nella quale è iscritto, qualora ciò sia ritenuto necessario ai fini della comprensione del bilancio.</a:t>
            </a:r>
          </a:p>
          <a:p>
            <a:pPr marL="270272" lvl="1" indent="-260747" algn="just">
              <a:buFont typeface="Times" charset="0"/>
              <a:buAutoNum type="alphaLcParenR" startAt="8"/>
              <a:defRPr/>
            </a:pPr>
            <a:endParaRPr lang="it-IT" sz="900" dirty="0"/>
          </a:p>
          <a:p>
            <a:pPr marL="270272" lvl="1" indent="-260747" algn="just">
              <a:buFont typeface="Times" charset="0"/>
              <a:buAutoNum type="alphaLcParenR" startAt="8"/>
              <a:defRPr/>
            </a:pPr>
            <a:r>
              <a:rPr lang="it-IT" sz="900" b="1" dirty="0"/>
              <a:t>Criteri di valutazione (art. 2426, CC)</a:t>
            </a:r>
          </a:p>
          <a:p>
            <a:pPr marL="270272" lvl="1" indent="-260747" algn="just">
              <a:buNone/>
              <a:defRPr/>
            </a:pPr>
            <a:r>
              <a:rPr lang="it-IT" sz="900" b="1" dirty="0"/>
              <a:t>	</a:t>
            </a:r>
            <a:r>
              <a:rPr lang="it-IT" sz="900" dirty="0"/>
              <a:t>Indicazione dei criteri di valutazione utilizzati dagli amministratori nella redazione di bilancio, in particolare relativamente a modifiche criteri di </a:t>
            </a:r>
            <a:r>
              <a:rPr lang="it-IT" sz="900" dirty="0" err="1"/>
              <a:t>amm</a:t>
            </a:r>
            <a:r>
              <a:rPr lang="it-IT" sz="900" dirty="0"/>
              <a:t>-to, partecipazioni iscritte ad un valore superiore al loro fair </a:t>
            </a:r>
            <a:r>
              <a:rPr lang="it-IT" sz="900" dirty="0" err="1"/>
              <a:t>value</a:t>
            </a:r>
            <a:r>
              <a:rPr lang="it-IT" sz="900" dirty="0"/>
              <a:t>, avviamento, riserva LIFO.</a:t>
            </a:r>
          </a:p>
          <a:p>
            <a:pPr marL="270272" lvl="1" indent="-260747" algn="just">
              <a:buNone/>
              <a:defRPr/>
            </a:pPr>
            <a:r>
              <a:rPr lang="it-IT" sz="900" dirty="0"/>
              <a:t>	</a:t>
            </a:r>
          </a:p>
          <a:p>
            <a:pPr marL="270272" lvl="1" indent="-260747" algn="just">
              <a:buFont typeface="Times" charset="0"/>
              <a:buAutoNum type="alphaLcParenR" startAt="9"/>
              <a:defRPr/>
            </a:pPr>
            <a:r>
              <a:rPr lang="it-IT" sz="900" b="1" dirty="0"/>
              <a:t>Patrimonio destinato ad uno specifico affare (art. 2447-septies, c. 3 e 4, CC)</a:t>
            </a:r>
          </a:p>
          <a:p>
            <a:pPr marL="270272" lvl="1" indent="-260747" algn="just">
              <a:buNone/>
              <a:defRPr/>
            </a:pPr>
            <a:r>
              <a:rPr lang="it-IT" sz="900" b="1" dirty="0"/>
              <a:t>	</a:t>
            </a:r>
            <a:r>
              <a:rPr lang="it-IT" sz="900" dirty="0"/>
              <a:t>Gli amministratori devono illustrare il valore e la tipologia dei beni e dei rapporti giuridici compresi in ciascun patrimonio destinato.</a:t>
            </a:r>
          </a:p>
          <a:p>
            <a:pPr marL="270272" lvl="1" indent="-260747" algn="just">
              <a:buNone/>
              <a:defRPr/>
            </a:pPr>
            <a:r>
              <a:rPr lang="it-IT" sz="900" dirty="0"/>
              <a:t>	Qualora la deliberazione costitutiva del patrimonio preveda una responsabilità illimitata della società per le obbligazioni contratte l</a:t>
            </a:r>
            <a:r>
              <a:rPr lang="ja-JP" altLang="it-IT" sz="900" dirty="0">
                <a:latin typeface="Arial"/>
              </a:rPr>
              <a:t>’</a:t>
            </a:r>
            <a:r>
              <a:rPr lang="it-IT" sz="900" dirty="0"/>
              <a:t>impegno deve formare oggetto di valutazione secondo criteri da illustrare nella nota integrativa.</a:t>
            </a:r>
          </a:p>
          <a:p>
            <a:pPr marL="270272" lvl="1" indent="-260747" algn="just">
              <a:buNone/>
              <a:defRPr/>
            </a:pPr>
            <a:endParaRPr lang="it-IT" sz="900" dirty="0"/>
          </a:p>
          <a:p>
            <a:pPr marL="270272" lvl="1" indent="-260747" algn="just">
              <a:buFont typeface="Times" charset="0"/>
              <a:buAutoNum type="alphaLcParenR" startAt="12"/>
              <a:defRPr/>
            </a:pPr>
            <a:r>
              <a:rPr lang="it-IT" sz="900" b="1" dirty="0"/>
              <a:t>Finanziamento destinato ad uno specifico affare (art. 2447-decies, c. 4, CC) </a:t>
            </a:r>
          </a:p>
          <a:p>
            <a:pPr marL="270272" lvl="1" indent="-260747" algn="just">
              <a:buNone/>
              <a:defRPr/>
            </a:pPr>
            <a:r>
              <a:rPr lang="it-IT" sz="900" b="1" dirty="0"/>
              <a:t>	</a:t>
            </a:r>
            <a:r>
              <a:rPr lang="it-IT" sz="900" dirty="0"/>
              <a:t>Indicazione nella nota integrativa per ciascun finanziamento destinato sia </a:t>
            </a:r>
            <a:r>
              <a:rPr lang="it-IT" sz="900" dirty="0" err="1"/>
              <a:t>dell</a:t>
            </a:r>
            <a:r>
              <a:rPr lang="ja-JP" altLang="it-IT" sz="900" dirty="0">
                <a:latin typeface="Arial"/>
              </a:rPr>
              <a:t>’</a:t>
            </a:r>
            <a:r>
              <a:rPr lang="it-IT" sz="900" dirty="0"/>
              <a:t>importo delle disponibilità liquide e dei titoli appartenenti al patrimonio destinato, con i relativi vincoli, sia la natura e il valore dei  beni strumentali della società destinati alla realizzazione </a:t>
            </a:r>
            <a:r>
              <a:rPr lang="it-IT" sz="900" dirty="0" err="1"/>
              <a:t>dell</a:t>
            </a:r>
            <a:r>
              <a:rPr lang="ja-JP" altLang="it-IT" sz="900" dirty="0">
                <a:latin typeface="Arial"/>
              </a:rPr>
              <a:t>’</a:t>
            </a:r>
            <a:r>
              <a:rPr lang="it-IT" sz="900" dirty="0"/>
              <a:t>affare</a:t>
            </a: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685800" y="456604"/>
            <a:ext cx="7772400" cy="514350"/>
          </a:xfrm>
          <a:noFill/>
          <a:ln>
            <a:noFill/>
          </a:ln>
        </p:spPr>
        <p:txBody>
          <a:bodyPr vert="horz" wrap="square" lIns="68580" tIns="34290" rIns="68580" bIns="34290" numCol="1" anchor="ctr" anchorCtr="0" compatLnSpc="1">
            <a:prstTxWarp prst="textNoShape">
              <a:avLst/>
            </a:prstTxWarp>
            <a:normAutofit fontScale="90000"/>
          </a:bodyPr>
          <a:lstStyle/>
          <a:p>
            <a:pPr algn="ctr"/>
            <a:r>
              <a:rPr lang="it-IT" sz="2400" dirty="0">
                <a:solidFill>
                  <a:srgbClr val="800000"/>
                </a:solidFill>
              </a:rPr>
              <a:t>Informativa</a:t>
            </a:r>
            <a:br>
              <a:rPr lang="it-IT" sz="2400" dirty="0">
                <a:solidFill>
                  <a:srgbClr val="800000"/>
                </a:solidFill>
              </a:rPr>
            </a:br>
            <a:r>
              <a:rPr lang="it-IT" sz="2400" dirty="0">
                <a:solidFill>
                  <a:srgbClr val="800000"/>
                </a:solidFill>
              </a:rPr>
              <a:t>Altri controlli sulla completezza </a:t>
            </a:r>
            <a:r>
              <a:rPr lang="it-IT" sz="2400" dirty="0" err="1">
                <a:solidFill>
                  <a:srgbClr val="800000"/>
                </a:solidFill>
              </a:rPr>
              <a:t>dell</a:t>
            </a:r>
            <a:r>
              <a:rPr lang="ja-JP" altLang="it-IT" sz="2400" dirty="0">
                <a:solidFill>
                  <a:srgbClr val="800000"/>
                </a:solidFill>
              </a:rPr>
              <a:t>’</a:t>
            </a:r>
            <a:r>
              <a:rPr lang="it-IT" sz="2400" dirty="0">
                <a:solidFill>
                  <a:srgbClr val="800000"/>
                </a:solidFill>
              </a:rPr>
              <a:t>informativa </a:t>
            </a:r>
          </a:p>
        </p:txBody>
      </p:sp>
      <p:sp>
        <p:nvSpPr>
          <p:cNvPr id="18435" name="Rectangle 3"/>
          <p:cNvSpPr>
            <a:spLocks noGrp="1" noChangeArrowheads="1"/>
          </p:cNvSpPr>
          <p:nvPr>
            <p:ph type="body" idx="1"/>
          </p:nvPr>
        </p:nvSpPr>
        <p:spPr>
          <a:xfrm>
            <a:off x="684214" y="1289220"/>
            <a:ext cx="7850187" cy="1858046"/>
          </a:xfrm>
        </p:spPr>
        <p:txBody>
          <a:bodyPr>
            <a:normAutofit/>
          </a:bodyPr>
          <a:lstStyle/>
          <a:p>
            <a:pPr marL="270272" lvl="1" indent="-260747" algn="just">
              <a:buNone/>
              <a:defRPr/>
            </a:pPr>
            <a:endParaRPr lang="it-IT" sz="900" dirty="0"/>
          </a:p>
          <a:p>
            <a:pPr marL="270272" lvl="1" indent="-260747" algn="just">
              <a:buFont typeface="Times" charset="0"/>
              <a:buAutoNum type="alphaLcParenR" startAt="12"/>
              <a:defRPr/>
            </a:pPr>
            <a:r>
              <a:rPr lang="it-IT" sz="900" b="1" dirty="0"/>
              <a:t>Finanziamento destinato ad uno specifico affare (art. 2447-decies, c. 4, CC) </a:t>
            </a:r>
          </a:p>
          <a:p>
            <a:pPr marL="270272" lvl="1" indent="-260747" algn="just">
              <a:buNone/>
              <a:defRPr/>
            </a:pPr>
            <a:r>
              <a:rPr lang="it-IT" sz="900" b="1" dirty="0"/>
              <a:t>	</a:t>
            </a:r>
            <a:r>
              <a:rPr lang="it-IT" sz="900" dirty="0"/>
              <a:t>Indicazione nella nota integrativa per ciascun finanziamento destinato sia </a:t>
            </a:r>
            <a:r>
              <a:rPr lang="it-IT" sz="900" dirty="0" err="1"/>
              <a:t>dell</a:t>
            </a:r>
            <a:r>
              <a:rPr lang="ja-JP" altLang="it-IT" sz="900" dirty="0">
                <a:latin typeface="Arial"/>
              </a:rPr>
              <a:t>’</a:t>
            </a:r>
            <a:r>
              <a:rPr lang="it-IT" sz="900" dirty="0"/>
              <a:t>importo delle disponibilità liquide e dei titoli appartenenti al patrimonio destinato, con i relativi vincoli, sia la natura e il valore dei  beni strumentali della società destinati alla realizzazione </a:t>
            </a:r>
            <a:r>
              <a:rPr lang="it-IT" sz="900" dirty="0" err="1"/>
              <a:t>dell</a:t>
            </a:r>
            <a:r>
              <a:rPr lang="ja-JP" altLang="it-IT" sz="900" dirty="0">
                <a:latin typeface="Arial"/>
              </a:rPr>
              <a:t>’</a:t>
            </a:r>
            <a:r>
              <a:rPr lang="it-IT" sz="900" dirty="0"/>
              <a:t>affare</a:t>
            </a:r>
          </a:p>
          <a:p>
            <a:pPr marL="270272" lvl="1" indent="-260747" algn="just">
              <a:buNone/>
              <a:defRPr/>
            </a:pPr>
            <a:endParaRPr lang="it-IT" sz="900" dirty="0"/>
          </a:p>
          <a:p>
            <a:pPr marL="270272" lvl="1" indent="-260747" algn="just">
              <a:buFont typeface="Times" charset="0"/>
              <a:buAutoNum type="alphaLcParenR" startAt="13"/>
              <a:defRPr/>
            </a:pPr>
            <a:r>
              <a:rPr lang="it-IT" sz="900" b="1" dirty="0"/>
              <a:t>Informazioni strumenti finanziari derivati (art.2427 bis)</a:t>
            </a:r>
          </a:p>
          <a:p>
            <a:pPr marL="273844" lvl="1" indent="-1191" algn="just">
              <a:buNone/>
              <a:defRPr/>
            </a:pPr>
            <a:r>
              <a:rPr lang="it-IT" sz="900" dirty="0"/>
              <a:t>	Info su fair </a:t>
            </a:r>
            <a:r>
              <a:rPr lang="it-IT" sz="900" dirty="0" err="1"/>
              <a:t>value</a:t>
            </a:r>
            <a:r>
              <a:rPr lang="it-IT" sz="900" dirty="0"/>
              <a:t>, </a:t>
            </a:r>
            <a:r>
              <a:rPr lang="it-IT" sz="900" dirty="0" err="1"/>
              <a:t>naturà</a:t>
            </a:r>
            <a:r>
              <a:rPr lang="it-IT" sz="900" dirty="0"/>
              <a:t> entità dei derivati, tecniche di valutazione, variazioni di valore iscritte nel conto economico, movimento delle riserve id fair </a:t>
            </a:r>
            <a:r>
              <a:rPr lang="it-IT" sz="900" dirty="0" err="1"/>
              <a:t>value</a:t>
            </a:r>
            <a:r>
              <a:rPr lang="it-IT" sz="900" dirty="0"/>
              <a:t>.</a:t>
            </a:r>
          </a:p>
          <a:p>
            <a:pPr marL="273844" lvl="1" indent="-1191" algn="just">
              <a:buNone/>
              <a:defRPr/>
            </a:pPr>
            <a:r>
              <a:rPr lang="it-IT" sz="900" dirty="0"/>
              <a:t>info su attività finanziarie iscritte ad un valore superiore al loro fair </a:t>
            </a:r>
            <a:r>
              <a:rPr lang="it-IT" sz="900" dirty="0" err="1"/>
              <a:t>value</a:t>
            </a:r>
            <a:endParaRPr lang="it-IT" sz="900" dirty="0"/>
          </a:p>
        </p:txBody>
      </p:sp>
    </p:spTree>
    <p:extLst>
      <p:ext uri="{BB962C8B-B14F-4D97-AF65-F5344CB8AC3E}">
        <p14:creationId xmlns:p14="http://schemas.microsoft.com/office/powerpoint/2010/main" val="311350154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628650" y="350390"/>
            <a:ext cx="7886700" cy="585177"/>
          </a:xfrm>
          <a:noFill/>
          <a:ln>
            <a:noFill/>
          </a:ln>
        </p:spPr>
        <p:txBody>
          <a:bodyPr vert="horz" wrap="square" lIns="68580" tIns="34290" rIns="68580" bIns="34290" numCol="1" anchor="ctr" anchorCtr="0" compatLnSpc="1">
            <a:prstTxWarp prst="textNoShape">
              <a:avLst/>
            </a:prstTxWarp>
            <a:normAutofit fontScale="90000"/>
          </a:bodyPr>
          <a:lstStyle/>
          <a:p>
            <a:pPr algn="ctr"/>
            <a:r>
              <a:rPr lang="it-IT" sz="2400" dirty="0">
                <a:solidFill>
                  <a:srgbClr val="800000"/>
                </a:solidFill>
              </a:rPr>
              <a:t>Procedure di revisione sulla nota integrativa</a:t>
            </a:r>
            <a:br>
              <a:rPr lang="it-IT" sz="2400" dirty="0">
                <a:solidFill>
                  <a:srgbClr val="800000"/>
                </a:solidFill>
              </a:rPr>
            </a:br>
            <a:endParaRPr lang="it-IT" sz="2400" dirty="0">
              <a:solidFill>
                <a:srgbClr val="800000"/>
              </a:solidFill>
            </a:endParaRPr>
          </a:p>
        </p:txBody>
      </p:sp>
      <p:sp>
        <p:nvSpPr>
          <p:cNvPr id="10243" name="Rectangle 3"/>
          <p:cNvSpPr>
            <a:spLocks noGrp="1" noChangeArrowheads="1"/>
          </p:cNvSpPr>
          <p:nvPr>
            <p:ph type="body" sz="half" idx="1"/>
          </p:nvPr>
        </p:nvSpPr>
        <p:spPr>
          <a:xfrm>
            <a:off x="628651" y="1315295"/>
            <a:ext cx="7921436" cy="3580676"/>
          </a:xfrm>
        </p:spPr>
        <p:txBody>
          <a:bodyPr>
            <a:normAutofit lnSpcReduction="10000"/>
          </a:bodyPr>
          <a:lstStyle/>
          <a:p>
            <a:pPr>
              <a:buClr>
                <a:srgbClr val="800000"/>
              </a:buClr>
              <a:buFont typeface="Wingdings" charset="2"/>
              <a:buChar char="ü"/>
              <a:defRPr/>
            </a:pPr>
            <a:r>
              <a:rPr lang="it-IT" sz="1500" dirty="0"/>
              <a:t>Verifica sull’esistenza dei controlli</a:t>
            </a:r>
          </a:p>
          <a:p>
            <a:pPr marL="333375" lvl="1" indent="-128588">
              <a:buClr>
                <a:srgbClr val="800000"/>
              </a:buClr>
              <a:defRPr/>
            </a:pPr>
            <a:r>
              <a:rPr lang="it-IT" sz="1200" dirty="0"/>
              <a:t>Fonte dei dati, controllo sui dati</a:t>
            </a:r>
          </a:p>
          <a:p>
            <a:pPr marL="333375" lvl="1" indent="-128588">
              <a:buClr>
                <a:srgbClr val="800000"/>
              </a:buClr>
              <a:defRPr/>
            </a:pPr>
            <a:r>
              <a:rPr lang="it-IT" sz="1200" dirty="0"/>
              <a:t>Spesso solo controlli di validità</a:t>
            </a:r>
          </a:p>
          <a:p>
            <a:pPr>
              <a:buClr>
                <a:srgbClr val="800000"/>
              </a:buClr>
              <a:buFont typeface="Wingdings" charset="2"/>
              <a:buChar char="ü"/>
              <a:defRPr/>
            </a:pPr>
            <a:r>
              <a:rPr lang="it-IT" sz="1500" dirty="0"/>
              <a:t>Completezza dell’informativa</a:t>
            </a:r>
          </a:p>
          <a:p>
            <a:pPr marL="333375" lvl="1" indent="-128588">
              <a:buClr>
                <a:srgbClr val="800000"/>
              </a:buClr>
              <a:defRPr/>
            </a:pPr>
            <a:r>
              <a:rPr lang="it-IT" sz="1200" dirty="0"/>
              <a:t>Controllo di conformità tra info nota integrativa e richieste di norme e principi contabili</a:t>
            </a:r>
          </a:p>
          <a:p>
            <a:pPr marL="333375" lvl="1" indent="-128588">
              <a:buClr>
                <a:srgbClr val="800000"/>
              </a:buClr>
              <a:defRPr/>
            </a:pPr>
            <a:r>
              <a:rPr lang="it-IT" sz="1200" dirty="0"/>
              <a:t>Uso di </a:t>
            </a:r>
            <a:r>
              <a:rPr lang="it-IT" sz="1200" dirty="0" err="1"/>
              <a:t>check</a:t>
            </a:r>
            <a:r>
              <a:rPr lang="it-IT" sz="1200" dirty="0"/>
              <a:t> list</a:t>
            </a:r>
          </a:p>
          <a:p>
            <a:pPr>
              <a:buClr>
                <a:srgbClr val="800000"/>
              </a:buClr>
              <a:buFont typeface="Wingdings" charset="2"/>
              <a:buChar char="ü"/>
              <a:defRPr/>
            </a:pPr>
            <a:r>
              <a:rPr lang="it-IT" sz="1500" dirty="0"/>
              <a:t>Congruità delle informazioni fornite dalla società</a:t>
            </a:r>
          </a:p>
          <a:p>
            <a:pPr>
              <a:buClr>
                <a:srgbClr val="800000"/>
              </a:buClr>
              <a:buFont typeface="Wingdings" charset="2"/>
              <a:buChar char="ü"/>
              <a:defRPr/>
            </a:pPr>
            <a:r>
              <a:rPr lang="it-IT" sz="1500" dirty="0"/>
              <a:t>Accuratezza dei dati</a:t>
            </a:r>
          </a:p>
          <a:p>
            <a:pPr>
              <a:buClr>
                <a:srgbClr val="800000"/>
              </a:buClr>
              <a:buFont typeface="Wingdings" charset="2"/>
              <a:buChar char="ü"/>
              <a:defRPr/>
            </a:pPr>
            <a:r>
              <a:rPr lang="it-IT" sz="1500" dirty="0"/>
              <a:t>Riconciliazione</a:t>
            </a:r>
          </a:p>
          <a:p>
            <a:pPr>
              <a:buClr>
                <a:srgbClr val="800000"/>
              </a:buClr>
              <a:buFont typeface="Wingdings" charset="2"/>
              <a:buChar char="ü"/>
              <a:defRPr/>
            </a:pPr>
            <a:r>
              <a:rPr lang="it-IT" sz="1500" dirty="0"/>
              <a:t>Correttezza dei calcoli</a:t>
            </a:r>
          </a:p>
          <a:p>
            <a:pPr marL="0" indent="0">
              <a:buClr>
                <a:srgbClr val="800000"/>
              </a:buClr>
              <a:buNone/>
              <a:defRPr/>
            </a:pPr>
            <a:endParaRPr lang="it-IT" sz="800" b="1" dirty="0">
              <a:solidFill>
                <a:srgbClr val="800000"/>
              </a:solidFill>
            </a:endParaRPr>
          </a:p>
          <a:p>
            <a:pPr marL="0" indent="0">
              <a:buClr>
                <a:srgbClr val="800000"/>
              </a:buClr>
              <a:buNone/>
              <a:defRPr/>
            </a:pPr>
            <a:r>
              <a:rPr lang="it-IT" sz="1500" b="1" dirty="0">
                <a:solidFill>
                  <a:srgbClr val="800000"/>
                </a:solidFill>
              </a:rPr>
              <a:t>Come documentare?</a:t>
            </a:r>
          </a:p>
          <a:p>
            <a:pPr marL="0" indent="0" algn="ctr">
              <a:buClr>
                <a:srgbClr val="800000"/>
              </a:buClr>
              <a:buNone/>
              <a:defRPr/>
            </a:pPr>
            <a:r>
              <a:rPr lang="it-IT" sz="1500" b="1" i="1" dirty="0">
                <a:solidFill>
                  <a:srgbClr val="800000"/>
                </a:solidFill>
              </a:rPr>
              <a:t>Archiviando una copia della nota integrativa con</a:t>
            </a:r>
          </a:p>
          <a:p>
            <a:pPr marL="0" indent="0" algn="ctr">
              <a:buClr>
                <a:srgbClr val="800000"/>
              </a:buClr>
              <a:buNone/>
              <a:defRPr/>
            </a:pPr>
            <a:r>
              <a:rPr lang="it-IT" sz="1500" b="1" i="1" dirty="0">
                <a:solidFill>
                  <a:srgbClr val="800000"/>
                </a:solidFill>
              </a:rPr>
              <a:t>l’indicazione dei controlli effettuati (spunte)</a:t>
            </a:r>
          </a:p>
        </p:txBody>
      </p:sp>
      <p:sp>
        <p:nvSpPr>
          <p:cNvPr id="6" name="CasellaDiTesto 5"/>
          <p:cNvSpPr txBox="1"/>
          <p:nvPr/>
        </p:nvSpPr>
        <p:spPr>
          <a:xfrm>
            <a:off x="7445255" y="4434552"/>
            <a:ext cx="1441098" cy="238527"/>
          </a:xfrm>
          <a:prstGeom prst="rect">
            <a:avLst/>
          </a:prstGeom>
          <a:ln>
            <a:noFill/>
          </a:ln>
        </p:spPr>
        <p:style>
          <a:lnRef idx="2">
            <a:schemeClr val="accent4"/>
          </a:lnRef>
          <a:fillRef idx="1">
            <a:schemeClr val="lt1"/>
          </a:fillRef>
          <a:effectRef idx="0">
            <a:schemeClr val="accent4"/>
          </a:effectRef>
          <a:fontRef idx="minor">
            <a:schemeClr val="dk1"/>
          </a:fontRef>
        </p:style>
        <p:txBody>
          <a:bodyPr wrap="square" lIns="68580" tIns="34290" rIns="68580" bIns="34290">
            <a:spAutoFit/>
          </a:bodyPr>
          <a:lstStyle>
            <a:defPPr>
              <a:defRPr lang="it-IT"/>
            </a:defPPr>
            <a:lvl1pPr>
              <a:defRPr>
                <a:solidFill>
                  <a:schemeClr val="dk1"/>
                </a:solidFill>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it-IT" sz="1100" b="1" i="1" dirty="0">
                <a:solidFill>
                  <a:srgbClr val="0000FF"/>
                </a:solidFill>
              </a:rPr>
              <a:t>Informativa</a:t>
            </a:r>
          </a:p>
        </p:txBody>
      </p:sp>
    </p:spTree>
    <p:extLst>
      <p:ext uri="{BB962C8B-B14F-4D97-AF65-F5344CB8AC3E}">
        <p14:creationId xmlns:p14="http://schemas.microsoft.com/office/powerpoint/2010/main" val="42355911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394859" y="459973"/>
            <a:ext cx="4680858" cy="620195"/>
          </a:xfrm>
          <a:solidFill>
            <a:schemeClr val="bg1"/>
          </a:solidFill>
        </p:spPr>
        <p:txBody>
          <a:bodyPr>
            <a:normAutofit/>
          </a:bodyPr>
          <a:lstStyle/>
          <a:p>
            <a:pPr algn="ctr"/>
            <a:r>
              <a:rPr lang="it-IT" sz="3200" dirty="0">
                <a:solidFill>
                  <a:srgbClr val="971613"/>
                </a:solidFill>
              </a:rPr>
              <a:t>Significatività e rischio</a:t>
            </a:r>
          </a:p>
        </p:txBody>
      </p:sp>
      <p:sp>
        <p:nvSpPr>
          <p:cNvPr id="3" name="Segnaposto contenuto 2"/>
          <p:cNvSpPr>
            <a:spLocks noGrp="1"/>
          </p:cNvSpPr>
          <p:nvPr>
            <p:ph idx="1"/>
          </p:nvPr>
        </p:nvSpPr>
        <p:spPr>
          <a:xfrm>
            <a:off x="457200" y="1070994"/>
            <a:ext cx="8229600" cy="3392146"/>
          </a:xfrm>
          <a:solidFill>
            <a:schemeClr val="bg1"/>
          </a:solidFill>
        </p:spPr>
        <p:txBody>
          <a:bodyPr>
            <a:noAutofit/>
          </a:bodyPr>
          <a:lstStyle/>
          <a:p>
            <a:pPr marL="0" indent="0" algn="just">
              <a:buNone/>
            </a:pPr>
            <a:r>
              <a:rPr lang="it-IT" sz="1800" b="1" dirty="0"/>
              <a:t>La significatività:</a:t>
            </a:r>
          </a:p>
          <a:p>
            <a:pPr marL="273844" indent="-273844" algn="just"/>
            <a:r>
              <a:rPr lang="it-IT" sz="1500" dirty="0"/>
              <a:t>non si basa sulla valutazione del rischio di revisione.</a:t>
            </a:r>
          </a:p>
          <a:p>
            <a:pPr marL="0" indent="0" algn="just">
              <a:buNone/>
            </a:pPr>
            <a:endParaRPr lang="it-IT" sz="500" dirty="0"/>
          </a:p>
          <a:p>
            <a:pPr marL="0" indent="0" algn="just">
              <a:buNone/>
            </a:pPr>
            <a:r>
              <a:rPr lang="it-IT" sz="1800" b="1" dirty="0"/>
              <a:t>Al contrario:</a:t>
            </a:r>
          </a:p>
          <a:p>
            <a:pPr marL="273844" indent="-273844" algn="just"/>
            <a:r>
              <a:rPr lang="it-IT" sz="1500" dirty="0"/>
              <a:t>la significatività comporta una certa determinazione del rischio di revisione in termini di procedure da svolgere</a:t>
            </a:r>
          </a:p>
          <a:p>
            <a:pPr marL="0" indent="0" algn="just">
              <a:buNone/>
            </a:pPr>
            <a:endParaRPr lang="it-IT" sz="500" i="1" dirty="0"/>
          </a:p>
          <a:p>
            <a:pPr marL="0" indent="0" algn="just">
              <a:buNone/>
            </a:pPr>
            <a:r>
              <a:rPr lang="it-IT" sz="1500" b="1" i="1" dirty="0"/>
              <a:t>Quindi:</a:t>
            </a:r>
          </a:p>
          <a:p>
            <a:pPr marL="201216" indent="-201216" algn="just"/>
            <a:r>
              <a:rPr lang="it-IT" sz="1400" b="1" u="sng" dirty="0"/>
              <a:t>è un errore</a:t>
            </a:r>
            <a:r>
              <a:rPr lang="it-IT" sz="1400" dirty="0"/>
              <a:t> ridurre la significatività a causa di un rischio di revisione elevato</a:t>
            </a:r>
          </a:p>
          <a:p>
            <a:pPr marL="201216" indent="-201216" algn="just"/>
            <a:r>
              <a:rPr lang="it-IT" sz="1400" b="1" u="sng" dirty="0"/>
              <a:t>è un errore  </a:t>
            </a:r>
            <a:r>
              <a:rPr lang="it-IT" sz="1400" dirty="0"/>
              <a:t>aumentare la significatività per ridurre il rischio di revisione (e quindi le procedure di revisione da svolgere)</a:t>
            </a:r>
          </a:p>
          <a:p>
            <a:pPr marL="201216" indent="-201216" algn="just"/>
            <a:r>
              <a:rPr lang="it-IT" sz="1400" b="1" u="sng" dirty="0"/>
              <a:t>è corretto</a:t>
            </a:r>
            <a:r>
              <a:rPr lang="it-IT" sz="1400" dirty="0"/>
              <a:t>, nel caso in cui, sulla base delle attese degli utilizzatori, la significatività sia molto bassa, porre un rischio di revisione a livello molto basso (e quindi svolgere molte procedure di revisione)</a:t>
            </a:r>
            <a:endParaRPr lang="it-IT" sz="1500" dirty="0"/>
          </a:p>
        </p:txBody>
      </p:sp>
      <p:sp>
        <p:nvSpPr>
          <p:cNvPr id="6" name="Segnaposto numero diapositiva 5"/>
          <p:cNvSpPr>
            <a:spLocks noGrp="1"/>
          </p:cNvSpPr>
          <p:nvPr>
            <p:ph type="sldNum" sz="quarter" idx="12"/>
          </p:nvPr>
        </p:nvSpPr>
        <p:spPr/>
        <p:txBody>
          <a:bodyPr/>
          <a:lstStyle/>
          <a:p>
            <a:fld id="{CAA2603E-11B3-B244-BEC4-E91FBEB07C54}" type="slidenum">
              <a:rPr lang="it-IT" smtClean="0"/>
              <a:t>7</a:t>
            </a:fld>
            <a:endParaRPr lang="it-IT"/>
          </a:p>
        </p:txBody>
      </p:sp>
      <p:sp>
        <p:nvSpPr>
          <p:cNvPr id="4" name="CasellaDiTesto 3"/>
          <p:cNvSpPr txBox="1"/>
          <p:nvPr/>
        </p:nvSpPr>
        <p:spPr>
          <a:xfrm>
            <a:off x="3809841" y="826173"/>
            <a:ext cx="138499" cy="346249"/>
          </a:xfrm>
          <a:prstGeom prst="rect">
            <a:avLst/>
          </a:prstGeom>
          <a:noFill/>
        </p:spPr>
        <p:txBody>
          <a:bodyPr wrap="none" lIns="68580" tIns="34290" rIns="68580" bIns="34290" rtlCol="0">
            <a:spAutoFit/>
          </a:bodyPr>
          <a:lstStyle/>
          <a:p>
            <a:endParaRPr lang="it-IT" dirty="0"/>
          </a:p>
        </p:txBody>
      </p:sp>
    </p:spTree>
    <p:extLst>
      <p:ext uri="{BB962C8B-B14F-4D97-AF65-F5344CB8AC3E}">
        <p14:creationId xmlns:p14="http://schemas.microsoft.com/office/powerpoint/2010/main" val="3536342685"/>
      </p:ext>
    </p:extLst>
  </p:cSld>
  <p:clrMapOvr>
    <a:masterClrMapping/>
  </p:clrMapOvr>
  <p:timing>
    <p:tnLst>
      <p:par>
        <p:cTn xmlns:p14="http://schemas.microsoft.com/office/powerpoint/2010/mai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noFill/>
          <a:ln>
            <a:noFill/>
          </a:ln>
        </p:spPr>
        <p:txBody>
          <a:bodyPr vert="horz" wrap="square" lIns="68580" tIns="34290" rIns="68580" bIns="34290" numCol="1" anchor="ctr" anchorCtr="0" compatLnSpc="1">
            <a:prstTxWarp prst="textNoShape">
              <a:avLst/>
            </a:prstTxWarp>
            <a:normAutofit/>
          </a:bodyPr>
          <a:lstStyle/>
          <a:p>
            <a:pPr algn="ctr"/>
            <a:r>
              <a:rPr lang="it-IT" sz="2400" dirty="0">
                <a:solidFill>
                  <a:srgbClr val="800000"/>
                </a:solidFill>
              </a:rPr>
              <a:t>Informativa</a:t>
            </a:r>
            <a:br>
              <a:rPr lang="it-IT" sz="2400" dirty="0">
                <a:solidFill>
                  <a:srgbClr val="800000"/>
                </a:solidFill>
              </a:rPr>
            </a:br>
            <a:r>
              <a:rPr lang="it-IT" sz="2400" dirty="0">
                <a:solidFill>
                  <a:srgbClr val="800000"/>
                </a:solidFill>
              </a:rPr>
              <a:t>Alcuni esempi di informativa carente - (avviamento)</a:t>
            </a:r>
          </a:p>
        </p:txBody>
      </p:sp>
      <p:sp>
        <p:nvSpPr>
          <p:cNvPr id="12291" name="Rectangle 3"/>
          <p:cNvSpPr>
            <a:spLocks noGrp="1" noChangeArrowheads="1"/>
          </p:cNvSpPr>
          <p:nvPr>
            <p:ph type="body" idx="1"/>
          </p:nvPr>
        </p:nvSpPr>
        <p:spPr/>
        <p:txBody>
          <a:bodyPr/>
          <a:lstStyle/>
          <a:p>
            <a:pPr>
              <a:buFontTx/>
              <a:buNone/>
              <a:defRPr/>
            </a:pPr>
            <a:endParaRPr lang="it-IT" dirty="0" smtClean="0"/>
          </a:p>
          <a:p>
            <a:pPr marL="0" indent="0" algn="just">
              <a:buNone/>
              <a:defRPr/>
            </a:pPr>
            <a:r>
              <a:rPr lang="ja-JP" altLang="it-IT" dirty="0" smtClean="0">
                <a:latin typeface="Arial"/>
              </a:rPr>
              <a:t>“</a:t>
            </a:r>
            <a:r>
              <a:rPr lang="it-IT" i="1" dirty="0" smtClean="0"/>
              <a:t>L</a:t>
            </a:r>
            <a:r>
              <a:rPr lang="ja-JP" altLang="it-IT" i="1" dirty="0" smtClean="0">
                <a:latin typeface="Arial"/>
              </a:rPr>
              <a:t>’</a:t>
            </a:r>
            <a:r>
              <a:rPr lang="it-IT" i="1" dirty="0" smtClean="0"/>
              <a:t>avviamento, acquisito a titolo oneroso e nei limiti del costo per esso sostenuto, è ammortizzato in base a un piano d</a:t>
            </a:r>
            <a:r>
              <a:rPr lang="ja-JP" altLang="it-IT" i="1" dirty="0" smtClean="0">
                <a:latin typeface="Arial"/>
              </a:rPr>
              <a:t>’</a:t>
            </a:r>
            <a:r>
              <a:rPr lang="it-IT" i="1" dirty="0" smtClean="0"/>
              <a:t>ammortamento non superiore a vent’ anni </a:t>
            </a:r>
            <a:r>
              <a:rPr lang="ja-JP" altLang="it-IT" dirty="0" smtClean="0">
                <a:latin typeface="Arial"/>
              </a:rPr>
              <a:t>”</a:t>
            </a:r>
            <a:r>
              <a:rPr lang="it-IT" dirty="0" smtClean="0"/>
              <a:t>.</a:t>
            </a:r>
          </a:p>
          <a:p>
            <a:pPr algn="just">
              <a:buFontTx/>
              <a:buNone/>
              <a:defRPr/>
            </a:pPr>
            <a:endParaRPr lang="it-IT" dirty="0" smtClean="0"/>
          </a:p>
          <a:p>
            <a:pPr marL="2381" indent="-2381" algn="just">
              <a:buNone/>
              <a:defRPr/>
            </a:pPr>
            <a:r>
              <a:rPr lang="it-IT" dirty="0" smtClean="0"/>
              <a:t>In tal caso non viene indicato se sia possibile stimare la sua vita utile e, nel caso sia possibile, la sua durata, né il periodo di ammortamento definito dagli amministratori. In casi simili il revisore deve chiedere agli amministratori di integrare l</a:t>
            </a:r>
            <a:r>
              <a:rPr lang="ja-JP" altLang="it-IT" dirty="0" smtClean="0">
                <a:latin typeface="Arial"/>
              </a:rPr>
              <a:t>’</a:t>
            </a:r>
            <a:r>
              <a:rPr lang="it-IT" dirty="0" smtClean="0"/>
              <a:t>informativa.</a:t>
            </a: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noFill/>
          <a:ln>
            <a:noFill/>
          </a:ln>
        </p:spPr>
        <p:txBody>
          <a:bodyPr vert="horz" wrap="square" lIns="68580" tIns="34290" rIns="68580" bIns="34290" numCol="1" anchor="ctr" anchorCtr="0" compatLnSpc="1">
            <a:prstTxWarp prst="textNoShape">
              <a:avLst/>
            </a:prstTxWarp>
            <a:normAutofit/>
          </a:bodyPr>
          <a:lstStyle/>
          <a:p>
            <a:pPr algn="ctr"/>
            <a:r>
              <a:rPr lang="it-IT" sz="2400" dirty="0">
                <a:solidFill>
                  <a:srgbClr val="800000"/>
                </a:solidFill>
              </a:rPr>
              <a:t>Informativa</a:t>
            </a:r>
            <a:br>
              <a:rPr lang="it-IT" sz="2400" dirty="0">
                <a:solidFill>
                  <a:srgbClr val="800000"/>
                </a:solidFill>
              </a:rPr>
            </a:br>
            <a:r>
              <a:rPr lang="it-IT" sz="2400" dirty="0">
                <a:solidFill>
                  <a:srgbClr val="800000"/>
                </a:solidFill>
              </a:rPr>
              <a:t>Alcuni esempi di informativa carente - (partecipazioni)</a:t>
            </a:r>
          </a:p>
        </p:txBody>
      </p:sp>
      <p:sp>
        <p:nvSpPr>
          <p:cNvPr id="13315" name="Rectangle 3"/>
          <p:cNvSpPr>
            <a:spLocks noGrp="1" noChangeArrowheads="1"/>
          </p:cNvSpPr>
          <p:nvPr>
            <p:ph type="body" idx="1"/>
          </p:nvPr>
        </p:nvSpPr>
        <p:spPr>
          <a:xfrm>
            <a:off x="628650" y="1591141"/>
            <a:ext cx="7886700" cy="2588387"/>
          </a:xfrm>
        </p:spPr>
        <p:txBody>
          <a:bodyPr>
            <a:noAutofit/>
          </a:bodyPr>
          <a:lstStyle/>
          <a:p>
            <a:pPr marL="0" indent="0" algn="just">
              <a:buNone/>
              <a:defRPr/>
            </a:pPr>
            <a:r>
              <a:rPr lang="ja-JP" altLang="it-IT" sz="1800" dirty="0">
                <a:latin typeface="Arial"/>
              </a:rPr>
              <a:t>“</a:t>
            </a:r>
            <a:r>
              <a:rPr lang="it-IT" sz="1800" i="1" dirty="0"/>
              <a:t>In bilancio risultano iscritte alcune partecipazioni a un valore superiore alla corrispondente quota del patrimonio netto. Tali partecipazioni non sono state svalutate, così come previsto dai criteri di valutazione, in quanto le perdite sostenute dalle società partecipate non sono considerate durevoli </a:t>
            </a:r>
            <a:r>
              <a:rPr lang="ja-JP" altLang="it-IT" sz="1800" dirty="0">
                <a:latin typeface="Arial"/>
              </a:rPr>
              <a:t>”</a:t>
            </a:r>
            <a:r>
              <a:rPr lang="it-IT" sz="1800" dirty="0"/>
              <a:t>.</a:t>
            </a:r>
          </a:p>
          <a:p>
            <a:pPr marL="0" indent="0" algn="just">
              <a:buNone/>
              <a:defRPr/>
            </a:pPr>
            <a:r>
              <a:rPr lang="it-IT" sz="1800" dirty="0"/>
              <a:t>Il principio contabile n. 21 al punto 60 prescrive che, qualora gli amministratori decidano di non considerare perdite significative e ricorrenti causa di perdita durevole di valore della partecipata è necessario fornire nella nota integrativa esplicite ed esaurienti informazioni. In particolare devono essere fornite informazioni gli elementi caratterizzanti dei piani/programmi e sul tempo atteso per il recupero della perdita. </a:t>
            </a: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noFill/>
          <a:ln>
            <a:noFill/>
          </a:ln>
        </p:spPr>
        <p:txBody>
          <a:bodyPr vert="horz" wrap="square" lIns="68580" tIns="34290" rIns="68580" bIns="34290" numCol="1" anchor="ctr" anchorCtr="0" compatLnSpc="1">
            <a:prstTxWarp prst="textNoShape">
              <a:avLst/>
            </a:prstTxWarp>
            <a:normAutofit fontScale="90000"/>
          </a:bodyPr>
          <a:lstStyle/>
          <a:p>
            <a:pPr algn="ctr"/>
            <a:r>
              <a:rPr lang="it-IT" sz="2400" dirty="0">
                <a:solidFill>
                  <a:srgbClr val="800000"/>
                </a:solidFill>
              </a:rPr>
              <a:t>Informativa</a:t>
            </a:r>
            <a:br>
              <a:rPr lang="it-IT" sz="2400" dirty="0">
                <a:solidFill>
                  <a:srgbClr val="800000"/>
                </a:solidFill>
              </a:rPr>
            </a:br>
            <a:r>
              <a:rPr lang="it-IT" sz="2400" dirty="0">
                <a:solidFill>
                  <a:srgbClr val="800000"/>
                </a:solidFill>
              </a:rPr>
              <a:t>Alcuni esempi di informativa carente - (Imposte anticipate su perdite)</a:t>
            </a:r>
          </a:p>
        </p:txBody>
      </p:sp>
      <p:sp>
        <p:nvSpPr>
          <p:cNvPr id="14339" name="Rectangle 3"/>
          <p:cNvSpPr>
            <a:spLocks noGrp="1" noChangeArrowheads="1"/>
          </p:cNvSpPr>
          <p:nvPr>
            <p:ph type="body" idx="1"/>
          </p:nvPr>
        </p:nvSpPr>
        <p:spPr>
          <a:xfrm>
            <a:off x="628650" y="1526413"/>
            <a:ext cx="7886700" cy="2662361"/>
          </a:xfrm>
        </p:spPr>
        <p:txBody>
          <a:bodyPr/>
          <a:lstStyle/>
          <a:p>
            <a:pPr marL="0" indent="0" algn="just">
              <a:buNone/>
              <a:defRPr/>
            </a:pPr>
            <a:r>
              <a:rPr lang="ja-JP" altLang="it-IT" sz="1800" i="1" dirty="0">
                <a:latin typeface="Arial"/>
              </a:rPr>
              <a:t>“</a:t>
            </a:r>
            <a:r>
              <a:rPr lang="it-IT" sz="1800" i="1" dirty="0"/>
              <a:t>Sulle perdite fiscali riportabili a nuovo sono state iscritte le imposte anticipate, così come previsto dal principio contabile n. 25, in quanto si ritiene presente il requisito della ragionevole sicurezza richiesto dal citato principio contabile quale requisito necessario per l</a:t>
            </a:r>
            <a:r>
              <a:rPr lang="ja-JP" altLang="it-IT" sz="1800" i="1" dirty="0">
                <a:latin typeface="Arial"/>
              </a:rPr>
              <a:t>’</a:t>
            </a:r>
            <a:r>
              <a:rPr lang="it-IT" sz="1800" i="1" dirty="0"/>
              <a:t>iscrizione</a:t>
            </a:r>
            <a:r>
              <a:rPr lang="ja-JP" altLang="it-IT" sz="1800" i="1" dirty="0">
                <a:latin typeface="Arial"/>
              </a:rPr>
              <a:t>”</a:t>
            </a:r>
            <a:endParaRPr lang="it-IT" sz="1800" i="1" dirty="0"/>
          </a:p>
          <a:p>
            <a:pPr marL="0" indent="0" algn="just">
              <a:buNone/>
              <a:defRPr/>
            </a:pPr>
            <a:r>
              <a:rPr lang="it-IT" sz="1800" dirty="0"/>
              <a:t>Anche in tal caso non è sufficiente riportare un generico riferimento alla presenza/assenza della ragionevole certezza, ma devono essere illustrate in modo analitico le motivazioni poste alla base della scelta dell</a:t>
            </a:r>
            <a:r>
              <a:rPr lang="it-IT" sz="1800" dirty="0">
                <a:latin typeface="Arial"/>
              </a:rPr>
              <a:t>’</a:t>
            </a:r>
            <a:r>
              <a:rPr lang="it-IT" sz="1800" dirty="0"/>
              <a:t>iscrizione o della non iscrizione facendo riferimento ad elementi oggettivi, come per esempio, i piani economico-finanziari deliberati dalla società o l’esistenza di una ragionevole storia di utili fiscalmente imponibili. </a:t>
            </a: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675999" y="273845"/>
            <a:ext cx="7886700" cy="604596"/>
          </a:xfrm>
          <a:noFill/>
          <a:ln>
            <a:noFill/>
          </a:ln>
        </p:spPr>
        <p:txBody>
          <a:bodyPr vert="horz" wrap="square" lIns="68580" tIns="34290" rIns="68580" bIns="34290" numCol="1" anchor="ctr" anchorCtr="0" compatLnSpc="1">
            <a:prstTxWarp prst="textNoShape">
              <a:avLst/>
            </a:prstTxWarp>
            <a:normAutofit fontScale="90000"/>
          </a:bodyPr>
          <a:lstStyle/>
          <a:p>
            <a:pPr algn="ctr"/>
            <a:r>
              <a:rPr lang="it-IT" sz="2400" dirty="0">
                <a:solidFill>
                  <a:srgbClr val="800000"/>
                </a:solidFill>
              </a:rPr>
              <a:t>Informativa</a:t>
            </a:r>
            <a:br>
              <a:rPr lang="it-IT" sz="2400" dirty="0">
                <a:solidFill>
                  <a:srgbClr val="800000"/>
                </a:solidFill>
              </a:rPr>
            </a:br>
            <a:r>
              <a:rPr lang="it-IT" sz="2400" dirty="0">
                <a:solidFill>
                  <a:srgbClr val="800000"/>
                </a:solidFill>
              </a:rPr>
              <a:t>Rischio di mancanza dei presupposti di continuità aziendale</a:t>
            </a:r>
          </a:p>
        </p:txBody>
      </p:sp>
      <p:sp>
        <p:nvSpPr>
          <p:cNvPr id="16387" name="Rectangle 3"/>
          <p:cNvSpPr>
            <a:spLocks noGrp="1" noChangeArrowheads="1"/>
          </p:cNvSpPr>
          <p:nvPr>
            <p:ph type="body" idx="1"/>
          </p:nvPr>
        </p:nvSpPr>
        <p:spPr>
          <a:xfrm>
            <a:off x="628650" y="1198067"/>
            <a:ext cx="7886700" cy="3263504"/>
          </a:xfrm>
        </p:spPr>
        <p:txBody>
          <a:bodyPr>
            <a:noAutofit/>
          </a:bodyPr>
          <a:lstStyle/>
          <a:p>
            <a:pPr algn="just">
              <a:defRPr/>
            </a:pPr>
            <a:r>
              <a:rPr lang="it-IT" sz="1500" dirty="0"/>
              <a:t>I revisori devono verificare che gli amministratori, in caso di significativi segnali di mancanza del presupposto di continuità aziendale, abbiano riportato nella nota integrativa le informazioni necessarie al fine di comprendere i rischi a cui risultano esposti i terzi.</a:t>
            </a:r>
          </a:p>
          <a:p>
            <a:pPr algn="just">
              <a:defRPr/>
            </a:pPr>
            <a:r>
              <a:rPr lang="it-IT" sz="1500" dirty="0"/>
              <a:t>Il principio di revisione n. 570 indica che il revisore deve richiedere alla direzione se si siano verificati eventi che possano mettere in dubbio il presupposto di continuità aziendale.</a:t>
            </a:r>
          </a:p>
          <a:p>
            <a:r>
              <a:rPr lang="it-IT" sz="1500" dirty="0"/>
              <a:t>Principio di revisione ISA 570 punto 18: </a:t>
            </a:r>
          </a:p>
          <a:p>
            <a:pPr marL="203597" indent="0">
              <a:buNone/>
            </a:pPr>
            <a:r>
              <a:rPr lang="it-IT" sz="1500" dirty="0"/>
              <a:t>Se il revisore conclude che l’utilizzo del presupposto della </a:t>
            </a:r>
            <a:r>
              <a:rPr lang="it-IT" sz="1500" dirty="0" err="1" smtClean="0"/>
              <a:t>continuita</a:t>
            </a:r>
            <a:r>
              <a:rPr lang="it-IT" sz="1500" dirty="0" err="1"/>
              <a:t>à</a:t>
            </a:r>
            <a:r>
              <a:rPr lang="it-IT" sz="1500" dirty="0" smtClean="0"/>
              <a:t> </a:t>
            </a:r>
            <a:r>
              <a:rPr lang="it-IT" sz="1500" dirty="0"/>
              <a:t>aziendale è appropriato alle circostanze ma sussiste un’incertezza significativa, egli deve stabilire se il bilancio: </a:t>
            </a:r>
          </a:p>
          <a:p>
            <a:pPr marL="335756" lvl="1" indent="-148829">
              <a:buFont typeface="+mj-lt"/>
              <a:buAutoNum type="alphaLcPeriod"/>
            </a:pPr>
            <a:r>
              <a:rPr lang="it-IT" sz="1200" dirty="0"/>
              <a:t>descriva adeguatamente gli eventi o le circostanze principali che possono far sorgere dubbi significativi sulla capacità dell’impresa di continuare ad operare come un’entità̀ in funzionamento ed i piani della direzione per far fronte a tali eventi o circostanze; </a:t>
            </a:r>
          </a:p>
          <a:p>
            <a:pPr marL="335756" lvl="1" indent="-148829">
              <a:buFont typeface="+mj-lt"/>
              <a:buAutoNum type="alphaLcPeriod"/>
            </a:pPr>
            <a:r>
              <a:rPr lang="it-IT" sz="1200" dirty="0"/>
              <a:t>evidenzi chiaramente che esiste un’incertezza significativa relativa ad eventi o circostanze che possono far sorgere dubbi significativi sulla capacità dell’impresa di continuare ad operare come un’entità̀ in funzionamento e, di conseguenza, che la stessa </a:t>
            </a:r>
            <a:r>
              <a:rPr lang="it-IT" sz="1200" dirty="0" smtClean="0"/>
              <a:t>può </a:t>
            </a:r>
            <a:r>
              <a:rPr lang="it-IT" sz="1200" dirty="0"/>
              <a:t>non essere in grado di realizzare le proprie attività e far fronte alle proprie </a:t>
            </a:r>
            <a:r>
              <a:rPr lang="it-IT" sz="1200" dirty="0" smtClean="0"/>
              <a:t>passività </a:t>
            </a:r>
            <a:r>
              <a:rPr lang="it-IT" sz="1200" dirty="0"/>
              <a:t>nel normale svolgimento </a:t>
            </a:r>
            <a:r>
              <a:rPr lang="it-IT" sz="1200" dirty="0" smtClean="0"/>
              <a:t>dell’attività </a:t>
            </a:r>
            <a:r>
              <a:rPr lang="it-IT" sz="1200" dirty="0"/>
              <a:t>aziendale. (Rif.: Par. A20) </a:t>
            </a:r>
          </a:p>
          <a:p>
            <a:pPr algn="just">
              <a:defRPr/>
            </a:pPr>
            <a:endParaRPr lang="it-IT" sz="1500" dirty="0"/>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628650" y="273845"/>
            <a:ext cx="7886700" cy="521375"/>
          </a:xfrm>
          <a:noFill/>
          <a:ln>
            <a:noFill/>
          </a:ln>
        </p:spPr>
        <p:txBody>
          <a:bodyPr vert="horz" wrap="square" lIns="68580" tIns="34290" rIns="68580" bIns="34290" numCol="1" anchor="ctr" anchorCtr="0" compatLnSpc="1">
            <a:prstTxWarp prst="textNoShape">
              <a:avLst/>
            </a:prstTxWarp>
            <a:normAutofit fontScale="90000"/>
          </a:bodyPr>
          <a:lstStyle/>
          <a:p>
            <a:pPr algn="ctr"/>
            <a:r>
              <a:rPr lang="it-IT" sz="2400" dirty="0">
                <a:solidFill>
                  <a:srgbClr val="800000"/>
                </a:solidFill>
              </a:rPr>
              <a:t>Informativa</a:t>
            </a:r>
            <a:br>
              <a:rPr lang="it-IT" sz="2400" dirty="0">
                <a:solidFill>
                  <a:srgbClr val="800000"/>
                </a:solidFill>
              </a:rPr>
            </a:br>
            <a:r>
              <a:rPr lang="it-IT" sz="2400" dirty="0">
                <a:solidFill>
                  <a:srgbClr val="800000"/>
                </a:solidFill>
              </a:rPr>
              <a:t>Relazione sulla gestione</a:t>
            </a:r>
          </a:p>
        </p:txBody>
      </p:sp>
      <p:sp>
        <p:nvSpPr>
          <p:cNvPr id="16387" name="Rectangle 3"/>
          <p:cNvSpPr>
            <a:spLocks noGrp="1" noChangeArrowheads="1"/>
          </p:cNvSpPr>
          <p:nvPr>
            <p:ph type="body" idx="1"/>
          </p:nvPr>
        </p:nvSpPr>
        <p:spPr>
          <a:xfrm>
            <a:off x="628650" y="1116995"/>
            <a:ext cx="7886700" cy="3263504"/>
          </a:xfrm>
        </p:spPr>
        <p:txBody>
          <a:bodyPr/>
          <a:lstStyle/>
          <a:p>
            <a:pPr marL="0" indent="0" algn="just">
              <a:buNone/>
              <a:defRPr/>
            </a:pPr>
            <a:r>
              <a:rPr lang="it-IT" sz="1800" b="1" dirty="0"/>
              <a:t>Principio di revisione 720B – Il giudizio sulla coerenza e conformità della relazione sulla gestione con il bilancio di esercizio</a:t>
            </a:r>
          </a:p>
          <a:p>
            <a:pPr algn="just">
              <a:defRPr/>
            </a:pPr>
            <a:endParaRPr lang="it-IT" sz="1800" dirty="0"/>
          </a:p>
          <a:p>
            <a:pPr algn="just">
              <a:buClr>
                <a:srgbClr val="800000"/>
              </a:buClr>
              <a:buFont typeface="Wingdings" charset="2"/>
              <a:buChar char="ü"/>
              <a:defRPr/>
            </a:pPr>
            <a:r>
              <a:rPr lang="it-IT" sz="1800" dirty="0"/>
              <a:t>Procedure revisione per le </a:t>
            </a:r>
            <a:r>
              <a:rPr lang="it-IT" sz="1800" b="1" dirty="0"/>
              <a:t>“Informazioni finanziarie</a:t>
            </a:r>
            <a:r>
              <a:rPr lang="it-IT" sz="1800" dirty="0"/>
              <a:t>”:</a:t>
            </a:r>
          </a:p>
          <a:p>
            <a:pPr lvl="1" algn="just">
              <a:buClr>
                <a:srgbClr val="800000"/>
              </a:buClr>
              <a:defRPr/>
            </a:pPr>
            <a:r>
              <a:rPr lang="it-IT" sz="1400" dirty="0"/>
              <a:t>lettura della relazione sulla gestione</a:t>
            </a:r>
          </a:p>
          <a:p>
            <a:pPr lvl="1" algn="just">
              <a:buClr>
                <a:srgbClr val="800000"/>
              </a:buClr>
              <a:defRPr/>
            </a:pPr>
            <a:r>
              <a:rPr lang="it-IT" sz="1400" dirty="0"/>
              <a:t>riscontro delle informazioni finanziarie con il bilancio, i dettagli dei bilancio, il sistema di contabilità generale e le scritture contabili sottostanti</a:t>
            </a:r>
          </a:p>
          <a:p>
            <a:pPr lvl="1" algn="just">
              <a:defRPr/>
            </a:pPr>
            <a:endParaRPr lang="it-IT" sz="1400" dirty="0"/>
          </a:p>
          <a:p>
            <a:pPr marL="171450" lvl="1" algn="just">
              <a:spcBef>
                <a:spcPts val="750"/>
              </a:spcBef>
              <a:buClr>
                <a:srgbClr val="800000"/>
              </a:buClr>
              <a:buFont typeface="Wingdings" charset="2"/>
              <a:buChar char="ü"/>
              <a:defRPr/>
            </a:pPr>
            <a:r>
              <a:rPr lang="it-IT" dirty="0"/>
              <a:t>Procedure revisione per </a:t>
            </a:r>
            <a:r>
              <a:rPr lang="it-IT" b="1" dirty="0"/>
              <a:t>“Altre informazioni”</a:t>
            </a:r>
            <a:r>
              <a:rPr lang="it-IT" dirty="0"/>
              <a:t>:</a:t>
            </a:r>
          </a:p>
          <a:p>
            <a:pPr lvl="1" algn="just">
              <a:buClr>
                <a:srgbClr val="800000"/>
              </a:buClr>
              <a:defRPr/>
            </a:pPr>
            <a:r>
              <a:rPr lang="it-IT" sz="1400" dirty="0"/>
              <a:t>lettura critica, che tenga conto della sua conoscenza della società, dell’insieme delle Altre informazioni al fine di identificare palesi incoerenze con il bilancio</a:t>
            </a:r>
          </a:p>
          <a:p>
            <a:pPr lvl="1" algn="just">
              <a:buClr>
                <a:srgbClr val="800000"/>
              </a:buClr>
              <a:defRPr/>
            </a:pPr>
            <a:r>
              <a:rPr lang="it-IT" sz="1400" dirty="0"/>
              <a:t>valutazione delle incoerenze per valutare la loro significatività</a:t>
            </a:r>
          </a:p>
        </p:txBody>
      </p:sp>
    </p:spTree>
    <p:extLst>
      <p:ext uri="{BB962C8B-B14F-4D97-AF65-F5344CB8AC3E}">
        <p14:creationId xmlns:p14="http://schemas.microsoft.com/office/powerpoint/2010/main" val="307569360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11395"/>
            <a:ext cx="8229600" cy="857250"/>
          </a:xfrm>
          <a:noFill/>
          <a:ln>
            <a:noFill/>
          </a:ln>
        </p:spPr>
        <p:txBody>
          <a:bodyPr vert="horz" wrap="square" lIns="68580" tIns="34290" rIns="68580" bIns="34290" numCol="1" anchor="ctr" anchorCtr="0" compatLnSpc="1">
            <a:prstTxWarp prst="textNoShape">
              <a:avLst/>
            </a:prstTxWarp>
            <a:normAutofit/>
          </a:bodyPr>
          <a:lstStyle/>
          <a:p>
            <a:pPr algn="ctr"/>
            <a:r>
              <a:rPr lang="it-IT" sz="2400" dirty="0">
                <a:solidFill>
                  <a:srgbClr val="800000"/>
                </a:solidFill>
              </a:rPr>
              <a:t>Informativa</a:t>
            </a:r>
            <a:br>
              <a:rPr lang="it-IT" sz="2400" dirty="0">
                <a:solidFill>
                  <a:srgbClr val="800000"/>
                </a:solidFill>
              </a:rPr>
            </a:br>
            <a:r>
              <a:rPr lang="it-IT" sz="2400" dirty="0">
                <a:solidFill>
                  <a:srgbClr val="800000"/>
                </a:solidFill>
              </a:rPr>
              <a:t>Procedure principali</a:t>
            </a:r>
          </a:p>
        </p:txBody>
      </p:sp>
      <p:sp>
        <p:nvSpPr>
          <p:cNvPr id="3" name="Segnaposto contenuto 2"/>
          <p:cNvSpPr>
            <a:spLocks noGrp="1"/>
          </p:cNvSpPr>
          <p:nvPr>
            <p:ph idx="1"/>
          </p:nvPr>
        </p:nvSpPr>
        <p:spPr>
          <a:xfrm>
            <a:off x="457200" y="1098782"/>
            <a:ext cx="8229600" cy="3567709"/>
          </a:xfrm>
        </p:spPr>
        <p:txBody>
          <a:bodyPr>
            <a:normAutofit fontScale="92500"/>
          </a:bodyPr>
          <a:lstStyle/>
          <a:p>
            <a:pPr marL="273844" indent="-273844">
              <a:buClr>
                <a:srgbClr val="800000"/>
              </a:buClr>
            </a:pPr>
            <a:r>
              <a:rPr lang="it-IT" dirty="0" smtClean="0"/>
              <a:t>Ottenere nota integrativa</a:t>
            </a:r>
          </a:p>
          <a:p>
            <a:pPr marL="273844" indent="-273844">
              <a:buClr>
                <a:srgbClr val="800000"/>
              </a:buClr>
            </a:pPr>
            <a:r>
              <a:rPr lang="it-IT" dirty="0" smtClean="0"/>
              <a:t>Verificare correttezza di:</a:t>
            </a:r>
          </a:p>
          <a:p>
            <a:pPr lvl="1">
              <a:buClr>
                <a:srgbClr val="800000"/>
              </a:buClr>
              <a:buFont typeface="Arial"/>
              <a:buChar char="•"/>
            </a:pPr>
            <a:r>
              <a:rPr lang="it-IT" dirty="0"/>
              <a:t>Descrizione principi contabili</a:t>
            </a:r>
          </a:p>
          <a:p>
            <a:pPr lvl="1">
              <a:buClr>
                <a:srgbClr val="800000"/>
              </a:buClr>
              <a:buFont typeface="Arial"/>
              <a:buChar char="•"/>
            </a:pPr>
            <a:r>
              <a:rPr lang="it-IT" dirty="0"/>
              <a:t>Verificare quadratura dati con bilancio</a:t>
            </a:r>
          </a:p>
          <a:p>
            <a:pPr lvl="1">
              <a:buClr>
                <a:srgbClr val="800000"/>
              </a:buClr>
              <a:buFont typeface="Arial"/>
              <a:buChar char="•"/>
            </a:pPr>
            <a:r>
              <a:rPr lang="it-IT" dirty="0"/>
              <a:t>Verificare dati non presenti in bilancio (</a:t>
            </a:r>
            <a:r>
              <a:rPr lang="it-IT" dirty="0" err="1"/>
              <a:t>covenant</a:t>
            </a:r>
            <a:r>
              <a:rPr lang="it-IT" dirty="0"/>
              <a:t>, riserva </a:t>
            </a:r>
            <a:r>
              <a:rPr lang="it-IT" dirty="0" smtClean="0"/>
              <a:t>LIFO, ricalcolo leasing, </a:t>
            </a:r>
            <a:r>
              <a:rPr lang="it-IT" dirty="0"/>
              <a:t>ecc...)</a:t>
            </a:r>
          </a:p>
          <a:p>
            <a:pPr lvl="1">
              <a:buClr>
                <a:srgbClr val="800000"/>
              </a:buClr>
              <a:buFont typeface="Arial"/>
              <a:buChar char="•"/>
            </a:pPr>
            <a:r>
              <a:rPr lang="it-IT" dirty="0"/>
              <a:t>Verificare completezza dell’informativa rispetto a richieste C.C. e </a:t>
            </a:r>
            <a:r>
              <a:rPr lang="it-IT" dirty="0" err="1"/>
              <a:t>PdR</a:t>
            </a:r>
            <a:endParaRPr lang="it-IT" dirty="0"/>
          </a:p>
          <a:p>
            <a:pPr lvl="1">
              <a:buClr>
                <a:srgbClr val="800000"/>
              </a:buClr>
              <a:buFont typeface="Wingdings" charset="2"/>
              <a:buChar char="ü"/>
            </a:pPr>
            <a:endParaRPr lang="it-IT" dirty="0"/>
          </a:p>
          <a:p>
            <a:pPr marL="273844" indent="-273844">
              <a:buClr>
                <a:srgbClr val="800000"/>
              </a:buClr>
            </a:pPr>
            <a:r>
              <a:rPr lang="it-IT" dirty="0" smtClean="0"/>
              <a:t>Ottenere </a:t>
            </a:r>
            <a:r>
              <a:rPr lang="it-IT" dirty="0"/>
              <a:t>Relazione sulla gestione</a:t>
            </a:r>
          </a:p>
          <a:p>
            <a:pPr lvl="1">
              <a:buClr>
                <a:srgbClr val="800000"/>
              </a:buClr>
              <a:buFont typeface="Arial"/>
              <a:buChar char="•"/>
            </a:pPr>
            <a:r>
              <a:rPr lang="it-IT" dirty="0"/>
              <a:t>Leggere criticamente la relazione sulla gestione al fine di individuare </a:t>
            </a:r>
            <a:r>
              <a:rPr lang="it-IT" dirty="0" smtClean="0"/>
              <a:t>eventuali incoerenze con bilancio e non conformità alle norme</a:t>
            </a:r>
          </a:p>
          <a:p>
            <a:pPr lvl="1">
              <a:buClr>
                <a:srgbClr val="800000"/>
              </a:buClr>
              <a:buFont typeface="Arial"/>
              <a:buChar char="•"/>
            </a:pPr>
            <a:r>
              <a:rPr lang="it-IT" dirty="0"/>
              <a:t>Verificare completezza e correttezza dell’informativa rispetto a richieste C.C. e </a:t>
            </a:r>
            <a:r>
              <a:rPr lang="it-IT" dirty="0" err="1"/>
              <a:t>PdR</a:t>
            </a:r>
            <a:endParaRPr lang="it-IT" dirty="0"/>
          </a:p>
          <a:p>
            <a:pPr>
              <a:buClr>
                <a:srgbClr val="800000"/>
              </a:buClr>
              <a:buFont typeface="Wingdings" charset="2"/>
              <a:buChar char="ü"/>
            </a:pPr>
            <a:endParaRPr lang="it-IT" dirty="0" smtClean="0"/>
          </a:p>
        </p:txBody>
      </p:sp>
    </p:spTree>
    <p:extLst>
      <p:ext uri="{BB962C8B-B14F-4D97-AF65-F5344CB8AC3E}">
        <p14:creationId xmlns:p14="http://schemas.microsoft.com/office/powerpoint/2010/main" val="31127973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38525" y="146515"/>
            <a:ext cx="8229600" cy="1342772"/>
          </a:xfrm>
          <a:noFill/>
          <a:ln>
            <a:noFill/>
          </a:ln>
        </p:spPr>
        <p:txBody>
          <a:bodyPr vert="horz" wrap="square" lIns="68580" tIns="34290" rIns="68580" bIns="34290" numCol="1" anchor="ctr" anchorCtr="0" compatLnSpc="1">
            <a:prstTxWarp prst="textNoShape">
              <a:avLst/>
            </a:prstTxWarp>
            <a:normAutofit/>
          </a:bodyPr>
          <a:lstStyle/>
          <a:p>
            <a:pPr algn="ctr"/>
            <a:r>
              <a:rPr lang="it-IT" sz="2400" dirty="0">
                <a:solidFill>
                  <a:srgbClr val="800000"/>
                </a:solidFill>
              </a:rPr>
              <a:t>Il controllo della nota integrativa</a:t>
            </a:r>
            <a:br>
              <a:rPr lang="it-IT" sz="2400" dirty="0">
                <a:solidFill>
                  <a:srgbClr val="800000"/>
                </a:solidFill>
              </a:rPr>
            </a:br>
            <a:r>
              <a:rPr lang="it-IT" sz="2400" dirty="0">
                <a:solidFill>
                  <a:srgbClr val="800000"/>
                </a:solidFill>
              </a:rPr>
              <a:t>e della relazione sulla gestione</a:t>
            </a:r>
            <a:br>
              <a:rPr lang="it-IT" sz="2400" dirty="0">
                <a:solidFill>
                  <a:srgbClr val="800000"/>
                </a:solidFill>
              </a:rPr>
            </a:br>
            <a:r>
              <a:rPr lang="it-IT" sz="2400" dirty="0">
                <a:solidFill>
                  <a:srgbClr val="800000"/>
                </a:solidFill>
              </a:rPr>
              <a:t>Documentazione</a:t>
            </a:r>
          </a:p>
        </p:txBody>
      </p:sp>
      <p:sp>
        <p:nvSpPr>
          <p:cNvPr id="3" name="Segnaposto contenuto 2"/>
          <p:cNvSpPr>
            <a:spLocks noGrp="1"/>
          </p:cNvSpPr>
          <p:nvPr>
            <p:ph idx="1"/>
          </p:nvPr>
        </p:nvSpPr>
        <p:spPr>
          <a:xfrm>
            <a:off x="457200" y="1856155"/>
            <a:ext cx="8229600" cy="2279252"/>
          </a:xfrm>
        </p:spPr>
        <p:txBody>
          <a:bodyPr>
            <a:normAutofit/>
          </a:bodyPr>
          <a:lstStyle/>
          <a:p>
            <a:pPr marL="273844" indent="-273844">
              <a:buClr>
                <a:srgbClr val="800000"/>
              </a:buClr>
            </a:pPr>
            <a:r>
              <a:rPr lang="it-IT" dirty="0" smtClean="0"/>
              <a:t>Programmi di lavoro/</a:t>
            </a:r>
            <a:r>
              <a:rPr lang="it-IT" dirty="0" err="1" smtClean="0"/>
              <a:t>check</a:t>
            </a:r>
            <a:r>
              <a:rPr lang="it-IT" dirty="0" smtClean="0"/>
              <a:t> list</a:t>
            </a:r>
          </a:p>
          <a:p>
            <a:pPr marL="273844" indent="-273844">
              <a:buClr>
                <a:srgbClr val="800000"/>
              </a:buClr>
            </a:pPr>
            <a:r>
              <a:rPr lang="it-IT" dirty="0" smtClean="0"/>
              <a:t>Copia della nota integrativa e della relazione sulla gestione “referenziata” con il bilancio</a:t>
            </a:r>
          </a:p>
          <a:p>
            <a:pPr marL="273844" indent="-273844">
              <a:spcBef>
                <a:spcPts val="1650"/>
              </a:spcBef>
              <a:buClr>
                <a:srgbClr val="800000"/>
              </a:buClr>
            </a:pPr>
            <a:r>
              <a:rPr lang="it-IT" dirty="0"/>
              <a:t>Un breve memo di conclusione sul lavoro svolto</a:t>
            </a:r>
          </a:p>
          <a:p>
            <a:pPr marL="0" indent="0">
              <a:buClr>
                <a:srgbClr val="800000"/>
              </a:buClr>
              <a:buNone/>
            </a:pPr>
            <a:endParaRPr lang="it-IT" dirty="0" smtClean="0"/>
          </a:p>
        </p:txBody>
      </p:sp>
    </p:spTree>
    <p:extLst>
      <p:ext uri="{BB962C8B-B14F-4D97-AF65-F5344CB8AC3E}">
        <p14:creationId xmlns:p14="http://schemas.microsoft.com/office/powerpoint/2010/main" val="40276794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299909" y="541615"/>
            <a:ext cx="6719801" cy="620195"/>
          </a:xfrm>
          <a:solidFill>
            <a:schemeClr val="bg1"/>
          </a:solidFill>
        </p:spPr>
        <p:txBody>
          <a:bodyPr>
            <a:normAutofit/>
          </a:bodyPr>
          <a:lstStyle/>
          <a:p>
            <a:pPr algn="ctr"/>
            <a:r>
              <a:rPr lang="it-IT" sz="2800" dirty="0">
                <a:solidFill>
                  <a:srgbClr val="971613"/>
                </a:solidFill>
              </a:rPr>
              <a:t>La significatività nel processo di revisione</a:t>
            </a:r>
          </a:p>
        </p:txBody>
      </p:sp>
      <p:sp>
        <p:nvSpPr>
          <p:cNvPr id="3" name="Segnaposto contenuto 2"/>
          <p:cNvSpPr>
            <a:spLocks noGrp="1"/>
          </p:cNvSpPr>
          <p:nvPr>
            <p:ph idx="1"/>
          </p:nvPr>
        </p:nvSpPr>
        <p:spPr>
          <a:xfrm>
            <a:off x="457200" y="1218482"/>
            <a:ext cx="8229600" cy="3440194"/>
          </a:xfrm>
        </p:spPr>
        <p:txBody>
          <a:bodyPr>
            <a:noAutofit/>
          </a:bodyPr>
          <a:lstStyle/>
          <a:p>
            <a:pPr marL="0" indent="0" algn="just">
              <a:buNone/>
            </a:pPr>
            <a:r>
              <a:rPr lang="it-IT" sz="1800" b="1" dirty="0"/>
              <a:t>Pianificazione</a:t>
            </a:r>
          </a:p>
          <a:p>
            <a:pPr marL="210741" indent="-210741" algn="just"/>
            <a:r>
              <a:rPr lang="it-IT" sz="1500" dirty="0"/>
              <a:t>stabilire quali aree sottoporre a revisione</a:t>
            </a:r>
          </a:p>
          <a:p>
            <a:pPr marL="210741" indent="-210741" algn="just"/>
            <a:r>
              <a:rPr lang="it-IT" sz="1500" dirty="0"/>
              <a:t>elaborare la strategia di revisione</a:t>
            </a:r>
          </a:p>
          <a:p>
            <a:pPr marL="0" indent="0" algn="just">
              <a:buNone/>
            </a:pPr>
            <a:endParaRPr lang="it-IT" sz="700" dirty="0"/>
          </a:p>
          <a:p>
            <a:pPr marL="0" indent="0" algn="just">
              <a:buNone/>
            </a:pPr>
            <a:r>
              <a:rPr lang="it-IT" sz="1800" b="1" dirty="0">
                <a:solidFill>
                  <a:srgbClr val="000000"/>
                </a:solidFill>
              </a:rPr>
              <a:t>Valutazione del rischio</a:t>
            </a:r>
          </a:p>
          <a:p>
            <a:pPr marL="210741" indent="-210741" algn="just"/>
            <a:r>
              <a:rPr lang="it-IT" sz="1500" dirty="0"/>
              <a:t>stabilire natura, tempistica e estensione delle procedure di valutazione del rischio</a:t>
            </a:r>
          </a:p>
          <a:p>
            <a:pPr marL="210741" indent="-210741" algn="just"/>
            <a:r>
              <a:rPr lang="it-IT" sz="1500" dirty="0"/>
              <a:t>valutare i risultati delle procedure di valutazione del rischio</a:t>
            </a:r>
          </a:p>
          <a:p>
            <a:pPr marL="0" indent="0" algn="just">
              <a:buNone/>
            </a:pPr>
            <a:endParaRPr lang="it-IT" sz="700" dirty="0"/>
          </a:p>
          <a:p>
            <a:pPr marL="0" indent="0" algn="just">
              <a:buNone/>
            </a:pPr>
            <a:r>
              <a:rPr lang="it-IT" sz="1800" b="1" dirty="0">
                <a:solidFill>
                  <a:srgbClr val="000000"/>
                </a:solidFill>
              </a:rPr>
              <a:t>Relazione del revisore</a:t>
            </a:r>
          </a:p>
          <a:p>
            <a:pPr marL="210741" indent="-210741" algn="just"/>
            <a:r>
              <a:rPr lang="it-IT" sz="1500" dirty="0"/>
              <a:t>valutazione degli errori non corretti</a:t>
            </a:r>
          </a:p>
          <a:p>
            <a:pPr marL="210741" indent="-210741" algn="just"/>
            <a:r>
              <a:rPr lang="it-IT" sz="1500" dirty="0"/>
              <a:t>formulazione del giudizio</a:t>
            </a:r>
          </a:p>
        </p:txBody>
      </p:sp>
      <p:sp>
        <p:nvSpPr>
          <p:cNvPr id="6" name="Segnaposto numero diapositiva 5"/>
          <p:cNvSpPr>
            <a:spLocks noGrp="1"/>
          </p:cNvSpPr>
          <p:nvPr>
            <p:ph type="sldNum" sz="quarter" idx="12"/>
          </p:nvPr>
        </p:nvSpPr>
        <p:spPr/>
        <p:txBody>
          <a:bodyPr/>
          <a:lstStyle/>
          <a:p>
            <a:fld id="{CAA2603E-11B3-B244-BEC4-E91FBEB07C54}" type="slidenum">
              <a:rPr lang="it-IT" smtClean="0"/>
              <a:t>8</a:t>
            </a:fld>
            <a:endParaRPr lang="it-IT"/>
          </a:p>
        </p:txBody>
      </p:sp>
      <p:sp>
        <p:nvSpPr>
          <p:cNvPr id="4" name="CasellaDiTesto 3"/>
          <p:cNvSpPr txBox="1"/>
          <p:nvPr/>
        </p:nvSpPr>
        <p:spPr>
          <a:xfrm>
            <a:off x="3809841" y="826173"/>
            <a:ext cx="138499" cy="346249"/>
          </a:xfrm>
          <a:prstGeom prst="rect">
            <a:avLst/>
          </a:prstGeom>
          <a:noFill/>
        </p:spPr>
        <p:txBody>
          <a:bodyPr wrap="none" lIns="68580" tIns="34290" rIns="68580" bIns="34290" rtlCol="0">
            <a:spAutoFit/>
          </a:bodyPr>
          <a:lstStyle/>
          <a:p>
            <a:endParaRPr lang="it-IT" dirty="0"/>
          </a:p>
        </p:txBody>
      </p:sp>
    </p:spTree>
    <p:extLst>
      <p:ext uri="{BB962C8B-B14F-4D97-AF65-F5344CB8AC3E}">
        <p14:creationId xmlns:p14="http://schemas.microsoft.com/office/powerpoint/2010/main" val="226588393"/>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947334" y="80112"/>
            <a:ext cx="4717143" cy="746061"/>
          </a:xfrm>
          <a:solidFill>
            <a:schemeClr val="bg1"/>
          </a:solidFill>
        </p:spPr>
        <p:txBody>
          <a:bodyPr>
            <a:normAutofit/>
          </a:bodyPr>
          <a:lstStyle/>
          <a:p>
            <a:pPr algn="ctr"/>
            <a:r>
              <a:rPr lang="it-IT" sz="2800" dirty="0">
                <a:solidFill>
                  <a:srgbClr val="971613"/>
                </a:solidFill>
              </a:rPr>
              <a:t>Tipi di significatività</a:t>
            </a:r>
          </a:p>
        </p:txBody>
      </p:sp>
      <p:sp>
        <p:nvSpPr>
          <p:cNvPr id="3" name="Segnaposto contenuto 2"/>
          <p:cNvSpPr>
            <a:spLocks noGrp="1"/>
          </p:cNvSpPr>
          <p:nvPr>
            <p:ph idx="1"/>
          </p:nvPr>
        </p:nvSpPr>
        <p:spPr>
          <a:xfrm>
            <a:off x="457200" y="747654"/>
            <a:ext cx="8229600" cy="3765295"/>
          </a:xfrm>
          <a:solidFill>
            <a:schemeClr val="bg1"/>
          </a:solidFill>
        </p:spPr>
        <p:txBody>
          <a:bodyPr>
            <a:noAutofit/>
          </a:bodyPr>
          <a:lstStyle/>
          <a:p>
            <a:pPr marL="0" indent="0" algn="just">
              <a:buNone/>
            </a:pPr>
            <a:r>
              <a:rPr lang="it-IT" sz="1500" b="1" dirty="0"/>
              <a:t>Sul bilancio nel suo complesso</a:t>
            </a:r>
          </a:p>
          <a:p>
            <a:pPr algn="just">
              <a:buClr>
                <a:srgbClr val="800000"/>
              </a:buClr>
              <a:buFont typeface="Wingdings" charset="2"/>
              <a:buChar char="ü"/>
            </a:pPr>
            <a:r>
              <a:rPr lang="it-IT" sz="1400" dirty="0"/>
              <a:t>definisce un limite in base al quale saranno valutati gli errori per decidere se modificare il giudizio sul bilancio</a:t>
            </a:r>
          </a:p>
          <a:p>
            <a:pPr marL="0" indent="0" algn="just">
              <a:buNone/>
            </a:pPr>
            <a:endParaRPr lang="it-IT" sz="800" dirty="0"/>
          </a:p>
          <a:p>
            <a:pPr marL="0" indent="0" algn="just">
              <a:buNone/>
            </a:pPr>
            <a:r>
              <a:rPr lang="it-IT" sz="1500" b="1" dirty="0"/>
              <a:t>Significatività operativa</a:t>
            </a:r>
          </a:p>
          <a:p>
            <a:pPr algn="just">
              <a:buClr>
                <a:srgbClr val="800000"/>
              </a:buClr>
              <a:buFont typeface="Wingdings" charset="2"/>
              <a:buChar char="ü"/>
            </a:pPr>
            <a:r>
              <a:rPr lang="it-IT" sz="1400" dirty="0"/>
              <a:t>importo o importi stabiliti dal revisore in misura inferiore alla significatività per il bilancio nel suo complesso, al fine di ridurre ad un livello appropriatamente basso la probabilità che l’insieme degli errori non corretti e non individuati superi la significatività per il bilancio nel suo complesso. </a:t>
            </a:r>
          </a:p>
          <a:p>
            <a:pPr algn="just">
              <a:buClr>
                <a:srgbClr val="800000"/>
              </a:buClr>
              <a:buFont typeface="Wingdings" charset="2"/>
              <a:buChar char="ü"/>
            </a:pPr>
            <a:r>
              <a:rPr lang="it-IT" sz="1400" dirty="0"/>
              <a:t>ove applicabile, si riferisce anche all’importo o agli importi stabiliti dal revisore in misura inferiore al livello o ai livelli di significatività per classi di operazioni, saldi contabili o informativa.</a:t>
            </a:r>
          </a:p>
          <a:p>
            <a:pPr algn="just">
              <a:buClr>
                <a:srgbClr val="800000"/>
              </a:buClr>
              <a:buFont typeface="Wingdings" charset="2"/>
              <a:buChar char="ü"/>
            </a:pPr>
            <a:r>
              <a:rPr lang="it-IT" sz="1400" dirty="0"/>
              <a:t>Normalmente viene fissata tra il 60 e l’85% della significatività sul bilancio nel suo complesso</a:t>
            </a:r>
          </a:p>
          <a:p>
            <a:pPr marL="0" indent="0" algn="just">
              <a:buNone/>
            </a:pPr>
            <a:endParaRPr lang="it-IT" sz="800" dirty="0"/>
          </a:p>
          <a:p>
            <a:pPr marL="0" indent="0" algn="just">
              <a:buNone/>
            </a:pPr>
            <a:r>
              <a:rPr lang="it-IT" sz="1500" b="1" dirty="0"/>
              <a:t>Significatività specifica</a:t>
            </a:r>
          </a:p>
          <a:p>
            <a:pPr algn="just">
              <a:buClr>
                <a:srgbClr val="800000"/>
              </a:buClr>
              <a:buFont typeface="Wingdings" charset="2"/>
              <a:buChar char="ü"/>
            </a:pPr>
            <a:r>
              <a:rPr lang="it-IT" sz="1400" dirty="0"/>
              <a:t>viene determinata qualora sia necessario identificare errori di misura inferiore rispetto alla significatività per il bilancio per alcune aree particolarmente sensibili per gli utilizzatori del bilancio (classi operazioni, saldi, informativa)</a:t>
            </a:r>
          </a:p>
        </p:txBody>
      </p:sp>
      <p:sp>
        <p:nvSpPr>
          <p:cNvPr id="6" name="Segnaposto numero diapositiva 5"/>
          <p:cNvSpPr>
            <a:spLocks noGrp="1"/>
          </p:cNvSpPr>
          <p:nvPr>
            <p:ph type="sldNum" sz="quarter" idx="12"/>
          </p:nvPr>
        </p:nvSpPr>
        <p:spPr/>
        <p:txBody>
          <a:bodyPr/>
          <a:lstStyle/>
          <a:p>
            <a:fld id="{CAA2603E-11B3-B244-BEC4-E91FBEB07C54}" type="slidenum">
              <a:rPr lang="it-IT" smtClean="0"/>
              <a:t>9</a:t>
            </a:fld>
            <a:endParaRPr lang="it-IT"/>
          </a:p>
        </p:txBody>
      </p:sp>
      <p:sp>
        <p:nvSpPr>
          <p:cNvPr id="4" name="CasellaDiTesto 3"/>
          <p:cNvSpPr txBox="1"/>
          <p:nvPr/>
        </p:nvSpPr>
        <p:spPr>
          <a:xfrm>
            <a:off x="3809841" y="826173"/>
            <a:ext cx="138499" cy="346249"/>
          </a:xfrm>
          <a:prstGeom prst="rect">
            <a:avLst/>
          </a:prstGeom>
          <a:noFill/>
        </p:spPr>
        <p:txBody>
          <a:bodyPr wrap="none" lIns="68580" tIns="34290" rIns="68580" bIns="34290" rtlCol="0">
            <a:spAutoFit/>
          </a:bodyPr>
          <a:lstStyle/>
          <a:p>
            <a:endParaRPr lang="it-IT" dirty="0"/>
          </a:p>
        </p:txBody>
      </p:sp>
    </p:spTree>
    <p:extLst>
      <p:ext uri="{BB962C8B-B14F-4D97-AF65-F5344CB8AC3E}">
        <p14:creationId xmlns:p14="http://schemas.microsoft.com/office/powerpoint/2010/main" val="222581881"/>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Tema GDA cascata numeri" id="{DA853DF9-EEFF-4DBB-BEBA-ECFB9A4951B7}" vid="{ACE24879-A3B3-4F7F-BD65-AAE33C5007D2}"/>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TEMA.thmx</Template>
  <TotalTime>6585</TotalTime>
  <Words>4453</Words>
  <Application>Microsoft Macintosh PowerPoint</Application>
  <PresentationFormat>Presentazione su schermo (16:9)</PresentationFormat>
  <Paragraphs>767</Paragraphs>
  <Slides>76</Slides>
  <Notes>27</Notes>
  <HiddenSlides>0</HiddenSlides>
  <MMClips>0</MMClips>
  <ScaleCrop>false</ScaleCrop>
  <HeadingPairs>
    <vt:vector size="4" baseType="variant">
      <vt:variant>
        <vt:lpstr>Tema</vt:lpstr>
      </vt:variant>
      <vt:variant>
        <vt:i4>1</vt:i4>
      </vt:variant>
      <vt:variant>
        <vt:lpstr>Titoli diapositive</vt:lpstr>
      </vt:variant>
      <vt:variant>
        <vt:i4>76</vt:i4>
      </vt:variant>
    </vt:vector>
  </HeadingPairs>
  <TitlesOfParts>
    <vt:vector size="77" baseType="lpstr">
      <vt:lpstr>TEMA</vt:lpstr>
      <vt:lpstr>MINIMASTER REVISIONE LEGALE Pianificazione e procedure di revisione conseguenti</vt:lpstr>
      <vt:lpstr>Presentazione di PowerPoint</vt:lpstr>
      <vt:lpstr>Pianificazione della revisione (ISA Italia 300)</vt:lpstr>
      <vt:lpstr>Presentazione di PowerPoint</vt:lpstr>
      <vt:lpstr>Definizione di errore significativo</vt:lpstr>
      <vt:lpstr>Natura degli errori</vt:lpstr>
      <vt:lpstr>Significatività e rischio</vt:lpstr>
      <vt:lpstr>La significatività nel processo di revisione</vt:lpstr>
      <vt:lpstr>Tipi di significatività</vt:lpstr>
      <vt:lpstr>Errore trascurabile</vt:lpstr>
      <vt:lpstr>Significatività - Calcolo</vt:lpstr>
      <vt:lpstr>Significatività e valutazione degli errori</vt:lpstr>
      <vt:lpstr>Le conclusioni della revisione legale Riepilogo degli effetti di errori non corretti Significatività</vt:lpstr>
      <vt:lpstr>Presentazione di PowerPoint</vt:lpstr>
      <vt:lpstr>Memorandum Strategia generale - Contenuto</vt:lpstr>
      <vt:lpstr>Esempio - Strategia generale PMI di (1/2)</vt:lpstr>
      <vt:lpstr>Esempio - Strategia generale PMI (2/2)</vt:lpstr>
      <vt:lpstr>Discussioni con il team di revisione</vt:lpstr>
      <vt:lpstr>Discussioni con il team di revisione</vt:lpstr>
      <vt:lpstr>Presentazione di PowerPoint</vt:lpstr>
      <vt:lpstr>Documenti rilevanti</vt:lpstr>
      <vt:lpstr>Presentazione di PowerPoint</vt:lpstr>
      <vt:lpstr>Presentazione di PowerPoint</vt:lpstr>
      <vt:lpstr>Presentazione di PowerPoint</vt:lpstr>
      <vt:lpstr>Elementi probativi</vt:lpstr>
      <vt:lpstr>Sufficienza</vt:lpstr>
      <vt:lpstr>Appropriatezza</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Le procedure di conformità In generale</vt:lpstr>
      <vt:lpstr>Le procedure di conformità Come si procede</vt:lpstr>
      <vt:lpstr>Procedure di conformità Esempio (1)</vt:lpstr>
      <vt:lpstr>Procedure di conformità Esempio (2)</vt:lpstr>
      <vt:lpstr>Procedure di conformità Esempio (3)</vt:lpstr>
      <vt:lpstr>Presentazione di PowerPoint</vt:lpstr>
      <vt:lpstr>Le procedure di conformità Documentazione: cosa produrre</vt:lpstr>
      <vt:lpstr>Le procedure di conformità Conclusione e aggiornamento dei rischi</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Analisi comparative</vt:lpstr>
      <vt:lpstr>Presentazione di PowerPoint</vt:lpstr>
      <vt:lpstr>Piano di revisione dettagliato</vt:lpstr>
      <vt:lpstr>Piano di revisione dettagliato - Regole</vt:lpstr>
      <vt:lpstr>Piano di revisione dettagliato</vt:lpstr>
      <vt:lpstr>Presentazione di PowerPoint</vt:lpstr>
      <vt:lpstr>Documentare le procedure di revisione in risposta ai rischi identificati</vt:lpstr>
      <vt:lpstr>Documentare le procedure di validità</vt:lpstr>
      <vt:lpstr>Documentare le procedure di validità</vt:lpstr>
      <vt:lpstr>Presentazione di PowerPoint</vt:lpstr>
      <vt:lpstr>Informativa Revisore e controllo dell’adeguatezza dell’informativa</vt:lpstr>
      <vt:lpstr>Informativa Funzione della Nota Integrativa</vt:lpstr>
      <vt:lpstr>Informativa Fonti della Nota Integrativa</vt:lpstr>
      <vt:lpstr>Informativa Contenuti della Nota integrativa</vt:lpstr>
      <vt:lpstr>Informativa Altri controlli sulla completezza dell’informativa </vt:lpstr>
      <vt:lpstr>Informativa Altri controlli sulla completezza dell’informativa </vt:lpstr>
      <vt:lpstr>Informativa Altri controlli sulla completezza dell’informativa </vt:lpstr>
      <vt:lpstr>Procedure di revisione sulla nota integrativa </vt:lpstr>
      <vt:lpstr>Informativa Alcuni esempi di informativa carente - (avviamento)</vt:lpstr>
      <vt:lpstr>Informativa Alcuni esempi di informativa carente - (partecipazioni)</vt:lpstr>
      <vt:lpstr>Informativa Alcuni esempi di informativa carente - (Imposte anticipate su perdite)</vt:lpstr>
      <vt:lpstr>Informativa Rischio di mancanza dei presupposti di continuità aziendale</vt:lpstr>
      <vt:lpstr>Informativa Relazione sulla gestione</vt:lpstr>
      <vt:lpstr>Informativa Procedure principali</vt:lpstr>
      <vt:lpstr>Il controllo della nota integrativa e della relazione sulla gestione Documentazione</vt:lpstr>
    </vt:vector>
  </TitlesOfParts>
  <Company>gda revisori indipendenti spa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Principi contabili OIC 25 - Crediti</dc:title>
  <dc:creator>Dario Colombo</dc:creator>
  <cp:lastModifiedBy>Dario Colombo</cp:lastModifiedBy>
  <cp:revision>337</cp:revision>
  <cp:lastPrinted>2018-11-07T09:07:41Z</cp:lastPrinted>
  <dcterms:created xsi:type="dcterms:W3CDTF">2014-07-28T09:53:09Z</dcterms:created>
  <dcterms:modified xsi:type="dcterms:W3CDTF">2018-11-19T11:15:38Z</dcterms:modified>
</cp:coreProperties>
</file>