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429" r:id="rId2"/>
    <p:sldId id="448" r:id="rId3"/>
    <p:sldId id="449" r:id="rId4"/>
    <p:sldId id="450" r:id="rId5"/>
    <p:sldId id="451" r:id="rId6"/>
    <p:sldId id="452" r:id="rId7"/>
    <p:sldId id="453" r:id="rId8"/>
    <p:sldId id="454" r:id="rId9"/>
    <p:sldId id="455" r:id="rId10"/>
    <p:sldId id="456" r:id="rId11"/>
    <p:sldId id="457" r:id="rId12"/>
    <p:sldId id="458" r:id="rId13"/>
    <p:sldId id="459" r:id="rId14"/>
    <p:sldId id="460" r:id="rId15"/>
    <p:sldId id="461" r:id="rId16"/>
    <p:sldId id="462" r:id="rId17"/>
    <p:sldId id="463" r:id="rId18"/>
    <p:sldId id="465" r:id="rId19"/>
    <p:sldId id="466" r:id="rId20"/>
    <p:sldId id="467" r:id="rId21"/>
    <p:sldId id="475" r:id="rId22"/>
    <p:sldId id="468" r:id="rId23"/>
    <p:sldId id="469" r:id="rId24"/>
    <p:sldId id="470" r:id="rId25"/>
    <p:sldId id="471" r:id="rId26"/>
    <p:sldId id="472" r:id="rId27"/>
    <p:sldId id="473" r:id="rId28"/>
    <p:sldId id="474" r:id="rId29"/>
    <p:sldId id="477" r:id="rId30"/>
    <p:sldId id="478" r:id="rId31"/>
    <p:sldId id="476" r:id="rId32"/>
  </p:sldIdLst>
  <p:sldSz cx="9144000" cy="5143500" type="screen16x9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71613"/>
    <a:srgbClr val="CE1E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04" autoAdjust="0"/>
    <p:restoredTop sz="94631" autoAdjust="0"/>
  </p:normalViewPr>
  <p:slideViewPr>
    <p:cSldViewPr snapToGrid="0" snapToObjects="1">
      <p:cViewPr varScale="1">
        <p:scale>
          <a:sx n="141" d="100"/>
          <a:sy n="141" d="100"/>
        </p:scale>
        <p:origin x="-360" y="-104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1280"/>
    </p:cViewPr>
  </p:sorterViewPr>
  <p:notesViewPr>
    <p:cSldViewPr snapToGrid="0" snapToObjects="1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F502F-6211-A74E-859A-663D79307021}" type="datetimeFigureOut">
              <a:rPr lang="it-IT" smtClean="0"/>
              <a:t>19/11/18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73FA3-93A8-264D-8323-7333910080C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1899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A8BCC-F365-9E41-B099-9028B7CAC931}" type="datetimeFigureOut">
              <a:rPr lang="it-IT" smtClean="0"/>
              <a:t>19/11/18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95B79-4FB4-D147-A5C1-4C186FE164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35436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A70-7C19-4398-9CD3-E39C0F86E0A2}" type="datetimeFigureOut">
              <a:rPr lang="en-GB" smtClean="0"/>
              <a:t>19/11/18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7848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01E92-D042-7641-80F5-D49AB8195942}" type="datetime1">
              <a:rPr lang="it-IT" smtClean="0"/>
              <a:t>19/11/18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Dario Colombo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915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5F18-8652-D74B-B774-29F7F3226493}" type="datetime1">
              <a:rPr lang="it-IT" smtClean="0"/>
              <a:t>19/11/18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Dario Colombo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8270728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42900"/>
            <a:ext cx="7772400" cy="685800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687266" y="1325166"/>
            <a:ext cx="7769469" cy="3084909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211015" y="485775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19 Aprile 2009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429000" y="48006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2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stile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7A51-6BB0-1245-96AE-28D5447202D1}" type="datetime1">
              <a:rPr lang="it-IT" smtClean="0"/>
              <a:t>19/11/18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Dario Colombo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645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46E6-07A3-0045-829C-E0E2469573EC}" type="datetime1">
              <a:rPr lang="it-IT" smtClean="0"/>
              <a:t>19/11/18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Dario Colombo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2023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5F18-8652-D74B-B774-29F7F3226493}" type="datetime1">
              <a:rPr lang="it-IT" smtClean="0"/>
              <a:t>19/11/18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Dario Colombo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45582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0DB6-C4E3-984C-A10D-FB5EA5542B9F}" type="datetime1">
              <a:rPr lang="it-IT" smtClean="0"/>
              <a:t>19/11/18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Dario Colombo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590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616AE-6A9A-574D-9336-848E46B687F2}" type="datetime1">
              <a:rPr lang="it-IT" smtClean="0"/>
              <a:t>19/11/18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Dario Colombo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080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5F18-8652-D74B-B774-29F7F3226493}" type="datetime1">
              <a:rPr lang="it-IT" smtClean="0"/>
              <a:t>19/11/18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Dario Colombo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1504986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F4CF-A125-5D46-B429-58E9DD375C58}" type="datetime1">
              <a:rPr lang="it-IT" smtClean="0"/>
              <a:t>19/11/18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Dario Colombo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380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9F862-1C95-784A-96DE-5F3FE2B565E4}" type="datetime1">
              <a:rPr lang="it-IT" smtClean="0"/>
              <a:t>19/11/18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Dario Colombo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5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microsoft.com/office/2007/relationships/hdphoto" Target="../media/hdphoto1.wdp"/><Relationship Id="rId16" Type="http://schemas.openxmlformats.org/officeDocument/2006/relationships/image" Target="../media/image2.png"/><Relationship Id="rId17" Type="http://schemas.openxmlformats.org/officeDocument/2006/relationships/image" Target="../media/image3.png"/><Relationship Id="rId18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>
          <a:blip r:embed="rId14">
            <a:alphaModFix/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3000" contrast="2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8" y="213"/>
            <a:ext cx="9143244" cy="5143075"/>
          </a:xfrm>
          <a:prstGeom prst="rect">
            <a:avLst/>
          </a:prstGeom>
          <a:solidFill>
            <a:schemeClr val="tx1">
              <a:alpha val="46000"/>
            </a:schemeClr>
          </a:solidFill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GB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GB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E5F18-8652-D74B-B774-29F7F3226493}" type="datetime1">
              <a:rPr lang="it-IT" smtClean="0"/>
              <a:t>19/11/18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Dario Colombo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2603E-11B3-B244-BEC4-E91FBEB07C54}" type="slidenum">
              <a:rPr lang="it-IT" smtClean="0"/>
              <a:t>‹n.›</a:t>
            </a:fld>
            <a:endParaRPr lang="it-IT"/>
          </a:p>
        </p:txBody>
      </p:sp>
      <p:pic>
        <p:nvPicPr>
          <p:cNvPr id="7" name="Immagine 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0998" y="4687905"/>
            <a:ext cx="1468438" cy="453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magine 10" descr="logo gda.png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45242" y="13063"/>
            <a:ext cx="1784195" cy="515186"/>
          </a:xfrm>
          <a:prstGeom prst="rect">
            <a:avLst/>
          </a:prstGeom>
        </p:spPr>
      </p:pic>
      <p:pic>
        <p:nvPicPr>
          <p:cNvPr id="13" name="Picture 2" descr="Logo"/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" y="4427806"/>
            <a:ext cx="19050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810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A5002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566083"/>
            <a:ext cx="6858000" cy="1165017"/>
          </a:xfrm>
        </p:spPr>
        <p:txBody>
          <a:bodyPr anchor="t" anchorCtr="0">
            <a:normAutofit fontScale="90000"/>
          </a:bodyPr>
          <a:lstStyle/>
          <a:p>
            <a:r>
              <a:rPr lang="it-IT" sz="4400" dirty="0">
                <a:solidFill>
                  <a:srgbClr val="971613"/>
                </a:solidFill>
              </a:rPr>
              <a:t>MINIMASTER REVISIONE LEGALE</a:t>
            </a:r>
            <a:r>
              <a:rPr lang="it-IT" sz="4800" dirty="0">
                <a:solidFill>
                  <a:srgbClr val="971613"/>
                </a:solidFill>
              </a:rPr>
              <a:t/>
            </a:r>
            <a:br>
              <a:rPr lang="it-IT" sz="4800" dirty="0">
                <a:solidFill>
                  <a:srgbClr val="971613"/>
                </a:solidFill>
              </a:rPr>
            </a:br>
            <a:r>
              <a:rPr lang="it-IT" sz="4400" dirty="0">
                <a:solidFill>
                  <a:srgbClr val="971613"/>
                </a:solidFill>
              </a:rPr>
              <a:t>Analisi per indici e suo utilizzo</a:t>
            </a:r>
            <a:endParaRPr lang="it-IT" sz="2000" b="1" dirty="0">
              <a:solidFill>
                <a:srgbClr val="971613"/>
              </a:solidFill>
            </a:endParaRPr>
          </a:p>
        </p:txBody>
      </p:sp>
      <p:sp>
        <p:nvSpPr>
          <p:cNvPr id="6" name="Sottotitolo 2"/>
          <p:cNvSpPr>
            <a:spLocks noGrp="1"/>
          </p:cNvSpPr>
          <p:nvPr>
            <p:ph type="subTitle" idx="1"/>
          </p:nvPr>
        </p:nvSpPr>
        <p:spPr>
          <a:xfrm>
            <a:off x="650149" y="3909561"/>
            <a:ext cx="1845013" cy="441247"/>
          </a:xfrm>
        </p:spPr>
        <p:txBody>
          <a:bodyPr>
            <a:normAutofit fontScale="92500" lnSpcReduction="10000"/>
          </a:bodyPr>
          <a:lstStyle/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it-IT" sz="1200" i="1" dirty="0"/>
              <a:t>Milano, </a:t>
            </a:r>
            <a:r>
              <a:rPr lang="it-IT" sz="1200" i="1" dirty="0" smtClean="0"/>
              <a:t>20 </a:t>
            </a:r>
            <a:r>
              <a:rPr lang="it-IT" sz="1200" i="1" dirty="0"/>
              <a:t>novembre 2018</a:t>
            </a:r>
          </a:p>
          <a:p>
            <a:pPr algn="l">
              <a:spcBef>
                <a:spcPct val="0"/>
              </a:spcBef>
            </a:pPr>
            <a:r>
              <a:rPr lang="it-IT" sz="1200" i="1" dirty="0"/>
              <a:t>Relatore: Dario Colombo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603E-11B3-B244-BEC4-E91FBEB07C5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1884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14754" y="358936"/>
            <a:ext cx="7625862" cy="316185"/>
          </a:xfrm>
        </p:spPr>
        <p:txBody>
          <a:bodyPr>
            <a:noAutofit/>
          </a:bodyPr>
          <a:lstStyle/>
          <a:p>
            <a:r>
              <a:rPr lang="it-IT" sz="3200" dirty="0">
                <a:solidFill>
                  <a:srgbClr val="971613"/>
                </a:solidFill>
              </a:rPr>
              <a:t>I trucchi dei bilanci </a:t>
            </a:r>
          </a:p>
        </p:txBody>
      </p:sp>
      <p:sp>
        <p:nvSpPr>
          <p:cNvPr id="404483" name="Text Box 3"/>
          <p:cNvSpPr txBox="1">
            <a:spLocks noChangeArrowheads="1"/>
          </p:cNvSpPr>
          <p:nvPr/>
        </p:nvSpPr>
        <p:spPr bwMode="auto">
          <a:xfrm>
            <a:off x="76200" y="1314451"/>
            <a:ext cx="7924800" cy="138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lvl="2" algn="just"/>
            <a:endParaRPr lang="it-IT" sz="1700" dirty="0">
              <a:solidFill>
                <a:srgbClr val="000000"/>
              </a:solidFill>
            </a:endParaRPr>
          </a:p>
          <a:p>
            <a:pPr algn="just"/>
            <a:endParaRPr lang="it-IT" sz="1700" dirty="0">
              <a:solidFill>
                <a:srgbClr val="000000"/>
              </a:solidFill>
            </a:endParaRPr>
          </a:p>
          <a:p>
            <a:pPr algn="just"/>
            <a:endParaRPr lang="it-IT" sz="1700" dirty="0">
              <a:solidFill>
                <a:srgbClr val="000000"/>
              </a:solidFill>
            </a:endParaRPr>
          </a:p>
          <a:p>
            <a:pPr algn="just"/>
            <a:endParaRPr lang="it-IT" sz="1700" dirty="0">
              <a:solidFill>
                <a:srgbClr val="000000"/>
              </a:solidFill>
            </a:endParaRPr>
          </a:p>
          <a:p>
            <a:pPr algn="l"/>
            <a:endParaRPr lang="it-IT" sz="1700" dirty="0">
              <a:solidFill>
                <a:srgbClr val="000000"/>
              </a:solidFill>
            </a:endParaRPr>
          </a:p>
        </p:txBody>
      </p:sp>
      <p:sp>
        <p:nvSpPr>
          <p:cNvPr id="404484" name="Text Box 4"/>
          <p:cNvSpPr txBox="1">
            <a:spLocks noChangeArrowheads="1"/>
          </p:cNvSpPr>
          <p:nvPr/>
        </p:nvSpPr>
        <p:spPr bwMode="auto">
          <a:xfrm>
            <a:off x="773723" y="1085850"/>
            <a:ext cx="7848600" cy="3156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>
            <a:lvl1pPr marL="381000" indent="-38100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57150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>
              <a:spcBef>
                <a:spcPct val="50000"/>
              </a:spcBef>
              <a:buClr>
                <a:srgbClr val="CA1C06"/>
              </a:buClr>
              <a:buFont typeface="Wingdings" charset="0"/>
              <a:buNone/>
            </a:pPr>
            <a:r>
              <a:rPr lang="it-IT" sz="1800" b="1" dirty="0">
                <a:latin typeface="Tahoma" charset="0"/>
              </a:rPr>
              <a:t>Attenzione a:</a:t>
            </a:r>
            <a:endParaRPr lang="it-IT" sz="1800" dirty="0">
              <a:latin typeface="Tahoma" charset="0"/>
            </a:endParaRP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400" dirty="0">
                <a:latin typeface="Tahoma" charset="0"/>
              </a:rPr>
              <a:t>Capitalizzazioni imprudenti</a:t>
            </a: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400" dirty="0">
                <a:latin typeface="Tahoma" charset="0"/>
              </a:rPr>
              <a:t>Rivalutazioni arbitrarie o mancate svalutazioni</a:t>
            </a: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400" dirty="0">
                <a:latin typeface="Tahoma" charset="0"/>
              </a:rPr>
              <a:t>Operazioni straordinarie (specie se infragruppo)</a:t>
            </a: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400" dirty="0">
                <a:latin typeface="Tahoma" charset="0"/>
              </a:rPr>
              <a:t>Prezzi di trasferimento </a:t>
            </a:r>
            <a:r>
              <a:rPr lang="it-IT" sz="1400" dirty="0" err="1">
                <a:latin typeface="Tahoma" charset="0"/>
              </a:rPr>
              <a:t>intragruppo</a:t>
            </a:r>
            <a:endParaRPr lang="it-IT" sz="1400" dirty="0">
              <a:latin typeface="Tahoma" charset="0"/>
            </a:endParaRP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400" dirty="0">
                <a:latin typeface="Tahoma" charset="0"/>
              </a:rPr>
              <a:t>Rilevazione di ricavi anticipati o differimento di costi</a:t>
            </a: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400" dirty="0">
                <a:latin typeface="Tahoma" charset="0"/>
              </a:rPr>
              <a:t>Rilevazione di attività inesistenti o mancata iscrizione di passività</a:t>
            </a: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400" dirty="0">
                <a:latin typeface="Tahoma" charset="0"/>
              </a:rPr>
              <a:t>Operazioni straordinarie (spesso a fine esercizio) per </a:t>
            </a:r>
            <a:r>
              <a:rPr lang="ja-JP" altLang="it-IT" sz="1400" dirty="0">
                <a:latin typeface="Arial"/>
              </a:rPr>
              <a:t>“</a:t>
            </a:r>
            <a:r>
              <a:rPr lang="it-IT" sz="1400" dirty="0">
                <a:latin typeface="Tahoma" charset="0"/>
              </a:rPr>
              <a:t>aggiustare</a:t>
            </a:r>
            <a:r>
              <a:rPr lang="ja-JP" altLang="it-IT" sz="1400" dirty="0">
                <a:latin typeface="Arial"/>
              </a:rPr>
              <a:t>”</a:t>
            </a:r>
            <a:r>
              <a:rPr lang="it-IT" sz="1400" dirty="0">
                <a:latin typeface="Tahoma" charset="0"/>
              </a:rPr>
              <a:t> il bilancio</a:t>
            </a: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400" dirty="0">
                <a:latin typeface="Tahoma" charset="0"/>
              </a:rPr>
              <a:t>Contratti complessi (esempio vendite con patti di riacquisto più o meno espliciti) non adeguatamente contabilizzati</a:t>
            </a:r>
            <a:endParaRPr lang="it-IT" sz="1800" dirty="0">
              <a:latin typeface="Tahoma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73723" y="400050"/>
            <a:ext cx="5556738" cy="457200"/>
          </a:xfrm>
        </p:spPr>
        <p:txBody>
          <a:bodyPr>
            <a:normAutofit fontScale="90000"/>
          </a:bodyPr>
          <a:lstStyle/>
          <a:p>
            <a:r>
              <a:rPr lang="it-IT" sz="2700" dirty="0">
                <a:solidFill>
                  <a:srgbClr val="971613"/>
                </a:solidFill>
              </a:rPr>
              <a:t>Segnali di attenzione </a:t>
            </a:r>
          </a:p>
        </p:txBody>
      </p:sp>
      <p:sp>
        <p:nvSpPr>
          <p:cNvPr id="405507" name="Text Box 3"/>
          <p:cNvSpPr txBox="1">
            <a:spLocks noChangeArrowheads="1"/>
          </p:cNvSpPr>
          <p:nvPr/>
        </p:nvSpPr>
        <p:spPr bwMode="auto">
          <a:xfrm>
            <a:off x="76200" y="1314451"/>
            <a:ext cx="7924800" cy="138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lvl="2" algn="just"/>
            <a:endParaRPr lang="it-IT" sz="1700">
              <a:solidFill>
                <a:srgbClr val="000000"/>
              </a:solidFill>
            </a:endParaRPr>
          </a:p>
          <a:p>
            <a:pPr algn="just"/>
            <a:endParaRPr lang="it-IT" sz="1700">
              <a:solidFill>
                <a:srgbClr val="000000"/>
              </a:solidFill>
            </a:endParaRPr>
          </a:p>
          <a:p>
            <a:pPr algn="just"/>
            <a:endParaRPr lang="it-IT" sz="1700">
              <a:solidFill>
                <a:srgbClr val="000000"/>
              </a:solidFill>
            </a:endParaRPr>
          </a:p>
          <a:p>
            <a:pPr algn="just"/>
            <a:endParaRPr lang="it-IT" sz="1700">
              <a:solidFill>
                <a:srgbClr val="000000"/>
              </a:solidFill>
            </a:endParaRPr>
          </a:p>
          <a:p>
            <a:pPr algn="l"/>
            <a:endParaRPr lang="it-IT" sz="1700">
              <a:solidFill>
                <a:srgbClr val="000000"/>
              </a:solidFill>
            </a:endParaRPr>
          </a:p>
        </p:txBody>
      </p:sp>
      <p:sp>
        <p:nvSpPr>
          <p:cNvPr id="405508" name="Text Box 4"/>
          <p:cNvSpPr txBox="1">
            <a:spLocks noChangeArrowheads="1"/>
          </p:cNvSpPr>
          <p:nvPr/>
        </p:nvSpPr>
        <p:spPr bwMode="auto">
          <a:xfrm>
            <a:off x="771007" y="1203504"/>
            <a:ext cx="7848600" cy="3333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>
            <a:lvl1pPr marL="381000" indent="-38100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857250" indent="-2857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477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>
              <a:spcBef>
                <a:spcPct val="50000"/>
              </a:spcBef>
              <a:buClr>
                <a:srgbClr val="CA1C06"/>
              </a:buClr>
              <a:buFont typeface="Wingdings" charset="0"/>
              <a:buNone/>
            </a:pPr>
            <a:r>
              <a:rPr lang="it-IT" b="1" dirty="0">
                <a:latin typeface="Tahoma" charset="0"/>
              </a:rPr>
              <a:t>Attenzione a:</a:t>
            </a:r>
            <a:endParaRPr lang="it-IT" dirty="0">
              <a:latin typeface="Tahoma" charset="0"/>
            </a:endParaRP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>
                <a:latin typeface="Tahoma" charset="0"/>
              </a:rPr>
              <a:t>Rapporto Immobilizzazioni immateriali / Patrimonio netto molto elevato</a:t>
            </a: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>
                <a:latin typeface="Tahoma" charset="0"/>
              </a:rPr>
              <a:t>Rapporto consumi / vendite molto oscillante</a:t>
            </a: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>
                <a:latin typeface="Tahoma" charset="0"/>
              </a:rPr>
              <a:t>Voci </a:t>
            </a:r>
            <a:r>
              <a:rPr lang="ja-JP" altLang="it-IT" sz="1700" dirty="0">
                <a:latin typeface="Arial"/>
              </a:rPr>
              <a:t>“</a:t>
            </a:r>
            <a:r>
              <a:rPr lang="it-IT" sz="1700" dirty="0">
                <a:latin typeface="Tahoma" charset="0"/>
              </a:rPr>
              <a:t>altro</a:t>
            </a:r>
            <a:r>
              <a:rPr lang="ja-JP" altLang="it-IT" sz="1700" dirty="0">
                <a:latin typeface="Arial"/>
              </a:rPr>
              <a:t>”</a:t>
            </a:r>
            <a:r>
              <a:rPr lang="it-IT" sz="1700" dirty="0">
                <a:latin typeface="Tahoma" charset="0"/>
              </a:rPr>
              <a:t> non spiegate adeguatamente</a:t>
            </a: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>
                <a:latin typeface="Tahoma" charset="0"/>
              </a:rPr>
              <a:t>In assenza di significativo aumento dell</a:t>
            </a:r>
            <a:r>
              <a:rPr lang="it-IT" sz="1700" dirty="0">
                <a:latin typeface="Arial"/>
              </a:rPr>
              <a:t>’</a:t>
            </a:r>
            <a:r>
              <a:rPr lang="it-IT" sz="1700" dirty="0">
                <a:latin typeface="Tahoma" charset="0"/>
              </a:rPr>
              <a:t>attività:</a:t>
            </a:r>
          </a:p>
          <a:p>
            <a:pPr lvl="1" algn="just">
              <a:spcBef>
                <a:spcPct val="50000"/>
              </a:spcBef>
              <a:buClr>
                <a:srgbClr val="971613"/>
              </a:buClr>
              <a:buFont typeface="Times" charset="0"/>
              <a:buChar char="•"/>
            </a:pPr>
            <a:r>
              <a:rPr lang="it-IT" sz="1500" dirty="0">
                <a:latin typeface="Tahoma" charset="0"/>
              </a:rPr>
              <a:t>Continuo aumento </a:t>
            </a:r>
            <a:r>
              <a:rPr lang="it-IT" sz="1500" dirty="0" smtClean="0">
                <a:latin typeface="Tahoma" charset="0"/>
              </a:rPr>
              <a:t>dell</a:t>
            </a:r>
            <a:r>
              <a:rPr lang="it-IT" sz="1500" dirty="0" smtClean="0">
                <a:latin typeface="Arial"/>
              </a:rPr>
              <a:t>’</a:t>
            </a:r>
            <a:r>
              <a:rPr lang="it-IT" sz="1500" dirty="0" smtClean="0">
                <a:latin typeface="Tahoma" charset="0"/>
              </a:rPr>
              <a:t>indebitamento </a:t>
            </a:r>
            <a:r>
              <a:rPr lang="it-IT" sz="1500" dirty="0">
                <a:latin typeface="Tahoma" charset="0"/>
              </a:rPr>
              <a:t>ma i bilanci sono sempre in utile</a:t>
            </a:r>
          </a:p>
          <a:p>
            <a:pPr lvl="1" algn="just">
              <a:spcBef>
                <a:spcPct val="50000"/>
              </a:spcBef>
              <a:buClr>
                <a:srgbClr val="971613"/>
              </a:buClr>
              <a:buFont typeface="Times" charset="0"/>
              <a:buChar char="•"/>
            </a:pPr>
            <a:r>
              <a:rPr lang="it-IT" sz="1500" dirty="0">
                <a:latin typeface="Tahoma" charset="0"/>
              </a:rPr>
              <a:t>Continuo aumento del magazzino, dei crediti o delle immobilizzazioni immateriali, e</a:t>
            </a:r>
            <a:r>
              <a:rPr lang="it-IT" sz="1500" dirty="0" smtClean="0">
                <a:latin typeface="Tahoma" charset="0"/>
              </a:rPr>
              <a:t> </a:t>
            </a:r>
            <a:r>
              <a:rPr lang="it-IT" sz="1500" dirty="0">
                <a:latin typeface="Tahoma" charset="0"/>
              </a:rPr>
              <a:t>bilanci sempre in </a:t>
            </a:r>
            <a:r>
              <a:rPr lang="it-IT" sz="1500" dirty="0" smtClean="0">
                <a:latin typeface="Tahoma" charset="0"/>
              </a:rPr>
              <a:t>utile</a:t>
            </a:r>
          </a:p>
          <a:p>
            <a:pPr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>
                <a:latin typeface="Tahoma" charset="0"/>
              </a:rPr>
              <a:t>Utili economici che non si riflettono in </a:t>
            </a:r>
            <a:r>
              <a:rPr lang="it-IT" sz="1700" dirty="0" smtClean="0">
                <a:latin typeface="Tahoma" charset="0"/>
              </a:rPr>
              <a:t>utili </a:t>
            </a:r>
            <a:r>
              <a:rPr lang="it-IT" sz="1700" dirty="0">
                <a:latin typeface="Tahoma" charset="0"/>
              </a:rPr>
              <a:t>finanziari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87074" name="Text Box 2"/>
          <p:cNvSpPr txBox="1">
            <a:spLocks noChangeArrowheads="1"/>
          </p:cNvSpPr>
          <p:nvPr/>
        </p:nvSpPr>
        <p:spPr bwMode="auto">
          <a:xfrm>
            <a:off x="3276600" y="1085850"/>
            <a:ext cx="2209800" cy="355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>
              <a:spcBef>
                <a:spcPct val="50000"/>
              </a:spcBef>
            </a:pPr>
            <a:endParaRPr lang="it-IT"/>
          </a:p>
        </p:txBody>
      </p:sp>
      <p:sp>
        <p:nvSpPr>
          <p:cNvPr id="387075" name="Text Box 3"/>
          <p:cNvSpPr txBox="1">
            <a:spLocks noChangeArrowheads="1"/>
          </p:cNvSpPr>
          <p:nvPr/>
        </p:nvSpPr>
        <p:spPr bwMode="auto">
          <a:xfrm>
            <a:off x="1028700" y="514350"/>
            <a:ext cx="7086600" cy="434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b"/>
          <a:lstStyle/>
          <a:p>
            <a:pPr eaLnBrk="1" hangingPunct="1"/>
            <a:r>
              <a:rPr lang="it-IT" sz="3100" b="1">
                <a:solidFill>
                  <a:srgbClr val="C23C12"/>
                </a:solidFill>
                <a:latin typeface="Tahoma" charset="0"/>
              </a:rPr>
              <a:t>Stato Patrimoniale IFRS</a:t>
            </a:r>
          </a:p>
        </p:txBody>
      </p:sp>
      <p:graphicFrame>
        <p:nvGraphicFramePr>
          <p:cNvPr id="387162" name="Group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124965"/>
              </p:ext>
            </p:extLst>
          </p:nvPr>
        </p:nvGraphicFramePr>
        <p:xfrm>
          <a:off x="1143000" y="1088639"/>
          <a:ext cx="6858000" cy="3397235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Attività</a:t>
                      </a:r>
                      <a:endParaRPr kumimoji="0" lang="it-IT" sz="2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Passività e patrimonio netto</a:t>
                      </a:r>
                      <a:endParaRPr kumimoji="0" lang="it-IT" sz="2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724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Attività correnti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Esempi: cassa, titoli, crediti aventi scadenza entro 12 mesi, effetti s.b.f, scorte di magazzino</a:t>
                      </a:r>
                      <a:endParaRPr kumimoji="0" lang="it-IT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Passività correnti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Esempi: debiti v/fornitori, banche c/c, debiti v/azionisti per dividendi, ecc.</a:t>
                      </a:r>
                      <a:endParaRPr kumimoji="0" lang="it-IT" sz="2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550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Passività non correnti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es. mutui, prestiti obbligazionari, TFR ecc…</a:t>
                      </a: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699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Attività non correnti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Immobilizzazioni materiali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Immateriali immateriali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Immobili finanziarie</a:t>
                      </a: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76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Patrimonio netto (mezzi propri)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Investimenti immobiliari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Attività destinate alla vendita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14350"/>
            <a:ext cx="7772400" cy="685800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it-IT" sz="3100" dirty="0">
                <a:solidFill>
                  <a:srgbClr val="971613"/>
                </a:solidFill>
              </a:rPr>
              <a:t>Stato Patrimoniale IFRS</a:t>
            </a: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400"/>
              <a:t>Pertanto lo stato patrimoniale previsto dai principi IFRS presenta le voci esposte ed aggregate in modo utile all</a:t>
            </a:r>
            <a:r>
              <a:rPr lang="ja-JP" altLang="it-IT" sz="2400">
                <a:latin typeface="Arial"/>
              </a:rPr>
              <a:t>’</a:t>
            </a:r>
            <a:r>
              <a:rPr lang="it-IT" sz="2400"/>
              <a:t>analisi di bilancio</a:t>
            </a:r>
          </a:p>
          <a:p>
            <a:pPr marL="0" indent="0">
              <a:buNone/>
            </a:pPr>
            <a:r>
              <a:rPr lang="it-IT" sz="2400"/>
              <a:t>Esistono altri modi di riclassificare lo stato patrimoniale:</a:t>
            </a:r>
            <a:endParaRPr lang="it-IT"/>
          </a:p>
          <a:p>
            <a:pPr marL="482974" lvl="1" indent="-317924">
              <a:buFont typeface="Wingdings" charset="0"/>
              <a:buChar char="ü"/>
            </a:pPr>
            <a:r>
              <a:rPr lang="it-IT" sz="2000"/>
              <a:t>Distinzione in base al grado di liquidità</a:t>
            </a:r>
          </a:p>
          <a:p>
            <a:pPr marL="482974" lvl="1" indent="-317924">
              <a:buFont typeface="Wingdings" charset="0"/>
              <a:buChar char="ü"/>
            </a:pPr>
            <a:r>
              <a:rPr lang="it-IT" sz="2000"/>
              <a:t>Riclassificazione funzionale</a:t>
            </a:r>
          </a:p>
          <a:p>
            <a:pPr marL="482974" lvl="1" indent="-317924">
              <a:buFont typeface="Wingdings" charset="0"/>
              <a:buChar char="ü"/>
            </a:pPr>
            <a:r>
              <a:rPr lang="it-IT" sz="2000"/>
              <a:t>Riclassificazione strutturale</a:t>
            </a:r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971613"/>
                </a:solidFill>
              </a:rPr>
              <a:t>Riclassificazione strutturale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rgbClr val="CA1C06"/>
              </a:buClr>
              <a:buNone/>
            </a:pPr>
            <a:endParaRPr lang="it-IT"/>
          </a:p>
          <a:p>
            <a:pPr marL="0" indent="0">
              <a:buClr>
                <a:srgbClr val="CA1C06"/>
              </a:buClr>
              <a:buNone/>
            </a:pPr>
            <a:r>
              <a:rPr lang="it-IT"/>
              <a:t>La riclassificazione strutturale tende ad identificare il capitale investito e le sue componenti; nonché il modo in cui il capitale investito viene finanziato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7055" y="457200"/>
            <a:ext cx="8357089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700" dirty="0"/>
              <a:t>Analisi strutturale dello stato patrimoniale</a:t>
            </a:r>
          </a:p>
        </p:txBody>
      </p:sp>
      <p:graphicFrame>
        <p:nvGraphicFramePr>
          <p:cNvPr id="410716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602620"/>
              </p:ext>
            </p:extLst>
          </p:nvPr>
        </p:nvGraphicFramePr>
        <p:xfrm>
          <a:off x="1217061" y="1257300"/>
          <a:ext cx="5943225" cy="3148012"/>
        </p:xfrm>
        <a:graphic>
          <a:graphicData uri="http://schemas.openxmlformats.org/drawingml/2006/table">
            <a:tbl>
              <a:tblPr/>
              <a:tblGrid>
                <a:gridCol w="34393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475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55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732"/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Capitale investito: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Immobilizzazioni</a:t>
                      </a: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più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71%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Capitale circolante netto</a:t>
                      </a: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più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43%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Fondi a lungo termine</a:t>
                      </a: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(10)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uguale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-14%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Capitale investito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70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100%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Copertura: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Patrimonio netto</a:t>
                      </a: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40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57%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Indebitamento al medio lungo termine</a:t>
                      </a: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20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più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29%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Indebitamento finanziario a breve termine</a:t>
                      </a: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uguale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14%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Totale copertura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70</a:t>
                      </a: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100%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84406" marR="84406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data 2"/>
          <p:cNvSpPr>
            <a:spLocks noGrp="1"/>
          </p:cNvSpPr>
          <p:nvPr>
            <p:ph type="dt" sz="half" idx="10"/>
          </p:nvPr>
        </p:nvSpPr>
        <p:spPr>
          <a:xfrm>
            <a:off x="628650" y="4371535"/>
            <a:ext cx="2057400" cy="273844"/>
          </a:xfrm>
        </p:spPr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126597"/>
            <a:ext cx="7886700" cy="710909"/>
          </a:xfrm>
        </p:spPr>
        <p:txBody>
          <a:bodyPr/>
          <a:lstStyle/>
          <a:p>
            <a:pPr algn="ctr"/>
            <a:r>
              <a:rPr lang="it-IT" sz="3100" dirty="0"/>
              <a:t>Riclassificazione Conto economico</a:t>
            </a:r>
          </a:p>
        </p:txBody>
      </p:sp>
      <p:sp>
        <p:nvSpPr>
          <p:cNvPr id="448518" name="AutoShape 6"/>
          <p:cNvSpPr>
            <a:spLocks noChangeArrowheads="1"/>
          </p:cNvSpPr>
          <p:nvPr/>
        </p:nvSpPr>
        <p:spPr bwMode="auto">
          <a:xfrm>
            <a:off x="762000" y="1718821"/>
            <a:ext cx="1905000" cy="400050"/>
          </a:xfrm>
          <a:prstGeom prst="rightArrowCallout">
            <a:avLst>
              <a:gd name="adj1" fmla="val 25000"/>
              <a:gd name="adj2" fmla="val 25000"/>
              <a:gd name="adj3" fmla="val 64484"/>
              <a:gd name="adj4" fmla="val 66667"/>
            </a:avLst>
          </a:prstGeom>
          <a:solidFill>
            <a:srgbClr val="31257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ctr"/>
          <a:lstStyle/>
          <a:p>
            <a:r>
              <a:rPr lang="it-IT" sz="1000" b="1">
                <a:solidFill>
                  <a:schemeClr val="bg1"/>
                </a:solidFill>
              </a:rPr>
              <a:t>Blocco 1 comune ai tre schemi</a:t>
            </a:r>
            <a:endParaRPr lang="it-IT" b="1">
              <a:solidFill>
                <a:schemeClr val="bg1"/>
              </a:solidFill>
            </a:endParaRPr>
          </a:p>
        </p:txBody>
      </p:sp>
      <p:sp>
        <p:nvSpPr>
          <p:cNvPr id="448521" name="AutoShape 9"/>
          <p:cNvSpPr>
            <a:spLocks noChangeArrowheads="1"/>
          </p:cNvSpPr>
          <p:nvPr/>
        </p:nvSpPr>
        <p:spPr bwMode="auto">
          <a:xfrm>
            <a:off x="762000" y="2347471"/>
            <a:ext cx="1905000" cy="400050"/>
          </a:xfrm>
          <a:prstGeom prst="rightArrowCallout">
            <a:avLst>
              <a:gd name="adj1" fmla="val 25000"/>
              <a:gd name="adj2" fmla="val 25000"/>
              <a:gd name="adj3" fmla="val 64484"/>
              <a:gd name="adj4" fmla="val 66667"/>
            </a:avLst>
          </a:prstGeom>
          <a:solidFill>
            <a:srgbClr val="31257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ctr"/>
          <a:lstStyle/>
          <a:p>
            <a:r>
              <a:rPr lang="it-IT" sz="1000" b="1">
                <a:solidFill>
                  <a:schemeClr val="bg1"/>
                </a:solidFill>
              </a:rPr>
              <a:t>Blocco 2 differente nei tre schemi</a:t>
            </a:r>
            <a:endParaRPr lang="it-IT" b="1">
              <a:solidFill>
                <a:schemeClr val="bg1"/>
              </a:solidFill>
            </a:endParaRPr>
          </a:p>
        </p:txBody>
      </p:sp>
      <p:sp>
        <p:nvSpPr>
          <p:cNvPr id="448522" name="AutoShape 10"/>
          <p:cNvSpPr>
            <a:spLocks noChangeArrowheads="1"/>
          </p:cNvSpPr>
          <p:nvPr/>
        </p:nvSpPr>
        <p:spPr bwMode="auto">
          <a:xfrm>
            <a:off x="762000" y="2861821"/>
            <a:ext cx="1905000" cy="400050"/>
          </a:xfrm>
          <a:prstGeom prst="rightArrowCallout">
            <a:avLst>
              <a:gd name="adj1" fmla="val 25000"/>
              <a:gd name="adj2" fmla="val 25000"/>
              <a:gd name="adj3" fmla="val 64484"/>
              <a:gd name="adj4" fmla="val 66667"/>
            </a:avLst>
          </a:prstGeom>
          <a:solidFill>
            <a:srgbClr val="31257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ctr"/>
          <a:lstStyle/>
          <a:p>
            <a:r>
              <a:rPr lang="it-IT" sz="1000" b="1">
                <a:solidFill>
                  <a:schemeClr val="bg1"/>
                </a:solidFill>
              </a:rPr>
              <a:t>Blocco 3 comune ai tre schemi</a:t>
            </a:r>
          </a:p>
        </p:txBody>
      </p:sp>
      <p:sp>
        <p:nvSpPr>
          <p:cNvPr id="448523" name="AutoShape 11"/>
          <p:cNvSpPr>
            <a:spLocks noChangeArrowheads="1"/>
          </p:cNvSpPr>
          <p:nvPr/>
        </p:nvSpPr>
        <p:spPr bwMode="auto">
          <a:xfrm>
            <a:off x="762000" y="3376171"/>
            <a:ext cx="1905000" cy="400050"/>
          </a:xfrm>
          <a:prstGeom prst="rightArrowCallout">
            <a:avLst>
              <a:gd name="adj1" fmla="val 25000"/>
              <a:gd name="adj2" fmla="val 25000"/>
              <a:gd name="adj3" fmla="val 64484"/>
              <a:gd name="adj4" fmla="val 66667"/>
            </a:avLst>
          </a:prstGeom>
          <a:solidFill>
            <a:srgbClr val="31257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ctr"/>
          <a:lstStyle/>
          <a:p>
            <a:r>
              <a:rPr lang="it-IT" sz="1000" b="1">
                <a:solidFill>
                  <a:schemeClr val="bg1"/>
                </a:solidFill>
              </a:rPr>
              <a:t>Blocco 4 comune ai tre schemi</a:t>
            </a:r>
          </a:p>
        </p:txBody>
      </p:sp>
      <p:sp>
        <p:nvSpPr>
          <p:cNvPr id="448524" name="AutoShape 12"/>
          <p:cNvSpPr>
            <a:spLocks noChangeArrowheads="1"/>
          </p:cNvSpPr>
          <p:nvPr/>
        </p:nvSpPr>
        <p:spPr bwMode="auto">
          <a:xfrm>
            <a:off x="762000" y="3947671"/>
            <a:ext cx="1905000" cy="400050"/>
          </a:xfrm>
          <a:prstGeom prst="rightArrowCallout">
            <a:avLst>
              <a:gd name="adj1" fmla="val 25000"/>
              <a:gd name="adj2" fmla="val 25000"/>
              <a:gd name="adj3" fmla="val 64484"/>
              <a:gd name="adj4" fmla="val 66667"/>
            </a:avLst>
          </a:prstGeom>
          <a:solidFill>
            <a:srgbClr val="31257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ctr"/>
          <a:lstStyle/>
          <a:p>
            <a:r>
              <a:rPr lang="it-IT" sz="1000" b="1">
                <a:solidFill>
                  <a:schemeClr val="bg1"/>
                </a:solidFill>
              </a:rPr>
              <a:t>Blocco 5 comune ai tre schemi</a:t>
            </a:r>
          </a:p>
        </p:txBody>
      </p:sp>
      <p:sp>
        <p:nvSpPr>
          <p:cNvPr id="448527" name="Text Box 15"/>
          <p:cNvSpPr txBox="1">
            <a:spLocks noChangeArrowheads="1"/>
          </p:cNvSpPr>
          <p:nvPr/>
        </p:nvSpPr>
        <p:spPr bwMode="auto">
          <a:xfrm>
            <a:off x="2819400" y="861571"/>
            <a:ext cx="5791200" cy="340297"/>
          </a:xfrm>
          <a:prstGeom prst="rect">
            <a:avLst/>
          </a:prstGeom>
          <a:solidFill>
            <a:srgbClr val="E8C73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700"/>
              <a:t>Conto economico</a:t>
            </a:r>
          </a:p>
        </p:txBody>
      </p:sp>
      <p:sp>
        <p:nvSpPr>
          <p:cNvPr id="448528" name="Text Box 16"/>
          <p:cNvSpPr txBox="1">
            <a:spLocks noChangeArrowheads="1"/>
          </p:cNvSpPr>
          <p:nvPr/>
        </p:nvSpPr>
        <p:spPr bwMode="auto">
          <a:xfrm>
            <a:off x="2819400" y="1230665"/>
            <a:ext cx="1828800" cy="294131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>
                <a:solidFill>
                  <a:srgbClr val="FFFEBD"/>
                </a:solidFill>
              </a:rPr>
              <a:t>A valore aggiunto</a:t>
            </a:r>
          </a:p>
        </p:txBody>
      </p:sp>
      <p:sp>
        <p:nvSpPr>
          <p:cNvPr id="448529" name="Text Box 17"/>
          <p:cNvSpPr txBox="1">
            <a:spLocks noChangeArrowheads="1"/>
          </p:cNvSpPr>
          <p:nvPr/>
        </p:nvSpPr>
        <p:spPr bwMode="auto">
          <a:xfrm>
            <a:off x="4724400" y="1230665"/>
            <a:ext cx="2057400" cy="294131"/>
          </a:xfrm>
          <a:prstGeom prst="rect">
            <a:avLst/>
          </a:prstGeom>
          <a:solidFill>
            <a:srgbClr val="FFFE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/>
              <a:t>A costo del venduto</a:t>
            </a:r>
          </a:p>
        </p:txBody>
      </p:sp>
      <p:sp>
        <p:nvSpPr>
          <p:cNvPr id="448530" name="Text Box 18"/>
          <p:cNvSpPr txBox="1">
            <a:spLocks noChangeArrowheads="1"/>
          </p:cNvSpPr>
          <p:nvPr/>
        </p:nvSpPr>
        <p:spPr bwMode="auto">
          <a:xfrm>
            <a:off x="6858000" y="1230665"/>
            <a:ext cx="1752600" cy="294131"/>
          </a:xfrm>
          <a:prstGeom prst="rect">
            <a:avLst/>
          </a:prstGeom>
          <a:solidFill>
            <a:srgbClr val="EBC28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/>
              <a:t>A </a:t>
            </a:r>
            <a:r>
              <a:rPr lang="it-IT" sz="1400">
                <a:solidFill>
                  <a:srgbClr val="31257E"/>
                </a:solidFill>
              </a:rPr>
              <a:t>costi</a:t>
            </a:r>
            <a:r>
              <a:rPr lang="it-IT" sz="1400"/>
              <a:t> variabili</a:t>
            </a:r>
          </a:p>
        </p:txBody>
      </p:sp>
      <p:sp>
        <p:nvSpPr>
          <p:cNvPr id="448533" name="Text Box 21"/>
          <p:cNvSpPr txBox="1">
            <a:spLocks noChangeArrowheads="1"/>
          </p:cNvSpPr>
          <p:nvPr/>
        </p:nvSpPr>
        <p:spPr bwMode="auto">
          <a:xfrm>
            <a:off x="2819400" y="3261871"/>
            <a:ext cx="5791200" cy="69424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r>
              <a:rPr lang="it-IT" sz="1000"/>
              <a:t>+ / - oneri e proventi finanziari</a:t>
            </a:r>
          </a:p>
          <a:p>
            <a:r>
              <a:rPr lang="it-IT" sz="1000"/>
              <a:t>+ / - costi e ricavi straordinari</a:t>
            </a:r>
          </a:p>
          <a:p>
            <a:r>
              <a:rPr lang="it-IT" sz="1000"/>
              <a:t>Risultato ante imposte</a:t>
            </a:r>
          </a:p>
          <a:p>
            <a:r>
              <a:rPr lang="it-IT" sz="1000"/>
              <a:t>- imposte sul reddito</a:t>
            </a:r>
          </a:p>
        </p:txBody>
      </p:sp>
      <p:sp>
        <p:nvSpPr>
          <p:cNvPr id="448534" name="Text Box 22"/>
          <p:cNvSpPr txBox="1">
            <a:spLocks noChangeArrowheads="1"/>
          </p:cNvSpPr>
          <p:nvPr/>
        </p:nvSpPr>
        <p:spPr bwMode="auto">
          <a:xfrm>
            <a:off x="2819400" y="2347471"/>
            <a:ext cx="1828800" cy="54035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r>
              <a:rPr lang="it-IT" sz="1000">
                <a:solidFill>
                  <a:srgbClr val="FFFEBD"/>
                </a:solidFill>
              </a:rPr>
              <a:t> - costi esterni =</a:t>
            </a:r>
          </a:p>
          <a:p>
            <a:r>
              <a:rPr lang="it-IT" sz="1000">
                <a:solidFill>
                  <a:srgbClr val="FFFEBD"/>
                </a:solidFill>
              </a:rPr>
              <a:t>Valore aggiunto</a:t>
            </a:r>
          </a:p>
          <a:p>
            <a:r>
              <a:rPr lang="it-IT" sz="1000">
                <a:solidFill>
                  <a:srgbClr val="FFFEBD"/>
                </a:solidFill>
              </a:rPr>
              <a:t>- costi interni</a:t>
            </a:r>
          </a:p>
        </p:txBody>
      </p:sp>
      <p:sp>
        <p:nvSpPr>
          <p:cNvPr id="448535" name="Text Box 23"/>
          <p:cNvSpPr txBox="1">
            <a:spLocks noChangeArrowheads="1"/>
          </p:cNvSpPr>
          <p:nvPr/>
        </p:nvSpPr>
        <p:spPr bwMode="auto">
          <a:xfrm>
            <a:off x="4724400" y="2347471"/>
            <a:ext cx="1981200" cy="540352"/>
          </a:xfrm>
          <a:prstGeom prst="rect">
            <a:avLst/>
          </a:prstGeom>
          <a:solidFill>
            <a:srgbClr val="FFFE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r>
              <a:rPr lang="it-IT" sz="1000" dirty="0"/>
              <a:t>- costo del venduto =</a:t>
            </a:r>
          </a:p>
          <a:p>
            <a:r>
              <a:rPr lang="it-IT" sz="1000" dirty="0"/>
              <a:t> Margine industriale lordo</a:t>
            </a:r>
          </a:p>
          <a:p>
            <a:r>
              <a:rPr lang="it-IT" sz="1000" dirty="0"/>
              <a:t> costi </a:t>
            </a:r>
            <a:r>
              <a:rPr lang="it-IT" sz="1000" dirty="0" err="1"/>
              <a:t>comm.li</a:t>
            </a:r>
            <a:r>
              <a:rPr lang="it-IT" sz="1000" dirty="0"/>
              <a:t>, gen., </a:t>
            </a:r>
            <a:r>
              <a:rPr lang="it-IT" sz="1000" dirty="0" err="1"/>
              <a:t>amm</a:t>
            </a:r>
            <a:r>
              <a:rPr lang="it-IT" sz="1000" dirty="0"/>
              <a:t>.</a:t>
            </a:r>
          </a:p>
        </p:txBody>
      </p:sp>
      <p:sp>
        <p:nvSpPr>
          <p:cNvPr id="448536" name="Text Box 24"/>
          <p:cNvSpPr txBox="1">
            <a:spLocks noChangeArrowheads="1"/>
          </p:cNvSpPr>
          <p:nvPr/>
        </p:nvSpPr>
        <p:spPr bwMode="auto">
          <a:xfrm>
            <a:off x="6781800" y="2347471"/>
            <a:ext cx="1828800" cy="540352"/>
          </a:xfrm>
          <a:prstGeom prst="rect">
            <a:avLst/>
          </a:prstGeom>
          <a:solidFill>
            <a:srgbClr val="EBC28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r>
              <a:rPr lang="it-IT" sz="1000"/>
              <a:t> costi variabili =</a:t>
            </a:r>
          </a:p>
          <a:p>
            <a:r>
              <a:rPr lang="it-IT" sz="1000"/>
              <a:t>Margine di contribuzione</a:t>
            </a:r>
          </a:p>
          <a:p>
            <a:r>
              <a:rPr lang="it-IT" sz="1000"/>
              <a:t>- costi fissi</a:t>
            </a:r>
          </a:p>
        </p:txBody>
      </p:sp>
      <p:sp>
        <p:nvSpPr>
          <p:cNvPr id="448537" name="Text Box 25"/>
          <p:cNvSpPr txBox="1">
            <a:spLocks noChangeArrowheads="1"/>
          </p:cNvSpPr>
          <p:nvPr/>
        </p:nvSpPr>
        <p:spPr bwMode="auto">
          <a:xfrm>
            <a:off x="2819400" y="2918972"/>
            <a:ext cx="5791200" cy="29413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/>
              <a:t>Risultato operativo (EBIT)</a:t>
            </a:r>
          </a:p>
        </p:txBody>
      </p:sp>
      <p:sp>
        <p:nvSpPr>
          <p:cNvPr id="448539" name="Text Box 27"/>
          <p:cNvSpPr txBox="1">
            <a:spLocks noChangeArrowheads="1"/>
          </p:cNvSpPr>
          <p:nvPr/>
        </p:nvSpPr>
        <p:spPr bwMode="auto">
          <a:xfrm>
            <a:off x="2819400" y="4004822"/>
            <a:ext cx="5791200" cy="29413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/>
              <a:t>Risultato netto</a:t>
            </a:r>
          </a:p>
        </p:txBody>
      </p:sp>
      <p:sp>
        <p:nvSpPr>
          <p:cNvPr id="448540" name="Text Box 28"/>
          <p:cNvSpPr txBox="1">
            <a:spLocks noChangeArrowheads="1"/>
          </p:cNvSpPr>
          <p:nvPr/>
        </p:nvSpPr>
        <p:spPr bwMode="auto">
          <a:xfrm>
            <a:off x="2819400" y="1547371"/>
            <a:ext cx="5791200" cy="84812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ctr"/>
            <a:r>
              <a:rPr lang="it-IT" sz="1000" dirty="0"/>
              <a:t>Vendite</a:t>
            </a:r>
          </a:p>
          <a:p>
            <a:pPr algn="ctr"/>
            <a:r>
              <a:rPr lang="it-IT" sz="1000" dirty="0"/>
              <a:t>+ / - rettifiche alle vendite</a:t>
            </a:r>
          </a:p>
          <a:p>
            <a:pPr algn="ctr"/>
            <a:r>
              <a:rPr lang="it-IT" sz="1000" dirty="0"/>
              <a:t>+ lavori in economia</a:t>
            </a:r>
          </a:p>
          <a:p>
            <a:pPr algn="ctr"/>
            <a:r>
              <a:rPr lang="it-IT" sz="1000" dirty="0"/>
              <a:t>+ / - variazione prodotti finiti =</a:t>
            </a:r>
          </a:p>
          <a:p>
            <a:pPr algn="ctr"/>
            <a:r>
              <a:rPr lang="it-IT" sz="1000" dirty="0"/>
              <a:t>Valore della produzione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/>
              <a:t>Composizione del costo del prodotto venduto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1" y="1314450"/>
            <a:ext cx="4984241" cy="3314700"/>
          </a:xfrm>
        </p:spPr>
        <p:txBody>
          <a:bodyPr>
            <a:noAutofit/>
          </a:bodyPr>
          <a:lstStyle/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Rimanenze iniziali di materie </a:t>
            </a:r>
            <a:r>
              <a:rPr lang="it-IT" sz="1200" dirty="0" smtClean="0"/>
              <a:t>prime	+</a:t>
            </a:r>
            <a:endParaRPr lang="it-IT" sz="1200" dirty="0"/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Acquisti di materie prime	-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Rimanenze finali di materie prime	=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----------------------------------------------------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b="1" dirty="0"/>
              <a:t>Consumi di materie prime</a:t>
            </a:r>
            <a:r>
              <a:rPr lang="it-IT" sz="1200" dirty="0"/>
              <a:t>	+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Rimanenze iniziali di semilavorati	+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Costo della manodopera industriale	+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Altri costi industriali (</a:t>
            </a:r>
            <a:r>
              <a:rPr lang="it-IT" sz="1050" dirty="0"/>
              <a:t>energia, assicurazioni, manutenzioni </a:t>
            </a:r>
            <a:r>
              <a:rPr lang="it-IT" sz="1050" dirty="0" err="1"/>
              <a:t>ecc</a:t>
            </a:r>
            <a:r>
              <a:rPr lang="it-IT" sz="1050" dirty="0"/>
              <a:t>…)	 </a:t>
            </a:r>
            <a:r>
              <a:rPr lang="it-IT" sz="1200" dirty="0"/>
              <a:t>+</a:t>
            </a:r>
            <a:endParaRPr lang="it-IT" sz="1050" dirty="0"/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Ammortamenti industriali	+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Rimanenze finali di semilavorati	-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Lavori interni	=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-----------------------------------------------------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b="1" dirty="0"/>
              <a:t>Costo dei prodotti finiti</a:t>
            </a:r>
            <a:r>
              <a:rPr lang="it-IT" sz="1200" dirty="0"/>
              <a:t>	+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Rimanenze iniziali di prodotti finiti	-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Rimanenze finali di prodotti finiti	=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dirty="0"/>
              <a:t>-----------------------------------------------------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b="1" dirty="0"/>
              <a:t>Costo del </a:t>
            </a:r>
            <a:r>
              <a:rPr lang="it-IT" sz="1200" b="1" dirty="0" smtClean="0"/>
              <a:t>venduto</a:t>
            </a:r>
          </a:p>
          <a:p>
            <a:pPr>
              <a:spcBef>
                <a:spcPts val="100"/>
              </a:spcBef>
              <a:buNone/>
              <a:tabLst>
                <a:tab pos="3765550" algn="r"/>
                <a:tab pos="5272088" algn="r"/>
              </a:tabLst>
            </a:pPr>
            <a:r>
              <a:rPr lang="it-IT" sz="1200" b="1" dirty="0" smtClean="0"/>
              <a:t>=================================</a:t>
            </a:r>
            <a:endParaRPr lang="it-IT" sz="1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14350"/>
            <a:ext cx="8118231" cy="514350"/>
          </a:xfrm>
        </p:spPr>
        <p:txBody>
          <a:bodyPr/>
          <a:lstStyle/>
          <a:p>
            <a:pPr defTabSz="244869"/>
            <a:r>
              <a:rPr lang="it-IT" sz="2700"/>
              <a:t>L</a:t>
            </a:r>
            <a:r>
              <a:rPr lang="ja-JP" altLang="it-IT" sz="2700">
                <a:latin typeface="Arial"/>
              </a:rPr>
              <a:t>’</a:t>
            </a:r>
            <a:r>
              <a:rPr lang="it-IT" sz="2700"/>
              <a:t>analisi di bilancio attraverso i quozienti</a:t>
            </a:r>
          </a:p>
        </p:txBody>
      </p:sp>
      <p:sp>
        <p:nvSpPr>
          <p:cNvPr id="303107" name="Rectangle 3"/>
          <p:cNvSpPr>
            <a:spLocks noChangeArrowheads="1"/>
          </p:cNvSpPr>
          <p:nvPr/>
        </p:nvSpPr>
        <p:spPr bwMode="auto">
          <a:xfrm>
            <a:off x="419100" y="1182291"/>
            <a:ext cx="8305800" cy="817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r>
              <a:rPr lang="it-IT" sz="2400" dirty="0">
                <a:solidFill>
                  <a:srgbClr val="000000"/>
                </a:solidFill>
                <a:latin typeface="Tahoma" charset="0"/>
              </a:rPr>
              <a:t>I quozienti sono rapporti o confronti </a:t>
            </a:r>
            <a:r>
              <a:rPr lang="ja-JP" altLang="it-IT" sz="2400" dirty="0">
                <a:solidFill>
                  <a:srgbClr val="000000"/>
                </a:solidFill>
                <a:latin typeface="Arial"/>
              </a:rPr>
              <a:t>“</a:t>
            </a:r>
            <a:r>
              <a:rPr lang="it-IT" sz="2400" dirty="0">
                <a:solidFill>
                  <a:srgbClr val="000000"/>
                </a:solidFill>
                <a:latin typeface="Tahoma" charset="0"/>
              </a:rPr>
              <a:t>significativi</a:t>
            </a:r>
            <a:r>
              <a:rPr lang="ja-JP" altLang="it-IT" sz="2400" dirty="0">
                <a:solidFill>
                  <a:srgbClr val="000000"/>
                </a:solidFill>
                <a:latin typeface="Arial"/>
              </a:rPr>
              <a:t>”</a:t>
            </a:r>
            <a:r>
              <a:rPr lang="it-IT" sz="2400" dirty="0">
                <a:solidFill>
                  <a:srgbClr val="000000"/>
                </a:solidFill>
                <a:latin typeface="Tahoma" charset="0"/>
              </a:rPr>
              <a:t> tra voci di bilancio</a:t>
            </a:r>
          </a:p>
        </p:txBody>
      </p:sp>
      <p:sp>
        <p:nvSpPr>
          <p:cNvPr id="303108" name="AutoShape 4"/>
          <p:cNvSpPr>
            <a:spLocks noChangeArrowheads="1"/>
          </p:cNvSpPr>
          <p:nvPr/>
        </p:nvSpPr>
        <p:spPr bwMode="auto">
          <a:xfrm>
            <a:off x="990600" y="2457450"/>
            <a:ext cx="2895600" cy="571500"/>
          </a:xfrm>
          <a:prstGeom prst="roundRect">
            <a:avLst>
              <a:gd name="adj" fmla="val 16667"/>
            </a:avLst>
          </a:prstGeom>
          <a:solidFill>
            <a:srgbClr val="F0FF42"/>
          </a:solidFill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pPr algn="ctr"/>
            <a:r>
              <a:rPr lang="it-IT" sz="1500" b="1"/>
              <a:t>Spazio</a:t>
            </a:r>
          </a:p>
        </p:txBody>
      </p:sp>
      <p:sp>
        <p:nvSpPr>
          <p:cNvPr id="303109" name="AutoShape 5"/>
          <p:cNvSpPr>
            <a:spLocks noChangeArrowheads="1"/>
          </p:cNvSpPr>
          <p:nvPr/>
        </p:nvSpPr>
        <p:spPr bwMode="auto">
          <a:xfrm>
            <a:off x="5029200" y="2457450"/>
            <a:ext cx="2971800" cy="514350"/>
          </a:xfrm>
          <a:prstGeom prst="roundRect">
            <a:avLst>
              <a:gd name="adj" fmla="val 16667"/>
            </a:avLst>
          </a:prstGeom>
          <a:solidFill>
            <a:srgbClr val="F0FF42"/>
          </a:solidFill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pPr algn="ctr"/>
            <a:r>
              <a:rPr lang="it-IT" sz="1500" b="1">
                <a:solidFill>
                  <a:srgbClr val="000000"/>
                </a:solidFill>
              </a:rPr>
              <a:t>Tempo</a:t>
            </a:r>
          </a:p>
        </p:txBody>
      </p:sp>
      <p:sp>
        <p:nvSpPr>
          <p:cNvPr id="303110" name="AutoShape 6"/>
          <p:cNvSpPr>
            <a:spLocks noChangeArrowheads="1"/>
          </p:cNvSpPr>
          <p:nvPr/>
        </p:nvSpPr>
        <p:spPr bwMode="auto">
          <a:xfrm>
            <a:off x="2362200" y="3143250"/>
            <a:ext cx="228600" cy="342900"/>
          </a:xfrm>
          <a:prstGeom prst="downArrow">
            <a:avLst>
              <a:gd name="adj1" fmla="val 50000"/>
              <a:gd name="adj2" fmla="val 46154"/>
            </a:avLst>
          </a:prstGeom>
          <a:solidFill>
            <a:schemeClr val="hlink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3111" name="AutoShape 7"/>
          <p:cNvSpPr>
            <a:spLocks noChangeArrowheads="1"/>
          </p:cNvSpPr>
          <p:nvPr/>
        </p:nvSpPr>
        <p:spPr bwMode="auto">
          <a:xfrm>
            <a:off x="6400800" y="3143250"/>
            <a:ext cx="228600" cy="342900"/>
          </a:xfrm>
          <a:prstGeom prst="downArrow">
            <a:avLst>
              <a:gd name="adj1" fmla="val 50000"/>
              <a:gd name="adj2" fmla="val 46154"/>
            </a:avLst>
          </a:prstGeom>
          <a:solidFill>
            <a:schemeClr val="hlink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3112" name="Rectangle 8"/>
          <p:cNvSpPr>
            <a:spLocks noChangeArrowheads="1"/>
          </p:cNvSpPr>
          <p:nvPr/>
        </p:nvSpPr>
        <p:spPr bwMode="auto">
          <a:xfrm>
            <a:off x="762000" y="3433763"/>
            <a:ext cx="3531944" cy="100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Confrontando i valori dei quozienti tra</a:t>
            </a:r>
          </a:p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aziende omogenee in termini di settore,</a:t>
            </a:r>
          </a:p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fascia di mercato, dimensioni, tecnica</a:t>
            </a:r>
          </a:p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produttiva, ecc.</a:t>
            </a:r>
          </a:p>
        </p:txBody>
      </p:sp>
      <p:sp>
        <p:nvSpPr>
          <p:cNvPr id="303114" name="Rectangle 10"/>
          <p:cNvSpPr>
            <a:spLocks noChangeArrowheads="1"/>
          </p:cNvSpPr>
          <p:nvPr/>
        </p:nvSpPr>
        <p:spPr bwMode="auto">
          <a:xfrm>
            <a:off x="5105400" y="3543300"/>
            <a:ext cx="157372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endParaRPr lang="it-IT" sz="1500"/>
          </a:p>
        </p:txBody>
      </p:sp>
      <p:sp>
        <p:nvSpPr>
          <p:cNvPr id="303115" name="Rectangle 11"/>
          <p:cNvSpPr>
            <a:spLocks noChangeArrowheads="1"/>
          </p:cNvSpPr>
          <p:nvPr/>
        </p:nvSpPr>
        <p:spPr bwMode="auto">
          <a:xfrm>
            <a:off x="4895851" y="3423048"/>
            <a:ext cx="3104017" cy="100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Confrontando i valori dei quozienti</a:t>
            </a:r>
          </a:p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nel tempo attraverso serie storiche</a:t>
            </a:r>
          </a:p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dei dati di bilancio normalizzate</a:t>
            </a:r>
          </a:p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(es. inflazione)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1692" y="137027"/>
            <a:ext cx="8012723" cy="571500"/>
          </a:xfrm>
        </p:spPr>
        <p:txBody>
          <a:bodyPr/>
          <a:lstStyle/>
          <a:p>
            <a:pPr algn="ctr"/>
            <a:r>
              <a:rPr lang="it-IT" sz="3100" dirty="0"/>
              <a:t>Indici di equilibrio patrimoniale</a:t>
            </a:r>
          </a:p>
        </p:txBody>
      </p:sp>
      <p:sp>
        <p:nvSpPr>
          <p:cNvPr id="305155" name="Rectangle 3"/>
          <p:cNvSpPr>
            <a:spLocks noChangeArrowheads="1"/>
          </p:cNvSpPr>
          <p:nvPr/>
        </p:nvSpPr>
        <p:spPr bwMode="auto">
          <a:xfrm>
            <a:off x="533400" y="850436"/>
            <a:ext cx="8153400" cy="601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just"/>
            <a:r>
              <a:rPr lang="it-IT" sz="1700" dirty="0">
                <a:solidFill>
                  <a:srgbClr val="000000"/>
                </a:solidFill>
                <a:latin typeface="Tahoma" charset="0"/>
              </a:rPr>
              <a:t>L</a:t>
            </a:r>
            <a:r>
              <a:rPr lang="ja-JP" altLang="it-IT" sz="17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700" dirty="0">
                <a:solidFill>
                  <a:srgbClr val="000000"/>
                </a:solidFill>
                <a:latin typeface="Tahoma" charset="0"/>
              </a:rPr>
              <a:t>equilibrio patrimoniale si realizza quando esiste un rapporto coerente tra la </a:t>
            </a:r>
          </a:p>
          <a:p>
            <a:pPr algn="just"/>
            <a:r>
              <a:rPr lang="it-IT" sz="1700" dirty="0">
                <a:solidFill>
                  <a:srgbClr val="000000"/>
                </a:solidFill>
                <a:latin typeface="Tahoma" charset="0"/>
              </a:rPr>
              <a:t>composizione degli investimenti aziendali e le fonti di finanziamento.</a:t>
            </a:r>
          </a:p>
        </p:txBody>
      </p:sp>
      <p:sp>
        <p:nvSpPr>
          <p:cNvPr id="305156" name="AutoShape 4"/>
          <p:cNvSpPr>
            <a:spLocks noChangeArrowheads="1"/>
          </p:cNvSpPr>
          <p:nvPr/>
        </p:nvSpPr>
        <p:spPr bwMode="auto">
          <a:xfrm>
            <a:off x="1145931" y="1593386"/>
            <a:ext cx="2514600" cy="57150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rgbClr val="31257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500" b="1">
                <a:solidFill>
                  <a:srgbClr val="31257E"/>
                </a:solidFill>
                <a:latin typeface="Tahoma" charset="0"/>
              </a:rPr>
              <a:t>Margine di struttura</a:t>
            </a:r>
          </a:p>
        </p:txBody>
      </p:sp>
      <p:sp>
        <p:nvSpPr>
          <p:cNvPr id="305159" name="AutoShape 7"/>
          <p:cNvSpPr>
            <a:spLocks noChangeArrowheads="1"/>
          </p:cNvSpPr>
          <p:nvPr/>
        </p:nvSpPr>
        <p:spPr bwMode="auto">
          <a:xfrm>
            <a:off x="2288931" y="2222036"/>
            <a:ext cx="228600" cy="228600"/>
          </a:xfrm>
          <a:prstGeom prst="downArrow">
            <a:avLst>
              <a:gd name="adj1" fmla="val 50000"/>
              <a:gd name="adj2" fmla="val 30769"/>
            </a:avLst>
          </a:prstGeom>
          <a:solidFill>
            <a:schemeClr val="hlink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5162" name="AutoShape 10"/>
          <p:cNvSpPr>
            <a:spLocks noChangeArrowheads="1"/>
          </p:cNvSpPr>
          <p:nvPr/>
        </p:nvSpPr>
        <p:spPr bwMode="auto">
          <a:xfrm>
            <a:off x="844062" y="2507786"/>
            <a:ext cx="3118338" cy="400050"/>
          </a:xfrm>
          <a:prstGeom prst="roundRect">
            <a:avLst>
              <a:gd name="adj" fmla="val 16667"/>
            </a:avLst>
          </a:prstGeom>
          <a:solidFill>
            <a:srgbClr val="F0FF42"/>
          </a:solidFill>
          <a:ln w="19050">
            <a:solidFill>
              <a:srgbClr val="31257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200" b="1">
                <a:solidFill>
                  <a:srgbClr val="31257E"/>
                </a:solidFill>
                <a:latin typeface="Tahoma" charset="0"/>
              </a:rPr>
              <a:t>Patrimonio netto - Immobil. nette</a:t>
            </a:r>
            <a:endParaRPr lang="it-IT" sz="1200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05166" name="Rectangle 14"/>
          <p:cNvSpPr>
            <a:spLocks noChangeArrowheads="1"/>
          </p:cNvSpPr>
          <p:nvPr/>
        </p:nvSpPr>
        <p:spPr bwMode="auto">
          <a:xfrm>
            <a:off x="1364844" y="3074524"/>
            <a:ext cx="2532509" cy="540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just"/>
            <a:r>
              <a:rPr lang="it-IT" sz="1000">
                <a:solidFill>
                  <a:srgbClr val="31257E"/>
                </a:solidFill>
                <a:latin typeface="Tahoma" charset="0"/>
              </a:rPr>
              <a:t>Evidenzia il grado di copertura delle</a:t>
            </a:r>
          </a:p>
          <a:p>
            <a:pPr algn="just"/>
            <a:r>
              <a:rPr lang="it-IT" sz="1000">
                <a:solidFill>
                  <a:srgbClr val="31257E"/>
                </a:solidFill>
                <a:latin typeface="Tahoma" charset="0"/>
              </a:rPr>
              <a:t>immobilizzazioni nette aziendali</a:t>
            </a:r>
          </a:p>
          <a:p>
            <a:pPr algn="just"/>
            <a:r>
              <a:rPr lang="it-IT" sz="1000">
                <a:solidFill>
                  <a:srgbClr val="31257E"/>
                </a:solidFill>
                <a:latin typeface="Tahoma" charset="0"/>
              </a:rPr>
              <a:t>attraverso il patrimonio netto dell</a:t>
            </a:r>
            <a:r>
              <a:rPr lang="ja-JP" altLang="it-IT" sz="1000">
                <a:solidFill>
                  <a:srgbClr val="31257E"/>
                </a:solidFill>
                <a:latin typeface="Arial"/>
              </a:rPr>
              <a:t>’</a:t>
            </a:r>
            <a:r>
              <a:rPr lang="it-IT" sz="1000">
                <a:solidFill>
                  <a:srgbClr val="31257E"/>
                </a:solidFill>
                <a:latin typeface="Tahoma" charset="0"/>
              </a:rPr>
              <a:t>azienda</a:t>
            </a:r>
          </a:p>
        </p:txBody>
      </p:sp>
      <p:sp>
        <p:nvSpPr>
          <p:cNvPr id="305171" name="Rectangle 19"/>
          <p:cNvSpPr>
            <a:spLocks noChangeArrowheads="1"/>
          </p:cNvSpPr>
          <p:nvPr/>
        </p:nvSpPr>
        <p:spPr bwMode="auto">
          <a:xfrm>
            <a:off x="1219200" y="3697221"/>
            <a:ext cx="2667000" cy="848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000" b="1">
                <a:solidFill>
                  <a:srgbClr val="31257E"/>
                </a:solidFill>
                <a:latin typeface="Tahoma" charset="0"/>
              </a:rPr>
              <a:t>Situazione ottimale</a:t>
            </a:r>
            <a:endParaRPr lang="it-IT" sz="1000">
              <a:solidFill>
                <a:srgbClr val="31257E"/>
              </a:solidFill>
              <a:latin typeface="Tahoma" charset="0"/>
            </a:endParaRPr>
          </a:p>
          <a:p>
            <a:pPr algn="just"/>
            <a:r>
              <a:rPr lang="it-IT" sz="1000">
                <a:solidFill>
                  <a:srgbClr val="31257E"/>
                </a:solidFill>
                <a:latin typeface="Tahoma" charset="0"/>
              </a:rPr>
              <a:t>Il parametro può assumere valori positivi o negativi. La situazione ottimale si realizza quando il margine di struttura ha valori positivi.</a:t>
            </a:r>
          </a:p>
        </p:txBody>
      </p:sp>
      <p:sp>
        <p:nvSpPr>
          <p:cNvPr id="305174" name="AutoShape 22"/>
          <p:cNvSpPr>
            <a:spLocks noChangeArrowheads="1"/>
          </p:cNvSpPr>
          <p:nvPr/>
        </p:nvSpPr>
        <p:spPr bwMode="auto">
          <a:xfrm>
            <a:off x="4914900" y="1593386"/>
            <a:ext cx="2784231" cy="571500"/>
          </a:xfrm>
          <a:prstGeom prst="roundRect">
            <a:avLst>
              <a:gd name="adj" fmla="val 16667"/>
            </a:avLst>
          </a:prstGeom>
          <a:solidFill>
            <a:srgbClr val="FFA321"/>
          </a:solidFill>
          <a:ln w="38100">
            <a:solidFill>
              <a:srgbClr val="31257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400" b="1">
                <a:solidFill>
                  <a:srgbClr val="31257E"/>
                </a:solidFill>
                <a:latin typeface="Tahoma" charset="0"/>
              </a:rPr>
              <a:t>Quoziente di autocopertura</a:t>
            </a:r>
          </a:p>
          <a:p>
            <a:r>
              <a:rPr lang="it-IT" sz="1400" b="1">
                <a:solidFill>
                  <a:srgbClr val="31257E"/>
                </a:solidFill>
                <a:latin typeface="Tahoma" charset="0"/>
              </a:rPr>
              <a:t>delle immobilizzazioni</a:t>
            </a:r>
          </a:p>
        </p:txBody>
      </p:sp>
      <p:sp>
        <p:nvSpPr>
          <p:cNvPr id="305175" name="AutoShape 23"/>
          <p:cNvSpPr>
            <a:spLocks noChangeArrowheads="1"/>
          </p:cNvSpPr>
          <p:nvPr/>
        </p:nvSpPr>
        <p:spPr bwMode="auto">
          <a:xfrm>
            <a:off x="6192715" y="2222036"/>
            <a:ext cx="228600" cy="228600"/>
          </a:xfrm>
          <a:prstGeom prst="downArrow">
            <a:avLst>
              <a:gd name="adj1" fmla="val 50000"/>
              <a:gd name="adj2" fmla="val 30769"/>
            </a:avLst>
          </a:prstGeom>
          <a:solidFill>
            <a:schemeClr val="hlink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5176" name="AutoShape 24"/>
          <p:cNvSpPr>
            <a:spLocks noChangeArrowheads="1"/>
          </p:cNvSpPr>
          <p:nvPr/>
        </p:nvSpPr>
        <p:spPr bwMode="auto">
          <a:xfrm>
            <a:off x="4911969" y="2507786"/>
            <a:ext cx="2790092" cy="400050"/>
          </a:xfrm>
          <a:prstGeom prst="roundRect">
            <a:avLst>
              <a:gd name="adj" fmla="val 16667"/>
            </a:avLst>
          </a:prstGeom>
          <a:solidFill>
            <a:srgbClr val="F0FF42"/>
          </a:solidFill>
          <a:ln w="19050">
            <a:solidFill>
              <a:srgbClr val="31257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200" b="1">
                <a:solidFill>
                  <a:srgbClr val="31257E"/>
                </a:solidFill>
                <a:latin typeface="Tahoma" charset="0"/>
              </a:rPr>
              <a:t>Patrimonio netto/Immobil. nette</a:t>
            </a:r>
            <a:endParaRPr lang="it-IT" sz="1200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05178" name="Line 26"/>
          <p:cNvSpPr>
            <a:spLocks noChangeShapeType="1"/>
          </p:cNvSpPr>
          <p:nvPr/>
        </p:nvSpPr>
        <p:spPr bwMode="auto">
          <a:xfrm>
            <a:off x="2403231" y="2964986"/>
            <a:ext cx="0" cy="17145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5179" name="Line 27"/>
          <p:cNvSpPr>
            <a:spLocks noChangeShapeType="1"/>
          </p:cNvSpPr>
          <p:nvPr/>
        </p:nvSpPr>
        <p:spPr bwMode="auto">
          <a:xfrm>
            <a:off x="2403231" y="3536486"/>
            <a:ext cx="0" cy="17145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5180" name="Rectangle 28"/>
          <p:cNvSpPr>
            <a:spLocks noChangeArrowheads="1"/>
          </p:cNvSpPr>
          <p:nvPr/>
        </p:nvSpPr>
        <p:spPr bwMode="auto">
          <a:xfrm>
            <a:off x="4983191" y="3074524"/>
            <a:ext cx="2929002" cy="38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just"/>
            <a:r>
              <a:rPr lang="it-IT" sz="1000">
                <a:solidFill>
                  <a:srgbClr val="31257E"/>
                </a:solidFill>
                <a:latin typeface="Tahoma" charset="0"/>
              </a:rPr>
              <a:t>Indica quanta parte del patrimonio netto finanzia</a:t>
            </a:r>
          </a:p>
          <a:p>
            <a:pPr algn="just"/>
            <a:r>
              <a:rPr lang="it-IT" sz="1000">
                <a:solidFill>
                  <a:srgbClr val="31257E"/>
                </a:solidFill>
                <a:latin typeface="Tahoma" charset="0"/>
              </a:rPr>
              <a:t>gli investimenti durevoli.</a:t>
            </a:r>
          </a:p>
        </p:txBody>
      </p:sp>
      <p:sp>
        <p:nvSpPr>
          <p:cNvPr id="305181" name="Rectangle 29"/>
          <p:cNvSpPr>
            <a:spLocks noChangeArrowheads="1"/>
          </p:cNvSpPr>
          <p:nvPr/>
        </p:nvSpPr>
        <p:spPr bwMode="auto">
          <a:xfrm>
            <a:off x="4876800" y="3593637"/>
            <a:ext cx="2667000" cy="100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000" b="1">
                <a:solidFill>
                  <a:srgbClr val="31257E"/>
                </a:solidFill>
                <a:latin typeface="Tahoma" charset="0"/>
              </a:rPr>
              <a:t>Situazione ottimale</a:t>
            </a:r>
            <a:endParaRPr lang="it-IT" sz="1000">
              <a:solidFill>
                <a:srgbClr val="31257E"/>
              </a:solidFill>
              <a:latin typeface="Tahoma" charset="0"/>
            </a:endParaRPr>
          </a:p>
          <a:p>
            <a:pPr algn="just"/>
            <a:r>
              <a:rPr lang="it-IT" sz="1000">
                <a:solidFill>
                  <a:srgbClr val="31257E"/>
                </a:solidFill>
                <a:latin typeface="Tahoma" charset="0"/>
              </a:rPr>
              <a:t>Un indice maggiore di 1 segnala che il capitale di rischio copre interamente gli investimenti a lungo termine e che la parte eccedente concorre a formare l</a:t>
            </a:r>
            <a:r>
              <a:rPr lang="ja-JP" altLang="it-IT" sz="1000">
                <a:solidFill>
                  <a:srgbClr val="31257E"/>
                </a:solidFill>
                <a:latin typeface="Arial"/>
              </a:rPr>
              <a:t>’</a:t>
            </a:r>
            <a:r>
              <a:rPr lang="it-IT" sz="1000">
                <a:solidFill>
                  <a:srgbClr val="31257E"/>
                </a:solidFill>
                <a:latin typeface="Tahoma" charset="0"/>
              </a:rPr>
              <a:t>attivo circolante</a:t>
            </a:r>
          </a:p>
        </p:txBody>
      </p:sp>
      <p:sp>
        <p:nvSpPr>
          <p:cNvPr id="305182" name="Line 30"/>
          <p:cNvSpPr>
            <a:spLocks noChangeShapeType="1"/>
          </p:cNvSpPr>
          <p:nvPr/>
        </p:nvSpPr>
        <p:spPr bwMode="auto">
          <a:xfrm>
            <a:off x="6307015" y="2964986"/>
            <a:ext cx="0" cy="17145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5183" name="Line 31"/>
          <p:cNvSpPr>
            <a:spLocks noChangeShapeType="1"/>
          </p:cNvSpPr>
          <p:nvPr/>
        </p:nvSpPr>
        <p:spPr bwMode="auto">
          <a:xfrm>
            <a:off x="6307015" y="3422186"/>
            <a:ext cx="0" cy="17145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400"/>
              <a:t>Analisi di bilancio</a:t>
            </a:r>
          </a:p>
        </p:txBody>
      </p:sp>
      <p:sp>
        <p:nvSpPr>
          <p:cNvPr id="450583" name="Text Box 23"/>
          <p:cNvSpPr txBox="1">
            <a:spLocks noChangeArrowheads="1"/>
          </p:cNvSpPr>
          <p:nvPr/>
        </p:nvSpPr>
        <p:spPr bwMode="auto">
          <a:xfrm>
            <a:off x="703385" y="1143000"/>
            <a:ext cx="7455877" cy="3550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>
            <a:lvl1pPr marL="284163" indent="-284163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58825" indent="-284163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949325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Clr>
                <a:srgbClr val="C23C12"/>
              </a:buClr>
              <a:buFont typeface="Wingdings" charset="0"/>
              <a:buChar char="ü"/>
            </a:pPr>
            <a:r>
              <a:rPr lang="it-IT" b="1" dirty="0">
                <a:latin typeface="Tahoma" charset="0"/>
              </a:rPr>
              <a:t>L</a:t>
            </a:r>
            <a:r>
              <a:rPr lang="ja-JP" altLang="it-IT" b="1" dirty="0">
                <a:latin typeface="Arial"/>
              </a:rPr>
              <a:t>’</a:t>
            </a:r>
            <a:r>
              <a:rPr lang="it-IT" b="1" dirty="0">
                <a:latin typeface="Tahoma" charset="0"/>
              </a:rPr>
              <a:t>analisi di bilancio (o analisi fondamentale)</a:t>
            </a:r>
            <a:r>
              <a:rPr lang="it-IT" dirty="0">
                <a:latin typeface="Tahoma" charset="0"/>
              </a:rPr>
              <a:t> è lo studio delle </a:t>
            </a:r>
            <a:r>
              <a:rPr lang="it-IT" b="1" dirty="0">
                <a:latin typeface="Tahoma" charset="0"/>
              </a:rPr>
              <a:t>grandezze di bilancio</a:t>
            </a:r>
            <a:r>
              <a:rPr lang="it-IT" dirty="0">
                <a:latin typeface="Tahoma" charset="0"/>
              </a:rPr>
              <a:t> rilevanti al fine di trarne indicazioni circa lo stato attuale e futuro dell</a:t>
            </a:r>
            <a:r>
              <a:rPr lang="it-IT" dirty="0">
                <a:latin typeface="Arial"/>
              </a:rPr>
              <a:t>’</a:t>
            </a:r>
            <a:r>
              <a:rPr lang="it-IT" dirty="0">
                <a:latin typeface="Tahoma" charset="0"/>
              </a:rPr>
              <a:t>impresa</a:t>
            </a:r>
          </a:p>
          <a:p>
            <a:pPr>
              <a:spcBef>
                <a:spcPct val="50000"/>
              </a:spcBef>
              <a:buClr>
                <a:srgbClr val="C23C12"/>
              </a:buClr>
              <a:buFont typeface="Wingdings" charset="0"/>
              <a:buChar char="ü"/>
            </a:pPr>
            <a:r>
              <a:rPr lang="it-IT" dirty="0">
                <a:latin typeface="Tahoma" charset="0"/>
              </a:rPr>
              <a:t>E</a:t>
            </a:r>
            <a:r>
              <a:rPr lang="ja-JP" altLang="it-IT" dirty="0">
                <a:latin typeface="Arial"/>
              </a:rPr>
              <a:t>’</a:t>
            </a:r>
            <a:r>
              <a:rPr lang="it-IT" dirty="0">
                <a:latin typeface="Tahoma" charset="0"/>
              </a:rPr>
              <a:t> fondata su dati di bilancio</a:t>
            </a:r>
          </a:p>
          <a:p>
            <a:pPr eaLnBrk="1" hangingPunct="1">
              <a:spcBef>
                <a:spcPct val="20000"/>
              </a:spcBef>
              <a:buClr>
                <a:srgbClr val="C23C12"/>
              </a:buClr>
              <a:buFont typeface="Wingdings" charset="0"/>
              <a:buChar char="ü"/>
            </a:pPr>
            <a:r>
              <a:rPr lang="it-IT" dirty="0">
                <a:latin typeface="Tahoma" charset="0"/>
              </a:rPr>
              <a:t>Il presupposto dell</a:t>
            </a:r>
            <a:r>
              <a:rPr lang="it-IT" dirty="0">
                <a:latin typeface="Arial"/>
              </a:rPr>
              <a:t>’</a:t>
            </a:r>
            <a:r>
              <a:rPr lang="it-IT" dirty="0">
                <a:latin typeface="Tahoma" charset="0"/>
              </a:rPr>
              <a:t>analisi fondamentale è che il valore e le prospettive dell’impresa dipendono:</a:t>
            </a:r>
          </a:p>
          <a:p>
            <a:pPr marL="760412" lvl="1" indent="-285750" eaLnBrk="1" hangingPunct="1">
              <a:spcBef>
                <a:spcPct val="20000"/>
              </a:spcBef>
              <a:buClr>
                <a:srgbClr val="800000"/>
              </a:buClr>
              <a:buFont typeface="Arial"/>
              <a:buChar char="•"/>
            </a:pPr>
            <a:r>
              <a:rPr lang="it-IT" sz="1700" dirty="0">
                <a:latin typeface="Tahoma" charset="0"/>
              </a:rPr>
              <a:t>Dall</a:t>
            </a:r>
            <a:r>
              <a:rPr lang="it-IT" sz="1700" dirty="0">
                <a:latin typeface="Arial"/>
              </a:rPr>
              <a:t>’</a:t>
            </a:r>
            <a:r>
              <a:rPr lang="it-IT" sz="1700" dirty="0">
                <a:latin typeface="Tahoma" charset="0"/>
              </a:rPr>
              <a:t>equilibrio dei suoi aspetti economici, finanziari e patrimoniali</a:t>
            </a:r>
          </a:p>
          <a:p>
            <a:pPr marL="760412" lvl="1" indent="-285750" eaLnBrk="1" hangingPunct="1">
              <a:spcBef>
                <a:spcPct val="20000"/>
              </a:spcBef>
              <a:buClr>
                <a:srgbClr val="800000"/>
              </a:buClr>
              <a:buFont typeface="Arial"/>
              <a:buChar char="•"/>
            </a:pPr>
            <a:r>
              <a:rPr lang="it-IT" sz="1700" dirty="0">
                <a:latin typeface="Tahoma" charset="0"/>
              </a:rPr>
              <a:t>Dal valore e dalla qualità delle sue attività nette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06182" name="Rectangle 6"/>
          <p:cNvSpPr>
            <a:spLocks noChangeArrowheads="1"/>
          </p:cNvSpPr>
          <p:nvPr/>
        </p:nvSpPr>
        <p:spPr bwMode="auto">
          <a:xfrm>
            <a:off x="703385" y="1143000"/>
            <a:ext cx="7737231" cy="21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500" b="1" dirty="0">
                <a:solidFill>
                  <a:srgbClr val="000000"/>
                </a:solidFill>
                <a:latin typeface="Tahoma" charset="0"/>
              </a:rPr>
              <a:t>Patrimonio netto / (Patrimonio netto + capitale di terzi)</a:t>
            </a:r>
          </a:p>
          <a:p>
            <a:pPr algn="l"/>
            <a:endParaRPr lang="it-IT" sz="1500" dirty="0">
              <a:solidFill>
                <a:srgbClr val="000000"/>
              </a:solidFill>
              <a:latin typeface="Tahoma" charset="0"/>
            </a:endParaRPr>
          </a:p>
          <a:p>
            <a:pPr algn="l"/>
            <a:r>
              <a:rPr lang="it-IT" sz="1400" dirty="0">
                <a:solidFill>
                  <a:srgbClr val="000000"/>
                </a:solidFill>
                <a:latin typeface="Tahoma" charset="0"/>
              </a:rPr>
              <a:t>Tale indice evidenzia l</a:t>
            </a:r>
            <a:r>
              <a:rPr lang="ja-JP" altLang="it-IT" sz="14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400" dirty="0">
                <a:solidFill>
                  <a:srgbClr val="000000"/>
                </a:solidFill>
                <a:latin typeface="Tahoma" charset="0"/>
              </a:rPr>
              <a:t>indebitamento dell’impresa mettendo in relazione le fonti di finanziamento esterne con il capitale proprio investito.</a:t>
            </a:r>
            <a:endParaRPr lang="it-IT" sz="1200" dirty="0">
              <a:solidFill>
                <a:srgbClr val="000000"/>
              </a:solidFill>
              <a:latin typeface="Tahoma" charset="0"/>
            </a:endParaRPr>
          </a:p>
          <a:p>
            <a:pPr algn="l"/>
            <a:endParaRPr lang="it-IT" sz="1200" b="1" dirty="0">
              <a:solidFill>
                <a:srgbClr val="000000"/>
              </a:solidFill>
              <a:latin typeface="Tahoma" charset="0"/>
            </a:endParaRPr>
          </a:p>
          <a:p>
            <a:pPr algn="l"/>
            <a:endParaRPr lang="it-IT" sz="1200" b="1" dirty="0">
              <a:solidFill>
                <a:srgbClr val="000000"/>
              </a:solidFill>
              <a:latin typeface="Tahoma" charset="0"/>
            </a:endParaRPr>
          </a:p>
          <a:p>
            <a:pPr algn="l"/>
            <a:r>
              <a:rPr lang="it-IT" sz="1500" b="1" dirty="0">
                <a:solidFill>
                  <a:srgbClr val="000000"/>
                </a:solidFill>
                <a:latin typeface="Tahoma" charset="0"/>
              </a:rPr>
              <a:t>(Patrimonio netto + Capitale di terzi) / Immobilizzazioni tecniche nette</a:t>
            </a:r>
            <a:endParaRPr lang="it-IT" sz="1200" b="1" dirty="0">
              <a:solidFill>
                <a:srgbClr val="000000"/>
              </a:solidFill>
              <a:latin typeface="Tahoma" charset="0"/>
            </a:endParaRPr>
          </a:p>
          <a:p>
            <a:pPr algn="l"/>
            <a:endParaRPr lang="it-IT" sz="1200" dirty="0">
              <a:solidFill>
                <a:srgbClr val="000000"/>
              </a:solidFill>
              <a:latin typeface="Tahoma" charset="0"/>
            </a:endParaRPr>
          </a:p>
          <a:p>
            <a:pPr algn="l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Evidenzia  il grado di copertura delle immobilizzazioni con la parte delle fonti di finanziamento </a:t>
            </a:r>
          </a:p>
          <a:p>
            <a:pPr algn="l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vincolate a medio/lungo termine.</a:t>
            </a:r>
          </a:p>
        </p:txBody>
      </p:sp>
      <p:sp>
        <p:nvSpPr>
          <p:cNvPr id="306183" name="Rectangle 7"/>
          <p:cNvSpPr>
            <a:spLocks noChangeArrowheads="1"/>
          </p:cNvSpPr>
          <p:nvPr/>
        </p:nvSpPr>
        <p:spPr bwMode="auto">
          <a:xfrm>
            <a:off x="562708" y="400050"/>
            <a:ext cx="76200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b"/>
          <a:lstStyle/>
          <a:p>
            <a:pPr eaLnBrk="1" hangingPunct="1"/>
            <a:r>
              <a:rPr lang="it-IT" sz="2700" b="1" dirty="0">
                <a:solidFill>
                  <a:srgbClr val="971613"/>
                </a:solidFill>
                <a:latin typeface="Tahoma" charset="0"/>
              </a:rPr>
              <a:t>Indici di equilibrio patrimoniale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Novembre 2007</a:t>
            </a:r>
          </a:p>
        </p:txBody>
      </p:sp>
      <p:sp>
        <p:nvSpPr>
          <p:cNvPr id="307203" name="AutoShape 3"/>
          <p:cNvSpPr>
            <a:spLocks noChangeArrowheads="1"/>
          </p:cNvSpPr>
          <p:nvPr/>
        </p:nvSpPr>
        <p:spPr bwMode="auto">
          <a:xfrm>
            <a:off x="914400" y="1365243"/>
            <a:ext cx="1981200" cy="400050"/>
          </a:xfrm>
          <a:prstGeom prst="homePlate">
            <a:avLst>
              <a:gd name="adj" fmla="val 5434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pPr algn="ctr"/>
            <a:endParaRPr lang="it-IT"/>
          </a:p>
        </p:txBody>
      </p:sp>
      <p:sp>
        <p:nvSpPr>
          <p:cNvPr id="307205" name="AutoShape 5"/>
          <p:cNvSpPr>
            <a:spLocks noChangeArrowheads="1"/>
          </p:cNvSpPr>
          <p:nvPr/>
        </p:nvSpPr>
        <p:spPr bwMode="auto">
          <a:xfrm>
            <a:off x="914400" y="2165343"/>
            <a:ext cx="1981200" cy="400050"/>
          </a:xfrm>
          <a:prstGeom prst="homePlate">
            <a:avLst>
              <a:gd name="adj" fmla="val 5434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pPr algn="ctr"/>
            <a:endParaRPr lang="it-IT"/>
          </a:p>
        </p:txBody>
      </p:sp>
      <p:sp>
        <p:nvSpPr>
          <p:cNvPr id="307207" name="Text Box 7"/>
          <p:cNvSpPr txBox="1">
            <a:spLocks noChangeArrowheads="1"/>
          </p:cNvSpPr>
          <p:nvPr/>
        </p:nvSpPr>
        <p:spPr bwMode="auto">
          <a:xfrm>
            <a:off x="1066801" y="1136643"/>
            <a:ext cx="157372" cy="294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endParaRPr lang="it-IT" sz="1400"/>
          </a:p>
        </p:txBody>
      </p:sp>
      <p:sp>
        <p:nvSpPr>
          <p:cNvPr id="307208" name="Text Box 8"/>
          <p:cNvSpPr txBox="1">
            <a:spLocks noChangeArrowheads="1"/>
          </p:cNvSpPr>
          <p:nvPr/>
        </p:nvSpPr>
        <p:spPr bwMode="auto">
          <a:xfrm>
            <a:off x="990600" y="1328431"/>
            <a:ext cx="1285886" cy="44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r>
              <a:rPr lang="it-IT" sz="1200" dirty="0"/>
              <a:t>Indice di elasticità </a:t>
            </a:r>
          </a:p>
          <a:p>
            <a:r>
              <a:rPr lang="it-IT" sz="1200" dirty="0"/>
              <a:t>degli impieghi</a:t>
            </a:r>
          </a:p>
        </p:txBody>
      </p:sp>
      <p:sp>
        <p:nvSpPr>
          <p:cNvPr id="307209" name="AutoShape 9"/>
          <p:cNvSpPr>
            <a:spLocks noChangeArrowheads="1"/>
          </p:cNvSpPr>
          <p:nvPr/>
        </p:nvSpPr>
        <p:spPr bwMode="auto">
          <a:xfrm>
            <a:off x="914400" y="2965443"/>
            <a:ext cx="1981200" cy="400050"/>
          </a:xfrm>
          <a:prstGeom prst="homePlate">
            <a:avLst>
              <a:gd name="adj" fmla="val 5434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pPr algn="ctr"/>
            <a:endParaRPr lang="it-IT"/>
          </a:p>
        </p:txBody>
      </p:sp>
      <p:sp>
        <p:nvSpPr>
          <p:cNvPr id="307212" name="Text Box 12"/>
          <p:cNvSpPr txBox="1">
            <a:spLocks noChangeArrowheads="1"/>
          </p:cNvSpPr>
          <p:nvPr/>
        </p:nvSpPr>
        <p:spPr bwMode="auto">
          <a:xfrm>
            <a:off x="990600" y="2128531"/>
            <a:ext cx="1131998" cy="44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r>
              <a:rPr lang="it-IT" sz="1200" dirty="0"/>
              <a:t>Tasso incidenza</a:t>
            </a:r>
          </a:p>
          <a:p>
            <a:r>
              <a:rPr lang="it-IT" sz="1200" dirty="0"/>
              <a:t>Liquidità</a:t>
            </a:r>
          </a:p>
        </p:txBody>
      </p:sp>
      <p:sp>
        <p:nvSpPr>
          <p:cNvPr id="307213" name="Text Box 13"/>
          <p:cNvSpPr txBox="1">
            <a:spLocks noChangeArrowheads="1"/>
          </p:cNvSpPr>
          <p:nvPr/>
        </p:nvSpPr>
        <p:spPr bwMode="auto">
          <a:xfrm>
            <a:off x="990601" y="2928631"/>
            <a:ext cx="1158698" cy="44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r>
              <a:rPr lang="it-IT" sz="1200" dirty="0"/>
              <a:t>Indice di rigidità</a:t>
            </a:r>
          </a:p>
          <a:p>
            <a:r>
              <a:rPr lang="it-IT" sz="1200" dirty="0"/>
              <a:t>degli impieghi</a:t>
            </a:r>
          </a:p>
        </p:txBody>
      </p:sp>
      <p:sp>
        <p:nvSpPr>
          <p:cNvPr id="307214" name="Rectangle 14"/>
          <p:cNvSpPr>
            <a:spLocks noChangeArrowheads="1"/>
          </p:cNvSpPr>
          <p:nvPr/>
        </p:nvSpPr>
        <p:spPr bwMode="auto">
          <a:xfrm>
            <a:off x="3598985" y="1422393"/>
            <a:ext cx="2953360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r>
              <a:rPr lang="it-IT" sz="1500" b="1"/>
              <a:t>Attivo Corrente / Capitale investito</a:t>
            </a:r>
            <a:endParaRPr lang="it-IT" sz="1500"/>
          </a:p>
        </p:txBody>
      </p:sp>
      <p:sp>
        <p:nvSpPr>
          <p:cNvPr id="307216" name="Rectangle 16"/>
          <p:cNvSpPr>
            <a:spLocks noChangeArrowheads="1"/>
          </p:cNvSpPr>
          <p:nvPr/>
        </p:nvSpPr>
        <p:spPr bwMode="auto">
          <a:xfrm>
            <a:off x="3644412" y="2222493"/>
            <a:ext cx="2415634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r>
              <a:rPr lang="it-IT" sz="1500" b="1"/>
              <a:t>Liquidità / Capitale investito</a:t>
            </a:r>
            <a:endParaRPr lang="it-IT" sz="1500"/>
          </a:p>
        </p:txBody>
      </p:sp>
      <p:sp>
        <p:nvSpPr>
          <p:cNvPr id="307217" name="Rectangle 17"/>
          <p:cNvSpPr>
            <a:spLocks noChangeArrowheads="1"/>
          </p:cNvSpPr>
          <p:nvPr/>
        </p:nvSpPr>
        <p:spPr bwMode="auto">
          <a:xfrm>
            <a:off x="3613638" y="3022593"/>
            <a:ext cx="3530090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r>
              <a:rPr lang="it-IT" sz="1500" b="1"/>
              <a:t>Immobilizzazioni nette / Capitale investito</a:t>
            </a:r>
            <a:endParaRPr lang="it-IT" sz="1500"/>
          </a:p>
        </p:txBody>
      </p:sp>
      <p:sp>
        <p:nvSpPr>
          <p:cNvPr id="307218" name="Rectangle 18"/>
          <p:cNvSpPr>
            <a:spLocks noChangeArrowheads="1"/>
          </p:cNvSpPr>
          <p:nvPr/>
        </p:nvSpPr>
        <p:spPr bwMode="auto">
          <a:xfrm>
            <a:off x="1248096" y="3573014"/>
            <a:ext cx="6227243" cy="109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just"/>
            <a:r>
              <a:rPr lang="it-IT" sz="1200" dirty="0"/>
              <a:t>Evidenziano la struttura del capitale investito rispetto ai singoli elementi </a:t>
            </a:r>
            <a:r>
              <a:rPr lang="it-IT" sz="1200" dirty="0" err="1"/>
              <a:t>dell</a:t>
            </a:r>
            <a:r>
              <a:rPr lang="ja-JP" altLang="it-IT" sz="1200" dirty="0">
                <a:latin typeface="Arial"/>
              </a:rPr>
              <a:t>’</a:t>
            </a:r>
            <a:r>
              <a:rPr lang="it-IT" sz="1200" dirty="0"/>
              <a:t>attivo patrimoniale.</a:t>
            </a:r>
          </a:p>
          <a:p>
            <a:pPr algn="just"/>
            <a:r>
              <a:rPr lang="it-IT" sz="1200" dirty="0"/>
              <a:t>Attraverso questi indici è possibile effettuare precise valutazioni circa la tipologia del fabbisogno</a:t>
            </a:r>
          </a:p>
          <a:p>
            <a:pPr algn="just"/>
            <a:r>
              <a:rPr lang="it-IT" sz="1200" dirty="0"/>
              <a:t>finanziario dell</a:t>
            </a:r>
            <a:r>
              <a:rPr lang="it-IT" sz="1200" dirty="0">
                <a:latin typeface="Arial"/>
              </a:rPr>
              <a:t>’</a:t>
            </a:r>
            <a:r>
              <a:rPr lang="it-IT" sz="1200" dirty="0"/>
              <a:t>impresa, in quanto si possono correlare i tassi di incidenza individuati alle fonti di </a:t>
            </a:r>
          </a:p>
          <a:p>
            <a:pPr algn="just"/>
            <a:r>
              <a:rPr lang="it-IT" sz="1200" dirty="0"/>
              <a:t>finanziamento necessarie.</a:t>
            </a:r>
            <a:endParaRPr lang="it-IT" sz="1500" dirty="0"/>
          </a:p>
          <a:p>
            <a:pPr algn="just"/>
            <a:endParaRPr lang="it-IT" sz="1500" dirty="0"/>
          </a:p>
        </p:txBody>
      </p:sp>
      <p:sp>
        <p:nvSpPr>
          <p:cNvPr id="307219" name="Rectangle 19"/>
          <p:cNvSpPr>
            <a:spLocks noChangeArrowheads="1"/>
          </p:cNvSpPr>
          <p:nvPr/>
        </p:nvSpPr>
        <p:spPr bwMode="auto">
          <a:xfrm>
            <a:off x="152400" y="404946"/>
            <a:ext cx="7620000" cy="509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b"/>
          <a:lstStyle/>
          <a:p>
            <a:pPr algn="ctr" eaLnBrk="1" hangingPunct="1"/>
            <a:r>
              <a:rPr lang="it-IT" sz="2700" b="1" dirty="0">
                <a:solidFill>
                  <a:srgbClr val="971613"/>
                </a:solidFill>
              </a:rPr>
              <a:t>Indici di equilibrio patrimoniale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00050"/>
            <a:ext cx="7772400" cy="514350"/>
          </a:xfrm>
        </p:spPr>
        <p:txBody>
          <a:bodyPr>
            <a:normAutofit fontScale="90000"/>
          </a:bodyPr>
          <a:lstStyle/>
          <a:p>
            <a:r>
              <a:rPr lang="it-IT" sz="3100"/>
              <a:t>Indici di equilibrio finanziario</a:t>
            </a:r>
          </a:p>
        </p:txBody>
      </p:sp>
      <p:sp>
        <p:nvSpPr>
          <p:cNvPr id="308227" name="Rectangle 3"/>
          <p:cNvSpPr>
            <a:spLocks noChangeArrowheads="1"/>
          </p:cNvSpPr>
          <p:nvPr/>
        </p:nvSpPr>
        <p:spPr bwMode="auto">
          <a:xfrm>
            <a:off x="738554" y="1612106"/>
            <a:ext cx="157372" cy="355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endParaRPr lang="it-IT"/>
          </a:p>
        </p:txBody>
      </p:sp>
      <p:sp>
        <p:nvSpPr>
          <p:cNvPr id="308228" name="Rectangle 4"/>
          <p:cNvSpPr>
            <a:spLocks noChangeArrowheads="1"/>
          </p:cNvSpPr>
          <p:nvPr/>
        </p:nvSpPr>
        <p:spPr bwMode="auto">
          <a:xfrm>
            <a:off x="685800" y="1022747"/>
            <a:ext cx="7734300" cy="771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just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L</a:t>
            </a:r>
            <a:r>
              <a:rPr lang="ja-JP" altLang="it-IT" sz="15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500" dirty="0">
                <a:solidFill>
                  <a:srgbClr val="000000"/>
                </a:solidFill>
                <a:latin typeface="Tahoma" charset="0"/>
              </a:rPr>
              <a:t>equilibrio finanziario si realizza quando l</a:t>
            </a:r>
            <a:r>
              <a:rPr lang="ja-JP" altLang="it-IT" sz="15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500" dirty="0">
                <a:solidFill>
                  <a:srgbClr val="000000"/>
                </a:solidFill>
                <a:latin typeface="Tahoma" charset="0"/>
              </a:rPr>
              <a:t>impresa è in grado di fronteggiare le proprie uscite di cassa con le entrate e/o attingendo a riserve di liquidità. Gli indici più significativi sono:</a:t>
            </a:r>
          </a:p>
        </p:txBody>
      </p:sp>
      <p:sp>
        <p:nvSpPr>
          <p:cNvPr id="308229" name="AutoShape 5"/>
          <p:cNvSpPr>
            <a:spLocks noChangeArrowheads="1"/>
          </p:cNvSpPr>
          <p:nvPr/>
        </p:nvSpPr>
        <p:spPr bwMode="auto">
          <a:xfrm>
            <a:off x="1066800" y="1828800"/>
            <a:ext cx="2514600" cy="45720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500" b="1">
                <a:solidFill>
                  <a:srgbClr val="31257E"/>
                </a:solidFill>
                <a:latin typeface="Tahoma" charset="0"/>
              </a:rPr>
              <a:t>Current Ratio</a:t>
            </a:r>
          </a:p>
        </p:txBody>
      </p:sp>
      <p:sp>
        <p:nvSpPr>
          <p:cNvPr id="308230" name="AutoShape 6"/>
          <p:cNvSpPr>
            <a:spLocks noChangeArrowheads="1"/>
          </p:cNvSpPr>
          <p:nvPr/>
        </p:nvSpPr>
        <p:spPr bwMode="auto">
          <a:xfrm>
            <a:off x="5257800" y="1771650"/>
            <a:ext cx="2514600" cy="45720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500" b="1">
                <a:solidFill>
                  <a:srgbClr val="31257E"/>
                </a:solidFill>
                <a:latin typeface="Tahoma" charset="0"/>
              </a:rPr>
              <a:t>Quick Ratio</a:t>
            </a:r>
          </a:p>
        </p:txBody>
      </p:sp>
      <p:sp>
        <p:nvSpPr>
          <p:cNvPr id="308231" name="AutoShape 7"/>
          <p:cNvSpPr>
            <a:spLocks noChangeArrowheads="1"/>
          </p:cNvSpPr>
          <p:nvPr/>
        </p:nvSpPr>
        <p:spPr bwMode="auto">
          <a:xfrm>
            <a:off x="2133600" y="2400300"/>
            <a:ext cx="228600" cy="228600"/>
          </a:xfrm>
          <a:prstGeom prst="downArrow">
            <a:avLst>
              <a:gd name="adj1" fmla="val 50000"/>
              <a:gd name="adj2" fmla="val 30769"/>
            </a:avLst>
          </a:prstGeom>
          <a:solidFill>
            <a:schemeClr val="hlink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8233" name="AutoShape 9"/>
          <p:cNvSpPr>
            <a:spLocks noChangeArrowheads="1"/>
          </p:cNvSpPr>
          <p:nvPr/>
        </p:nvSpPr>
        <p:spPr bwMode="auto">
          <a:xfrm>
            <a:off x="914400" y="2686050"/>
            <a:ext cx="2743200" cy="342900"/>
          </a:xfrm>
          <a:prstGeom prst="roundRect">
            <a:avLst>
              <a:gd name="adj" fmla="val 16667"/>
            </a:avLst>
          </a:prstGeom>
          <a:solidFill>
            <a:srgbClr val="F0FF42"/>
          </a:solidFill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000" b="1">
                <a:solidFill>
                  <a:srgbClr val="31257E"/>
                </a:solidFill>
                <a:latin typeface="Tahoma" charset="0"/>
              </a:rPr>
              <a:t>Attivo corrente / Passivo Corrente</a:t>
            </a:r>
            <a:endParaRPr lang="it-IT" sz="1400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08235" name="AutoShape 11"/>
          <p:cNvSpPr>
            <a:spLocks noChangeArrowheads="1"/>
          </p:cNvSpPr>
          <p:nvPr/>
        </p:nvSpPr>
        <p:spPr bwMode="auto">
          <a:xfrm>
            <a:off x="4648200" y="2628900"/>
            <a:ext cx="3962400" cy="400050"/>
          </a:xfrm>
          <a:prstGeom prst="roundRect">
            <a:avLst>
              <a:gd name="adj" fmla="val 16667"/>
            </a:avLst>
          </a:prstGeom>
          <a:solidFill>
            <a:srgbClr val="F0FF42"/>
          </a:solidFill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000" b="1">
                <a:solidFill>
                  <a:srgbClr val="31257E"/>
                </a:solidFill>
                <a:latin typeface="Tahoma" charset="0"/>
              </a:rPr>
              <a:t>(Attivo corrente - Disponibilità) /Passivo Corrente</a:t>
            </a:r>
            <a:endParaRPr lang="it-IT" sz="1400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08238" name="Rectangle 14"/>
          <p:cNvSpPr>
            <a:spLocks noChangeArrowheads="1"/>
          </p:cNvSpPr>
          <p:nvPr/>
        </p:nvSpPr>
        <p:spPr bwMode="auto">
          <a:xfrm>
            <a:off x="505558" y="3277792"/>
            <a:ext cx="3914042" cy="1450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just"/>
            <a:r>
              <a:rPr lang="it-IT" sz="1000" dirty="0">
                <a:solidFill>
                  <a:srgbClr val="000000"/>
                </a:solidFill>
                <a:latin typeface="Tahoma" charset="0"/>
              </a:rPr>
              <a:t>Fornisce una indicazione circa la capacità </a:t>
            </a:r>
            <a:r>
              <a:rPr lang="it-IT" sz="1000" dirty="0" err="1">
                <a:solidFill>
                  <a:srgbClr val="000000"/>
                </a:solidFill>
                <a:latin typeface="Tahoma" charset="0"/>
              </a:rPr>
              <a:t>dell</a:t>
            </a:r>
            <a:r>
              <a:rPr lang="ja-JP" altLang="it-IT" sz="10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000" dirty="0">
                <a:solidFill>
                  <a:srgbClr val="000000"/>
                </a:solidFill>
                <a:latin typeface="Tahoma" charset="0"/>
              </a:rPr>
              <a:t>impresa di fronteggiare i propri debiti a breve termine.</a:t>
            </a:r>
          </a:p>
          <a:p>
            <a:pPr algn="just"/>
            <a:r>
              <a:rPr lang="it-IT" sz="1000" dirty="0">
                <a:solidFill>
                  <a:srgbClr val="000000"/>
                </a:solidFill>
                <a:latin typeface="Tahoma" charset="0"/>
              </a:rPr>
              <a:t>Occorre comunque ricordare che </a:t>
            </a:r>
            <a:r>
              <a:rPr lang="it-IT" sz="1000" dirty="0" err="1">
                <a:solidFill>
                  <a:srgbClr val="000000"/>
                </a:solidFill>
                <a:latin typeface="Tahoma" charset="0"/>
              </a:rPr>
              <a:t>nell</a:t>
            </a:r>
            <a:r>
              <a:rPr lang="ja-JP" altLang="it-IT" sz="10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000" dirty="0">
                <a:solidFill>
                  <a:srgbClr val="000000"/>
                </a:solidFill>
                <a:latin typeface="Tahoma" charset="0"/>
              </a:rPr>
              <a:t>Attivo Corrente possono assumere un peso consistente le Disponibilità (rimanenze) che presentano un grado di liquidità piuttosto scarso.</a:t>
            </a:r>
          </a:p>
          <a:p>
            <a:pPr algn="just"/>
            <a:r>
              <a:rPr lang="it-IT" sz="1000" dirty="0">
                <a:solidFill>
                  <a:srgbClr val="000000"/>
                </a:solidFill>
                <a:latin typeface="Tahoma" charset="0"/>
              </a:rPr>
              <a:t>Pertanto migliore indicatore della liquidità e il </a:t>
            </a:r>
            <a:r>
              <a:rPr lang="it-IT" sz="1000" dirty="0" err="1">
                <a:solidFill>
                  <a:srgbClr val="000000"/>
                </a:solidFill>
                <a:latin typeface="Tahoma" charset="0"/>
              </a:rPr>
              <a:t>Quick</a:t>
            </a:r>
            <a:r>
              <a:rPr lang="it-IT" sz="1000" dirty="0">
                <a:solidFill>
                  <a:srgbClr val="000000"/>
                </a:solidFill>
                <a:latin typeface="Tahoma" charset="0"/>
              </a:rPr>
              <a:t> Ratio.</a:t>
            </a:r>
          </a:p>
          <a:p>
            <a:pPr algn="just"/>
            <a:r>
              <a:rPr lang="it-IT" sz="1000" dirty="0">
                <a:solidFill>
                  <a:srgbClr val="000000"/>
                </a:solidFill>
                <a:latin typeface="Tahoma" charset="0"/>
              </a:rPr>
              <a:t>Se espresso come differenza prende il nome di </a:t>
            </a:r>
            <a:r>
              <a:rPr lang="it-IT" sz="1000" b="1" dirty="0">
                <a:solidFill>
                  <a:srgbClr val="000000"/>
                </a:solidFill>
                <a:latin typeface="Tahoma" charset="0"/>
              </a:rPr>
              <a:t>capitale circolante netto</a:t>
            </a:r>
            <a:endParaRPr lang="it-IT" sz="1000" dirty="0">
              <a:solidFill>
                <a:srgbClr val="000000"/>
              </a:solidFill>
              <a:latin typeface="Tahoma" charset="0"/>
            </a:endParaRPr>
          </a:p>
          <a:p>
            <a:pPr algn="just"/>
            <a:endParaRPr lang="it-IT" sz="1000" dirty="0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08240" name="Rectangle 16"/>
          <p:cNvSpPr>
            <a:spLocks noChangeArrowheads="1"/>
          </p:cNvSpPr>
          <p:nvPr/>
        </p:nvSpPr>
        <p:spPr bwMode="auto">
          <a:xfrm>
            <a:off x="4648200" y="3277791"/>
            <a:ext cx="4195397" cy="1035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just"/>
            <a:r>
              <a:rPr lang="it-IT" sz="1000" dirty="0">
                <a:solidFill>
                  <a:srgbClr val="000000"/>
                </a:solidFill>
                <a:latin typeface="Tahoma" charset="0"/>
              </a:rPr>
              <a:t>Esprime la capacità di fronteggiare le passività a breve con le attività a breve, questa volta però liquide, senza il bisogno di smobilizzare il magazzino.</a:t>
            </a:r>
          </a:p>
          <a:p>
            <a:pPr algn="just"/>
            <a:r>
              <a:rPr lang="it-IT" sz="1000" dirty="0">
                <a:solidFill>
                  <a:srgbClr val="000000"/>
                </a:solidFill>
                <a:latin typeface="Tahoma" charset="0"/>
              </a:rPr>
              <a:t>La situazione di liquidità in equilibrio si verifica quando tale indice è prossimo a </a:t>
            </a:r>
            <a:r>
              <a:rPr lang="it-IT" sz="1000" b="1" dirty="0">
                <a:solidFill>
                  <a:srgbClr val="000000"/>
                </a:solidFill>
                <a:latin typeface="Tahoma" charset="0"/>
              </a:rPr>
              <a:t>1</a:t>
            </a:r>
            <a:r>
              <a:rPr lang="it-IT" sz="1000" dirty="0">
                <a:solidFill>
                  <a:srgbClr val="000000"/>
                </a:solidFill>
                <a:latin typeface="Tahoma" charset="0"/>
              </a:rPr>
              <a:t>.</a:t>
            </a:r>
          </a:p>
          <a:p>
            <a:pPr algn="just"/>
            <a:r>
              <a:rPr lang="it-IT" sz="1000" dirty="0">
                <a:solidFill>
                  <a:srgbClr val="000000"/>
                </a:solidFill>
                <a:latin typeface="Tahoma" charset="0"/>
              </a:rPr>
              <a:t>Se espresso come differenza  prende il nome di </a:t>
            </a:r>
            <a:r>
              <a:rPr lang="it-IT" sz="1000" b="1" dirty="0">
                <a:solidFill>
                  <a:srgbClr val="000000"/>
                </a:solidFill>
                <a:latin typeface="Tahoma" charset="0"/>
              </a:rPr>
              <a:t>margine di tesoreria.</a:t>
            </a:r>
            <a:endParaRPr lang="it-IT" sz="10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08241" name="AutoShape 17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downArrow">
            <a:avLst>
              <a:gd name="adj1" fmla="val 50000"/>
              <a:gd name="adj2" fmla="val 30769"/>
            </a:avLst>
          </a:prstGeom>
          <a:solidFill>
            <a:schemeClr val="hlink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8242" name="Line 18"/>
          <p:cNvSpPr>
            <a:spLocks noChangeShapeType="1"/>
          </p:cNvSpPr>
          <p:nvPr/>
        </p:nvSpPr>
        <p:spPr bwMode="auto">
          <a:xfrm>
            <a:off x="2286000" y="3086100"/>
            <a:ext cx="0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8244" name="Line 20"/>
          <p:cNvSpPr>
            <a:spLocks noChangeShapeType="1"/>
          </p:cNvSpPr>
          <p:nvPr/>
        </p:nvSpPr>
        <p:spPr bwMode="auto">
          <a:xfrm>
            <a:off x="6553200" y="3086100"/>
            <a:ext cx="0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ChangeArrowheads="1"/>
          </p:cNvSpPr>
          <p:nvPr/>
        </p:nvSpPr>
        <p:spPr bwMode="auto">
          <a:xfrm>
            <a:off x="609600" y="723811"/>
            <a:ext cx="7543800" cy="771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Gli indici appena esaminati sono fortemente influenzati dalla durata relativa alla gestione dei crediti, delle forniture e delle rimanenze. </a:t>
            </a:r>
          </a:p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Occorre pertanto considerare anche:</a:t>
            </a:r>
          </a:p>
        </p:txBody>
      </p:sp>
      <p:sp>
        <p:nvSpPr>
          <p:cNvPr id="309251" name="AutoShape 3"/>
          <p:cNvSpPr>
            <a:spLocks noChangeArrowheads="1"/>
          </p:cNvSpPr>
          <p:nvPr/>
        </p:nvSpPr>
        <p:spPr bwMode="auto">
          <a:xfrm>
            <a:off x="2724151" y="1582478"/>
            <a:ext cx="3222707" cy="342447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rgbClr val="CA1C0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>
            <a:spAutoFit/>
          </a:bodyPr>
          <a:lstStyle/>
          <a:p>
            <a:r>
              <a:rPr lang="it-IT" sz="1500" b="1">
                <a:solidFill>
                  <a:srgbClr val="31257E"/>
                </a:solidFill>
                <a:latin typeface="Tahoma" charset="0"/>
              </a:rPr>
              <a:t>Indici di gestione del circolante</a:t>
            </a:r>
          </a:p>
        </p:txBody>
      </p:sp>
      <p:sp>
        <p:nvSpPr>
          <p:cNvPr id="309252" name="AutoShape 4"/>
          <p:cNvSpPr>
            <a:spLocks noChangeArrowheads="1"/>
          </p:cNvSpPr>
          <p:nvPr/>
        </p:nvSpPr>
        <p:spPr bwMode="auto">
          <a:xfrm>
            <a:off x="351692" y="2496651"/>
            <a:ext cx="2209800" cy="342900"/>
          </a:xfrm>
          <a:prstGeom prst="roundRect">
            <a:avLst>
              <a:gd name="adj" fmla="val 16667"/>
            </a:avLst>
          </a:prstGeom>
          <a:solidFill>
            <a:srgbClr val="F0FF42"/>
          </a:solidFill>
          <a:ln w="19050">
            <a:solidFill>
              <a:srgbClr val="CA1C0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200" b="1">
                <a:solidFill>
                  <a:srgbClr val="31257E"/>
                </a:solidFill>
                <a:latin typeface="Tahoma" charset="0"/>
              </a:rPr>
              <a:t>Durata media Crediti</a:t>
            </a:r>
            <a:endParaRPr lang="it-IT" sz="1200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09253" name="AutoShape 5"/>
          <p:cNvSpPr>
            <a:spLocks noChangeArrowheads="1"/>
          </p:cNvSpPr>
          <p:nvPr/>
        </p:nvSpPr>
        <p:spPr bwMode="auto">
          <a:xfrm>
            <a:off x="3239900" y="2496651"/>
            <a:ext cx="2209800" cy="342900"/>
          </a:xfrm>
          <a:prstGeom prst="roundRect">
            <a:avLst>
              <a:gd name="adj" fmla="val 16667"/>
            </a:avLst>
          </a:prstGeom>
          <a:solidFill>
            <a:srgbClr val="F0FF42"/>
          </a:solidFill>
          <a:ln w="19050">
            <a:solidFill>
              <a:srgbClr val="CA1C0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200" b="1">
                <a:solidFill>
                  <a:srgbClr val="31257E"/>
                </a:solidFill>
                <a:latin typeface="Tahoma" charset="0"/>
              </a:rPr>
              <a:t>Durata media Debiti</a:t>
            </a:r>
            <a:endParaRPr lang="it-IT" sz="1200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09254" name="AutoShape 6"/>
          <p:cNvSpPr>
            <a:spLocks noChangeArrowheads="1"/>
          </p:cNvSpPr>
          <p:nvPr/>
        </p:nvSpPr>
        <p:spPr bwMode="auto">
          <a:xfrm>
            <a:off x="6441831" y="2496651"/>
            <a:ext cx="2209800" cy="342900"/>
          </a:xfrm>
          <a:prstGeom prst="roundRect">
            <a:avLst>
              <a:gd name="adj" fmla="val 16667"/>
            </a:avLst>
          </a:prstGeom>
          <a:solidFill>
            <a:srgbClr val="F0FF42"/>
          </a:solidFill>
          <a:ln w="19050">
            <a:solidFill>
              <a:srgbClr val="CA1C0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200" b="1">
                <a:solidFill>
                  <a:srgbClr val="31257E"/>
                </a:solidFill>
                <a:latin typeface="Tahoma" charset="0"/>
              </a:rPr>
              <a:t>gg medi di  copertura</a:t>
            </a:r>
          </a:p>
          <a:p>
            <a:r>
              <a:rPr lang="it-IT" sz="1200" b="1">
                <a:solidFill>
                  <a:srgbClr val="31257E"/>
                </a:solidFill>
                <a:latin typeface="Tahoma" charset="0"/>
              </a:rPr>
              <a:t> del magazzino</a:t>
            </a:r>
            <a:endParaRPr lang="it-IT" sz="1200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09258" name="AutoShape 10"/>
          <p:cNvSpPr>
            <a:spLocks noChangeArrowheads="1"/>
          </p:cNvSpPr>
          <p:nvPr/>
        </p:nvSpPr>
        <p:spPr bwMode="auto">
          <a:xfrm>
            <a:off x="1336431" y="2953851"/>
            <a:ext cx="228600" cy="228600"/>
          </a:xfrm>
          <a:prstGeom prst="downArrow">
            <a:avLst>
              <a:gd name="adj1" fmla="val 50000"/>
              <a:gd name="adj2" fmla="val 30769"/>
            </a:avLst>
          </a:prstGeom>
          <a:solidFill>
            <a:srgbClr val="CA1C06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9261" name="Rectangle 13"/>
          <p:cNvSpPr>
            <a:spLocks noChangeArrowheads="1"/>
          </p:cNvSpPr>
          <p:nvPr/>
        </p:nvSpPr>
        <p:spPr bwMode="auto">
          <a:xfrm>
            <a:off x="152400" y="3276511"/>
            <a:ext cx="3048000" cy="632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900" b="1" dirty="0">
                <a:solidFill>
                  <a:srgbClr val="31257E"/>
                </a:solidFill>
              </a:rPr>
              <a:t>(Crediti a breve verso clientela+</a:t>
            </a:r>
          </a:p>
          <a:p>
            <a:pPr algn="l"/>
            <a:r>
              <a:rPr lang="it-IT" sz="900" b="1" dirty="0">
                <a:solidFill>
                  <a:srgbClr val="31257E"/>
                </a:solidFill>
              </a:rPr>
              <a:t>Circolazione cambiaria-Anticipi da clienti)</a:t>
            </a:r>
          </a:p>
          <a:p>
            <a:pPr algn="l"/>
            <a:r>
              <a:rPr lang="it-IT" sz="900" dirty="0">
                <a:solidFill>
                  <a:srgbClr val="31257E"/>
                </a:solidFill>
              </a:rPr>
              <a:t>                                                                                           </a:t>
            </a:r>
            <a:r>
              <a:rPr lang="it-IT" sz="900" b="1" dirty="0">
                <a:solidFill>
                  <a:srgbClr val="31257E"/>
                </a:solidFill>
              </a:rPr>
              <a:t>x 360 gg</a:t>
            </a:r>
          </a:p>
          <a:p>
            <a:pPr algn="l"/>
            <a:r>
              <a:rPr lang="it-IT" sz="900" b="1" dirty="0">
                <a:solidFill>
                  <a:srgbClr val="31257E"/>
                </a:solidFill>
              </a:rPr>
              <a:t>                     Ricavi di vendita</a:t>
            </a:r>
          </a:p>
        </p:txBody>
      </p:sp>
      <p:sp>
        <p:nvSpPr>
          <p:cNvPr id="309265" name="Line 17"/>
          <p:cNvSpPr>
            <a:spLocks noChangeShapeType="1"/>
          </p:cNvSpPr>
          <p:nvPr/>
        </p:nvSpPr>
        <p:spPr bwMode="auto">
          <a:xfrm>
            <a:off x="228600" y="3656125"/>
            <a:ext cx="217329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9266" name="Rectangle 18"/>
          <p:cNvSpPr>
            <a:spLocks noChangeArrowheads="1"/>
          </p:cNvSpPr>
          <p:nvPr/>
        </p:nvSpPr>
        <p:spPr bwMode="auto">
          <a:xfrm>
            <a:off x="76200" y="3905161"/>
            <a:ext cx="2590800" cy="38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000">
                <a:solidFill>
                  <a:srgbClr val="31257E"/>
                </a:solidFill>
                <a:latin typeface="Tahoma" charset="0"/>
              </a:rPr>
              <a:t>Evidenzia la dilazione media concessa alla clientela</a:t>
            </a:r>
          </a:p>
        </p:txBody>
      </p:sp>
      <p:sp>
        <p:nvSpPr>
          <p:cNvPr id="309267" name="Rectangle 19"/>
          <p:cNvSpPr>
            <a:spLocks noChangeArrowheads="1"/>
          </p:cNvSpPr>
          <p:nvPr/>
        </p:nvSpPr>
        <p:spPr bwMode="auto">
          <a:xfrm>
            <a:off x="3276600" y="3284845"/>
            <a:ext cx="2971800" cy="632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900" b="1" dirty="0">
                <a:solidFill>
                  <a:srgbClr val="31257E"/>
                </a:solidFill>
              </a:rPr>
              <a:t>(Effetti e debiti a breve verso fornitori -</a:t>
            </a:r>
          </a:p>
          <a:p>
            <a:pPr algn="l"/>
            <a:r>
              <a:rPr lang="it-IT" sz="900" b="1" dirty="0">
                <a:solidFill>
                  <a:srgbClr val="31257E"/>
                </a:solidFill>
              </a:rPr>
              <a:t>Anticipi a fornitori)</a:t>
            </a:r>
          </a:p>
          <a:p>
            <a:pPr algn="l"/>
            <a:r>
              <a:rPr lang="it-IT" sz="900" dirty="0">
                <a:solidFill>
                  <a:srgbClr val="31257E"/>
                </a:solidFill>
              </a:rPr>
              <a:t>                                                                                        </a:t>
            </a:r>
            <a:r>
              <a:rPr lang="it-IT" sz="900" b="1" dirty="0">
                <a:solidFill>
                  <a:srgbClr val="31257E"/>
                </a:solidFill>
              </a:rPr>
              <a:t>x 360 gg</a:t>
            </a:r>
          </a:p>
          <a:p>
            <a:pPr algn="l"/>
            <a:r>
              <a:rPr lang="it-IT" sz="900" b="1" dirty="0">
                <a:solidFill>
                  <a:srgbClr val="31257E"/>
                </a:solidFill>
              </a:rPr>
              <a:t>                     Acquisti</a:t>
            </a:r>
          </a:p>
        </p:txBody>
      </p:sp>
      <p:sp>
        <p:nvSpPr>
          <p:cNvPr id="309269" name="Rectangle 21"/>
          <p:cNvSpPr>
            <a:spLocks noChangeArrowheads="1"/>
          </p:cNvSpPr>
          <p:nvPr/>
        </p:nvSpPr>
        <p:spPr bwMode="auto">
          <a:xfrm>
            <a:off x="3276600" y="3905161"/>
            <a:ext cx="2590800" cy="38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000">
                <a:solidFill>
                  <a:srgbClr val="31257E"/>
                </a:solidFill>
                <a:latin typeface="Tahoma" charset="0"/>
              </a:rPr>
              <a:t>Evidenzia la dilazione media ottenuta nelle forniture</a:t>
            </a:r>
          </a:p>
        </p:txBody>
      </p:sp>
      <p:sp>
        <p:nvSpPr>
          <p:cNvPr id="309270" name="Rectangle 22"/>
          <p:cNvSpPr>
            <a:spLocks noChangeArrowheads="1"/>
          </p:cNvSpPr>
          <p:nvPr/>
        </p:nvSpPr>
        <p:spPr bwMode="auto">
          <a:xfrm>
            <a:off x="6172200" y="3278346"/>
            <a:ext cx="2846414" cy="632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77925" tIns="38963" rIns="77925" bIns="38963">
            <a:spAutoFit/>
          </a:bodyPr>
          <a:lstStyle/>
          <a:p>
            <a:pPr algn="l"/>
            <a:r>
              <a:rPr lang="it-IT" sz="900" b="1" dirty="0">
                <a:solidFill>
                  <a:srgbClr val="31257E"/>
                </a:solidFill>
              </a:rPr>
              <a:t>     </a:t>
            </a:r>
          </a:p>
          <a:p>
            <a:pPr algn="l"/>
            <a:r>
              <a:rPr lang="it-IT" sz="900" b="1" dirty="0">
                <a:solidFill>
                  <a:srgbClr val="31257E"/>
                </a:solidFill>
              </a:rPr>
              <a:t>    (Rimanenze iniziali+ Rimanenze finali) / 2</a:t>
            </a:r>
          </a:p>
          <a:p>
            <a:pPr algn="l"/>
            <a:r>
              <a:rPr lang="it-IT" sz="900" dirty="0">
                <a:solidFill>
                  <a:srgbClr val="31257E"/>
                </a:solidFill>
              </a:rPr>
              <a:t>                                                                                   </a:t>
            </a:r>
            <a:r>
              <a:rPr lang="it-IT" sz="900" b="1" dirty="0">
                <a:solidFill>
                  <a:srgbClr val="31257E"/>
                </a:solidFill>
              </a:rPr>
              <a:t>X 360 gg </a:t>
            </a:r>
            <a:r>
              <a:rPr lang="it-IT" sz="900" dirty="0">
                <a:solidFill>
                  <a:srgbClr val="31257E"/>
                </a:solidFill>
              </a:rPr>
              <a:t>  </a:t>
            </a:r>
            <a:endParaRPr lang="it-IT" sz="900" b="1" dirty="0">
              <a:solidFill>
                <a:srgbClr val="31257E"/>
              </a:solidFill>
            </a:endParaRPr>
          </a:p>
          <a:p>
            <a:pPr algn="l"/>
            <a:r>
              <a:rPr lang="it-IT" sz="900" b="1" dirty="0">
                <a:solidFill>
                  <a:srgbClr val="31257E"/>
                </a:solidFill>
              </a:rPr>
              <a:t>                                 Acquisti</a:t>
            </a:r>
          </a:p>
        </p:txBody>
      </p:sp>
      <p:sp>
        <p:nvSpPr>
          <p:cNvPr id="309271" name="Line 23"/>
          <p:cNvSpPr>
            <a:spLocks noChangeShapeType="1"/>
          </p:cNvSpPr>
          <p:nvPr/>
        </p:nvSpPr>
        <p:spPr bwMode="auto">
          <a:xfrm flipH="1">
            <a:off x="6324600" y="3674531"/>
            <a:ext cx="1981200" cy="0"/>
          </a:xfrm>
          <a:prstGeom prst="line">
            <a:avLst/>
          </a:prstGeom>
          <a:noFill/>
          <a:ln w="9525">
            <a:solidFill>
              <a:srgbClr val="31257E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9272" name="Rectangle 24"/>
          <p:cNvSpPr>
            <a:spLocks noChangeArrowheads="1"/>
          </p:cNvSpPr>
          <p:nvPr/>
        </p:nvSpPr>
        <p:spPr bwMode="auto">
          <a:xfrm>
            <a:off x="6248400" y="3905161"/>
            <a:ext cx="2590800" cy="38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000" dirty="0">
                <a:solidFill>
                  <a:srgbClr val="31257E"/>
                </a:solidFill>
                <a:latin typeface="Tahoma" charset="0"/>
              </a:rPr>
              <a:t>Evidenzia il tempo medio di rinnovo del magazzino</a:t>
            </a:r>
          </a:p>
        </p:txBody>
      </p:sp>
      <p:sp>
        <p:nvSpPr>
          <p:cNvPr id="309273" name="Line 25"/>
          <p:cNvSpPr>
            <a:spLocks noChangeShapeType="1"/>
          </p:cNvSpPr>
          <p:nvPr/>
        </p:nvSpPr>
        <p:spPr bwMode="auto">
          <a:xfrm flipH="1">
            <a:off x="3352800" y="3683734"/>
            <a:ext cx="2096900" cy="0"/>
          </a:xfrm>
          <a:prstGeom prst="line">
            <a:avLst/>
          </a:prstGeom>
          <a:noFill/>
          <a:ln w="9525">
            <a:solidFill>
              <a:srgbClr val="31257E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9274" name="Rectangle 26"/>
          <p:cNvSpPr>
            <a:spLocks noChangeArrowheads="1"/>
          </p:cNvSpPr>
          <p:nvPr/>
        </p:nvSpPr>
        <p:spPr bwMode="auto">
          <a:xfrm>
            <a:off x="533400" y="156466"/>
            <a:ext cx="7772400" cy="502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b"/>
          <a:lstStyle/>
          <a:p>
            <a:pPr algn="l" eaLnBrk="1" hangingPunct="1"/>
            <a:r>
              <a:rPr lang="it-IT" sz="3100" b="1" dirty="0">
                <a:solidFill>
                  <a:srgbClr val="971613"/>
                </a:solidFill>
                <a:latin typeface="Tahoma" charset="0"/>
              </a:rPr>
              <a:t>Indici di gestione del circolante</a:t>
            </a:r>
          </a:p>
        </p:txBody>
      </p:sp>
      <p:sp>
        <p:nvSpPr>
          <p:cNvPr id="309278" name="AutoShape 30"/>
          <p:cNvSpPr>
            <a:spLocks noChangeArrowheads="1"/>
          </p:cNvSpPr>
          <p:nvPr/>
        </p:nvSpPr>
        <p:spPr bwMode="auto">
          <a:xfrm>
            <a:off x="4290758" y="2953851"/>
            <a:ext cx="228600" cy="228600"/>
          </a:xfrm>
          <a:prstGeom prst="downArrow">
            <a:avLst>
              <a:gd name="adj1" fmla="val 50000"/>
              <a:gd name="adj2" fmla="val 30769"/>
            </a:avLst>
          </a:prstGeom>
          <a:solidFill>
            <a:srgbClr val="CA1C06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09279" name="AutoShape 31"/>
          <p:cNvSpPr>
            <a:spLocks noChangeArrowheads="1"/>
          </p:cNvSpPr>
          <p:nvPr/>
        </p:nvSpPr>
        <p:spPr bwMode="auto">
          <a:xfrm>
            <a:off x="7438292" y="2896701"/>
            <a:ext cx="228600" cy="228600"/>
          </a:xfrm>
          <a:prstGeom prst="downArrow">
            <a:avLst>
              <a:gd name="adj1" fmla="val 50000"/>
              <a:gd name="adj2" fmla="val 30769"/>
            </a:avLst>
          </a:prstGeom>
          <a:solidFill>
            <a:srgbClr val="CA1C06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cxnSp>
        <p:nvCxnSpPr>
          <p:cNvPr id="309280" name="AutoShape 32"/>
          <p:cNvCxnSpPr>
            <a:cxnSpLocks noChangeShapeType="1"/>
            <a:stCxn id="309251" idx="2"/>
          </p:cNvCxnSpPr>
          <p:nvPr/>
        </p:nvCxnSpPr>
        <p:spPr bwMode="auto">
          <a:xfrm>
            <a:off x="4335505" y="1924925"/>
            <a:ext cx="0" cy="571726"/>
          </a:xfrm>
          <a:prstGeom prst="straightConnector1">
            <a:avLst/>
          </a:prstGeom>
          <a:noFill/>
          <a:ln w="19050">
            <a:solidFill>
              <a:srgbClr val="C23C1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9281" name="AutoShape 33"/>
          <p:cNvCxnSpPr>
            <a:cxnSpLocks noChangeShapeType="1"/>
            <a:stCxn id="309251" idx="2"/>
            <a:endCxn id="309252" idx="0"/>
          </p:cNvCxnSpPr>
          <p:nvPr/>
        </p:nvCxnSpPr>
        <p:spPr bwMode="auto">
          <a:xfrm rot="5400000">
            <a:off x="2610186" y="771332"/>
            <a:ext cx="571726" cy="2878913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C23C1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9282" name="AutoShape 34"/>
          <p:cNvCxnSpPr>
            <a:cxnSpLocks noChangeShapeType="1"/>
            <a:stCxn id="309251" idx="2"/>
            <a:endCxn id="309254" idx="0"/>
          </p:cNvCxnSpPr>
          <p:nvPr/>
        </p:nvCxnSpPr>
        <p:spPr bwMode="auto">
          <a:xfrm rot="16200000" flipH="1">
            <a:off x="5655255" y="605175"/>
            <a:ext cx="571726" cy="321122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C23C1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12326" name="Rectangle 6"/>
          <p:cNvSpPr>
            <a:spLocks noChangeArrowheads="1"/>
          </p:cNvSpPr>
          <p:nvPr/>
        </p:nvSpPr>
        <p:spPr bwMode="auto">
          <a:xfrm>
            <a:off x="1449266" y="1085850"/>
            <a:ext cx="3885381" cy="771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dirty="0">
                <a:solidFill>
                  <a:srgbClr val="000000"/>
                </a:solidFill>
              </a:rPr>
              <a:t>		                Risultato Netto</a:t>
            </a:r>
          </a:p>
          <a:p>
            <a:pPr algn="l"/>
            <a:r>
              <a:rPr lang="it-IT" sz="1500" b="1" dirty="0">
                <a:solidFill>
                  <a:srgbClr val="000000"/>
                </a:solidFill>
              </a:rPr>
              <a:t>ROE</a:t>
            </a:r>
            <a:r>
              <a:rPr lang="it-IT" sz="1500" dirty="0">
                <a:solidFill>
                  <a:srgbClr val="000000"/>
                </a:solidFill>
              </a:rPr>
              <a:t> 	   =		                                            x 100</a:t>
            </a:r>
          </a:p>
          <a:p>
            <a:pPr algn="l"/>
            <a:r>
              <a:rPr lang="it-IT" sz="1000" b="1" i="1" dirty="0" err="1">
                <a:solidFill>
                  <a:srgbClr val="000000"/>
                </a:solidFill>
              </a:rPr>
              <a:t>return</a:t>
            </a:r>
            <a:r>
              <a:rPr lang="it-IT" sz="1000" b="1" i="1" dirty="0">
                <a:solidFill>
                  <a:srgbClr val="000000"/>
                </a:solidFill>
              </a:rPr>
              <a:t> on </a:t>
            </a:r>
            <a:r>
              <a:rPr lang="it-IT" sz="1000" b="1" i="1" dirty="0" err="1">
                <a:solidFill>
                  <a:srgbClr val="000000"/>
                </a:solidFill>
              </a:rPr>
              <a:t>equity</a:t>
            </a:r>
            <a:r>
              <a:rPr lang="it-IT" sz="1000" b="1" i="1" dirty="0">
                <a:solidFill>
                  <a:srgbClr val="000000"/>
                </a:solidFill>
              </a:rPr>
              <a:t>                         </a:t>
            </a:r>
            <a:r>
              <a:rPr lang="it-IT" sz="1500" dirty="0">
                <a:solidFill>
                  <a:srgbClr val="000000"/>
                </a:solidFill>
              </a:rPr>
              <a:t> Patrimonio Netto</a:t>
            </a:r>
          </a:p>
        </p:txBody>
      </p:sp>
      <p:sp>
        <p:nvSpPr>
          <p:cNvPr id="312327" name="Line 7"/>
          <p:cNvSpPr>
            <a:spLocks noChangeShapeType="1"/>
          </p:cNvSpPr>
          <p:nvPr/>
        </p:nvSpPr>
        <p:spPr bwMode="auto">
          <a:xfrm flipH="1">
            <a:off x="3024554" y="1502377"/>
            <a:ext cx="161778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12328" name="Rectangle 8"/>
          <p:cNvSpPr>
            <a:spLocks noChangeArrowheads="1"/>
          </p:cNvSpPr>
          <p:nvPr/>
        </p:nvSpPr>
        <p:spPr bwMode="auto">
          <a:xfrm>
            <a:off x="914401" y="1828800"/>
            <a:ext cx="7313735" cy="1186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just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Il ROE esprime il rendimento del capitale netto </a:t>
            </a:r>
            <a:r>
              <a:rPr lang="it-IT" sz="1200" dirty="0" err="1">
                <a:solidFill>
                  <a:srgbClr val="000000"/>
                </a:solidFill>
                <a:latin typeface="Tahoma" charset="0"/>
              </a:rPr>
              <a:t>dell</a:t>
            </a:r>
            <a:r>
              <a:rPr lang="ja-JP" altLang="it-IT" sz="12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impresa ed è generalmente utilizzato per valutare l</a:t>
            </a:r>
            <a:r>
              <a:rPr lang="ja-JP" altLang="it-IT" sz="12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economicità della gestione aziendale.</a:t>
            </a:r>
          </a:p>
          <a:p>
            <a:pPr algn="just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Assume significato, oltre che in termini comparativi nel tempo e nello spazio, confrontandolo con la redditività che si sarebbe potuta generare attraverso un investimento alternativo.</a:t>
            </a:r>
          </a:p>
          <a:p>
            <a:pPr algn="just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Quale indicazione molto generale, l</a:t>
            </a:r>
            <a:r>
              <a:rPr lang="ja-JP" altLang="it-IT" sz="12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impresa dovrebbe produrre utili ad un tasso più alto di quello degli investimenti a reddito fisso o che almeno eguagli il tasso d</a:t>
            </a:r>
            <a:r>
              <a:rPr lang="ja-JP" altLang="it-IT" sz="12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inflazione.</a:t>
            </a:r>
          </a:p>
        </p:txBody>
      </p:sp>
      <p:sp>
        <p:nvSpPr>
          <p:cNvPr id="312329" name="Rectangle 9"/>
          <p:cNvSpPr>
            <a:spLocks noChangeArrowheads="1"/>
          </p:cNvSpPr>
          <p:nvPr/>
        </p:nvSpPr>
        <p:spPr bwMode="auto">
          <a:xfrm>
            <a:off x="738554" y="457200"/>
            <a:ext cx="6928338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b"/>
          <a:lstStyle/>
          <a:p>
            <a:pPr algn="l" eaLnBrk="1" hangingPunct="1"/>
            <a:r>
              <a:rPr lang="it-IT" sz="2700" b="1" dirty="0">
                <a:solidFill>
                  <a:srgbClr val="971613"/>
                </a:solidFill>
                <a:latin typeface="Tahoma" charset="0"/>
              </a:rPr>
              <a:t>Indici di redditività</a:t>
            </a:r>
          </a:p>
        </p:txBody>
      </p:sp>
      <p:sp>
        <p:nvSpPr>
          <p:cNvPr id="312331" name="Rectangle 11"/>
          <p:cNvSpPr>
            <a:spLocks noChangeArrowheads="1"/>
          </p:cNvSpPr>
          <p:nvPr/>
        </p:nvSpPr>
        <p:spPr bwMode="auto">
          <a:xfrm>
            <a:off x="1406769" y="3084910"/>
            <a:ext cx="7130259" cy="771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dirty="0">
                <a:solidFill>
                  <a:srgbClr val="000000"/>
                </a:solidFill>
              </a:rPr>
              <a:t>		            </a:t>
            </a:r>
            <a:r>
              <a:rPr lang="it-IT" sz="1500" dirty="0" smtClean="0">
                <a:solidFill>
                  <a:srgbClr val="000000"/>
                </a:solidFill>
              </a:rPr>
              <a:t>Risultato </a:t>
            </a:r>
            <a:r>
              <a:rPr lang="it-IT" sz="1500" dirty="0">
                <a:solidFill>
                  <a:srgbClr val="000000"/>
                </a:solidFill>
              </a:rPr>
              <a:t>Operativo</a:t>
            </a:r>
          </a:p>
          <a:p>
            <a:pPr algn="l"/>
            <a:r>
              <a:rPr lang="it-IT" sz="1500" b="1" dirty="0">
                <a:solidFill>
                  <a:srgbClr val="000000"/>
                </a:solidFill>
              </a:rPr>
              <a:t>ROI</a:t>
            </a:r>
            <a:r>
              <a:rPr lang="it-IT" sz="1500" dirty="0">
                <a:solidFill>
                  <a:srgbClr val="000000"/>
                </a:solidFill>
              </a:rPr>
              <a:t> 	        =			                                        </a:t>
            </a:r>
            <a:r>
              <a:rPr lang="it-IT" sz="1500" dirty="0" smtClean="0">
                <a:solidFill>
                  <a:srgbClr val="000000"/>
                </a:solidFill>
              </a:rPr>
              <a:t>                                                                    x </a:t>
            </a:r>
            <a:r>
              <a:rPr lang="it-IT" sz="1500" dirty="0">
                <a:solidFill>
                  <a:srgbClr val="000000"/>
                </a:solidFill>
              </a:rPr>
              <a:t>100</a:t>
            </a:r>
          </a:p>
          <a:p>
            <a:pPr algn="l"/>
            <a:r>
              <a:rPr lang="it-IT" sz="1000" b="1" i="1" dirty="0" err="1">
                <a:solidFill>
                  <a:srgbClr val="000000"/>
                </a:solidFill>
              </a:rPr>
              <a:t>return</a:t>
            </a:r>
            <a:r>
              <a:rPr lang="it-IT" sz="1000" b="1" i="1" dirty="0">
                <a:solidFill>
                  <a:srgbClr val="000000"/>
                </a:solidFill>
              </a:rPr>
              <a:t> on </a:t>
            </a:r>
            <a:r>
              <a:rPr lang="it-IT" sz="1000" b="1" i="1" dirty="0" err="1">
                <a:solidFill>
                  <a:srgbClr val="000000"/>
                </a:solidFill>
              </a:rPr>
              <a:t>investment</a:t>
            </a:r>
            <a:r>
              <a:rPr lang="it-IT" sz="1500" dirty="0">
                <a:solidFill>
                  <a:srgbClr val="000000"/>
                </a:solidFill>
              </a:rPr>
              <a:t>	  </a:t>
            </a:r>
            <a:r>
              <a:rPr lang="it-IT" sz="1500" dirty="0" smtClean="0">
                <a:solidFill>
                  <a:srgbClr val="000000"/>
                </a:solidFill>
              </a:rPr>
              <a:t>Capitale Investito (totale attivo </a:t>
            </a:r>
            <a:r>
              <a:rPr lang="mr-IN" sz="1500" dirty="0" smtClean="0">
                <a:solidFill>
                  <a:srgbClr val="000000"/>
                </a:solidFill>
              </a:rPr>
              <a:t>–</a:t>
            </a:r>
            <a:r>
              <a:rPr lang="it-IT" sz="1500" dirty="0" smtClean="0">
                <a:solidFill>
                  <a:srgbClr val="000000"/>
                </a:solidFill>
              </a:rPr>
              <a:t> investimenti non caratteristici)</a:t>
            </a:r>
            <a:endParaRPr lang="it-IT" sz="1500" dirty="0">
              <a:solidFill>
                <a:srgbClr val="000000"/>
              </a:solidFill>
            </a:endParaRPr>
          </a:p>
        </p:txBody>
      </p:sp>
      <p:sp>
        <p:nvSpPr>
          <p:cNvPr id="312332" name="Rectangle 12"/>
          <p:cNvSpPr>
            <a:spLocks noChangeArrowheads="1"/>
          </p:cNvSpPr>
          <p:nvPr/>
        </p:nvSpPr>
        <p:spPr bwMode="auto">
          <a:xfrm>
            <a:off x="1109297" y="3829050"/>
            <a:ext cx="6967903" cy="817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just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Il ROI esprime la redditività operativa del capitale investito (senza distinguere tra capitale proprio e di terzi).</a:t>
            </a:r>
          </a:p>
          <a:p>
            <a:pPr algn="just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L’indice fornisce informazioni circa la capacità dell</a:t>
            </a:r>
            <a:r>
              <a:rPr lang="it-IT" sz="12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impresa di remunerare il capitale investito attraverso la gestione tipica </a:t>
            </a:r>
          </a:p>
        </p:txBody>
      </p:sp>
      <p:sp>
        <p:nvSpPr>
          <p:cNvPr id="312333" name="Line 13"/>
          <p:cNvSpPr>
            <a:spLocks noChangeShapeType="1"/>
          </p:cNvSpPr>
          <p:nvPr/>
        </p:nvSpPr>
        <p:spPr bwMode="auto">
          <a:xfrm flipH="1">
            <a:off x="2882128" y="3521033"/>
            <a:ext cx="49266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14371" name="Rectangle 3"/>
          <p:cNvSpPr>
            <a:spLocks noChangeArrowheads="1"/>
          </p:cNvSpPr>
          <p:nvPr/>
        </p:nvSpPr>
        <p:spPr bwMode="auto">
          <a:xfrm>
            <a:off x="1406769" y="1085850"/>
            <a:ext cx="3781705" cy="771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dirty="0">
                <a:solidFill>
                  <a:srgbClr val="000000"/>
                </a:solidFill>
              </a:rPr>
              <a:t>	                Risultato Operativo</a:t>
            </a:r>
          </a:p>
          <a:p>
            <a:pPr algn="l"/>
            <a:r>
              <a:rPr lang="it-IT" sz="1500" b="1" dirty="0">
                <a:solidFill>
                  <a:srgbClr val="000000"/>
                </a:solidFill>
              </a:rPr>
              <a:t>ROS</a:t>
            </a:r>
            <a:r>
              <a:rPr lang="it-IT" sz="1500" dirty="0">
                <a:solidFill>
                  <a:srgbClr val="000000"/>
                </a:solidFill>
              </a:rPr>
              <a:t> 	   =	                  	                               x 100</a:t>
            </a:r>
          </a:p>
          <a:p>
            <a:pPr algn="l"/>
            <a:r>
              <a:rPr lang="it-IT" sz="1000" b="1" i="1" dirty="0" err="1">
                <a:solidFill>
                  <a:srgbClr val="000000"/>
                </a:solidFill>
              </a:rPr>
              <a:t>return</a:t>
            </a:r>
            <a:r>
              <a:rPr lang="it-IT" sz="1000" b="1" i="1" dirty="0">
                <a:solidFill>
                  <a:srgbClr val="000000"/>
                </a:solidFill>
              </a:rPr>
              <a:t> on sales</a:t>
            </a:r>
            <a:r>
              <a:rPr lang="it-IT" sz="1500" dirty="0">
                <a:solidFill>
                  <a:srgbClr val="000000"/>
                </a:solidFill>
              </a:rPr>
              <a:t>         Ricavi netti di vendita</a:t>
            </a:r>
          </a:p>
        </p:txBody>
      </p:sp>
      <p:sp>
        <p:nvSpPr>
          <p:cNvPr id="314372" name="Line 4"/>
          <p:cNvSpPr>
            <a:spLocks noChangeShapeType="1"/>
          </p:cNvSpPr>
          <p:nvPr/>
        </p:nvSpPr>
        <p:spPr bwMode="auto">
          <a:xfrm flipH="1">
            <a:off x="2672861" y="1511580"/>
            <a:ext cx="161778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14373" name="Rectangle 5"/>
          <p:cNvSpPr>
            <a:spLocks noChangeArrowheads="1"/>
          </p:cNvSpPr>
          <p:nvPr/>
        </p:nvSpPr>
        <p:spPr bwMode="auto">
          <a:xfrm>
            <a:off x="1055077" y="1943101"/>
            <a:ext cx="6934200" cy="725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just"/>
            <a:r>
              <a:rPr lang="it-IT" sz="1400" dirty="0">
                <a:solidFill>
                  <a:srgbClr val="000000"/>
                </a:solidFill>
                <a:latin typeface="Tahoma" charset="0"/>
              </a:rPr>
              <a:t>La remunerazione delle vendite o margine operativo sulle vendite esprime la redditività operativa delle vendite, ossia la percentuale di reddito derivante dalla differenza tra Ricavi e Costi della gestione caratteristica rispetto ai Ricavi delle vendite.</a:t>
            </a:r>
          </a:p>
        </p:txBody>
      </p:sp>
      <p:sp>
        <p:nvSpPr>
          <p:cNvPr id="314374" name="Rectangle 6"/>
          <p:cNvSpPr>
            <a:spLocks noChangeArrowheads="1"/>
          </p:cNvSpPr>
          <p:nvPr/>
        </p:nvSpPr>
        <p:spPr bwMode="auto">
          <a:xfrm>
            <a:off x="685800" y="114300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b"/>
          <a:lstStyle/>
          <a:p>
            <a:pPr algn="l" eaLnBrk="1" hangingPunct="1"/>
            <a:r>
              <a:rPr lang="it-IT" sz="2700" b="1" dirty="0">
                <a:solidFill>
                  <a:srgbClr val="971613"/>
                </a:solidFill>
                <a:latin typeface="Tahoma" charset="0"/>
              </a:rPr>
              <a:t>Indici di redditività</a:t>
            </a:r>
          </a:p>
        </p:txBody>
      </p:sp>
      <p:sp>
        <p:nvSpPr>
          <p:cNvPr id="314375" name="Rectangle 7"/>
          <p:cNvSpPr>
            <a:spLocks noChangeArrowheads="1"/>
          </p:cNvSpPr>
          <p:nvPr/>
        </p:nvSpPr>
        <p:spPr bwMode="auto">
          <a:xfrm>
            <a:off x="1406769" y="2855119"/>
            <a:ext cx="3684642" cy="771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dirty="0">
                <a:solidFill>
                  <a:srgbClr val="000000"/>
                </a:solidFill>
              </a:rPr>
              <a:t>	                          Oneri finanziari</a:t>
            </a:r>
          </a:p>
          <a:p>
            <a:pPr algn="l"/>
            <a:r>
              <a:rPr lang="it-IT" sz="1500" b="1" dirty="0">
                <a:solidFill>
                  <a:srgbClr val="000000"/>
                </a:solidFill>
              </a:rPr>
              <a:t>ROD</a:t>
            </a:r>
            <a:r>
              <a:rPr lang="it-IT" sz="1500" dirty="0">
                <a:solidFill>
                  <a:srgbClr val="000000"/>
                </a:solidFill>
              </a:rPr>
              <a:t> 	  =	                                                  x 100</a:t>
            </a:r>
          </a:p>
          <a:p>
            <a:pPr algn="l"/>
            <a:r>
              <a:rPr lang="it-IT" sz="1000" b="1" i="1" dirty="0" err="1">
                <a:solidFill>
                  <a:srgbClr val="000000"/>
                </a:solidFill>
              </a:rPr>
              <a:t>return</a:t>
            </a:r>
            <a:r>
              <a:rPr lang="it-IT" sz="1000" b="1" i="1" dirty="0">
                <a:solidFill>
                  <a:srgbClr val="000000"/>
                </a:solidFill>
              </a:rPr>
              <a:t> on </a:t>
            </a:r>
            <a:r>
              <a:rPr lang="it-IT" sz="1000" b="1" i="1" dirty="0" err="1">
                <a:solidFill>
                  <a:srgbClr val="000000"/>
                </a:solidFill>
              </a:rPr>
              <a:t>debts</a:t>
            </a:r>
            <a:r>
              <a:rPr lang="it-IT" sz="1500" dirty="0">
                <a:solidFill>
                  <a:srgbClr val="000000"/>
                </a:solidFill>
              </a:rPr>
              <a:t>                   Debiti finanziari</a:t>
            </a:r>
          </a:p>
        </p:txBody>
      </p:sp>
      <p:sp>
        <p:nvSpPr>
          <p:cNvPr id="314376" name="Line 8"/>
          <p:cNvSpPr>
            <a:spLocks noChangeShapeType="1"/>
          </p:cNvSpPr>
          <p:nvPr/>
        </p:nvSpPr>
        <p:spPr bwMode="auto">
          <a:xfrm flipH="1">
            <a:off x="2783297" y="3264821"/>
            <a:ext cx="161778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14377" name="Rectangle 9"/>
          <p:cNvSpPr>
            <a:spLocks noChangeArrowheads="1"/>
          </p:cNvSpPr>
          <p:nvPr/>
        </p:nvSpPr>
        <p:spPr bwMode="auto">
          <a:xfrm>
            <a:off x="1125415" y="3771900"/>
            <a:ext cx="6934200" cy="848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just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L</a:t>
            </a:r>
            <a:r>
              <a:rPr lang="ja-JP" altLang="it-IT" sz="12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indice rappresenta:</a:t>
            </a:r>
          </a:p>
          <a:p>
            <a:pPr marL="386920" lvl="1" indent="-224576" algn="just">
              <a:buClr>
                <a:srgbClr val="CA1C06"/>
              </a:buClr>
              <a:buFont typeface="Wingdings" charset="0"/>
              <a:buChar char="ü"/>
            </a:pP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Dal punto di vista dei finanziatori: il </a:t>
            </a:r>
            <a:r>
              <a:rPr lang="it-IT" sz="1400" dirty="0">
                <a:solidFill>
                  <a:srgbClr val="000000"/>
                </a:solidFill>
                <a:latin typeface="Tahoma" charset="0"/>
              </a:rPr>
              <a:t>costo</a:t>
            </a: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 il rendimento del capitale che hanno investito </a:t>
            </a:r>
            <a:r>
              <a:rPr lang="it-IT" sz="1200" dirty="0" err="1">
                <a:solidFill>
                  <a:srgbClr val="000000"/>
                </a:solidFill>
                <a:latin typeface="Tahoma" charset="0"/>
              </a:rPr>
              <a:t>nell</a:t>
            </a:r>
            <a:r>
              <a:rPr lang="ja-JP" altLang="it-IT" sz="12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impresa</a:t>
            </a:r>
          </a:p>
          <a:p>
            <a:pPr marL="386920" lvl="1" indent="-224576" algn="just">
              <a:buClr>
                <a:srgbClr val="CA1C06"/>
              </a:buClr>
              <a:buFont typeface="Wingdings" charset="0"/>
              <a:buChar char="ü"/>
            </a:pP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Dal punto di vista </a:t>
            </a:r>
            <a:r>
              <a:rPr lang="it-IT" sz="1200" dirty="0" err="1">
                <a:solidFill>
                  <a:srgbClr val="000000"/>
                </a:solidFill>
                <a:latin typeface="Tahoma" charset="0"/>
              </a:rPr>
              <a:t>dell</a:t>
            </a:r>
            <a:r>
              <a:rPr lang="ja-JP" altLang="it-IT" sz="12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impresa la stima del costo del capitale di credito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16419" name="AutoShape 3"/>
          <p:cNvSpPr>
            <a:spLocks noChangeArrowheads="1"/>
          </p:cNvSpPr>
          <p:nvPr/>
        </p:nvSpPr>
        <p:spPr bwMode="auto">
          <a:xfrm>
            <a:off x="1002323" y="1278731"/>
            <a:ext cx="1981200" cy="400050"/>
          </a:xfrm>
          <a:prstGeom prst="homePlate">
            <a:avLst>
              <a:gd name="adj" fmla="val 54340"/>
            </a:avLst>
          </a:prstGeom>
          <a:solidFill>
            <a:srgbClr val="FFFF00"/>
          </a:solidFill>
          <a:ln w="9525">
            <a:solidFill>
              <a:srgbClr val="31257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3610708" y="1340644"/>
            <a:ext cx="3291869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b="1" dirty="0">
                <a:solidFill>
                  <a:srgbClr val="000000"/>
                </a:solidFill>
                <a:latin typeface="Tahoma" charset="0"/>
              </a:rPr>
              <a:t>Ricavi di vendite / n° dipendenti</a:t>
            </a:r>
            <a:endParaRPr lang="it-IT" sz="15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6421" name="AutoShape 5"/>
          <p:cNvSpPr>
            <a:spLocks noChangeArrowheads="1"/>
          </p:cNvSpPr>
          <p:nvPr/>
        </p:nvSpPr>
        <p:spPr bwMode="auto">
          <a:xfrm>
            <a:off x="1002323" y="1850231"/>
            <a:ext cx="1981200" cy="400050"/>
          </a:xfrm>
          <a:prstGeom prst="homePlate">
            <a:avLst>
              <a:gd name="adj" fmla="val 54340"/>
            </a:avLst>
          </a:prstGeom>
          <a:solidFill>
            <a:srgbClr val="FFFF00"/>
          </a:solidFill>
          <a:ln w="9525">
            <a:solidFill>
              <a:srgbClr val="31257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16422" name="AutoShape 6"/>
          <p:cNvSpPr>
            <a:spLocks noChangeArrowheads="1"/>
          </p:cNvSpPr>
          <p:nvPr/>
        </p:nvSpPr>
        <p:spPr bwMode="auto">
          <a:xfrm>
            <a:off x="1002323" y="2421731"/>
            <a:ext cx="1981200" cy="400050"/>
          </a:xfrm>
          <a:prstGeom prst="homePlate">
            <a:avLst>
              <a:gd name="adj" fmla="val 54340"/>
            </a:avLst>
          </a:prstGeom>
          <a:solidFill>
            <a:srgbClr val="FFFF00"/>
          </a:solidFill>
          <a:ln w="9525">
            <a:solidFill>
              <a:srgbClr val="31257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16423" name="Text Box 7"/>
          <p:cNvSpPr txBox="1">
            <a:spLocks noChangeArrowheads="1"/>
          </p:cNvSpPr>
          <p:nvPr/>
        </p:nvSpPr>
        <p:spPr bwMode="auto">
          <a:xfrm>
            <a:off x="1052147" y="1251123"/>
            <a:ext cx="1550377" cy="44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1257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Vendite per dipendente</a:t>
            </a:r>
            <a:endParaRPr lang="it-IT" sz="11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6424" name="Rectangle 8"/>
          <p:cNvSpPr>
            <a:spLocks noChangeArrowheads="1"/>
          </p:cNvSpPr>
          <p:nvPr/>
        </p:nvSpPr>
        <p:spPr bwMode="auto">
          <a:xfrm>
            <a:off x="3593123" y="1912144"/>
            <a:ext cx="3243265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b="1">
                <a:solidFill>
                  <a:srgbClr val="000000"/>
                </a:solidFill>
                <a:latin typeface="Tahoma" charset="0"/>
              </a:rPr>
              <a:t>Valore aggiunto / n° dipendenti</a:t>
            </a:r>
            <a:endParaRPr lang="it-IT" sz="15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6425" name="Rectangle 9"/>
          <p:cNvSpPr>
            <a:spLocks noChangeArrowheads="1"/>
          </p:cNvSpPr>
          <p:nvPr/>
        </p:nvSpPr>
        <p:spPr bwMode="auto">
          <a:xfrm>
            <a:off x="3593123" y="2483644"/>
            <a:ext cx="3780284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b="1">
                <a:solidFill>
                  <a:srgbClr val="000000"/>
                </a:solidFill>
                <a:latin typeface="Tahoma" charset="0"/>
              </a:rPr>
              <a:t>Produzione realizzata / n° dipendenti</a:t>
            </a:r>
            <a:endParaRPr lang="it-IT" sz="15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6426" name="Text Box 10"/>
          <p:cNvSpPr txBox="1">
            <a:spLocks noChangeArrowheads="1"/>
          </p:cNvSpPr>
          <p:nvPr/>
        </p:nvSpPr>
        <p:spPr bwMode="auto">
          <a:xfrm>
            <a:off x="1002323" y="1850232"/>
            <a:ext cx="1752600" cy="44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1257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>
            <a:defPPr>
              <a:defRPr lang="it-IT"/>
            </a:defPPr>
            <a:lvl1pPr>
              <a:defRPr sz="1200">
                <a:solidFill>
                  <a:srgbClr val="000000"/>
                </a:solidFill>
                <a:latin typeface="Tahoma" charset="0"/>
              </a:defRPr>
            </a:lvl1pPr>
          </a:lstStyle>
          <a:p>
            <a:r>
              <a:rPr lang="it-IT" dirty="0"/>
              <a:t>Valore aggiunto per dipendente</a:t>
            </a:r>
          </a:p>
        </p:txBody>
      </p:sp>
      <p:sp>
        <p:nvSpPr>
          <p:cNvPr id="316427" name="Text Box 11"/>
          <p:cNvSpPr txBox="1">
            <a:spLocks noChangeArrowheads="1"/>
          </p:cNvSpPr>
          <p:nvPr/>
        </p:nvSpPr>
        <p:spPr bwMode="auto">
          <a:xfrm>
            <a:off x="1002323" y="2421731"/>
            <a:ext cx="1752600" cy="417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1257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100" dirty="0">
                <a:solidFill>
                  <a:srgbClr val="31257E"/>
                </a:solidFill>
                <a:latin typeface="Tahoma" charset="0"/>
              </a:rPr>
              <a:t>Produzione per dipendente</a:t>
            </a:r>
            <a:endParaRPr lang="it-IT" sz="1200" dirty="0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16428" name="Rectangle 12"/>
          <p:cNvSpPr>
            <a:spLocks noChangeArrowheads="1"/>
          </p:cNvSpPr>
          <p:nvPr/>
        </p:nvSpPr>
        <p:spPr bwMode="auto">
          <a:xfrm>
            <a:off x="1066800" y="3486150"/>
            <a:ext cx="7054362" cy="771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500" dirty="0">
                <a:solidFill>
                  <a:srgbClr val="000000"/>
                </a:solidFill>
                <a:latin typeface="Tahoma" charset="0"/>
              </a:rPr>
              <a:t>Questi indici raffrontano i risultati realizzati con i fattori impiegati. Pertanto, consentono di esprimere valutazioni sulle modalità di utilizzo dei fattori produttivi a disposizione dell’impresa.</a:t>
            </a:r>
          </a:p>
        </p:txBody>
      </p:sp>
      <p:sp>
        <p:nvSpPr>
          <p:cNvPr id="316429" name="Rectangle 13"/>
          <p:cNvSpPr>
            <a:spLocks noChangeArrowheads="1"/>
          </p:cNvSpPr>
          <p:nvPr/>
        </p:nvSpPr>
        <p:spPr bwMode="auto">
          <a:xfrm>
            <a:off x="609600" y="40005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b"/>
          <a:lstStyle/>
          <a:p>
            <a:pPr algn="l" eaLnBrk="1" hangingPunct="1"/>
            <a:r>
              <a:rPr lang="it-IT" sz="2700" b="1" dirty="0">
                <a:solidFill>
                  <a:srgbClr val="971613"/>
                </a:solidFill>
                <a:latin typeface="Tahoma" charset="0"/>
              </a:rPr>
              <a:t>Indici di produttività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18467" name="AutoShape 3"/>
          <p:cNvSpPr>
            <a:spLocks noChangeArrowheads="1"/>
          </p:cNvSpPr>
          <p:nvPr/>
        </p:nvSpPr>
        <p:spPr bwMode="auto">
          <a:xfrm>
            <a:off x="990600" y="1371600"/>
            <a:ext cx="1981200" cy="400050"/>
          </a:xfrm>
          <a:prstGeom prst="homePlate">
            <a:avLst>
              <a:gd name="adj" fmla="val 54340"/>
            </a:avLst>
          </a:prstGeom>
          <a:solidFill>
            <a:srgbClr val="FFFF00"/>
          </a:solidFill>
          <a:ln w="9525">
            <a:solidFill>
              <a:srgbClr val="31257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18468" name="Text Box 4"/>
          <p:cNvSpPr txBox="1">
            <a:spLocks noChangeArrowheads="1"/>
          </p:cNvSpPr>
          <p:nvPr/>
        </p:nvSpPr>
        <p:spPr bwMode="auto">
          <a:xfrm>
            <a:off x="990600" y="1371600"/>
            <a:ext cx="1550377" cy="44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Tasso rotazione Cap. investito</a:t>
            </a:r>
            <a:endParaRPr lang="it-IT" sz="11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8469" name="Rectangle 5"/>
          <p:cNvSpPr>
            <a:spLocks noChangeArrowheads="1"/>
          </p:cNvSpPr>
          <p:nvPr/>
        </p:nvSpPr>
        <p:spPr bwMode="auto">
          <a:xfrm>
            <a:off x="3196005" y="1433513"/>
            <a:ext cx="3953671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b="1" dirty="0">
                <a:solidFill>
                  <a:srgbClr val="000000"/>
                </a:solidFill>
                <a:latin typeface="Tahoma" charset="0"/>
              </a:rPr>
              <a:t>Ricavi delle vendite / Capitale investito</a:t>
            </a:r>
            <a:endParaRPr lang="it-IT" sz="15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8470" name="AutoShape 6"/>
          <p:cNvSpPr>
            <a:spLocks noChangeArrowheads="1"/>
          </p:cNvSpPr>
          <p:nvPr/>
        </p:nvSpPr>
        <p:spPr bwMode="auto">
          <a:xfrm>
            <a:off x="990600" y="2914650"/>
            <a:ext cx="1981200" cy="400050"/>
          </a:xfrm>
          <a:prstGeom prst="homePlate">
            <a:avLst>
              <a:gd name="adj" fmla="val 54340"/>
            </a:avLst>
          </a:prstGeom>
          <a:solidFill>
            <a:srgbClr val="FFFF00"/>
          </a:solidFill>
          <a:ln w="9525">
            <a:solidFill>
              <a:srgbClr val="31257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18471" name="AutoShape 7"/>
          <p:cNvSpPr>
            <a:spLocks noChangeArrowheads="1"/>
          </p:cNvSpPr>
          <p:nvPr/>
        </p:nvSpPr>
        <p:spPr bwMode="auto">
          <a:xfrm>
            <a:off x="990600" y="1885950"/>
            <a:ext cx="1981200" cy="400050"/>
          </a:xfrm>
          <a:prstGeom prst="homePlate">
            <a:avLst>
              <a:gd name="adj" fmla="val 54340"/>
            </a:avLst>
          </a:prstGeom>
          <a:solidFill>
            <a:srgbClr val="FFFF00"/>
          </a:solidFill>
          <a:ln w="9525">
            <a:solidFill>
              <a:srgbClr val="31257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18472" name="AutoShape 8"/>
          <p:cNvSpPr>
            <a:spLocks noChangeArrowheads="1"/>
          </p:cNvSpPr>
          <p:nvPr/>
        </p:nvSpPr>
        <p:spPr bwMode="auto">
          <a:xfrm>
            <a:off x="990600" y="2400300"/>
            <a:ext cx="1981200" cy="400050"/>
          </a:xfrm>
          <a:prstGeom prst="homePlate">
            <a:avLst>
              <a:gd name="adj" fmla="val 54340"/>
            </a:avLst>
          </a:prstGeom>
          <a:solidFill>
            <a:srgbClr val="FFFF00"/>
          </a:solidFill>
          <a:ln w="9525">
            <a:solidFill>
              <a:srgbClr val="31257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18473" name="Text Box 9"/>
          <p:cNvSpPr txBox="1">
            <a:spLocks noChangeArrowheads="1"/>
          </p:cNvSpPr>
          <p:nvPr/>
        </p:nvSpPr>
        <p:spPr bwMode="auto">
          <a:xfrm>
            <a:off x="990600" y="2914650"/>
            <a:ext cx="1550377" cy="44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Tasso rotazione Magazzino</a:t>
            </a:r>
            <a:endParaRPr lang="it-IT" sz="11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8474" name="Text Box 10"/>
          <p:cNvSpPr txBox="1">
            <a:spLocks noChangeArrowheads="1"/>
          </p:cNvSpPr>
          <p:nvPr/>
        </p:nvSpPr>
        <p:spPr bwMode="auto">
          <a:xfrm>
            <a:off x="990600" y="2400300"/>
            <a:ext cx="1550377" cy="44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Tasso rotazione Attività correnti</a:t>
            </a:r>
            <a:endParaRPr lang="it-IT" sz="11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8475" name="Text Box 11"/>
          <p:cNvSpPr txBox="1">
            <a:spLocks noChangeArrowheads="1"/>
          </p:cNvSpPr>
          <p:nvPr/>
        </p:nvSpPr>
        <p:spPr bwMode="auto">
          <a:xfrm>
            <a:off x="990600" y="1885950"/>
            <a:ext cx="2057400" cy="44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/>
            <a:r>
              <a:rPr lang="it-IT" sz="1200" dirty="0">
                <a:solidFill>
                  <a:srgbClr val="000000"/>
                </a:solidFill>
                <a:latin typeface="Tahoma" charset="0"/>
              </a:rPr>
              <a:t>Tasso rotazione</a:t>
            </a:r>
          </a:p>
          <a:p>
            <a:pPr algn="l"/>
            <a:r>
              <a:rPr lang="it-IT" sz="1200" dirty="0" err="1">
                <a:solidFill>
                  <a:srgbClr val="000000"/>
                </a:solidFill>
                <a:latin typeface="Tahoma" charset="0"/>
              </a:rPr>
              <a:t>Immobil</a:t>
            </a:r>
            <a:r>
              <a:rPr lang="it-IT" sz="1200" dirty="0">
                <a:solidFill>
                  <a:srgbClr val="000000"/>
                </a:solidFill>
                <a:latin typeface="Tahoma" charset="0"/>
              </a:rPr>
              <a:t>. tecniche</a:t>
            </a:r>
            <a:endParaRPr lang="it-IT" sz="11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8476" name="Rectangle 12"/>
          <p:cNvSpPr>
            <a:spLocks noChangeArrowheads="1"/>
          </p:cNvSpPr>
          <p:nvPr/>
        </p:nvSpPr>
        <p:spPr bwMode="auto">
          <a:xfrm>
            <a:off x="3178420" y="1937147"/>
            <a:ext cx="4581003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b="1">
                <a:solidFill>
                  <a:srgbClr val="000000"/>
                </a:solidFill>
                <a:latin typeface="Tahoma" charset="0"/>
              </a:rPr>
              <a:t>Ricavi delle vendite / Immobil. tecniche nette</a:t>
            </a:r>
            <a:endParaRPr lang="it-IT" sz="15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8477" name="Rectangle 13"/>
          <p:cNvSpPr>
            <a:spLocks noChangeArrowheads="1"/>
          </p:cNvSpPr>
          <p:nvPr/>
        </p:nvSpPr>
        <p:spPr bwMode="auto">
          <a:xfrm>
            <a:off x="3165231" y="2462213"/>
            <a:ext cx="3719420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b="1">
                <a:solidFill>
                  <a:srgbClr val="000000"/>
                </a:solidFill>
                <a:latin typeface="Tahoma" charset="0"/>
              </a:rPr>
              <a:t>Ricavi delle vendite / Attivo corrente</a:t>
            </a:r>
            <a:endParaRPr lang="it-IT" sz="15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8478" name="Rectangle 14"/>
          <p:cNvSpPr>
            <a:spLocks noChangeArrowheads="1"/>
          </p:cNvSpPr>
          <p:nvPr/>
        </p:nvSpPr>
        <p:spPr bwMode="auto">
          <a:xfrm>
            <a:off x="3178420" y="2965847"/>
            <a:ext cx="4666006" cy="309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sz="1500" b="1">
                <a:solidFill>
                  <a:srgbClr val="000000"/>
                </a:solidFill>
                <a:latin typeface="Tahoma" charset="0"/>
              </a:rPr>
              <a:t>Ricavi delle vendite / Rimanenze di magazzino</a:t>
            </a:r>
            <a:endParaRPr lang="it-IT" sz="15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18479" name="Rectangle 15"/>
          <p:cNvSpPr>
            <a:spLocks noChangeArrowheads="1"/>
          </p:cNvSpPr>
          <p:nvPr/>
        </p:nvSpPr>
        <p:spPr bwMode="auto">
          <a:xfrm>
            <a:off x="838200" y="3714750"/>
            <a:ext cx="7543800" cy="771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just"/>
            <a:r>
              <a:rPr lang="it-IT" sz="1500">
                <a:solidFill>
                  <a:srgbClr val="000000"/>
                </a:solidFill>
                <a:latin typeface="Tahoma" charset="0"/>
              </a:rPr>
              <a:t>Evidenziano il numero di volte che le varie configurazioni di capitale investito si sono rinnovate nell</a:t>
            </a:r>
            <a:r>
              <a:rPr lang="ja-JP" altLang="it-IT" sz="150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500">
                <a:solidFill>
                  <a:srgbClr val="000000"/>
                </a:solidFill>
                <a:latin typeface="Tahoma" charset="0"/>
              </a:rPr>
              <a:t>esercizio per effetto delle vendite.</a:t>
            </a:r>
          </a:p>
          <a:p>
            <a:pPr algn="just"/>
            <a:r>
              <a:rPr lang="it-IT" sz="1500">
                <a:solidFill>
                  <a:srgbClr val="000000"/>
                </a:solidFill>
                <a:latin typeface="Tahoma" charset="0"/>
              </a:rPr>
              <a:t>L</a:t>
            </a:r>
            <a:r>
              <a:rPr lang="ja-JP" altLang="it-IT" sz="150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500">
                <a:solidFill>
                  <a:srgbClr val="000000"/>
                </a:solidFill>
                <a:latin typeface="Tahoma" charset="0"/>
              </a:rPr>
              <a:t>aumento dei tassi di rotazione è indice di maggiore efficienza gestionale.</a:t>
            </a:r>
          </a:p>
        </p:txBody>
      </p:sp>
      <p:sp>
        <p:nvSpPr>
          <p:cNvPr id="318480" name="Rectangle 16"/>
          <p:cNvSpPr>
            <a:spLocks noChangeArrowheads="1"/>
          </p:cNvSpPr>
          <p:nvPr/>
        </p:nvSpPr>
        <p:spPr bwMode="auto">
          <a:xfrm>
            <a:off x="609600" y="228600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b"/>
          <a:lstStyle/>
          <a:p>
            <a:pPr algn="l" eaLnBrk="1" hangingPunct="1"/>
            <a:r>
              <a:rPr lang="it-IT" sz="2700" b="1" dirty="0">
                <a:solidFill>
                  <a:srgbClr val="971613"/>
                </a:solidFill>
                <a:latin typeface="Tahoma" charset="0"/>
              </a:rPr>
              <a:t>Indici di rotazione - efficienza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20524" name="Text Box 12"/>
          <p:cNvSpPr txBox="1">
            <a:spLocks noChangeArrowheads="1"/>
          </p:cNvSpPr>
          <p:nvPr/>
        </p:nvSpPr>
        <p:spPr bwMode="auto">
          <a:xfrm>
            <a:off x="3241431" y="811048"/>
            <a:ext cx="2209800" cy="355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>
              <a:spcBef>
                <a:spcPct val="50000"/>
              </a:spcBef>
            </a:pPr>
            <a:endParaRPr lang="it-IT"/>
          </a:p>
        </p:txBody>
      </p:sp>
      <p:sp>
        <p:nvSpPr>
          <p:cNvPr id="320525" name="Text Box 13"/>
          <p:cNvSpPr txBox="1">
            <a:spLocks noChangeArrowheads="1"/>
          </p:cNvSpPr>
          <p:nvPr/>
        </p:nvSpPr>
        <p:spPr bwMode="auto">
          <a:xfrm>
            <a:off x="3165231" y="328172"/>
            <a:ext cx="2362200" cy="371075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900" dirty="0"/>
              <a:t>ROE</a:t>
            </a:r>
            <a:endParaRPr lang="it-IT" dirty="0"/>
          </a:p>
        </p:txBody>
      </p:sp>
      <p:sp>
        <p:nvSpPr>
          <p:cNvPr id="320527" name="Text Box 15"/>
          <p:cNvSpPr txBox="1">
            <a:spLocks noChangeArrowheads="1"/>
          </p:cNvSpPr>
          <p:nvPr/>
        </p:nvSpPr>
        <p:spPr bwMode="auto">
          <a:xfrm>
            <a:off x="3165231" y="696748"/>
            <a:ext cx="2362200" cy="7327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700" dirty="0"/>
              <a:t>Risultato Netto</a:t>
            </a:r>
          </a:p>
          <a:p>
            <a:pPr algn="ctr">
              <a:spcBef>
                <a:spcPct val="50000"/>
              </a:spcBef>
            </a:pPr>
            <a:r>
              <a:rPr lang="it-IT" sz="1700" dirty="0"/>
              <a:t>Patrimonio netto</a:t>
            </a:r>
            <a:endParaRPr lang="it-IT" dirty="0"/>
          </a:p>
        </p:txBody>
      </p:sp>
      <p:sp>
        <p:nvSpPr>
          <p:cNvPr id="320528" name="Line 16"/>
          <p:cNvSpPr>
            <a:spLocks noChangeShapeType="1"/>
          </p:cNvSpPr>
          <p:nvPr/>
        </p:nvSpPr>
        <p:spPr bwMode="auto">
          <a:xfrm>
            <a:off x="3317631" y="1039648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29" name="Line 17"/>
          <p:cNvSpPr>
            <a:spLocks noChangeShapeType="1"/>
          </p:cNvSpPr>
          <p:nvPr/>
        </p:nvSpPr>
        <p:spPr bwMode="auto">
          <a:xfrm>
            <a:off x="4343400" y="1429460"/>
            <a:ext cx="0" cy="543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30" name="Line 18"/>
          <p:cNvSpPr>
            <a:spLocks noChangeShapeType="1"/>
          </p:cNvSpPr>
          <p:nvPr/>
        </p:nvSpPr>
        <p:spPr bwMode="auto">
          <a:xfrm>
            <a:off x="1447800" y="157304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31" name="Line 19"/>
          <p:cNvSpPr>
            <a:spLocks noChangeShapeType="1"/>
          </p:cNvSpPr>
          <p:nvPr/>
        </p:nvSpPr>
        <p:spPr bwMode="auto">
          <a:xfrm>
            <a:off x="1447800" y="1573048"/>
            <a:ext cx="0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32" name="Line 20"/>
          <p:cNvSpPr>
            <a:spLocks noChangeShapeType="1"/>
          </p:cNvSpPr>
          <p:nvPr/>
        </p:nvSpPr>
        <p:spPr bwMode="auto">
          <a:xfrm>
            <a:off x="7467600" y="1573048"/>
            <a:ext cx="0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33" name="Text Box 21"/>
          <p:cNvSpPr txBox="1">
            <a:spLocks noChangeArrowheads="1"/>
          </p:cNvSpPr>
          <p:nvPr/>
        </p:nvSpPr>
        <p:spPr bwMode="auto">
          <a:xfrm>
            <a:off x="304800" y="2258848"/>
            <a:ext cx="2362200" cy="69424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600" dirty="0"/>
              <a:t>Risultato Operativo</a:t>
            </a:r>
          </a:p>
          <a:p>
            <a:pPr algn="ctr">
              <a:spcBef>
                <a:spcPct val="50000"/>
              </a:spcBef>
            </a:pPr>
            <a:r>
              <a:rPr lang="it-IT" sz="1600" dirty="0"/>
              <a:t>Capitale Investito</a:t>
            </a:r>
            <a:endParaRPr lang="it-IT" dirty="0"/>
          </a:p>
        </p:txBody>
      </p:sp>
      <p:sp>
        <p:nvSpPr>
          <p:cNvPr id="320534" name="Text Box 22"/>
          <p:cNvSpPr txBox="1">
            <a:spLocks noChangeArrowheads="1"/>
          </p:cNvSpPr>
          <p:nvPr/>
        </p:nvSpPr>
        <p:spPr bwMode="auto">
          <a:xfrm>
            <a:off x="304800" y="1973099"/>
            <a:ext cx="2362200" cy="371075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900"/>
              <a:t>ROI</a:t>
            </a:r>
            <a:endParaRPr lang="it-IT"/>
          </a:p>
        </p:txBody>
      </p:sp>
      <p:sp>
        <p:nvSpPr>
          <p:cNvPr id="320535" name="Text Box 23"/>
          <p:cNvSpPr txBox="1">
            <a:spLocks noChangeArrowheads="1"/>
          </p:cNvSpPr>
          <p:nvPr/>
        </p:nvSpPr>
        <p:spPr bwMode="auto">
          <a:xfrm>
            <a:off x="3200400" y="2258848"/>
            <a:ext cx="2362200" cy="69424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600" dirty="0"/>
              <a:t>Capitale Investito</a:t>
            </a:r>
          </a:p>
          <a:p>
            <a:pPr algn="ctr">
              <a:spcBef>
                <a:spcPct val="50000"/>
              </a:spcBef>
            </a:pPr>
            <a:r>
              <a:rPr lang="it-IT" sz="1600" dirty="0"/>
              <a:t>Patrimonio netto</a:t>
            </a:r>
            <a:endParaRPr lang="it-IT" dirty="0"/>
          </a:p>
        </p:txBody>
      </p:sp>
      <p:sp>
        <p:nvSpPr>
          <p:cNvPr id="320536" name="Text Box 24"/>
          <p:cNvSpPr txBox="1">
            <a:spLocks noChangeArrowheads="1"/>
          </p:cNvSpPr>
          <p:nvPr/>
        </p:nvSpPr>
        <p:spPr bwMode="auto">
          <a:xfrm>
            <a:off x="6324600" y="2258848"/>
            <a:ext cx="2362200" cy="69424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600"/>
              <a:t>Risultato Netto</a:t>
            </a:r>
          </a:p>
          <a:p>
            <a:pPr algn="ctr">
              <a:spcBef>
                <a:spcPct val="50000"/>
              </a:spcBef>
            </a:pPr>
            <a:r>
              <a:rPr lang="it-IT" sz="1600"/>
              <a:t>Risultato Operativo</a:t>
            </a:r>
            <a:endParaRPr lang="it-IT"/>
          </a:p>
        </p:txBody>
      </p:sp>
      <p:sp>
        <p:nvSpPr>
          <p:cNvPr id="320537" name="Text Box 25"/>
          <p:cNvSpPr txBox="1">
            <a:spLocks noChangeArrowheads="1"/>
          </p:cNvSpPr>
          <p:nvPr/>
        </p:nvSpPr>
        <p:spPr bwMode="auto">
          <a:xfrm>
            <a:off x="3200400" y="1973099"/>
            <a:ext cx="2362200" cy="371075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900"/>
              <a:t>LEVERAGE</a:t>
            </a:r>
            <a:endParaRPr lang="it-IT"/>
          </a:p>
        </p:txBody>
      </p:sp>
      <p:sp>
        <p:nvSpPr>
          <p:cNvPr id="320538" name="Text Box 26"/>
          <p:cNvSpPr txBox="1">
            <a:spLocks noChangeArrowheads="1"/>
          </p:cNvSpPr>
          <p:nvPr/>
        </p:nvSpPr>
        <p:spPr bwMode="auto">
          <a:xfrm>
            <a:off x="6324600" y="1973099"/>
            <a:ext cx="2362200" cy="371075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200"/>
              <a:t>Tasso incid. gest. extracaratt</a:t>
            </a:r>
            <a:r>
              <a:rPr lang="it-IT" sz="1900"/>
              <a:t>. </a:t>
            </a:r>
          </a:p>
        </p:txBody>
      </p:sp>
      <p:sp>
        <p:nvSpPr>
          <p:cNvPr id="320539" name="Rectangle 27"/>
          <p:cNvSpPr>
            <a:spLocks noChangeArrowheads="1"/>
          </p:cNvSpPr>
          <p:nvPr/>
        </p:nvSpPr>
        <p:spPr bwMode="auto">
          <a:xfrm>
            <a:off x="2770809" y="2415299"/>
            <a:ext cx="277184" cy="355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dirty="0"/>
              <a:t>X</a:t>
            </a:r>
          </a:p>
        </p:txBody>
      </p:sp>
      <p:sp>
        <p:nvSpPr>
          <p:cNvPr id="320540" name="Rectangle 28"/>
          <p:cNvSpPr>
            <a:spLocks noChangeArrowheads="1"/>
          </p:cNvSpPr>
          <p:nvPr/>
        </p:nvSpPr>
        <p:spPr bwMode="auto">
          <a:xfrm>
            <a:off x="5795363" y="2433705"/>
            <a:ext cx="277184" cy="355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 dirty="0"/>
              <a:t>X</a:t>
            </a:r>
          </a:p>
        </p:txBody>
      </p:sp>
      <p:sp>
        <p:nvSpPr>
          <p:cNvPr id="320541" name="Line 29"/>
          <p:cNvSpPr>
            <a:spLocks noChangeShapeType="1"/>
          </p:cNvSpPr>
          <p:nvPr/>
        </p:nvSpPr>
        <p:spPr bwMode="auto">
          <a:xfrm>
            <a:off x="1447800" y="2953088"/>
            <a:ext cx="0" cy="3344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43" name="Text Box 31"/>
          <p:cNvSpPr txBox="1">
            <a:spLocks noChangeArrowheads="1"/>
          </p:cNvSpPr>
          <p:nvPr/>
        </p:nvSpPr>
        <p:spPr bwMode="auto">
          <a:xfrm>
            <a:off x="3124200" y="3303026"/>
            <a:ext cx="2362200" cy="371075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900"/>
              <a:t>ROS</a:t>
            </a:r>
            <a:endParaRPr lang="it-IT"/>
          </a:p>
        </p:txBody>
      </p:sp>
      <p:sp>
        <p:nvSpPr>
          <p:cNvPr id="320544" name="Line 32"/>
          <p:cNvSpPr>
            <a:spLocks noChangeShapeType="1"/>
          </p:cNvSpPr>
          <p:nvPr/>
        </p:nvSpPr>
        <p:spPr bwMode="auto">
          <a:xfrm>
            <a:off x="533400" y="3973348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45" name="Line 33"/>
          <p:cNvSpPr>
            <a:spLocks noChangeShapeType="1"/>
          </p:cNvSpPr>
          <p:nvPr/>
        </p:nvSpPr>
        <p:spPr bwMode="auto">
          <a:xfrm>
            <a:off x="3352800" y="2618222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46" name="Line 34"/>
          <p:cNvSpPr>
            <a:spLocks noChangeShapeType="1"/>
          </p:cNvSpPr>
          <p:nvPr/>
        </p:nvSpPr>
        <p:spPr bwMode="auto">
          <a:xfrm>
            <a:off x="6458594" y="2627425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47" name="Text Box 35"/>
          <p:cNvSpPr txBox="1">
            <a:spLocks noChangeArrowheads="1"/>
          </p:cNvSpPr>
          <p:nvPr/>
        </p:nvSpPr>
        <p:spPr bwMode="auto">
          <a:xfrm>
            <a:off x="381000" y="3641164"/>
            <a:ext cx="2362200" cy="69424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600" dirty="0"/>
              <a:t>Ricavi netti di vendita</a:t>
            </a:r>
          </a:p>
          <a:p>
            <a:pPr algn="ctr">
              <a:spcBef>
                <a:spcPct val="50000"/>
              </a:spcBef>
            </a:pPr>
            <a:r>
              <a:rPr lang="it-IT" sz="1600" dirty="0"/>
              <a:t>Capitale investito</a:t>
            </a:r>
            <a:endParaRPr lang="it-IT" dirty="0"/>
          </a:p>
        </p:txBody>
      </p:sp>
      <p:sp>
        <p:nvSpPr>
          <p:cNvPr id="320548" name="Text Box 36"/>
          <p:cNvSpPr txBox="1">
            <a:spLocks noChangeArrowheads="1"/>
          </p:cNvSpPr>
          <p:nvPr/>
        </p:nvSpPr>
        <p:spPr bwMode="auto">
          <a:xfrm>
            <a:off x="3124200" y="3630448"/>
            <a:ext cx="2362200" cy="69424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600"/>
              <a:t>Risultato Operativo</a:t>
            </a:r>
          </a:p>
          <a:p>
            <a:pPr algn="ctr">
              <a:spcBef>
                <a:spcPct val="50000"/>
              </a:spcBef>
            </a:pPr>
            <a:r>
              <a:rPr lang="it-IT" sz="1600"/>
              <a:t>Ricavi netti di vendita</a:t>
            </a:r>
          </a:p>
        </p:txBody>
      </p:sp>
      <p:sp>
        <p:nvSpPr>
          <p:cNvPr id="320549" name="Line 37"/>
          <p:cNvSpPr>
            <a:spLocks noChangeShapeType="1"/>
          </p:cNvSpPr>
          <p:nvPr/>
        </p:nvSpPr>
        <p:spPr bwMode="auto">
          <a:xfrm>
            <a:off x="1447800" y="3058948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50" name="Line 38"/>
          <p:cNvSpPr>
            <a:spLocks noChangeShapeType="1"/>
          </p:cNvSpPr>
          <p:nvPr/>
        </p:nvSpPr>
        <p:spPr bwMode="auto">
          <a:xfrm>
            <a:off x="4267200" y="305894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51" name="Text Box 39"/>
          <p:cNvSpPr txBox="1">
            <a:spLocks noChangeArrowheads="1"/>
          </p:cNvSpPr>
          <p:nvPr/>
        </p:nvSpPr>
        <p:spPr bwMode="auto">
          <a:xfrm>
            <a:off x="381000" y="3303026"/>
            <a:ext cx="2362200" cy="327422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/>
          <a:lstStyle/>
          <a:p>
            <a:pPr>
              <a:spcBef>
                <a:spcPct val="50000"/>
              </a:spcBef>
            </a:pPr>
            <a:r>
              <a:rPr lang="it-IT" sz="1200"/>
              <a:t>Tasso rotaz. capitale investito</a:t>
            </a:r>
            <a:endParaRPr lang="it-IT" sz="1900"/>
          </a:p>
        </p:txBody>
      </p:sp>
      <p:sp>
        <p:nvSpPr>
          <p:cNvPr id="320552" name="Line 40"/>
          <p:cNvSpPr>
            <a:spLocks noChangeShapeType="1"/>
          </p:cNvSpPr>
          <p:nvPr/>
        </p:nvSpPr>
        <p:spPr bwMode="auto">
          <a:xfrm>
            <a:off x="381000" y="2618222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53" name="Line 41"/>
          <p:cNvSpPr>
            <a:spLocks noChangeShapeType="1"/>
          </p:cNvSpPr>
          <p:nvPr/>
        </p:nvSpPr>
        <p:spPr bwMode="auto">
          <a:xfrm>
            <a:off x="3276600" y="3916198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pPr algn="ctr"/>
            <a:endParaRPr lang="it-IT"/>
          </a:p>
        </p:txBody>
      </p:sp>
      <p:sp>
        <p:nvSpPr>
          <p:cNvPr id="320554" name="Line 42"/>
          <p:cNvSpPr>
            <a:spLocks noChangeShapeType="1"/>
          </p:cNvSpPr>
          <p:nvPr/>
        </p:nvSpPr>
        <p:spPr bwMode="auto">
          <a:xfrm>
            <a:off x="533400" y="3916198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0555" name="Rectangle 43"/>
          <p:cNvSpPr>
            <a:spLocks noChangeArrowheads="1"/>
          </p:cNvSpPr>
          <p:nvPr/>
        </p:nvSpPr>
        <p:spPr bwMode="auto">
          <a:xfrm>
            <a:off x="2743200" y="3687598"/>
            <a:ext cx="277184" cy="355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>
            <a:spAutoFit/>
          </a:bodyPr>
          <a:lstStyle/>
          <a:p>
            <a:pPr algn="l"/>
            <a:r>
              <a:rPr lang="it-IT"/>
              <a:t>X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Altri indici finanziari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b="1" dirty="0" smtClean="0"/>
              <a:t>Posizione finanziaria netta </a:t>
            </a:r>
            <a:r>
              <a:rPr lang="it-IT" dirty="0" smtClean="0"/>
              <a:t>= Debiti finanziari </a:t>
            </a:r>
            <a:r>
              <a:rPr lang="mr-IN" dirty="0" smtClean="0"/>
              <a:t>–</a:t>
            </a:r>
            <a:r>
              <a:rPr lang="it-IT" dirty="0" smtClean="0"/>
              <a:t> Attività Finanziarie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Posizione finanziaria netta / Margine operativo lordo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Posizione finanziaria netta / Flussi di cassa della gestione operativa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Molto utilizzati dalle banche per valutare le solvibilità</a:t>
            </a:r>
          </a:p>
          <a:p>
            <a:pPr marL="0" indent="0">
              <a:buNone/>
            </a:pPr>
            <a:r>
              <a:rPr lang="it-IT" dirty="0" smtClean="0"/>
              <a:t>In futuro anche indicatori di crisi di impresa 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81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100" dirty="0">
                <a:solidFill>
                  <a:srgbClr val="971613"/>
                </a:solidFill>
              </a:rPr>
              <a:t>Che bilancio stiamo analizzando?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266" y="1257300"/>
            <a:ext cx="7769469" cy="3200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000" dirty="0"/>
              <a:t>Ai fini </a:t>
            </a:r>
            <a:r>
              <a:rPr lang="it-IT" sz="2000" dirty="0" smtClean="0"/>
              <a:t>dell</a:t>
            </a:r>
            <a:r>
              <a:rPr lang="it-IT" sz="2000" dirty="0" smtClean="0">
                <a:latin typeface="Arial"/>
              </a:rPr>
              <a:t>’</a:t>
            </a:r>
            <a:r>
              <a:rPr lang="it-IT" sz="2000" dirty="0" smtClean="0"/>
              <a:t>analisi </a:t>
            </a:r>
            <a:r>
              <a:rPr lang="it-IT" sz="2000" dirty="0"/>
              <a:t>è necessario essere consapevoli del </a:t>
            </a:r>
            <a:r>
              <a:rPr lang="it-IT" sz="2000" b="1" dirty="0"/>
              <a:t>tipo di bilancio</a:t>
            </a:r>
            <a:r>
              <a:rPr lang="it-IT" sz="2000" dirty="0"/>
              <a:t> che stiamo analizzando:</a:t>
            </a:r>
            <a:endParaRPr lang="it-IT" sz="1700" dirty="0"/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Bilancio civilistico annuale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Bilancio consolidato di gruppo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Reporting package </a:t>
            </a:r>
            <a:r>
              <a:rPr lang="it-IT" sz="1500" dirty="0" err="1"/>
              <a:t>intragruppo</a:t>
            </a:r>
            <a:endParaRPr lang="it-IT" sz="1500" dirty="0"/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Bilancio gestionale</a:t>
            </a:r>
          </a:p>
          <a:p>
            <a:pPr marL="0" indent="0">
              <a:buClr>
                <a:srgbClr val="971613"/>
              </a:buClr>
              <a:buNone/>
            </a:pPr>
            <a:endParaRPr lang="it-IT" sz="2000" dirty="0"/>
          </a:p>
          <a:p>
            <a:pPr marL="0" indent="0">
              <a:buClr>
                <a:srgbClr val="CA1C06"/>
              </a:buClr>
              <a:buNone/>
            </a:pPr>
            <a:r>
              <a:rPr lang="it-IT" sz="2000" dirty="0"/>
              <a:t>Con </a:t>
            </a:r>
            <a:r>
              <a:rPr lang="it-IT" sz="2000" b="1" dirty="0"/>
              <a:t>quali principi</a:t>
            </a:r>
            <a:r>
              <a:rPr lang="it-IT" sz="2000" dirty="0"/>
              <a:t> è stato predisposto?</a:t>
            </a:r>
            <a:endParaRPr lang="it-IT" sz="1500" dirty="0"/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Codice civile integrato da principi contabili OIC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Principi IAS/IFRS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Principi US </a:t>
            </a:r>
            <a:r>
              <a:rPr lang="it-IT" sz="1500" dirty="0" err="1"/>
              <a:t>Gaap</a:t>
            </a:r>
            <a:endParaRPr lang="it-IT" sz="1500" dirty="0"/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Principi </a:t>
            </a:r>
            <a:r>
              <a:rPr lang="it-IT" sz="1500" dirty="0" err="1"/>
              <a:t>intragruppo</a:t>
            </a:r>
            <a:endParaRPr lang="it-IT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Dario Colombo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7086600" y="4767263"/>
            <a:ext cx="2057400" cy="274637"/>
          </a:xfrm>
        </p:spPr>
        <p:txBody>
          <a:bodyPr/>
          <a:lstStyle/>
          <a:p>
            <a:fld id="{CAA2603E-11B3-B244-BEC4-E91FBEB07C54}" type="slidenum">
              <a:rPr lang="it-IT" smtClean="0"/>
              <a:t>30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350" y="131290"/>
            <a:ext cx="5220150" cy="4631210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7048500" y="4350095"/>
            <a:ext cx="17067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i="1" dirty="0" smtClean="0"/>
              <a:t>Fonte: Bilancio Sol 2017</a:t>
            </a:r>
            <a:endParaRPr lang="it-IT" sz="1200" i="1" dirty="0"/>
          </a:p>
        </p:txBody>
      </p:sp>
    </p:spTree>
    <p:extLst>
      <p:ext uri="{BB962C8B-B14F-4D97-AF65-F5344CB8AC3E}">
        <p14:creationId xmlns:p14="http://schemas.microsoft.com/office/powerpoint/2010/main" val="1306437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Analisi di bilancio e revisione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628650" y="1047114"/>
            <a:ext cx="7886700" cy="876378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L’analisi di bilancio è uno strumento di analisi comparativa.</a:t>
            </a:r>
          </a:p>
          <a:p>
            <a:pPr marL="0" indent="0">
              <a:buNone/>
            </a:pPr>
            <a:r>
              <a:rPr lang="it-IT" dirty="0"/>
              <a:t>Quando utilizzare l’analisi di bilancio: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534119"/>
              </p:ext>
            </p:extLst>
          </p:nvPr>
        </p:nvGraphicFramePr>
        <p:xfrm>
          <a:off x="628650" y="2021491"/>
          <a:ext cx="7828601" cy="235396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186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099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8549">
                <a:tc>
                  <a:txBody>
                    <a:bodyPr/>
                    <a:lstStyle/>
                    <a:p>
                      <a:r>
                        <a:rPr lang="it-IT" dirty="0"/>
                        <a:t>Accettazione dell’incarico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3675" indent="-193675">
                        <a:buFont typeface="Arial"/>
                        <a:buChar char="•"/>
                      </a:pPr>
                      <a:r>
                        <a:rPr lang="it-IT" dirty="0"/>
                        <a:t>al fine di una consapevole determinazione del rischio preliminare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5161">
                <a:tc>
                  <a:txBody>
                    <a:bodyPr/>
                    <a:lstStyle/>
                    <a:p>
                      <a:r>
                        <a:rPr lang="it-IT" dirty="0"/>
                        <a:t>Fase di pianificazione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3675" indent="-193675">
                        <a:buFont typeface="Arial"/>
                        <a:buChar char="•"/>
                      </a:pPr>
                      <a:r>
                        <a:rPr lang="it-IT" dirty="0"/>
                        <a:t>di acquisire informazioni circa l’impresa ed il contesto in</a:t>
                      </a:r>
                      <a:r>
                        <a:rPr lang="it-IT" baseline="0" dirty="0"/>
                        <a:t> cui opera</a:t>
                      </a:r>
                    </a:p>
                    <a:p>
                      <a:pPr marL="193675" indent="-193675">
                        <a:buFont typeface="Arial"/>
                        <a:buChar char="•"/>
                      </a:pPr>
                      <a:r>
                        <a:rPr lang="it-IT" baseline="0" dirty="0"/>
                        <a:t>approfondire l’analisi dei rischi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92215">
                <a:tc>
                  <a:txBody>
                    <a:bodyPr/>
                    <a:lstStyle/>
                    <a:p>
                      <a:r>
                        <a:rPr lang="it-IT" dirty="0"/>
                        <a:t>Fase finale della revisione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/>
                        <a:buChar char="•"/>
                      </a:pPr>
                      <a:r>
                        <a:rPr lang="it-IT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comprendere se possono esistere degli errori nella redazione del bilancio attraverso l’analisi della variazione dei dati esposti; </a:t>
                      </a:r>
                      <a:endParaRPr lang="it-IT" dirty="0"/>
                    </a:p>
                    <a:p>
                      <a:pPr marL="174625" indent="-174625">
                        <a:buFont typeface="Arial"/>
                        <a:buChar char="•"/>
                      </a:pPr>
                      <a:r>
                        <a:rPr lang="it-IT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avere una conferma alle conclusioni emerse dallo svolgimento della revisione sulle singole voci di bilancio, contribuendo alla formazione di un giudizio complessivo circa l’</a:t>
                      </a:r>
                      <a:r>
                        <a:rPr lang="it-IT" sz="135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attendibilita</a:t>
                      </a:r>
                      <a:r>
                        <a:rPr lang="it-IT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̀ del medesimo; </a:t>
                      </a:r>
                      <a:endParaRPr lang="it-IT" dirty="0"/>
                    </a:p>
                    <a:p>
                      <a:pPr marL="174625" indent="-174625">
                        <a:buFont typeface="Arial"/>
                        <a:buChar char="•"/>
                      </a:pPr>
                      <a:r>
                        <a:rPr lang="it-IT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identificare le aree che necessitano dello svolgimento di ulteriori indagini. 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290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971613"/>
                </a:solidFill>
              </a:rPr>
              <a:t>Il bilancio è completo?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266" y="1314450"/>
            <a:ext cx="7769469" cy="3371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700" dirty="0"/>
              <a:t>I bilanci annuali </a:t>
            </a:r>
            <a:r>
              <a:rPr lang="it-IT" sz="1700" b="1" dirty="0"/>
              <a:t>devono includere</a:t>
            </a:r>
            <a:r>
              <a:rPr lang="it-IT" sz="1700" dirty="0"/>
              <a:t>: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 smtClean="0"/>
              <a:t>Stato </a:t>
            </a:r>
            <a:r>
              <a:rPr lang="it-IT" sz="1500" dirty="0"/>
              <a:t>patrimoniale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Conto economico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Rendiconto finanziario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Nota integrativa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/>
              <a:t>Relazione sulla gestione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500" dirty="0" smtClean="0"/>
              <a:t>Relazioni </a:t>
            </a:r>
            <a:r>
              <a:rPr lang="it-IT" sz="1500" dirty="0"/>
              <a:t>degli organi di controllo (sindaci e revisori contabili)</a:t>
            </a:r>
          </a:p>
          <a:p>
            <a:pPr marL="0" indent="0">
              <a:buClr>
                <a:srgbClr val="CA1C06"/>
              </a:buClr>
              <a:buNone/>
            </a:pPr>
            <a:r>
              <a:rPr lang="it-IT" sz="1700" dirty="0"/>
              <a:t>Inoltre può essere utile avere anche il verbale di approvazione dell’assemblea</a:t>
            </a:r>
          </a:p>
          <a:p>
            <a:pPr marL="0" indent="0">
              <a:buClr>
                <a:srgbClr val="CA1C06"/>
              </a:buClr>
              <a:buNone/>
            </a:pPr>
            <a:endParaRPr lang="it-IT" sz="1500" dirty="0"/>
          </a:p>
          <a:p>
            <a:pPr marL="0" indent="0" algn="ctr">
              <a:buClr>
                <a:srgbClr val="CA1C06"/>
              </a:buClr>
              <a:buNone/>
            </a:pPr>
            <a:r>
              <a:rPr lang="it-IT" sz="1700" i="1" dirty="0">
                <a:solidFill>
                  <a:srgbClr val="50447E"/>
                </a:solidFill>
              </a:rPr>
              <a:t>Nota: spesso la mancanza di alcuni dati non pregiudica l</a:t>
            </a:r>
            <a:r>
              <a:rPr lang="ja-JP" altLang="it-IT" sz="1700" i="1" dirty="0">
                <a:solidFill>
                  <a:srgbClr val="50447E"/>
                </a:solidFill>
                <a:latin typeface="Arial"/>
              </a:rPr>
              <a:t>’</a:t>
            </a:r>
            <a:r>
              <a:rPr lang="it-IT" sz="1700" i="1" dirty="0">
                <a:solidFill>
                  <a:srgbClr val="50447E"/>
                </a:solidFill>
              </a:rPr>
              <a:t>analisi, ma pone alcuni limiti ai risultati</a:t>
            </a:r>
            <a:endParaRPr lang="it-IT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971613"/>
                </a:solidFill>
              </a:rPr>
              <a:t>Scopo </a:t>
            </a:r>
            <a:r>
              <a:rPr lang="it-IT" dirty="0" err="1">
                <a:solidFill>
                  <a:srgbClr val="971613"/>
                </a:solidFill>
              </a:rPr>
              <a:t>dell</a:t>
            </a:r>
            <a:r>
              <a:rPr lang="ja-JP" altLang="it-IT" dirty="0">
                <a:solidFill>
                  <a:srgbClr val="971613"/>
                </a:solidFill>
                <a:latin typeface="Arial"/>
              </a:rPr>
              <a:t>’</a:t>
            </a:r>
            <a:r>
              <a:rPr lang="it-IT" dirty="0">
                <a:solidFill>
                  <a:srgbClr val="971613"/>
                </a:solidFill>
              </a:rPr>
              <a:t>analisi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266" y="1429941"/>
            <a:ext cx="7769469" cy="3084909"/>
          </a:xfrm>
        </p:spPr>
        <p:txBody>
          <a:bodyPr/>
          <a:lstStyle/>
          <a:p>
            <a:pPr marL="0" indent="0">
              <a:buNone/>
            </a:pPr>
            <a:r>
              <a:rPr lang="it-IT" sz="2000" b="1" dirty="0"/>
              <a:t>Gli scopi </a:t>
            </a:r>
            <a:r>
              <a:rPr lang="it-IT" sz="2000" b="1" dirty="0" err="1"/>
              <a:t>dell</a:t>
            </a:r>
            <a:r>
              <a:rPr lang="ja-JP" altLang="it-IT" sz="2000" b="1" dirty="0">
                <a:latin typeface="Arial"/>
              </a:rPr>
              <a:t>’</a:t>
            </a:r>
            <a:r>
              <a:rPr lang="it-IT" sz="2000" b="1" dirty="0"/>
              <a:t>analisi possono essere differenti:</a:t>
            </a:r>
          </a:p>
          <a:p>
            <a:pPr marL="0" indent="0">
              <a:buNone/>
            </a:pPr>
            <a:endParaRPr lang="it-IT" sz="2000" dirty="0"/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/>
              <a:t>Valutare le capacità di affidamento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/>
              <a:t>Acquisire informazioni ai fini di una valutazione </a:t>
            </a:r>
            <a:r>
              <a:rPr lang="it-IT" sz="1700" dirty="0" err="1"/>
              <a:t>dell</a:t>
            </a:r>
            <a:r>
              <a:rPr lang="ja-JP" altLang="it-IT" sz="1700" dirty="0">
                <a:latin typeface="Arial"/>
              </a:rPr>
              <a:t>’</a:t>
            </a:r>
            <a:r>
              <a:rPr lang="it-IT" sz="1700" dirty="0"/>
              <a:t>impresa a fini di investimento (disinvestimento)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/>
              <a:t>Verificare eventuali rischi di mancata continuità aziendale di un fornitore strategico o di un potenziale partner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/>
              <a:t>Verificare punti di forza e debolezza di una partecipata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/>
              <a:t>Identificare possibili fabbisogni di capitale o esuberi di liquidità di una partecipata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 err="1"/>
              <a:t>Ecc</a:t>
            </a:r>
            <a:r>
              <a:rPr lang="it-IT" sz="1700" dirty="0"/>
              <a:t>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971613"/>
                </a:solidFill>
              </a:rPr>
              <a:t>Tipi di analisi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266" y="1429941"/>
            <a:ext cx="7769469" cy="3084909"/>
          </a:xfrm>
        </p:spPr>
        <p:txBody>
          <a:bodyPr/>
          <a:lstStyle/>
          <a:p>
            <a:pPr marL="0" indent="0">
              <a:buNone/>
            </a:pPr>
            <a:r>
              <a:rPr lang="it-IT" sz="2000" b="1" dirty="0"/>
              <a:t>Si distinguono:</a:t>
            </a:r>
            <a:endParaRPr lang="it-IT" sz="2000" dirty="0"/>
          </a:p>
          <a:p>
            <a:pPr marL="0" indent="0">
              <a:buClr>
                <a:srgbClr val="971613"/>
              </a:buClr>
              <a:buNone/>
            </a:pPr>
            <a:endParaRPr lang="it-IT" sz="2000" dirty="0"/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/>
              <a:t>Analisi temporali (confronto tra esercizi diversi di una stessa impresa)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/>
              <a:t>Analisi spaziali (confronti con aziende </a:t>
            </a:r>
            <a:r>
              <a:rPr lang="it-IT" sz="1700" dirty="0" err="1"/>
              <a:t>similiari</a:t>
            </a:r>
            <a:r>
              <a:rPr lang="it-IT" sz="1700" dirty="0"/>
              <a:t>)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/>
              <a:t>Confronti con ratio standard (dati di settore)</a:t>
            </a:r>
          </a:p>
          <a:p>
            <a:pPr marL="405860" lvl="1">
              <a:buClr>
                <a:srgbClr val="971613"/>
              </a:buClr>
              <a:buFont typeface="Wingdings" charset="0"/>
              <a:buChar char="ü"/>
            </a:pPr>
            <a:r>
              <a:rPr lang="it-IT" sz="1700" dirty="0"/>
              <a:t>Analisi </a:t>
            </a:r>
            <a:r>
              <a:rPr lang="it-IT" sz="1700" dirty="0" smtClean="0"/>
              <a:t>dall</a:t>
            </a:r>
            <a:r>
              <a:rPr lang="it-IT" sz="1700" dirty="0" smtClean="0">
                <a:latin typeface="Arial"/>
              </a:rPr>
              <a:t>’</a:t>
            </a:r>
            <a:r>
              <a:rPr lang="it-IT" sz="1700" dirty="0" smtClean="0"/>
              <a:t>interno </a:t>
            </a:r>
            <a:r>
              <a:rPr lang="it-IT" sz="1700" dirty="0"/>
              <a:t>o </a:t>
            </a:r>
            <a:r>
              <a:rPr lang="it-IT" sz="1700" dirty="0" smtClean="0"/>
              <a:t>dall</a:t>
            </a:r>
            <a:r>
              <a:rPr lang="it-IT" sz="1700" dirty="0" smtClean="0">
                <a:latin typeface="Arial"/>
              </a:rPr>
              <a:t>’</a:t>
            </a:r>
            <a:r>
              <a:rPr lang="it-IT" sz="1700" dirty="0" smtClean="0"/>
              <a:t>esterno </a:t>
            </a:r>
            <a:r>
              <a:rPr lang="it-IT" sz="1700" dirty="0"/>
              <a:t>della società</a:t>
            </a:r>
          </a:p>
          <a:p>
            <a:pPr marL="405860" lvl="1"/>
            <a:endParaRPr lang="it-IT" sz="1700" dirty="0"/>
          </a:p>
          <a:p>
            <a:pPr marL="0" indent="0"/>
            <a:endParaRPr lang="it-IT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26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10712" y="228600"/>
            <a:ext cx="7800242" cy="857250"/>
          </a:xfrm>
        </p:spPr>
        <p:txBody>
          <a:bodyPr>
            <a:normAutofit fontScale="90000"/>
          </a:bodyPr>
          <a:lstStyle/>
          <a:p>
            <a:r>
              <a:rPr lang="it-IT" sz="3100" dirty="0">
                <a:solidFill>
                  <a:srgbClr val="971613"/>
                </a:solidFill>
              </a:rPr>
              <a:t>Fasi di sviluppo </a:t>
            </a:r>
            <a:r>
              <a:rPr lang="it-IT" sz="3100" dirty="0" err="1">
                <a:solidFill>
                  <a:srgbClr val="971613"/>
                </a:solidFill>
              </a:rPr>
              <a:t>dell</a:t>
            </a:r>
            <a:r>
              <a:rPr lang="ja-JP" altLang="it-IT" sz="3100" dirty="0">
                <a:solidFill>
                  <a:srgbClr val="971613"/>
                </a:solidFill>
                <a:latin typeface="Arial"/>
              </a:rPr>
              <a:t>’</a:t>
            </a:r>
            <a:r>
              <a:rPr lang="it-IT" sz="3100" dirty="0">
                <a:solidFill>
                  <a:srgbClr val="971613"/>
                </a:solidFill>
              </a:rPr>
              <a:t>analisi di bilancio per indici</a:t>
            </a:r>
          </a:p>
        </p:txBody>
      </p:sp>
      <p:sp>
        <p:nvSpPr>
          <p:cNvPr id="326659" name="Text Box 3"/>
          <p:cNvSpPr txBox="1">
            <a:spLocks noChangeArrowheads="1"/>
          </p:cNvSpPr>
          <p:nvPr/>
        </p:nvSpPr>
        <p:spPr bwMode="auto">
          <a:xfrm>
            <a:off x="76200" y="1314451"/>
            <a:ext cx="7924800" cy="138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lvl="2" algn="just"/>
            <a:endParaRPr lang="it-IT" sz="1700">
              <a:solidFill>
                <a:srgbClr val="000000"/>
              </a:solidFill>
            </a:endParaRPr>
          </a:p>
          <a:p>
            <a:pPr algn="just"/>
            <a:endParaRPr lang="it-IT" sz="1700">
              <a:solidFill>
                <a:srgbClr val="000000"/>
              </a:solidFill>
            </a:endParaRPr>
          </a:p>
          <a:p>
            <a:pPr algn="just"/>
            <a:endParaRPr lang="it-IT" sz="1700">
              <a:solidFill>
                <a:srgbClr val="000000"/>
              </a:solidFill>
            </a:endParaRPr>
          </a:p>
          <a:p>
            <a:pPr algn="just"/>
            <a:endParaRPr lang="it-IT" sz="1700">
              <a:solidFill>
                <a:srgbClr val="000000"/>
              </a:solidFill>
            </a:endParaRPr>
          </a:p>
          <a:p>
            <a:pPr algn="l"/>
            <a:endParaRPr lang="it-IT" sz="1700">
              <a:solidFill>
                <a:srgbClr val="000000"/>
              </a:solidFill>
            </a:endParaRPr>
          </a:p>
        </p:txBody>
      </p:sp>
      <p:sp>
        <p:nvSpPr>
          <p:cNvPr id="326662" name="Text Box 6"/>
          <p:cNvSpPr txBox="1">
            <a:spLocks noChangeArrowheads="1"/>
          </p:cNvSpPr>
          <p:nvPr/>
        </p:nvSpPr>
        <p:spPr bwMode="auto">
          <a:xfrm>
            <a:off x="762000" y="2343151"/>
            <a:ext cx="4038600" cy="632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dirty="0">
                <a:solidFill>
                  <a:srgbClr val="000000"/>
                </a:solidFill>
                <a:latin typeface="Tahoma" charset="0"/>
              </a:rPr>
              <a:t>Le fasi in cui si sviluppa l</a:t>
            </a:r>
            <a:r>
              <a:rPr lang="ja-JP" altLang="it-IT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dirty="0">
                <a:solidFill>
                  <a:srgbClr val="000000"/>
                </a:solidFill>
                <a:latin typeface="Tahoma" charset="0"/>
              </a:rPr>
              <a:t>analisi di bilancio sono:</a:t>
            </a:r>
          </a:p>
        </p:txBody>
      </p:sp>
      <p:sp>
        <p:nvSpPr>
          <p:cNvPr id="326669" name="AutoShape 13"/>
          <p:cNvSpPr>
            <a:spLocks noChangeArrowheads="1"/>
          </p:cNvSpPr>
          <p:nvPr/>
        </p:nvSpPr>
        <p:spPr bwMode="auto">
          <a:xfrm>
            <a:off x="5334000" y="1257300"/>
            <a:ext cx="1905000" cy="6858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A32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 anchor="ctr"/>
          <a:lstStyle/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Raccolta e verifica</a:t>
            </a:r>
          </a:p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dell</a:t>
            </a:r>
            <a:r>
              <a:rPr lang="ja-JP" altLang="it-IT" sz="1200">
                <a:solidFill>
                  <a:srgbClr val="31257E"/>
                </a:solidFill>
                <a:latin typeface="Arial"/>
              </a:rPr>
              <a:t>’</a:t>
            </a:r>
            <a:r>
              <a:rPr lang="it-IT" sz="1200">
                <a:solidFill>
                  <a:srgbClr val="31257E"/>
                </a:solidFill>
                <a:latin typeface="Tahoma" charset="0"/>
              </a:rPr>
              <a:t>attendibilità </a:t>
            </a:r>
          </a:p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dei dati di bilancio</a:t>
            </a:r>
            <a:endParaRPr lang="it-IT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26670" name="AutoShape 14"/>
          <p:cNvSpPr>
            <a:spLocks noChangeArrowheads="1"/>
          </p:cNvSpPr>
          <p:nvPr/>
        </p:nvSpPr>
        <p:spPr bwMode="auto">
          <a:xfrm>
            <a:off x="5334000" y="2057400"/>
            <a:ext cx="1905000" cy="4000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A32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Riclassificazione dello</a:t>
            </a:r>
          </a:p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 Stato Patrimoniale</a:t>
            </a:r>
          </a:p>
        </p:txBody>
      </p:sp>
      <p:sp>
        <p:nvSpPr>
          <p:cNvPr id="326671" name="AutoShape 15"/>
          <p:cNvSpPr>
            <a:spLocks noChangeArrowheads="1"/>
          </p:cNvSpPr>
          <p:nvPr/>
        </p:nvSpPr>
        <p:spPr bwMode="auto">
          <a:xfrm>
            <a:off x="5334000" y="2571750"/>
            <a:ext cx="1905000" cy="4000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A32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Riclassificazione del</a:t>
            </a:r>
          </a:p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 Conto Economico</a:t>
            </a:r>
          </a:p>
        </p:txBody>
      </p:sp>
      <p:sp>
        <p:nvSpPr>
          <p:cNvPr id="326672" name="AutoShape 16"/>
          <p:cNvSpPr>
            <a:spLocks noChangeArrowheads="1"/>
          </p:cNvSpPr>
          <p:nvPr/>
        </p:nvSpPr>
        <p:spPr bwMode="auto">
          <a:xfrm>
            <a:off x="5334000" y="3086100"/>
            <a:ext cx="1905000" cy="4000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A32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Individuazione </a:t>
            </a:r>
          </a:p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degli indici</a:t>
            </a:r>
            <a:endParaRPr lang="it-IT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26673" name="AutoShape 17"/>
          <p:cNvSpPr>
            <a:spLocks noChangeArrowheads="1"/>
          </p:cNvSpPr>
          <p:nvPr/>
        </p:nvSpPr>
        <p:spPr bwMode="auto">
          <a:xfrm>
            <a:off x="5334000" y="3600450"/>
            <a:ext cx="1905000" cy="4000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A32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Svolgimento </a:t>
            </a:r>
          </a:p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dell</a:t>
            </a:r>
            <a:r>
              <a:rPr lang="ja-JP" altLang="it-IT" sz="1200">
                <a:solidFill>
                  <a:srgbClr val="31257E"/>
                </a:solidFill>
                <a:latin typeface="Arial"/>
              </a:rPr>
              <a:t>’</a:t>
            </a:r>
            <a:r>
              <a:rPr lang="it-IT" sz="1200">
                <a:solidFill>
                  <a:srgbClr val="31257E"/>
                </a:solidFill>
                <a:latin typeface="Tahoma" charset="0"/>
              </a:rPr>
              <a:t>analisi</a:t>
            </a:r>
            <a:endParaRPr lang="it-IT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26674" name="AutoShape 18"/>
          <p:cNvSpPr>
            <a:spLocks noChangeArrowheads="1"/>
          </p:cNvSpPr>
          <p:nvPr/>
        </p:nvSpPr>
        <p:spPr bwMode="auto">
          <a:xfrm>
            <a:off x="5334000" y="4114800"/>
            <a:ext cx="1905000" cy="4000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A32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Interpretazione </a:t>
            </a:r>
          </a:p>
          <a:p>
            <a:r>
              <a:rPr lang="it-IT" sz="1200">
                <a:solidFill>
                  <a:srgbClr val="31257E"/>
                </a:solidFill>
                <a:latin typeface="Tahoma" charset="0"/>
              </a:rPr>
              <a:t>dei risultati</a:t>
            </a:r>
            <a:endParaRPr lang="it-IT">
              <a:solidFill>
                <a:srgbClr val="31257E"/>
              </a:solidFill>
              <a:latin typeface="Tahoma" charset="0"/>
            </a:endParaRPr>
          </a:p>
        </p:txBody>
      </p:sp>
      <p:sp>
        <p:nvSpPr>
          <p:cNvPr id="326676" name="AutoShape 20"/>
          <p:cNvSpPr>
            <a:spLocks noChangeArrowheads="1"/>
          </p:cNvSpPr>
          <p:nvPr/>
        </p:nvSpPr>
        <p:spPr bwMode="auto">
          <a:xfrm>
            <a:off x="7315200" y="1543050"/>
            <a:ext cx="304800" cy="685800"/>
          </a:xfrm>
          <a:prstGeom prst="curvedLeftArrow">
            <a:avLst>
              <a:gd name="adj1" fmla="val 55385"/>
              <a:gd name="adj2" fmla="val 110769"/>
              <a:gd name="adj3" fmla="val 33333"/>
            </a:avLst>
          </a:prstGeom>
          <a:solidFill>
            <a:srgbClr val="FFA32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6677" name="AutoShape 21"/>
          <p:cNvSpPr>
            <a:spLocks noChangeArrowheads="1"/>
          </p:cNvSpPr>
          <p:nvPr/>
        </p:nvSpPr>
        <p:spPr bwMode="auto">
          <a:xfrm>
            <a:off x="7315200" y="2343150"/>
            <a:ext cx="304800" cy="514350"/>
          </a:xfrm>
          <a:prstGeom prst="curvedLeftArrow">
            <a:avLst>
              <a:gd name="adj1" fmla="val 41538"/>
              <a:gd name="adj2" fmla="val 83077"/>
              <a:gd name="adj3" fmla="val 33333"/>
            </a:avLst>
          </a:prstGeom>
          <a:solidFill>
            <a:srgbClr val="FFA32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6678" name="AutoShape 22"/>
          <p:cNvSpPr>
            <a:spLocks noChangeArrowheads="1"/>
          </p:cNvSpPr>
          <p:nvPr/>
        </p:nvSpPr>
        <p:spPr bwMode="auto">
          <a:xfrm>
            <a:off x="7315200" y="2914650"/>
            <a:ext cx="304800" cy="514350"/>
          </a:xfrm>
          <a:prstGeom prst="curvedLeftArrow">
            <a:avLst>
              <a:gd name="adj1" fmla="val 41538"/>
              <a:gd name="adj2" fmla="val 83077"/>
              <a:gd name="adj3" fmla="val 33333"/>
            </a:avLst>
          </a:prstGeom>
          <a:solidFill>
            <a:srgbClr val="FFA32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6679" name="AutoShape 23"/>
          <p:cNvSpPr>
            <a:spLocks noChangeArrowheads="1"/>
          </p:cNvSpPr>
          <p:nvPr/>
        </p:nvSpPr>
        <p:spPr bwMode="auto">
          <a:xfrm>
            <a:off x="7315200" y="3486150"/>
            <a:ext cx="304800" cy="514350"/>
          </a:xfrm>
          <a:prstGeom prst="curvedLeftArrow">
            <a:avLst>
              <a:gd name="adj1" fmla="val 41538"/>
              <a:gd name="adj2" fmla="val 83077"/>
              <a:gd name="adj3" fmla="val 33333"/>
            </a:avLst>
          </a:prstGeom>
          <a:solidFill>
            <a:srgbClr val="FFA32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6681" name="AutoShape 25"/>
          <p:cNvSpPr>
            <a:spLocks noChangeArrowheads="1"/>
          </p:cNvSpPr>
          <p:nvPr/>
        </p:nvSpPr>
        <p:spPr bwMode="auto">
          <a:xfrm>
            <a:off x="7315200" y="4000500"/>
            <a:ext cx="304800" cy="514350"/>
          </a:xfrm>
          <a:prstGeom prst="curvedLeftArrow">
            <a:avLst>
              <a:gd name="adj1" fmla="val 41538"/>
              <a:gd name="adj2" fmla="val 83077"/>
              <a:gd name="adj3" fmla="val 33333"/>
            </a:avLst>
          </a:prstGeom>
          <a:solidFill>
            <a:srgbClr val="FFA32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432130" name="AutoShape 2"/>
          <p:cNvSpPr>
            <a:spLocks noGrp="1" noChangeArrowheads="1"/>
          </p:cNvSpPr>
          <p:nvPr>
            <p:ph type="title"/>
          </p:nvPr>
        </p:nvSpPr>
        <p:spPr>
          <a:xfrm>
            <a:off x="633046" y="400050"/>
            <a:ext cx="7807569" cy="800100"/>
          </a:xfrm>
          <a:prstGeom prst="roundRect">
            <a:avLst>
              <a:gd name="adj" fmla="val 16667"/>
            </a:avLst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07763" dir="189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it-IT"/>
              <a:t>Limiti dell</a:t>
            </a:r>
            <a:r>
              <a:rPr lang="ja-JP" altLang="it-IT">
                <a:latin typeface="Arial"/>
              </a:rPr>
              <a:t>’</a:t>
            </a:r>
            <a:r>
              <a:rPr lang="it-IT"/>
              <a:t>analisi di bilancio</a:t>
            </a:r>
          </a:p>
        </p:txBody>
      </p:sp>
      <p:sp>
        <p:nvSpPr>
          <p:cNvPr id="432131" name="Text Box 3"/>
          <p:cNvSpPr txBox="1">
            <a:spLocks noChangeArrowheads="1"/>
          </p:cNvSpPr>
          <p:nvPr/>
        </p:nvSpPr>
        <p:spPr bwMode="auto">
          <a:xfrm>
            <a:off x="609600" y="1657350"/>
            <a:ext cx="7924800" cy="355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>
              <a:spcBef>
                <a:spcPct val="50000"/>
              </a:spcBef>
            </a:pPr>
            <a:endParaRPr lang="en-GB"/>
          </a:p>
        </p:txBody>
      </p:sp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1406769" y="1347787"/>
            <a:ext cx="7069015" cy="228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l">
              <a:lnSpc>
                <a:spcPct val="120000"/>
              </a:lnSpc>
              <a:spcBef>
                <a:spcPct val="50000"/>
              </a:spcBef>
              <a:buFont typeface="Wingdings" charset="0"/>
              <a:buNone/>
            </a:pPr>
            <a:r>
              <a:rPr lang="it-IT" dirty="0">
                <a:solidFill>
                  <a:srgbClr val="000000"/>
                </a:solidFill>
                <a:latin typeface="Tahoma" charset="0"/>
              </a:rPr>
              <a:t>Attendibilità dei valori</a:t>
            </a:r>
          </a:p>
          <a:p>
            <a:pPr algn="l">
              <a:lnSpc>
                <a:spcPct val="120000"/>
              </a:lnSpc>
              <a:spcBef>
                <a:spcPct val="50000"/>
              </a:spcBef>
              <a:buFont typeface="Wingdings" charset="0"/>
              <a:buNone/>
            </a:pPr>
            <a:r>
              <a:rPr lang="it-IT" dirty="0">
                <a:solidFill>
                  <a:srgbClr val="000000"/>
                </a:solidFill>
                <a:latin typeface="Tahoma" charset="0"/>
              </a:rPr>
              <a:t>Informazioni a carattere </a:t>
            </a:r>
            <a:r>
              <a:rPr lang="ja-JP" altLang="it-IT" dirty="0">
                <a:solidFill>
                  <a:srgbClr val="000000"/>
                </a:solidFill>
                <a:latin typeface="Arial"/>
              </a:rPr>
              <a:t>“</a:t>
            </a:r>
            <a:r>
              <a:rPr lang="it-IT" dirty="0">
                <a:solidFill>
                  <a:srgbClr val="000000"/>
                </a:solidFill>
                <a:latin typeface="Tahoma" charset="0"/>
              </a:rPr>
              <a:t>sintetico</a:t>
            </a:r>
            <a:r>
              <a:rPr lang="ja-JP" altLang="it-IT" dirty="0">
                <a:solidFill>
                  <a:srgbClr val="000000"/>
                </a:solidFill>
                <a:latin typeface="Arial"/>
              </a:rPr>
              <a:t>”</a:t>
            </a:r>
            <a:endParaRPr lang="it-IT" dirty="0">
              <a:solidFill>
                <a:srgbClr val="000000"/>
              </a:solidFill>
              <a:latin typeface="Tahoma" charset="0"/>
            </a:endParaRPr>
          </a:p>
          <a:p>
            <a:pPr algn="l">
              <a:lnSpc>
                <a:spcPct val="120000"/>
              </a:lnSpc>
              <a:spcBef>
                <a:spcPct val="50000"/>
              </a:spcBef>
              <a:buFont typeface="Wingdings" charset="0"/>
              <a:buNone/>
            </a:pPr>
            <a:r>
              <a:rPr lang="it-IT" dirty="0">
                <a:solidFill>
                  <a:srgbClr val="000000"/>
                </a:solidFill>
                <a:latin typeface="Tahoma" charset="0"/>
              </a:rPr>
              <a:t>Si basa su valori a carattere tendenzialmente storico</a:t>
            </a:r>
          </a:p>
          <a:p>
            <a:pPr algn="l">
              <a:lnSpc>
                <a:spcPct val="120000"/>
              </a:lnSpc>
              <a:spcBef>
                <a:spcPct val="50000"/>
              </a:spcBef>
              <a:buFont typeface="Wingdings" charset="0"/>
              <a:buNone/>
            </a:pPr>
            <a:r>
              <a:rPr lang="it-IT" dirty="0">
                <a:solidFill>
                  <a:srgbClr val="000000"/>
                </a:solidFill>
                <a:latin typeface="Tahoma" charset="0"/>
              </a:rPr>
              <a:t>Non riflette adeguatamente il processo di creazione del valore</a:t>
            </a:r>
          </a:p>
          <a:p>
            <a:pPr algn="l">
              <a:lnSpc>
                <a:spcPct val="120000"/>
              </a:lnSpc>
              <a:spcBef>
                <a:spcPct val="50000"/>
              </a:spcBef>
              <a:buFont typeface="Wingdings" charset="0"/>
              <a:buNone/>
            </a:pPr>
            <a:r>
              <a:rPr lang="it-IT" dirty="0">
                <a:solidFill>
                  <a:srgbClr val="000000"/>
                </a:solidFill>
                <a:latin typeface="Tahoma" charset="0"/>
              </a:rPr>
              <a:t>Non considera il profilo di rischio </a:t>
            </a:r>
            <a:r>
              <a:rPr lang="it-IT" dirty="0" smtClean="0">
                <a:solidFill>
                  <a:srgbClr val="000000"/>
                </a:solidFill>
                <a:latin typeface="Tahoma" charset="0"/>
              </a:rPr>
              <a:t>dell</a:t>
            </a:r>
            <a:r>
              <a:rPr lang="it-IT" dirty="0" smtClean="0">
                <a:solidFill>
                  <a:srgbClr val="000000"/>
                </a:solidFill>
                <a:latin typeface="Arial"/>
              </a:rPr>
              <a:t>’</a:t>
            </a:r>
            <a:r>
              <a:rPr lang="it-IT" dirty="0" smtClean="0">
                <a:solidFill>
                  <a:srgbClr val="000000"/>
                </a:solidFill>
                <a:latin typeface="Tahoma" charset="0"/>
              </a:rPr>
              <a:t>azienda </a:t>
            </a:r>
            <a:r>
              <a:rPr lang="it-IT" dirty="0">
                <a:solidFill>
                  <a:srgbClr val="000000"/>
                </a:solidFill>
                <a:latin typeface="Tahoma" charset="0"/>
              </a:rPr>
              <a:t>e del </a:t>
            </a:r>
            <a:r>
              <a:rPr lang="it-IT" dirty="0" smtClean="0">
                <a:solidFill>
                  <a:srgbClr val="000000"/>
                </a:solidFill>
                <a:latin typeface="Tahoma" charset="0"/>
              </a:rPr>
              <a:t>settore</a:t>
            </a:r>
          </a:p>
        </p:txBody>
      </p:sp>
      <p:sp>
        <p:nvSpPr>
          <p:cNvPr id="432133" name="AutoShape 5"/>
          <p:cNvSpPr>
            <a:spLocks noChangeArrowheads="1"/>
          </p:cNvSpPr>
          <p:nvPr/>
        </p:nvSpPr>
        <p:spPr bwMode="auto">
          <a:xfrm>
            <a:off x="762000" y="1485900"/>
            <a:ext cx="533400" cy="228600"/>
          </a:xfrm>
          <a:prstGeom prst="notchedRightArrow">
            <a:avLst>
              <a:gd name="adj1" fmla="val 50000"/>
              <a:gd name="adj2" fmla="val 47396"/>
            </a:avLst>
          </a:prstGeom>
          <a:solidFill>
            <a:srgbClr val="F0FF42"/>
          </a:solidFill>
          <a:ln w="190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432134" name="AutoShape 6"/>
          <p:cNvSpPr>
            <a:spLocks noChangeArrowheads="1"/>
          </p:cNvSpPr>
          <p:nvPr/>
        </p:nvSpPr>
        <p:spPr bwMode="auto">
          <a:xfrm>
            <a:off x="762000" y="3335484"/>
            <a:ext cx="533400" cy="228600"/>
          </a:xfrm>
          <a:prstGeom prst="notchedRightArrow">
            <a:avLst>
              <a:gd name="adj1" fmla="val 50000"/>
              <a:gd name="adj2" fmla="val 47396"/>
            </a:avLst>
          </a:prstGeom>
          <a:solidFill>
            <a:srgbClr val="F0FF42"/>
          </a:solidFill>
          <a:ln w="190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432135" name="AutoShape 7"/>
          <p:cNvSpPr>
            <a:spLocks noChangeArrowheads="1"/>
          </p:cNvSpPr>
          <p:nvPr/>
        </p:nvSpPr>
        <p:spPr bwMode="auto">
          <a:xfrm>
            <a:off x="762000" y="2857500"/>
            <a:ext cx="533400" cy="228600"/>
          </a:xfrm>
          <a:prstGeom prst="notchedRightArrow">
            <a:avLst>
              <a:gd name="adj1" fmla="val 50000"/>
              <a:gd name="adj2" fmla="val 47396"/>
            </a:avLst>
          </a:prstGeom>
          <a:solidFill>
            <a:srgbClr val="F0FF42"/>
          </a:solidFill>
          <a:ln w="190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432136" name="AutoShape 8"/>
          <p:cNvSpPr>
            <a:spLocks noChangeArrowheads="1"/>
          </p:cNvSpPr>
          <p:nvPr/>
        </p:nvSpPr>
        <p:spPr bwMode="auto">
          <a:xfrm>
            <a:off x="762000" y="2400300"/>
            <a:ext cx="533400" cy="228600"/>
          </a:xfrm>
          <a:prstGeom prst="notchedRightArrow">
            <a:avLst>
              <a:gd name="adj1" fmla="val 50000"/>
              <a:gd name="adj2" fmla="val 47396"/>
            </a:avLst>
          </a:prstGeom>
          <a:solidFill>
            <a:srgbClr val="F0FF42"/>
          </a:solidFill>
          <a:ln w="190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432137" name="AutoShape 9"/>
          <p:cNvSpPr>
            <a:spLocks noChangeArrowheads="1"/>
          </p:cNvSpPr>
          <p:nvPr/>
        </p:nvSpPr>
        <p:spPr bwMode="auto">
          <a:xfrm>
            <a:off x="762000" y="1943100"/>
            <a:ext cx="533400" cy="228600"/>
          </a:xfrm>
          <a:prstGeom prst="notchedRightArrow">
            <a:avLst>
              <a:gd name="adj1" fmla="val 50000"/>
              <a:gd name="adj2" fmla="val 47396"/>
            </a:avLst>
          </a:prstGeom>
          <a:solidFill>
            <a:srgbClr val="F0FF42"/>
          </a:solidFill>
          <a:ln w="190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Aprile 2009</a:t>
            </a:r>
          </a:p>
        </p:txBody>
      </p:sp>
      <p:sp>
        <p:nvSpPr>
          <p:cNvPr id="327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73724" y="285750"/>
            <a:ext cx="7794381" cy="857250"/>
          </a:xfrm>
        </p:spPr>
        <p:txBody>
          <a:bodyPr/>
          <a:lstStyle/>
          <a:p>
            <a:r>
              <a:rPr lang="it-IT" sz="2700" dirty="0">
                <a:solidFill>
                  <a:srgbClr val="971613"/>
                </a:solidFill>
              </a:rPr>
              <a:t>Verifica </a:t>
            </a:r>
            <a:r>
              <a:rPr lang="it-IT" sz="2700" dirty="0" err="1">
                <a:solidFill>
                  <a:srgbClr val="971613"/>
                </a:solidFill>
              </a:rPr>
              <a:t>dell</a:t>
            </a:r>
            <a:r>
              <a:rPr lang="ja-JP" altLang="it-IT" sz="2700" dirty="0">
                <a:solidFill>
                  <a:srgbClr val="971613"/>
                </a:solidFill>
                <a:latin typeface="Arial"/>
              </a:rPr>
              <a:t>’</a:t>
            </a:r>
            <a:r>
              <a:rPr lang="it-IT" sz="2700" dirty="0">
                <a:solidFill>
                  <a:srgbClr val="971613"/>
                </a:solidFill>
              </a:rPr>
              <a:t>attendibilità dei dati di bilancio</a:t>
            </a:r>
          </a:p>
        </p:txBody>
      </p:sp>
      <p:sp>
        <p:nvSpPr>
          <p:cNvPr id="327683" name="Text Box 3"/>
          <p:cNvSpPr txBox="1">
            <a:spLocks noChangeArrowheads="1"/>
          </p:cNvSpPr>
          <p:nvPr/>
        </p:nvSpPr>
        <p:spPr bwMode="auto">
          <a:xfrm>
            <a:off x="76200" y="1314451"/>
            <a:ext cx="7924800" cy="138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lvl="2" algn="just"/>
            <a:endParaRPr lang="it-IT" sz="1700" dirty="0">
              <a:solidFill>
                <a:srgbClr val="000000"/>
              </a:solidFill>
            </a:endParaRPr>
          </a:p>
          <a:p>
            <a:pPr algn="just"/>
            <a:endParaRPr lang="it-IT" sz="1700" dirty="0">
              <a:solidFill>
                <a:srgbClr val="000000"/>
              </a:solidFill>
            </a:endParaRPr>
          </a:p>
          <a:p>
            <a:pPr algn="just"/>
            <a:endParaRPr lang="it-IT" sz="1700" dirty="0">
              <a:solidFill>
                <a:srgbClr val="000000"/>
              </a:solidFill>
            </a:endParaRPr>
          </a:p>
          <a:p>
            <a:pPr algn="just"/>
            <a:endParaRPr lang="it-IT" sz="1700" dirty="0">
              <a:solidFill>
                <a:srgbClr val="000000"/>
              </a:solidFill>
            </a:endParaRPr>
          </a:p>
          <a:p>
            <a:pPr algn="l"/>
            <a:endParaRPr lang="it-IT" sz="1700" dirty="0">
              <a:solidFill>
                <a:srgbClr val="000000"/>
              </a:solidFill>
            </a:endParaRPr>
          </a:p>
        </p:txBody>
      </p:sp>
      <p:sp>
        <p:nvSpPr>
          <p:cNvPr id="327684" name="Text Box 4"/>
          <p:cNvSpPr txBox="1">
            <a:spLocks noChangeArrowheads="1"/>
          </p:cNvSpPr>
          <p:nvPr/>
        </p:nvSpPr>
        <p:spPr bwMode="auto">
          <a:xfrm>
            <a:off x="762000" y="1257300"/>
            <a:ext cx="7848600" cy="2156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indent="-26670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it-IT" sz="1800" dirty="0">
                <a:solidFill>
                  <a:srgbClr val="000000"/>
                </a:solidFill>
                <a:latin typeface="Tahoma" charset="0"/>
              </a:rPr>
              <a:t>Dati inattendibili o eterogenei rendono l</a:t>
            </a:r>
            <a:r>
              <a:rPr lang="ja-JP" altLang="it-IT" sz="18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800" dirty="0">
                <a:solidFill>
                  <a:srgbClr val="000000"/>
                </a:solidFill>
                <a:latin typeface="Tahoma" charset="0"/>
              </a:rPr>
              <a:t>analisi inutile o fuorviante, ovvero richiedono un</a:t>
            </a:r>
            <a:r>
              <a:rPr lang="ja-JP" altLang="it-IT" sz="18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sz="1800" dirty="0">
                <a:solidFill>
                  <a:srgbClr val="000000"/>
                </a:solidFill>
                <a:latin typeface="Tahoma" charset="0"/>
              </a:rPr>
              <a:t>attività estremamente laboriosa per eliminare gli effetti distorsivi.</a:t>
            </a:r>
          </a:p>
          <a:p>
            <a:pPr algn="just">
              <a:spcBef>
                <a:spcPct val="50000"/>
              </a:spcBef>
            </a:pPr>
            <a:r>
              <a:rPr lang="it-IT" sz="1800" dirty="0">
                <a:solidFill>
                  <a:srgbClr val="000000"/>
                </a:solidFill>
                <a:latin typeface="Tahoma" charset="0"/>
              </a:rPr>
              <a:t>I bilanci analizzati devono rispondere ai seguenti requisiti:</a:t>
            </a:r>
          </a:p>
          <a:p>
            <a:pPr lvl="1"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800" dirty="0">
                <a:solidFill>
                  <a:srgbClr val="000000"/>
                </a:solidFill>
                <a:latin typeface="Tahoma" charset="0"/>
              </a:rPr>
              <a:t>omogeneità della riclassificazione;</a:t>
            </a:r>
          </a:p>
          <a:p>
            <a:pPr lvl="1" algn="just">
              <a:spcBef>
                <a:spcPct val="50000"/>
              </a:spcBef>
              <a:buClr>
                <a:srgbClr val="971613"/>
              </a:buClr>
              <a:buFont typeface="Wingdings" charset="0"/>
              <a:buChar char="ü"/>
            </a:pPr>
            <a:r>
              <a:rPr lang="it-IT" sz="1800" dirty="0">
                <a:solidFill>
                  <a:srgbClr val="000000"/>
                </a:solidFill>
                <a:latin typeface="Tahoma" charset="0"/>
              </a:rPr>
              <a:t>uniformità nel tempo dei principi contabili utilizzati</a:t>
            </a:r>
          </a:p>
        </p:txBody>
      </p:sp>
      <p:sp>
        <p:nvSpPr>
          <p:cNvPr id="327698" name="AutoShape 18"/>
          <p:cNvSpPr>
            <a:spLocks noChangeArrowheads="1"/>
          </p:cNvSpPr>
          <p:nvPr/>
        </p:nvSpPr>
        <p:spPr bwMode="auto">
          <a:xfrm>
            <a:off x="3733800" y="3486150"/>
            <a:ext cx="1066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77925" tIns="38963" rIns="77925" bIns="38963" anchor="ctr"/>
          <a:lstStyle/>
          <a:p>
            <a:endParaRPr lang="it-IT"/>
          </a:p>
        </p:txBody>
      </p:sp>
      <p:sp>
        <p:nvSpPr>
          <p:cNvPr id="327699" name="Text Box 19"/>
          <p:cNvSpPr txBox="1">
            <a:spLocks noChangeArrowheads="1"/>
          </p:cNvSpPr>
          <p:nvPr/>
        </p:nvSpPr>
        <p:spPr bwMode="auto">
          <a:xfrm>
            <a:off x="914400" y="4057651"/>
            <a:ext cx="7162800" cy="632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7925" tIns="38963" rIns="77925" bIns="38963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i="1" dirty="0">
                <a:solidFill>
                  <a:srgbClr val="000000"/>
                </a:solidFill>
                <a:latin typeface="Tahoma" charset="0"/>
              </a:rPr>
              <a:t>A volte è necessario </a:t>
            </a:r>
            <a:r>
              <a:rPr lang="ja-JP" altLang="it-IT" i="1" dirty="0">
                <a:solidFill>
                  <a:srgbClr val="000000"/>
                </a:solidFill>
                <a:latin typeface="Arial"/>
              </a:rPr>
              <a:t>“</a:t>
            </a:r>
            <a:r>
              <a:rPr lang="it-IT" i="1" dirty="0">
                <a:solidFill>
                  <a:srgbClr val="000000"/>
                </a:solidFill>
                <a:latin typeface="Tahoma" charset="0"/>
              </a:rPr>
              <a:t>rettificare</a:t>
            </a:r>
            <a:r>
              <a:rPr lang="ja-JP" altLang="it-IT" i="1" dirty="0">
                <a:solidFill>
                  <a:srgbClr val="000000"/>
                </a:solidFill>
                <a:latin typeface="Arial"/>
              </a:rPr>
              <a:t>”</a:t>
            </a:r>
            <a:r>
              <a:rPr lang="it-IT" i="1" dirty="0">
                <a:solidFill>
                  <a:srgbClr val="000000"/>
                </a:solidFill>
                <a:latin typeface="Tahoma" charset="0"/>
              </a:rPr>
              <a:t> i bilanci al fine di renderli maggiormente idonei </a:t>
            </a:r>
            <a:r>
              <a:rPr lang="it-IT" i="1" dirty="0" err="1">
                <a:solidFill>
                  <a:srgbClr val="000000"/>
                </a:solidFill>
                <a:latin typeface="Tahoma" charset="0"/>
              </a:rPr>
              <a:t>all</a:t>
            </a:r>
            <a:r>
              <a:rPr lang="ja-JP" altLang="it-IT" i="1" dirty="0">
                <a:solidFill>
                  <a:srgbClr val="000000"/>
                </a:solidFill>
                <a:latin typeface="Arial"/>
              </a:rPr>
              <a:t>’</a:t>
            </a:r>
            <a:r>
              <a:rPr lang="it-IT" i="1" dirty="0">
                <a:solidFill>
                  <a:srgbClr val="000000"/>
                </a:solidFill>
                <a:latin typeface="Tahoma" charset="0"/>
              </a:rPr>
              <a:t>analisi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 GDA cascata numeri" id="{DA853DF9-EEFF-4DBB-BEBA-ECFB9A4951B7}" vid="{ACE24879-A3B3-4F7F-BD65-AAE33C5007D2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TEMA.thmx</Template>
  <TotalTime>6658</TotalTime>
  <Words>2213</Words>
  <Application>Microsoft Macintosh PowerPoint</Application>
  <PresentationFormat>Presentazione su schermo (16:9)</PresentationFormat>
  <Paragraphs>415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32" baseType="lpstr">
      <vt:lpstr>TEMA</vt:lpstr>
      <vt:lpstr>MINIMASTER REVISIONE LEGALE Analisi per indici e suo utilizzo</vt:lpstr>
      <vt:lpstr>Analisi di bilancio</vt:lpstr>
      <vt:lpstr>Che bilancio stiamo analizzando?</vt:lpstr>
      <vt:lpstr>Il bilancio è completo?</vt:lpstr>
      <vt:lpstr>Scopo dell’analisi</vt:lpstr>
      <vt:lpstr>Tipi di analisi</vt:lpstr>
      <vt:lpstr>Fasi di sviluppo dell’analisi di bilancio per indici</vt:lpstr>
      <vt:lpstr>Limiti dell’analisi di bilancio</vt:lpstr>
      <vt:lpstr>Verifica dell’attendibilità dei dati di bilancio</vt:lpstr>
      <vt:lpstr>I trucchi dei bilanci </vt:lpstr>
      <vt:lpstr>Segnali di attenzione </vt:lpstr>
      <vt:lpstr>Presentazione di PowerPoint</vt:lpstr>
      <vt:lpstr>Stato Patrimoniale IFRS</vt:lpstr>
      <vt:lpstr>Riclassificazione strutturale</vt:lpstr>
      <vt:lpstr>Analisi strutturale dello stato patrimoniale</vt:lpstr>
      <vt:lpstr>Riclassificazione Conto economico</vt:lpstr>
      <vt:lpstr>Composizione del costo del prodotto venduto</vt:lpstr>
      <vt:lpstr>L’analisi di bilancio attraverso i quozienti</vt:lpstr>
      <vt:lpstr>Indici di equilibrio patrimoniale</vt:lpstr>
      <vt:lpstr>Presentazione di PowerPoint</vt:lpstr>
      <vt:lpstr>Presentazione di PowerPoint</vt:lpstr>
      <vt:lpstr>Indici di equilibrio finanziario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Altri indici finanziari</vt:lpstr>
      <vt:lpstr>Presentazione di PowerPoint</vt:lpstr>
      <vt:lpstr>Analisi di bilancio e revisione</vt:lpstr>
    </vt:vector>
  </TitlesOfParts>
  <Company>gda revisori indipendenti spa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contabili OIC 25 - Crediti</dc:title>
  <dc:creator>Dario Colombo</dc:creator>
  <cp:lastModifiedBy>Dario Colombo</cp:lastModifiedBy>
  <cp:revision>327</cp:revision>
  <cp:lastPrinted>2018-11-07T09:07:41Z</cp:lastPrinted>
  <dcterms:created xsi:type="dcterms:W3CDTF">2014-07-28T09:53:09Z</dcterms:created>
  <dcterms:modified xsi:type="dcterms:W3CDTF">2018-11-19T11:21:06Z</dcterms:modified>
</cp:coreProperties>
</file>