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60"/>
  </p:handoutMasterIdLst>
  <p:sldIdLst>
    <p:sldId id="256" r:id="rId2"/>
    <p:sldId id="341" r:id="rId3"/>
    <p:sldId id="351" r:id="rId4"/>
    <p:sldId id="340" r:id="rId5"/>
    <p:sldId id="316" r:id="rId6"/>
    <p:sldId id="337" r:id="rId7"/>
    <p:sldId id="342" r:id="rId8"/>
    <p:sldId id="373" r:id="rId9"/>
    <p:sldId id="382" r:id="rId10"/>
    <p:sldId id="381" r:id="rId11"/>
    <p:sldId id="380" r:id="rId12"/>
    <p:sldId id="375" r:id="rId13"/>
    <p:sldId id="377" r:id="rId14"/>
    <p:sldId id="384" r:id="rId15"/>
    <p:sldId id="372" r:id="rId16"/>
    <p:sldId id="335" r:id="rId17"/>
    <p:sldId id="345" r:id="rId18"/>
    <p:sldId id="346" r:id="rId19"/>
    <p:sldId id="347" r:id="rId20"/>
    <p:sldId id="433" r:id="rId21"/>
    <p:sldId id="348" r:id="rId22"/>
    <p:sldId id="349" r:id="rId23"/>
    <p:sldId id="410" r:id="rId24"/>
    <p:sldId id="412" r:id="rId25"/>
    <p:sldId id="434" r:id="rId26"/>
    <p:sldId id="414" r:id="rId27"/>
    <p:sldId id="416" r:id="rId28"/>
    <p:sldId id="439" r:id="rId29"/>
    <p:sldId id="440" r:id="rId30"/>
    <p:sldId id="417" r:id="rId31"/>
    <p:sldId id="387" r:id="rId32"/>
    <p:sldId id="409" r:id="rId33"/>
    <p:sldId id="436" r:id="rId34"/>
    <p:sldId id="390" r:id="rId35"/>
    <p:sldId id="415" r:id="rId36"/>
    <p:sldId id="418" r:id="rId37"/>
    <p:sldId id="408" r:id="rId38"/>
    <p:sldId id="392" r:id="rId39"/>
    <p:sldId id="396" r:id="rId40"/>
    <p:sldId id="435" r:id="rId41"/>
    <p:sldId id="397" r:id="rId42"/>
    <p:sldId id="398" r:id="rId43"/>
    <p:sldId id="399" r:id="rId44"/>
    <p:sldId id="328" r:id="rId45"/>
    <p:sldId id="420" r:id="rId46"/>
    <p:sldId id="330" r:id="rId47"/>
    <p:sldId id="423" r:id="rId48"/>
    <p:sldId id="431" r:id="rId49"/>
    <p:sldId id="424" r:id="rId50"/>
    <p:sldId id="427" r:id="rId51"/>
    <p:sldId id="425" r:id="rId52"/>
    <p:sldId id="428" r:id="rId53"/>
    <p:sldId id="331" r:id="rId54"/>
    <p:sldId id="333" r:id="rId55"/>
    <p:sldId id="432" r:id="rId56"/>
    <p:sldId id="437" r:id="rId57"/>
    <p:sldId id="438" r:id="rId58"/>
    <p:sldId id="310" r:id="rId59"/>
  </p:sldIdLst>
  <p:sldSz cx="9144000" cy="6858000" type="screen4x3"/>
  <p:notesSz cx="6799263"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3ED5"/>
    <a:srgbClr val="0E6222"/>
    <a:srgbClr val="B5B6B0"/>
    <a:srgbClr val="18A8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9747" autoAdjust="0"/>
  </p:normalViewPr>
  <p:slideViewPr>
    <p:cSldViewPr>
      <p:cViewPr varScale="1">
        <p:scale>
          <a:sx n="107" d="100"/>
          <a:sy n="107" d="100"/>
        </p:scale>
        <p:origin x="-84" y="-90"/>
      </p:cViewPr>
      <p:guideLst>
        <p:guide orient="horz" pos="2160"/>
        <p:guide pos="2880"/>
      </p:guideLst>
    </p:cSldViewPr>
  </p:slideViewPr>
  <p:outlineViewPr>
    <p:cViewPr>
      <p:scale>
        <a:sx n="33" d="100"/>
        <a:sy n="33" d="100"/>
      </p:scale>
      <p:origin x="24" y="54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899323-D2B7-4535-86CD-C4A6CC9CA34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it-IT"/>
        </a:p>
      </dgm:t>
    </dgm:pt>
    <dgm:pt modelId="{0406030B-FB94-49BF-8DAA-B08DFE868BF1}">
      <dgm:prSet phldrT="[Testo]"/>
      <dgm:spPr/>
      <dgm:t>
        <a:bodyPr/>
        <a:lstStyle/>
        <a:p>
          <a:r>
            <a:rPr lang="it-IT" dirty="0" smtClean="0"/>
            <a:t>40 c.p. + REATO</a:t>
          </a:r>
          <a:endParaRPr lang="it-IT" dirty="0"/>
        </a:p>
      </dgm:t>
    </dgm:pt>
    <dgm:pt modelId="{2DA28DC9-3C89-41B0-9087-2A610D1D25B2}" type="parTrans" cxnId="{A9ECFC03-9DC9-4C19-8D09-E969B2C79D3D}">
      <dgm:prSet/>
      <dgm:spPr/>
      <dgm:t>
        <a:bodyPr/>
        <a:lstStyle/>
        <a:p>
          <a:endParaRPr lang="it-IT"/>
        </a:p>
      </dgm:t>
    </dgm:pt>
    <dgm:pt modelId="{C8148DE5-7FD6-4EE7-BEA8-49100EF610E3}" type="sibTrans" cxnId="{A9ECFC03-9DC9-4C19-8D09-E969B2C79D3D}">
      <dgm:prSet/>
      <dgm:spPr/>
      <dgm:t>
        <a:bodyPr/>
        <a:lstStyle/>
        <a:p>
          <a:endParaRPr lang="it-IT"/>
        </a:p>
      </dgm:t>
    </dgm:pt>
    <dgm:pt modelId="{8C53B653-B383-420C-846E-6AE1A2ECDD28}">
      <dgm:prSet phldrT="[Testo]"/>
      <dgm:spPr/>
      <dgm:t>
        <a:bodyPr/>
        <a:lstStyle/>
        <a:p>
          <a:r>
            <a:rPr lang="it-IT" dirty="0" smtClean="0">
              <a:latin typeface="Times New Roman"/>
              <a:cs typeface="Times New Roman"/>
            </a:rPr>
            <a:t>Obbligo giuridico di attivarsi (posizione di garanzia)</a:t>
          </a:r>
          <a:endParaRPr lang="it-IT" dirty="0">
            <a:latin typeface="Times New Roman"/>
            <a:cs typeface="Times New Roman"/>
          </a:endParaRPr>
        </a:p>
      </dgm:t>
    </dgm:pt>
    <dgm:pt modelId="{A590DD09-6360-4DBD-B8E6-C432869F9423}" type="parTrans" cxnId="{69E48A18-02F0-4211-91B2-BE9CFFB03165}">
      <dgm:prSet/>
      <dgm:spPr/>
      <dgm:t>
        <a:bodyPr/>
        <a:lstStyle/>
        <a:p>
          <a:endParaRPr lang="it-IT"/>
        </a:p>
      </dgm:t>
    </dgm:pt>
    <dgm:pt modelId="{581EB7D0-5C57-428F-8E48-79548967FC7F}" type="sibTrans" cxnId="{69E48A18-02F0-4211-91B2-BE9CFFB03165}">
      <dgm:prSet/>
      <dgm:spPr/>
      <dgm:t>
        <a:bodyPr/>
        <a:lstStyle/>
        <a:p>
          <a:endParaRPr lang="it-IT"/>
        </a:p>
      </dgm:t>
    </dgm:pt>
    <dgm:pt modelId="{F4BA4948-7848-4FBD-8412-CFE024C56ED9}">
      <dgm:prSet phldrT="[Testo]"/>
      <dgm:spPr/>
      <dgm:t>
        <a:bodyPr/>
        <a:lstStyle/>
        <a:p>
          <a:r>
            <a:rPr lang="it-IT" dirty="0" smtClean="0">
              <a:latin typeface="Times New Roman"/>
              <a:cs typeface="Times New Roman"/>
            </a:rPr>
            <a:t>Mancato compimento dell’azione imposta</a:t>
          </a:r>
        </a:p>
        <a:p>
          <a:r>
            <a:rPr lang="it-IT" dirty="0" smtClean="0">
              <a:latin typeface="Times New Roman"/>
              <a:cs typeface="Times New Roman"/>
            </a:rPr>
            <a:t> (poteri di controllo)</a:t>
          </a:r>
          <a:endParaRPr lang="it-IT" dirty="0">
            <a:latin typeface="Times New Roman"/>
            <a:cs typeface="Times New Roman"/>
          </a:endParaRPr>
        </a:p>
      </dgm:t>
    </dgm:pt>
    <dgm:pt modelId="{7BB597AD-0649-49D3-BAD8-AF57B0863D0E}" type="parTrans" cxnId="{4699A1EE-1EE1-4856-AEB2-D9A91ADAF95E}">
      <dgm:prSet/>
      <dgm:spPr/>
      <dgm:t>
        <a:bodyPr/>
        <a:lstStyle/>
        <a:p>
          <a:endParaRPr lang="it-IT"/>
        </a:p>
      </dgm:t>
    </dgm:pt>
    <dgm:pt modelId="{8398908F-A7F4-46D6-BD6F-FD5E6722ECFF}" type="sibTrans" cxnId="{4699A1EE-1EE1-4856-AEB2-D9A91ADAF95E}">
      <dgm:prSet/>
      <dgm:spPr/>
      <dgm:t>
        <a:bodyPr/>
        <a:lstStyle/>
        <a:p>
          <a:endParaRPr lang="it-IT"/>
        </a:p>
      </dgm:t>
    </dgm:pt>
    <dgm:pt modelId="{DD842656-3DCA-4330-AD7A-A9E8C65D8E40}">
      <dgm:prSet phldrT="[Testo]"/>
      <dgm:spPr/>
      <dgm:t>
        <a:bodyPr/>
        <a:lstStyle/>
        <a:p>
          <a:r>
            <a:rPr lang="it-IT" dirty="0" smtClean="0">
              <a:latin typeface="Times New Roman"/>
              <a:cs typeface="Times New Roman"/>
            </a:rPr>
            <a:t>Elemento soggettivo</a:t>
          </a:r>
          <a:endParaRPr lang="it-IT" dirty="0">
            <a:latin typeface="Times New Roman"/>
            <a:cs typeface="Times New Roman"/>
          </a:endParaRPr>
        </a:p>
      </dgm:t>
    </dgm:pt>
    <dgm:pt modelId="{E1112121-F5EA-4F1F-BEB2-0064CABEC903}" type="parTrans" cxnId="{9BE3AF10-38A3-4182-B3D1-A4BF2121FF96}">
      <dgm:prSet/>
      <dgm:spPr/>
      <dgm:t>
        <a:bodyPr/>
        <a:lstStyle/>
        <a:p>
          <a:endParaRPr lang="it-IT"/>
        </a:p>
      </dgm:t>
    </dgm:pt>
    <dgm:pt modelId="{9775DCDA-8573-421E-AE16-6CD31AD3472D}" type="sibTrans" cxnId="{9BE3AF10-38A3-4182-B3D1-A4BF2121FF96}">
      <dgm:prSet/>
      <dgm:spPr/>
      <dgm:t>
        <a:bodyPr/>
        <a:lstStyle/>
        <a:p>
          <a:endParaRPr lang="it-IT"/>
        </a:p>
      </dgm:t>
    </dgm:pt>
    <dgm:pt modelId="{6E517607-65C8-48F7-8FA9-FFD90D98A23D}">
      <dgm:prSet phldrT="[Testo]"/>
      <dgm:spPr/>
      <dgm:t>
        <a:bodyPr/>
        <a:lstStyle/>
        <a:p>
          <a:r>
            <a:rPr lang="it-IT" dirty="0" smtClean="0">
              <a:latin typeface="Times New Roman"/>
              <a:cs typeface="Times New Roman"/>
            </a:rPr>
            <a:t>Realizzarsi di un evento che il garante aveva l’obbligo di impedire (causalmente collegato alla condotta)</a:t>
          </a:r>
          <a:endParaRPr lang="it-IT" dirty="0">
            <a:latin typeface="Times New Roman"/>
            <a:cs typeface="Times New Roman"/>
          </a:endParaRPr>
        </a:p>
      </dgm:t>
    </dgm:pt>
    <dgm:pt modelId="{FB932748-7CEC-40B1-A8A1-E9E0754A4333}" type="parTrans" cxnId="{7017EDA7-8DAA-4C84-B2D1-0529439BF393}">
      <dgm:prSet/>
      <dgm:spPr/>
      <dgm:t>
        <a:bodyPr/>
        <a:lstStyle/>
        <a:p>
          <a:endParaRPr lang="it-IT"/>
        </a:p>
      </dgm:t>
    </dgm:pt>
    <dgm:pt modelId="{41755351-0F1D-4CB1-A2FA-D1F862ED8C62}" type="sibTrans" cxnId="{7017EDA7-8DAA-4C84-B2D1-0529439BF393}">
      <dgm:prSet/>
      <dgm:spPr/>
      <dgm:t>
        <a:bodyPr/>
        <a:lstStyle/>
        <a:p>
          <a:endParaRPr lang="it-IT"/>
        </a:p>
      </dgm:t>
    </dgm:pt>
    <dgm:pt modelId="{6F3910D8-709A-4E70-9137-2E7EFF62CB5E}" type="pres">
      <dgm:prSet presAssocID="{04899323-D2B7-4535-86CD-C4A6CC9CA34A}" presName="diagram" presStyleCnt="0">
        <dgm:presLayoutVars>
          <dgm:chMax val="1"/>
          <dgm:dir/>
          <dgm:animLvl val="ctr"/>
          <dgm:resizeHandles val="exact"/>
        </dgm:presLayoutVars>
      </dgm:prSet>
      <dgm:spPr/>
      <dgm:t>
        <a:bodyPr/>
        <a:lstStyle/>
        <a:p>
          <a:endParaRPr lang="it-IT"/>
        </a:p>
      </dgm:t>
    </dgm:pt>
    <dgm:pt modelId="{BAB4973E-3113-462B-AA0D-2B6C6E99D0BC}" type="pres">
      <dgm:prSet presAssocID="{04899323-D2B7-4535-86CD-C4A6CC9CA34A}" presName="matrix" presStyleCnt="0"/>
      <dgm:spPr/>
    </dgm:pt>
    <dgm:pt modelId="{676659BE-2C2E-4AA4-AFC8-C611D9E8A52E}" type="pres">
      <dgm:prSet presAssocID="{04899323-D2B7-4535-86CD-C4A6CC9CA34A}" presName="tile1" presStyleLbl="node1" presStyleIdx="0" presStyleCnt="4"/>
      <dgm:spPr/>
      <dgm:t>
        <a:bodyPr/>
        <a:lstStyle/>
        <a:p>
          <a:endParaRPr lang="it-IT"/>
        </a:p>
      </dgm:t>
    </dgm:pt>
    <dgm:pt modelId="{08A5CC80-B106-47CA-A97A-24D1D009BB4F}" type="pres">
      <dgm:prSet presAssocID="{04899323-D2B7-4535-86CD-C4A6CC9CA34A}" presName="tile1text" presStyleLbl="node1" presStyleIdx="0" presStyleCnt="4">
        <dgm:presLayoutVars>
          <dgm:chMax val="0"/>
          <dgm:chPref val="0"/>
          <dgm:bulletEnabled val="1"/>
        </dgm:presLayoutVars>
      </dgm:prSet>
      <dgm:spPr/>
      <dgm:t>
        <a:bodyPr/>
        <a:lstStyle/>
        <a:p>
          <a:endParaRPr lang="it-IT"/>
        </a:p>
      </dgm:t>
    </dgm:pt>
    <dgm:pt modelId="{C497F700-7C2E-40EB-BE76-A75DA2883F80}" type="pres">
      <dgm:prSet presAssocID="{04899323-D2B7-4535-86CD-C4A6CC9CA34A}" presName="tile2" presStyleLbl="node1" presStyleIdx="1" presStyleCnt="4"/>
      <dgm:spPr/>
      <dgm:t>
        <a:bodyPr/>
        <a:lstStyle/>
        <a:p>
          <a:endParaRPr lang="it-IT"/>
        </a:p>
      </dgm:t>
    </dgm:pt>
    <dgm:pt modelId="{EC7A4011-8039-4929-A4F9-1378B7FBB071}" type="pres">
      <dgm:prSet presAssocID="{04899323-D2B7-4535-86CD-C4A6CC9CA34A}" presName="tile2text" presStyleLbl="node1" presStyleIdx="1" presStyleCnt="4">
        <dgm:presLayoutVars>
          <dgm:chMax val="0"/>
          <dgm:chPref val="0"/>
          <dgm:bulletEnabled val="1"/>
        </dgm:presLayoutVars>
      </dgm:prSet>
      <dgm:spPr/>
      <dgm:t>
        <a:bodyPr/>
        <a:lstStyle/>
        <a:p>
          <a:endParaRPr lang="it-IT"/>
        </a:p>
      </dgm:t>
    </dgm:pt>
    <dgm:pt modelId="{94488EA5-65CC-4E29-B8EA-47038EE37466}" type="pres">
      <dgm:prSet presAssocID="{04899323-D2B7-4535-86CD-C4A6CC9CA34A}" presName="tile3" presStyleLbl="node1" presStyleIdx="2" presStyleCnt="4"/>
      <dgm:spPr/>
      <dgm:t>
        <a:bodyPr/>
        <a:lstStyle/>
        <a:p>
          <a:endParaRPr lang="it-IT"/>
        </a:p>
      </dgm:t>
    </dgm:pt>
    <dgm:pt modelId="{26BD373A-0451-40EE-B82F-BECDDE2AB692}" type="pres">
      <dgm:prSet presAssocID="{04899323-D2B7-4535-86CD-C4A6CC9CA34A}" presName="tile3text" presStyleLbl="node1" presStyleIdx="2" presStyleCnt="4">
        <dgm:presLayoutVars>
          <dgm:chMax val="0"/>
          <dgm:chPref val="0"/>
          <dgm:bulletEnabled val="1"/>
        </dgm:presLayoutVars>
      </dgm:prSet>
      <dgm:spPr/>
      <dgm:t>
        <a:bodyPr/>
        <a:lstStyle/>
        <a:p>
          <a:endParaRPr lang="it-IT"/>
        </a:p>
      </dgm:t>
    </dgm:pt>
    <dgm:pt modelId="{376BB7AA-444A-4026-B859-6152CCB59A70}" type="pres">
      <dgm:prSet presAssocID="{04899323-D2B7-4535-86CD-C4A6CC9CA34A}" presName="tile4" presStyleLbl="node1" presStyleIdx="3" presStyleCnt="4" custLinFactNeighborX="108" custLinFactNeighborY="-94"/>
      <dgm:spPr/>
      <dgm:t>
        <a:bodyPr/>
        <a:lstStyle/>
        <a:p>
          <a:endParaRPr lang="it-IT"/>
        </a:p>
      </dgm:t>
    </dgm:pt>
    <dgm:pt modelId="{36F8A619-D50D-4CD5-B769-9FCD3D252551}" type="pres">
      <dgm:prSet presAssocID="{04899323-D2B7-4535-86CD-C4A6CC9CA34A}" presName="tile4text" presStyleLbl="node1" presStyleIdx="3" presStyleCnt="4">
        <dgm:presLayoutVars>
          <dgm:chMax val="0"/>
          <dgm:chPref val="0"/>
          <dgm:bulletEnabled val="1"/>
        </dgm:presLayoutVars>
      </dgm:prSet>
      <dgm:spPr/>
      <dgm:t>
        <a:bodyPr/>
        <a:lstStyle/>
        <a:p>
          <a:endParaRPr lang="it-IT"/>
        </a:p>
      </dgm:t>
    </dgm:pt>
    <dgm:pt modelId="{4E4B4CD4-6EE5-4EFD-B947-FB9A81EC418B}" type="pres">
      <dgm:prSet presAssocID="{04899323-D2B7-4535-86CD-C4A6CC9CA34A}" presName="centerTile" presStyleLbl="fgShp" presStyleIdx="0" presStyleCnt="1">
        <dgm:presLayoutVars>
          <dgm:chMax val="0"/>
          <dgm:chPref val="0"/>
        </dgm:presLayoutVars>
      </dgm:prSet>
      <dgm:spPr/>
      <dgm:t>
        <a:bodyPr/>
        <a:lstStyle/>
        <a:p>
          <a:endParaRPr lang="it-IT"/>
        </a:p>
      </dgm:t>
    </dgm:pt>
  </dgm:ptLst>
  <dgm:cxnLst>
    <dgm:cxn modelId="{E4382E3F-219D-4CE7-82E3-0220C4BC2D5F}" type="presOf" srcId="{F4BA4948-7848-4FBD-8412-CFE024C56ED9}" destId="{EC7A4011-8039-4929-A4F9-1378B7FBB071}" srcOrd="1" destOrd="0" presId="urn:microsoft.com/office/officeart/2005/8/layout/matrix1"/>
    <dgm:cxn modelId="{7017EDA7-8DAA-4C84-B2D1-0529439BF393}" srcId="{0406030B-FB94-49BF-8DAA-B08DFE868BF1}" destId="{6E517607-65C8-48F7-8FA9-FFD90D98A23D}" srcOrd="3" destOrd="0" parTransId="{FB932748-7CEC-40B1-A8A1-E9E0754A4333}" sibTransId="{41755351-0F1D-4CB1-A2FA-D1F862ED8C62}"/>
    <dgm:cxn modelId="{4699A1EE-1EE1-4856-AEB2-D9A91ADAF95E}" srcId="{0406030B-FB94-49BF-8DAA-B08DFE868BF1}" destId="{F4BA4948-7848-4FBD-8412-CFE024C56ED9}" srcOrd="1" destOrd="0" parTransId="{7BB597AD-0649-49D3-BAD8-AF57B0863D0E}" sibTransId="{8398908F-A7F4-46D6-BD6F-FD5E6722ECFF}"/>
    <dgm:cxn modelId="{31C4237C-E50D-4EFB-A36D-B0EB8FD5FB74}" type="presOf" srcId="{8C53B653-B383-420C-846E-6AE1A2ECDD28}" destId="{08A5CC80-B106-47CA-A97A-24D1D009BB4F}" srcOrd="1" destOrd="0" presId="urn:microsoft.com/office/officeart/2005/8/layout/matrix1"/>
    <dgm:cxn modelId="{0C474535-BF48-4595-864B-DD173E032167}" type="presOf" srcId="{DD842656-3DCA-4330-AD7A-A9E8C65D8E40}" destId="{26BD373A-0451-40EE-B82F-BECDDE2AB692}" srcOrd="1" destOrd="0" presId="urn:microsoft.com/office/officeart/2005/8/layout/matrix1"/>
    <dgm:cxn modelId="{7F641CB0-E75F-493C-BBE7-992B06B0A93C}" type="presOf" srcId="{6E517607-65C8-48F7-8FA9-FFD90D98A23D}" destId="{36F8A619-D50D-4CD5-B769-9FCD3D252551}" srcOrd="1" destOrd="0" presId="urn:microsoft.com/office/officeart/2005/8/layout/matrix1"/>
    <dgm:cxn modelId="{9BE3AF10-38A3-4182-B3D1-A4BF2121FF96}" srcId="{0406030B-FB94-49BF-8DAA-B08DFE868BF1}" destId="{DD842656-3DCA-4330-AD7A-A9E8C65D8E40}" srcOrd="2" destOrd="0" parTransId="{E1112121-F5EA-4F1F-BEB2-0064CABEC903}" sibTransId="{9775DCDA-8573-421E-AE16-6CD31AD3472D}"/>
    <dgm:cxn modelId="{D370031E-777D-430E-8D85-C428B3C2CDAB}" type="presOf" srcId="{F4BA4948-7848-4FBD-8412-CFE024C56ED9}" destId="{C497F700-7C2E-40EB-BE76-A75DA2883F80}" srcOrd="0" destOrd="0" presId="urn:microsoft.com/office/officeart/2005/8/layout/matrix1"/>
    <dgm:cxn modelId="{769DCA6B-5973-4A6A-84F1-D9C1B064B315}" type="presOf" srcId="{0406030B-FB94-49BF-8DAA-B08DFE868BF1}" destId="{4E4B4CD4-6EE5-4EFD-B947-FB9A81EC418B}" srcOrd="0" destOrd="0" presId="urn:microsoft.com/office/officeart/2005/8/layout/matrix1"/>
    <dgm:cxn modelId="{69E48A18-02F0-4211-91B2-BE9CFFB03165}" srcId="{0406030B-FB94-49BF-8DAA-B08DFE868BF1}" destId="{8C53B653-B383-420C-846E-6AE1A2ECDD28}" srcOrd="0" destOrd="0" parTransId="{A590DD09-6360-4DBD-B8E6-C432869F9423}" sibTransId="{581EB7D0-5C57-428F-8E48-79548967FC7F}"/>
    <dgm:cxn modelId="{5349DFFC-CF76-458B-8376-4C1BFDC6E8B2}" type="presOf" srcId="{6E517607-65C8-48F7-8FA9-FFD90D98A23D}" destId="{376BB7AA-444A-4026-B859-6152CCB59A70}" srcOrd="0" destOrd="0" presId="urn:microsoft.com/office/officeart/2005/8/layout/matrix1"/>
    <dgm:cxn modelId="{283CA511-2D1B-4964-A028-2C181433C325}" type="presOf" srcId="{8C53B653-B383-420C-846E-6AE1A2ECDD28}" destId="{676659BE-2C2E-4AA4-AFC8-C611D9E8A52E}" srcOrd="0" destOrd="0" presId="urn:microsoft.com/office/officeart/2005/8/layout/matrix1"/>
    <dgm:cxn modelId="{A9ECFC03-9DC9-4C19-8D09-E969B2C79D3D}" srcId="{04899323-D2B7-4535-86CD-C4A6CC9CA34A}" destId="{0406030B-FB94-49BF-8DAA-B08DFE868BF1}" srcOrd="0" destOrd="0" parTransId="{2DA28DC9-3C89-41B0-9087-2A610D1D25B2}" sibTransId="{C8148DE5-7FD6-4EE7-BEA8-49100EF610E3}"/>
    <dgm:cxn modelId="{CB498456-F348-4114-80B5-164E3E74A126}" type="presOf" srcId="{DD842656-3DCA-4330-AD7A-A9E8C65D8E40}" destId="{94488EA5-65CC-4E29-B8EA-47038EE37466}" srcOrd="0" destOrd="0" presId="urn:microsoft.com/office/officeart/2005/8/layout/matrix1"/>
    <dgm:cxn modelId="{D50F7A4D-F679-4D6F-AE51-FDC136D5E47A}" type="presOf" srcId="{04899323-D2B7-4535-86CD-C4A6CC9CA34A}" destId="{6F3910D8-709A-4E70-9137-2E7EFF62CB5E}" srcOrd="0" destOrd="0" presId="urn:microsoft.com/office/officeart/2005/8/layout/matrix1"/>
    <dgm:cxn modelId="{39465D00-C4AC-4AFD-9974-16DC6C081CC8}" type="presParOf" srcId="{6F3910D8-709A-4E70-9137-2E7EFF62CB5E}" destId="{BAB4973E-3113-462B-AA0D-2B6C6E99D0BC}" srcOrd="0" destOrd="0" presId="urn:microsoft.com/office/officeart/2005/8/layout/matrix1"/>
    <dgm:cxn modelId="{365672A6-C975-47E1-A733-135E0C6CF524}" type="presParOf" srcId="{BAB4973E-3113-462B-AA0D-2B6C6E99D0BC}" destId="{676659BE-2C2E-4AA4-AFC8-C611D9E8A52E}" srcOrd="0" destOrd="0" presId="urn:microsoft.com/office/officeart/2005/8/layout/matrix1"/>
    <dgm:cxn modelId="{07E432DB-E4E1-4D39-859E-1208EDC3330A}" type="presParOf" srcId="{BAB4973E-3113-462B-AA0D-2B6C6E99D0BC}" destId="{08A5CC80-B106-47CA-A97A-24D1D009BB4F}" srcOrd="1" destOrd="0" presId="urn:microsoft.com/office/officeart/2005/8/layout/matrix1"/>
    <dgm:cxn modelId="{8D99CADD-0C04-46CB-BE27-67D21C4F0AA4}" type="presParOf" srcId="{BAB4973E-3113-462B-AA0D-2B6C6E99D0BC}" destId="{C497F700-7C2E-40EB-BE76-A75DA2883F80}" srcOrd="2" destOrd="0" presId="urn:microsoft.com/office/officeart/2005/8/layout/matrix1"/>
    <dgm:cxn modelId="{938A10D9-409B-49AB-8350-FADB2DED1B8B}" type="presParOf" srcId="{BAB4973E-3113-462B-AA0D-2B6C6E99D0BC}" destId="{EC7A4011-8039-4929-A4F9-1378B7FBB071}" srcOrd="3" destOrd="0" presId="urn:microsoft.com/office/officeart/2005/8/layout/matrix1"/>
    <dgm:cxn modelId="{7A6501CA-1BD5-4AED-874C-B033C20E0801}" type="presParOf" srcId="{BAB4973E-3113-462B-AA0D-2B6C6E99D0BC}" destId="{94488EA5-65CC-4E29-B8EA-47038EE37466}" srcOrd="4" destOrd="0" presId="urn:microsoft.com/office/officeart/2005/8/layout/matrix1"/>
    <dgm:cxn modelId="{3EDA66CC-953B-4564-87FC-969FB2E522F4}" type="presParOf" srcId="{BAB4973E-3113-462B-AA0D-2B6C6E99D0BC}" destId="{26BD373A-0451-40EE-B82F-BECDDE2AB692}" srcOrd="5" destOrd="0" presId="urn:microsoft.com/office/officeart/2005/8/layout/matrix1"/>
    <dgm:cxn modelId="{94BA40D4-FB27-40C5-8564-ACDC75540DE9}" type="presParOf" srcId="{BAB4973E-3113-462B-AA0D-2B6C6E99D0BC}" destId="{376BB7AA-444A-4026-B859-6152CCB59A70}" srcOrd="6" destOrd="0" presId="urn:microsoft.com/office/officeart/2005/8/layout/matrix1"/>
    <dgm:cxn modelId="{6C125C94-5196-4EA8-88C0-8E1F519A1482}" type="presParOf" srcId="{BAB4973E-3113-462B-AA0D-2B6C6E99D0BC}" destId="{36F8A619-D50D-4CD5-B769-9FCD3D252551}" srcOrd="7" destOrd="0" presId="urn:microsoft.com/office/officeart/2005/8/layout/matrix1"/>
    <dgm:cxn modelId="{BF69E3AC-567F-4AD5-A4E0-B767FEC15C08}" type="presParOf" srcId="{6F3910D8-709A-4E70-9137-2E7EFF62CB5E}" destId="{4E4B4CD4-6EE5-4EFD-B947-FB9A81EC418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899323-D2B7-4535-86CD-C4A6CC9CA34A}"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it-IT"/>
        </a:p>
      </dgm:t>
    </dgm:pt>
    <dgm:pt modelId="{0406030B-FB94-49BF-8DAA-B08DFE868BF1}">
      <dgm:prSet phldrT="[Testo]"/>
      <dgm:spPr/>
      <dgm:t>
        <a:bodyPr/>
        <a:lstStyle/>
        <a:p>
          <a:r>
            <a:rPr lang="it-IT" dirty="0" smtClean="0"/>
            <a:t>40 c.p. + 223 l. </a:t>
          </a:r>
          <a:r>
            <a:rPr lang="it-IT" dirty="0" err="1" smtClean="0"/>
            <a:t>fall</a:t>
          </a:r>
          <a:endParaRPr lang="it-IT" dirty="0"/>
        </a:p>
      </dgm:t>
    </dgm:pt>
    <dgm:pt modelId="{2DA28DC9-3C89-41B0-9087-2A610D1D25B2}" type="parTrans" cxnId="{A9ECFC03-9DC9-4C19-8D09-E969B2C79D3D}">
      <dgm:prSet/>
      <dgm:spPr/>
      <dgm:t>
        <a:bodyPr/>
        <a:lstStyle/>
        <a:p>
          <a:endParaRPr lang="it-IT"/>
        </a:p>
      </dgm:t>
    </dgm:pt>
    <dgm:pt modelId="{C8148DE5-7FD6-4EE7-BEA8-49100EF610E3}" type="sibTrans" cxnId="{A9ECFC03-9DC9-4C19-8D09-E969B2C79D3D}">
      <dgm:prSet/>
      <dgm:spPr/>
      <dgm:t>
        <a:bodyPr/>
        <a:lstStyle/>
        <a:p>
          <a:endParaRPr lang="it-IT"/>
        </a:p>
      </dgm:t>
    </dgm:pt>
    <dgm:pt modelId="{8C53B653-B383-420C-846E-6AE1A2ECDD28}">
      <dgm:prSet phldrT="[Testo]"/>
      <dgm:spPr/>
      <dgm:t>
        <a:bodyPr/>
        <a:lstStyle/>
        <a:p>
          <a:r>
            <a:rPr lang="it-IT" dirty="0" smtClean="0">
              <a:latin typeface="Times New Roman"/>
              <a:cs typeface="Times New Roman"/>
            </a:rPr>
            <a:t>Posizione di garanzia</a:t>
          </a:r>
          <a:endParaRPr lang="it-IT" dirty="0">
            <a:latin typeface="Times New Roman"/>
            <a:cs typeface="Times New Roman"/>
          </a:endParaRPr>
        </a:p>
      </dgm:t>
    </dgm:pt>
    <dgm:pt modelId="{A590DD09-6360-4DBD-B8E6-C432869F9423}" type="parTrans" cxnId="{69E48A18-02F0-4211-91B2-BE9CFFB03165}">
      <dgm:prSet/>
      <dgm:spPr/>
      <dgm:t>
        <a:bodyPr/>
        <a:lstStyle/>
        <a:p>
          <a:endParaRPr lang="it-IT"/>
        </a:p>
      </dgm:t>
    </dgm:pt>
    <dgm:pt modelId="{581EB7D0-5C57-428F-8E48-79548967FC7F}" type="sibTrans" cxnId="{69E48A18-02F0-4211-91B2-BE9CFFB03165}">
      <dgm:prSet/>
      <dgm:spPr/>
      <dgm:t>
        <a:bodyPr/>
        <a:lstStyle/>
        <a:p>
          <a:endParaRPr lang="it-IT"/>
        </a:p>
      </dgm:t>
    </dgm:pt>
    <dgm:pt modelId="{F4BA4948-7848-4FBD-8412-CFE024C56ED9}">
      <dgm:prSet phldrT="[Testo]"/>
      <dgm:spPr/>
      <dgm:t>
        <a:bodyPr/>
        <a:lstStyle/>
        <a:p>
          <a:r>
            <a:rPr lang="it-IT" dirty="0" smtClean="0">
              <a:latin typeface="Times New Roman"/>
              <a:cs typeface="Times New Roman"/>
            </a:rPr>
            <a:t>Mancata attivazione dei poteri di intervento e/o impeditivi</a:t>
          </a:r>
          <a:endParaRPr lang="it-IT" dirty="0">
            <a:latin typeface="Times New Roman"/>
            <a:cs typeface="Times New Roman"/>
          </a:endParaRPr>
        </a:p>
      </dgm:t>
    </dgm:pt>
    <dgm:pt modelId="{7BB597AD-0649-49D3-BAD8-AF57B0863D0E}" type="parTrans" cxnId="{4699A1EE-1EE1-4856-AEB2-D9A91ADAF95E}">
      <dgm:prSet/>
      <dgm:spPr/>
      <dgm:t>
        <a:bodyPr/>
        <a:lstStyle/>
        <a:p>
          <a:endParaRPr lang="it-IT"/>
        </a:p>
      </dgm:t>
    </dgm:pt>
    <dgm:pt modelId="{8398908F-A7F4-46D6-BD6F-FD5E6722ECFF}" type="sibTrans" cxnId="{4699A1EE-1EE1-4856-AEB2-D9A91ADAF95E}">
      <dgm:prSet/>
      <dgm:spPr/>
      <dgm:t>
        <a:bodyPr/>
        <a:lstStyle/>
        <a:p>
          <a:endParaRPr lang="it-IT"/>
        </a:p>
      </dgm:t>
    </dgm:pt>
    <dgm:pt modelId="{DD842656-3DCA-4330-AD7A-A9E8C65D8E40}">
      <dgm:prSet phldrT="[Testo]"/>
      <dgm:spPr/>
      <dgm:t>
        <a:bodyPr/>
        <a:lstStyle/>
        <a:p>
          <a:r>
            <a:rPr lang="it-IT" dirty="0" smtClean="0">
              <a:latin typeface="Times New Roman"/>
              <a:cs typeface="Times New Roman"/>
            </a:rPr>
            <a:t>Rappresentazione e volontà della condotta omissiva – anche accettazione del rischio (?)</a:t>
          </a:r>
          <a:endParaRPr lang="it-IT" dirty="0">
            <a:latin typeface="Times New Roman"/>
            <a:cs typeface="Times New Roman"/>
          </a:endParaRPr>
        </a:p>
      </dgm:t>
    </dgm:pt>
    <dgm:pt modelId="{E1112121-F5EA-4F1F-BEB2-0064CABEC903}" type="parTrans" cxnId="{9BE3AF10-38A3-4182-B3D1-A4BF2121FF96}">
      <dgm:prSet/>
      <dgm:spPr/>
      <dgm:t>
        <a:bodyPr/>
        <a:lstStyle/>
        <a:p>
          <a:endParaRPr lang="it-IT"/>
        </a:p>
      </dgm:t>
    </dgm:pt>
    <dgm:pt modelId="{9775DCDA-8573-421E-AE16-6CD31AD3472D}" type="sibTrans" cxnId="{9BE3AF10-38A3-4182-B3D1-A4BF2121FF96}">
      <dgm:prSet/>
      <dgm:spPr/>
      <dgm:t>
        <a:bodyPr/>
        <a:lstStyle/>
        <a:p>
          <a:endParaRPr lang="it-IT"/>
        </a:p>
      </dgm:t>
    </dgm:pt>
    <dgm:pt modelId="{6E517607-65C8-48F7-8FA9-FFD90D98A23D}">
      <dgm:prSet phldrT="[Testo]"/>
      <dgm:spPr/>
      <dgm:t>
        <a:bodyPr/>
        <a:lstStyle/>
        <a:p>
          <a:r>
            <a:rPr lang="it-IT" dirty="0" smtClean="0">
              <a:latin typeface="Times New Roman"/>
              <a:cs typeface="Times New Roman"/>
            </a:rPr>
            <a:t>Realizzarsi del dissesto che il garante aveva l’obbligo di impedire (causalmente collegato alla mancata attivazione dei poteri di impedimento)</a:t>
          </a:r>
        </a:p>
      </dgm:t>
    </dgm:pt>
    <dgm:pt modelId="{FB932748-7CEC-40B1-A8A1-E9E0754A4333}" type="parTrans" cxnId="{7017EDA7-8DAA-4C84-B2D1-0529439BF393}">
      <dgm:prSet/>
      <dgm:spPr/>
      <dgm:t>
        <a:bodyPr/>
        <a:lstStyle/>
        <a:p>
          <a:endParaRPr lang="it-IT"/>
        </a:p>
      </dgm:t>
    </dgm:pt>
    <dgm:pt modelId="{41755351-0F1D-4CB1-A2FA-D1F862ED8C62}" type="sibTrans" cxnId="{7017EDA7-8DAA-4C84-B2D1-0529439BF393}">
      <dgm:prSet/>
      <dgm:spPr/>
      <dgm:t>
        <a:bodyPr/>
        <a:lstStyle/>
        <a:p>
          <a:endParaRPr lang="it-IT"/>
        </a:p>
      </dgm:t>
    </dgm:pt>
    <dgm:pt modelId="{6F3910D8-709A-4E70-9137-2E7EFF62CB5E}" type="pres">
      <dgm:prSet presAssocID="{04899323-D2B7-4535-86CD-C4A6CC9CA34A}" presName="diagram" presStyleCnt="0">
        <dgm:presLayoutVars>
          <dgm:chMax val="1"/>
          <dgm:dir/>
          <dgm:animLvl val="ctr"/>
          <dgm:resizeHandles val="exact"/>
        </dgm:presLayoutVars>
      </dgm:prSet>
      <dgm:spPr/>
      <dgm:t>
        <a:bodyPr/>
        <a:lstStyle/>
        <a:p>
          <a:endParaRPr lang="it-IT"/>
        </a:p>
      </dgm:t>
    </dgm:pt>
    <dgm:pt modelId="{BAB4973E-3113-462B-AA0D-2B6C6E99D0BC}" type="pres">
      <dgm:prSet presAssocID="{04899323-D2B7-4535-86CD-C4A6CC9CA34A}" presName="matrix" presStyleCnt="0"/>
      <dgm:spPr/>
    </dgm:pt>
    <dgm:pt modelId="{676659BE-2C2E-4AA4-AFC8-C611D9E8A52E}" type="pres">
      <dgm:prSet presAssocID="{04899323-D2B7-4535-86CD-C4A6CC9CA34A}" presName="tile1" presStyleLbl="node1" presStyleIdx="0" presStyleCnt="4"/>
      <dgm:spPr/>
      <dgm:t>
        <a:bodyPr/>
        <a:lstStyle/>
        <a:p>
          <a:endParaRPr lang="it-IT"/>
        </a:p>
      </dgm:t>
    </dgm:pt>
    <dgm:pt modelId="{08A5CC80-B106-47CA-A97A-24D1D009BB4F}" type="pres">
      <dgm:prSet presAssocID="{04899323-D2B7-4535-86CD-C4A6CC9CA34A}" presName="tile1text" presStyleLbl="node1" presStyleIdx="0" presStyleCnt="4">
        <dgm:presLayoutVars>
          <dgm:chMax val="0"/>
          <dgm:chPref val="0"/>
          <dgm:bulletEnabled val="1"/>
        </dgm:presLayoutVars>
      </dgm:prSet>
      <dgm:spPr/>
      <dgm:t>
        <a:bodyPr/>
        <a:lstStyle/>
        <a:p>
          <a:endParaRPr lang="it-IT"/>
        </a:p>
      </dgm:t>
    </dgm:pt>
    <dgm:pt modelId="{C497F700-7C2E-40EB-BE76-A75DA2883F80}" type="pres">
      <dgm:prSet presAssocID="{04899323-D2B7-4535-86CD-C4A6CC9CA34A}" presName="tile2" presStyleLbl="node1" presStyleIdx="1" presStyleCnt="4"/>
      <dgm:spPr/>
      <dgm:t>
        <a:bodyPr/>
        <a:lstStyle/>
        <a:p>
          <a:endParaRPr lang="it-IT"/>
        </a:p>
      </dgm:t>
    </dgm:pt>
    <dgm:pt modelId="{EC7A4011-8039-4929-A4F9-1378B7FBB071}" type="pres">
      <dgm:prSet presAssocID="{04899323-D2B7-4535-86CD-C4A6CC9CA34A}" presName="tile2text" presStyleLbl="node1" presStyleIdx="1" presStyleCnt="4">
        <dgm:presLayoutVars>
          <dgm:chMax val="0"/>
          <dgm:chPref val="0"/>
          <dgm:bulletEnabled val="1"/>
        </dgm:presLayoutVars>
      </dgm:prSet>
      <dgm:spPr/>
      <dgm:t>
        <a:bodyPr/>
        <a:lstStyle/>
        <a:p>
          <a:endParaRPr lang="it-IT"/>
        </a:p>
      </dgm:t>
    </dgm:pt>
    <dgm:pt modelId="{94488EA5-65CC-4E29-B8EA-47038EE37466}" type="pres">
      <dgm:prSet presAssocID="{04899323-D2B7-4535-86CD-C4A6CC9CA34A}" presName="tile3" presStyleLbl="node1" presStyleIdx="2" presStyleCnt="4" custLinFactNeighborX="-1499" custLinFactNeighborY="-94"/>
      <dgm:spPr/>
      <dgm:t>
        <a:bodyPr/>
        <a:lstStyle/>
        <a:p>
          <a:endParaRPr lang="it-IT"/>
        </a:p>
      </dgm:t>
    </dgm:pt>
    <dgm:pt modelId="{26BD373A-0451-40EE-B82F-BECDDE2AB692}" type="pres">
      <dgm:prSet presAssocID="{04899323-D2B7-4535-86CD-C4A6CC9CA34A}" presName="tile3text" presStyleLbl="node1" presStyleIdx="2" presStyleCnt="4">
        <dgm:presLayoutVars>
          <dgm:chMax val="0"/>
          <dgm:chPref val="0"/>
          <dgm:bulletEnabled val="1"/>
        </dgm:presLayoutVars>
      </dgm:prSet>
      <dgm:spPr/>
      <dgm:t>
        <a:bodyPr/>
        <a:lstStyle/>
        <a:p>
          <a:endParaRPr lang="it-IT"/>
        </a:p>
      </dgm:t>
    </dgm:pt>
    <dgm:pt modelId="{376BB7AA-444A-4026-B859-6152CCB59A70}" type="pres">
      <dgm:prSet presAssocID="{04899323-D2B7-4535-86CD-C4A6CC9CA34A}" presName="tile4" presStyleLbl="node1" presStyleIdx="3" presStyleCnt="4"/>
      <dgm:spPr/>
      <dgm:t>
        <a:bodyPr/>
        <a:lstStyle/>
        <a:p>
          <a:endParaRPr lang="it-IT"/>
        </a:p>
      </dgm:t>
    </dgm:pt>
    <dgm:pt modelId="{36F8A619-D50D-4CD5-B769-9FCD3D252551}" type="pres">
      <dgm:prSet presAssocID="{04899323-D2B7-4535-86CD-C4A6CC9CA34A}" presName="tile4text" presStyleLbl="node1" presStyleIdx="3" presStyleCnt="4">
        <dgm:presLayoutVars>
          <dgm:chMax val="0"/>
          <dgm:chPref val="0"/>
          <dgm:bulletEnabled val="1"/>
        </dgm:presLayoutVars>
      </dgm:prSet>
      <dgm:spPr/>
      <dgm:t>
        <a:bodyPr/>
        <a:lstStyle/>
        <a:p>
          <a:endParaRPr lang="it-IT"/>
        </a:p>
      </dgm:t>
    </dgm:pt>
    <dgm:pt modelId="{4E4B4CD4-6EE5-4EFD-B947-FB9A81EC418B}" type="pres">
      <dgm:prSet presAssocID="{04899323-D2B7-4535-86CD-C4A6CC9CA34A}" presName="centerTile" presStyleLbl="fgShp" presStyleIdx="0" presStyleCnt="1">
        <dgm:presLayoutVars>
          <dgm:chMax val="0"/>
          <dgm:chPref val="0"/>
        </dgm:presLayoutVars>
      </dgm:prSet>
      <dgm:spPr/>
      <dgm:t>
        <a:bodyPr/>
        <a:lstStyle/>
        <a:p>
          <a:endParaRPr lang="it-IT"/>
        </a:p>
      </dgm:t>
    </dgm:pt>
  </dgm:ptLst>
  <dgm:cxnLst>
    <dgm:cxn modelId="{25FA1D03-4B61-4A7E-9246-A541CAFD92FD}" type="presOf" srcId="{8C53B653-B383-420C-846E-6AE1A2ECDD28}" destId="{676659BE-2C2E-4AA4-AFC8-C611D9E8A52E}" srcOrd="0" destOrd="0" presId="urn:microsoft.com/office/officeart/2005/8/layout/matrix1"/>
    <dgm:cxn modelId="{F9B5ADC9-A58F-4520-BBC2-EB26C7390382}" type="presOf" srcId="{6E517607-65C8-48F7-8FA9-FFD90D98A23D}" destId="{36F8A619-D50D-4CD5-B769-9FCD3D252551}" srcOrd="1" destOrd="0" presId="urn:microsoft.com/office/officeart/2005/8/layout/matrix1"/>
    <dgm:cxn modelId="{7017EDA7-8DAA-4C84-B2D1-0529439BF393}" srcId="{0406030B-FB94-49BF-8DAA-B08DFE868BF1}" destId="{6E517607-65C8-48F7-8FA9-FFD90D98A23D}" srcOrd="3" destOrd="0" parTransId="{FB932748-7CEC-40B1-A8A1-E9E0754A4333}" sibTransId="{41755351-0F1D-4CB1-A2FA-D1F862ED8C62}"/>
    <dgm:cxn modelId="{94E8BA4D-568C-47C9-BB3B-E17064C60755}" type="presOf" srcId="{0406030B-FB94-49BF-8DAA-B08DFE868BF1}" destId="{4E4B4CD4-6EE5-4EFD-B947-FB9A81EC418B}" srcOrd="0" destOrd="0" presId="urn:microsoft.com/office/officeart/2005/8/layout/matrix1"/>
    <dgm:cxn modelId="{4699A1EE-1EE1-4856-AEB2-D9A91ADAF95E}" srcId="{0406030B-FB94-49BF-8DAA-B08DFE868BF1}" destId="{F4BA4948-7848-4FBD-8412-CFE024C56ED9}" srcOrd="1" destOrd="0" parTransId="{7BB597AD-0649-49D3-BAD8-AF57B0863D0E}" sibTransId="{8398908F-A7F4-46D6-BD6F-FD5E6722ECFF}"/>
    <dgm:cxn modelId="{7CA288C9-6588-413B-90F7-C234313ECB57}" type="presOf" srcId="{8C53B653-B383-420C-846E-6AE1A2ECDD28}" destId="{08A5CC80-B106-47CA-A97A-24D1D009BB4F}" srcOrd="1" destOrd="0" presId="urn:microsoft.com/office/officeart/2005/8/layout/matrix1"/>
    <dgm:cxn modelId="{9BE3AF10-38A3-4182-B3D1-A4BF2121FF96}" srcId="{0406030B-FB94-49BF-8DAA-B08DFE868BF1}" destId="{DD842656-3DCA-4330-AD7A-A9E8C65D8E40}" srcOrd="2" destOrd="0" parTransId="{E1112121-F5EA-4F1F-BEB2-0064CABEC903}" sibTransId="{9775DCDA-8573-421E-AE16-6CD31AD3472D}"/>
    <dgm:cxn modelId="{42303BDF-5DFD-4382-A8D3-8D3547626EBB}" type="presOf" srcId="{F4BA4948-7848-4FBD-8412-CFE024C56ED9}" destId="{EC7A4011-8039-4929-A4F9-1378B7FBB071}" srcOrd="1" destOrd="0" presId="urn:microsoft.com/office/officeart/2005/8/layout/matrix1"/>
    <dgm:cxn modelId="{C8ED210F-62A9-465F-A3AB-1CB2DF401C3B}" type="presOf" srcId="{DD842656-3DCA-4330-AD7A-A9E8C65D8E40}" destId="{94488EA5-65CC-4E29-B8EA-47038EE37466}" srcOrd="0" destOrd="0" presId="urn:microsoft.com/office/officeart/2005/8/layout/matrix1"/>
    <dgm:cxn modelId="{BF458B8C-ABB6-4C7C-ADA4-EA045F2B405A}" type="presOf" srcId="{04899323-D2B7-4535-86CD-C4A6CC9CA34A}" destId="{6F3910D8-709A-4E70-9137-2E7EFF62CB5E}" srcOrd="0" destOrd="0" presId="urn:microsoft.com/office/officeart/2005/8/layout/matrix1"/>
    <dgm:cxn modelId="{4A338BE1-A623-4110-B263-EDD89FF7F82C}" type="presOf" srcId="{6E517607-65C8-48F7-8FA9-FFD90D98A23D}" destId="{376BB7AA-444A-4026-B859-6152CCB59A70}" srcOrd="0" destOrd="0" presId="urn:microsoft.com/office/officeart/2005/8/layout/matrix1"/>
    <dgm:cxn modelId="{69E48A18-02F0-4211-91B2-BE9CFFB03165}" srcId="{0406030B-FB94-49BF-8DAA-B08DFE868BF1}" destId="{8C53B653-B383-420C-846E-6AE1A2ECDD28}" srcOrd="0" destOrd="0" parTransId="{A590DD09-6360-4DBD-B8E6-C432869F9423}" sibTransId="{581EB7D0-5C57-428F-8E48-79548967FC7F}"/>
    <dgm:cxn modelId="{A9ECFC03-9DC9-4C19-8D09-E969B2C79D3D}" srcId="{04899323-D2B7-4535-86CD-C4A6CC9CA34A}" destId="{0406030B-FB94-49BF-8DAA-B08DFE868BF1}" srcOrd="0" destOrd="0" parTransId="{2DA28DC9-3C89-41B0-9087-2A610D1D25B2}" sibTransId="{C8148DE5-7FD6-4EE7-BEA8-49100EF610E3}"/>
    <dgm:cxn modelId="{7DB39237-5CD7-4065-B319-57B1E52109EB}" type="presOf" srcId="{DD842656-3DCA-4330-AD7A-A9E8C65D8E40}" destId="{26BD373A-0451-40EE-B82F-BECDDE2AB692}" srcOrd="1" destOrd="0" presId="urn:microsoft.com/office/officeart/2005/8/layout/matrix1"/>
    <dgm:cxn modelId="{FE8011DB-D2D8-4243-9995-EB0B2023CB2B}" type="presOf" srcId="{F4BA4948-7848-4FBD-8412-CFE024C56ED9}" destId="{C497F700-7C2E-40EB-BE76-A75DA2883F80}" srcOrd="0" destOrd="0" presId="urn:microsoft.com/office/officeart/2005/8/layout/matrix1"/>
    <dgm:cxn modelId="{581FEC70-94D3-4077-BBAA-B4BF1C1A9325}" type="presParOf" srcId="{6F3910D8-709A-4E70-9137-2E7EFF62CB5E}" destId="{BAB4973E-3113-462B-AA0D-2B6C6E99D0BC}" srcOrd="0" destOrd="0" presId="urn:microsoft.com/office/officeart/2005/8/layout/matrix1"/>
    <dgm:cxn modelId="{75C4EEF6-88A3-462E-8A69-AED42A15BCBF}" type="presParOf" srcId="{BAB4973E-3113-462B-AA0D-2B6C6E99D0BC}" destId="{676659BE-2C2E-4AA4-AFC8-C611D9E8A52E}" srcOrd="0" destOrd="0" presId="urn:microsoft.com/office/officeart/2005/8/layout/matrix1"/>
    <dgm:cxn modelId="{83495EF4-CEE7-41F3-BC30-1C6800215451}" type="presParOf" srcId="{BAB4973E-3113-462B-AA0D-2B6C6E99D0BC}" destId="{08A5CC80-B106-47CA-A97A-24D1D009BB4F}" srcOrd="1" destOrd="0" presId="urn:microsoft.com/office/officeart/2005/8/layout/matrix1"/>
    <dgm:cxn modelId="{87FC20D3-2DC8-431A-BCB5-11234800F93D}" type="presParOf" srcId="{BAB4973E-3113-462B-AA0D-2B6C6E99D0BC}" destId="{C497F700-7C2E-40EB-BE76-A75DA2883F80}" srcOrd="2" destOrd="0" presId="urn:microsoft.com/office/officeart/2005/8/layout/matrix1"/>
    <dgm:cxn modelId="{82F84C28-1B88-4863-AD80-0E33934D612D}" type="presParOf" srcId="{BAB4973E-3113-462B-AA0D-2B6C6E99D0BC}" destId="{EC7A4011-8039-4929-A4F9-1378B7FBB071}" srcOrd="3" destOrd="0" presId="urn:microsoft.com/office/officeart/2005/8/layout/matrix1"/>
    <dgm:cxn modelId="{BADC8B87-725D-4271-B6E2-781177EC492B}" type="presParOf" srcId="{BAB4973E-3113-462B-AA0D-2B6C6E99D0BC}" destId="{94488EA5-65CC-4E29-B8EA-47038EE37466}" srcOrd="4" destOrd="0" presId="urn:microsoft.com/office/officeart/2005/8/layout/matrix1"/>
    <dgm:cxn modelId="{DB0D9BFA-86E7-4FD4-91A3-BE298290322E}" type="presParOf" srcId="{BAB4973E-3113-462B-AA0D-2B6C6E99D0BC}" destId="{26BD373A-0451-40EE-B82F-BECDDE2AB692}" srcOrd="5" destOrd="0" presId="urn:microsoft.com/office/officeart/2005/8/layout/matrix1"/>
    <dgm:cxn modelId="{A8EF0DD4-5B3B-43DF-950A-71527B8BFB67}" type="presParOf" srcId="{BAB4973E-3113-462B-AA0D-2B6C6E99D0BC}" destId="{376BB7AA-444A-4026-B859-6152CCB59A70}" srcOrd="6" destOrd="0" presId="urn:microsoft.com/office/officeart/2005/8/layout/matrix1"/>
    <dgm:cxn modelId="{F664EBDC-E118-4A18-A8B1-3E450E7ADF81}" type="presParOf" srcId="{BAB4973E-3113-462B-AA0D-2B6C6E99D0BC}" destId="{36F8A619-D50D-4CD5-B769-9FCD3D252551}" srcOrd="7" destOrd="0" presId="urn:microsoft.com/office/officeart/2005/8/layout/matrix1"/>
    <dgm:cxn modelId="{C02A1D16-1A53-475C-B3E1-5237EE43D05A}" type="presParOf" srcId="{6F3910D8-709A-4E70-9137-2E7EFF62CB5E}" destId="{4E4B4CD4-6EE5-4EFD-B947-FB9A81EC418B}"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61C8DC-2F5A-496D-88F4-FF4A8CDFDC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it-IT"/>
        </a:p>
      </dgm:t>
    </dgm:pt>
    <dgm:pt modelId="{D9AE5062-05FD-4CFC-9A76-C6ABBAB2F220}">
      <dgm:prSet phldrT="[Testo]"/>
      <dgm:spPr/>
      <dgm:t>
        <a:bodyPr/>
        <a:lstStyle/>
        <a:p>
          <a:r>
            <a:rPr lang="it-IT" dirty="0" smtClean="0">
              <a:latin typeface="Times New Roman"/>
              <a:cs typeface="Times New Roman"/>
            </a:rPr>
            <a:t>Agire informato (art. 2381 co.6 c.c.)</a:t>
          </a:r>
          <a:endParaRPr lang="it-IT" dirty="0">
            <a:latin typeface="Times New Roman"/>
            <a:cs typeface="Times New Roman"/>
          </a:endParaRPr>
        </a:p>
      </dgm:t>
    </dgm:pt>
    <dgm:pt modelId="{823C80D9-9FE1-4A7B-AE99-FF3299DA99B5}" type="parTrans" cxnId="{871C5B5B-3041-4644-BADA-461151CBB1E0}">
      <dgm:prSet/>
      <dgm:spPr/>
      <dgm:t>
        <a:bodyPr/>
        <a:lstStyle/>
        <a:p>
          <a:endParaRPr lang="it-IT"/>
        </a:p>
      </dgm:t>
    </dgm:pt>
    <dgm:pt modelId="{5DAE2F6F-23DA-4177-83D2-6536067CD990}" type="sibTrans" cxnId="{871C5B5B-3041-4644-BADA-461151CBB1E0}">
      <dgm:prSet/>
      <dgm:spPr/>
      <dgm:t>
        <a:bodyPr/>
        <a:lstStyle/>
        <a:p>
          <a:endParaRPr lang="it-IT"/>
        </a:p>
      </dgm:t>
    </dgm:pt>
    <dgm:pt modelId="{7166ECC7-B999-46FB-86BE-C91A9FF7C1DE}">
      <dgm:prSet phldrT="[Testo]"/>
      <dgm:spPr/>
      <dgm:t>
        <a:bodyPr/>
        <a:lstStyle/>
        <a:p>
          <a:r>
            <a:rPr lang="it-IT" dirty="0" smtClean="0">
              <a:latin typeface="Times New Roman"/>
              <a:cs typeface="Times New Roman"/>
            </a:rPr>
            <a:t>Potere-Dovere di Informarsi</a:t>
          </a:r>
          <a:endParaRPr lang="it-IT" dirty="0">
            <a:latin typeface="Times New Roman"/>
            <a:cs typeface="Times New Roman"/>
          </a:endParaRPr>
        </a:p>
      </dgm:t>
    </dgm:pt>
    <dgm:pt modelId="{DE333CC4-8034-4557-A0FD-3A43B38B6E91}" type="parTrans" cxnId="{F5966FCF-1BE5-458E-B370-2267269AA4D1}">
      <dgm:prSet/>
      <dgm:spPr/>
      <dgm:t>
        <a:bodyPr/>
        <a:lstStyle/>
        <a:p>
          <a:endParaRPr lang="it-IT"/>
        </a:p>
      </dgm:t>
    </dgm:pt>
    <dgm:pt modelId="{1A101054-592F-49AF-8D23-09FDE17E10F0}" type="sibTrans" cxnId="{F5966FCF-1BE5-458E-B370-2267269AA4D1}">
      <dgm:prSet/>
      <dgm:spPr/>
      <dgm:t>
        <a:bodyPr/>
        <a:lstStyle/>
        <a:p>
          <a:endParaRPr lang="it-IT"/>
        </a:p>
      </dgm:t>
    </dgm:pt>
    <dgm:pt modelId="{EFADAFEA-899B-4420-BE97-2BFC14BAC8D6}">
      <dgm:prSet phldrT="[Testo]"/>
      <dgm:spPr/>
      <dgm:t>
        <a:bodyPr/>
        <a:lstStyle/>
        <a:p>
          <a:r>
            <a:rPr lang="it-IT" dirty="0" smtClean="0">
              <a:latin typeface="Times New Roman"/>
              <a:cs typeface="Times New Roman"/>
            </a:rPr>
            <a:t>Controllo sull’attività dei delegati (art. 2392 co.2 c.c.)</a:t>
          </a:r>
          <a:endParaRPr lang="it-IT" dirty="0">
            <a:latin typeface="Times New Roman"/>
            <a:cs typeface="Times New Roman"/>
          </a:endParaRPr>
        </a:p>
      </dgm:t>
    </dgm:pt>
    <dgm:pt modelId="{575FA443-978B-4232-9362-18DD31A7764A}" type="parTrans" cxnId="{60826F9C-BFC6-4511-AED6-C5B36564DF49}">
      <dgm:prSet/>
      <dgm:spPr/>
      <dgm:t>
        <a:bodyPr/>
        <a:lstStyle/>
        <a:p>
          <a:endParaRPr lang="it-IT"/>
        </a:p>
      </dgm:t>
    </dgm:pt>
    <dgm:pt modelId="{8B4D6837-F788-406B-A743-7CF58D5F3CC0}" type="sibTrans" cxnId="{60826F9C-BFC6-4511-AED6-C5B36564DF49}">
      <dgm:prSet/>
      <dgm:spPr/>
      <dgm:t>
        <a:bodyPr/>
        <a:lstStyle/>
        <a:p>
          <a:endParaRPr lang="it-IT"/>
        </a:p>
      </dgm:t>
    </dgm:pt>
    <dgm:pt modelId="{4BCD244A-C3A4-4B17-ACCF-85704F7A3D7F}">
      <dgm:prSet phldrT="[Testo]"/>
      <dgm:spPr/>
      <dgm:t>
        <a:bodyPr/>
        <a:lstStyle/>
        <a:p>
          <a:r>
            <a:rPr lang="it-IT" dirty="0" smtClean="0">
              <a:latin typeface="Times New Roman"/>
              <a:cs typeface="Times New Roman"/>
            </a:rPr>
            <a:t>Potere-Dovere di Controllo + Dovere di intervento</a:t>
          </a:r>
          <a:endParaRPr lang="it-IT" dirty="0">
            <a:latin typeface="Times New Roman"/>
            <a:cs typeface="Times New Roman"/>
          </a:endParaRPr>
        </a:p>
      </dgm:t>
    </dgm:pt>
    <dgm:pt modelId="{3A75ABCA-6CB5-4AE4-8792-7B6679DDF9B5}" type="parTrans" cxnId="{0FDBDEF6-B9A9-43E4-933C-1A5084DD3F24}">
      <dgm:prSet/>
      <dgm:spPr/>
      <dgm:t>
        <a:bodyPr/>
        <a:lstStyle/>
        <a:p>
          <a:endParaRPr lang="it-IT"/>
        </a:p>
      </dgm:t>
    </dgm:pt>
    <dgm:pt modelId="{9FCAC05B-D18E-46FD-9C72-EDD4D106B319}" type="sibTrans" cxnId="{0FDBDEF6-B9A9-43E4-933C-1A5084DD3F24}">
      <dgm:prSet/>
      <dgm:spPr/>
      <dgm:t>
        <a:bodyPr/>
        <a:lstStyle/>
        <a:p>
          <a:endParaRPr lang="it-IT"/>
        </a:p>
      </dgm:t>
    </dgm:pt>
    <dgm:pt modelId="{43F85D23-10C9-418D-9D26-B848CCA3FD71}" type="pres">
      <dgm:prSet presAssocID="{D861C8DC-2F5A-496D-88F4-FF4A8CDFDCEA}" presName="linear" presStyleCnt="0">
        <dgm:presLayoutVars>
          <dgm:animLvl val="lvl"/>
          <dgm:resizeHandles val="exact"/>
        </dgm:presLayoutVars>
      </dgm:prSet>
      <dgm:spPr/>
      <dgm:t>
        <a:bodyPr/>
        <a:lstStyle/>
        <a:p>
          <a:endParaRPr lang="it-IT"/>
        </a:p>
      </dgm:t>
    </dgm:pt>
    <dgm:pt modelId="{60B75876-DA72-4D9C-A7A9-B65BA9A48E84}" type="pres">
      <dgm:prSet presAssocID="{D9AE5062-05FD-4CFC-9A76-C6ABBAB2F220}" presName="parentText" presStyleLbl="node1" presStyleIdx="0" presStyleCnt="2">
        <dgm:presLayoutVars>
          <dgm:chMax val="0"/>
          <dgm:bulletEnabled val="1"/>
        </dgm:presLayoutVars>
      </dgm:prSet>
      <dgm:spPr/>
      <dgm:t>
        <a:bodyPr/>
        <a:lstStyle/>
        <a:p>
          <a:endParaRPr lang="it-IT"/>
        </a:p>
      </dgm:t>
    </dgm:pt>
    <dgm:pt modelId="{5A69DE9B-78EE-4D43-BFA9-D2B825BE6E11}" type="pres">
      <dgm:prSet presAssocID="{D9AE5062-05FD-4CFC-9A76-C6ABBAB2F220}" presName="childText" presStyleLbl="revTx" presStyleIdx="0" presStyleCnt="2">
        <dgm:presLayoutVars>
          <dgm:bulletEnabled val="1"/>
        </dgm:presLayoutVars>
      </dgm:prSet>
      <dgm:spPr/>
      <dgm:t>
        <a:bodyPr/>
        <a:lstStyle/>
        <a:p>
          <a:endParaRPr lang="it-IT"/>
        </a:p>
      </dgm:t>
    </dgm:pt>
    <dgm:pt modelId="{60BDCB71-FFCE-4725-80A6-FED1AF1194FE}" type="pres">
      <dgm:prSet presAssocID="{EFADAFEA-899B-4420-BE97-2BFC14BAC8D6}" presName="parentText" presStyleLbl="node1" presStyleIdx="1" presStyleCnt="2">
        <dgm:presLayoutVars>
          <dgm:chMax val="0"/>
          <dgm:bulletEnabled val="1"/>
        </dgm:presLayoutVars>
      </dgm:prSet>
      <dgm:spPr/>
      <dgm:t>
        <a:bodyPr/>
        <a:lstStyle/>
        <a:p>
          <a:endParaRPr lang="it-IT"/>
        </a:p>
      </dgm:t>
    </dgm:pt>
    <dgm:pt modelId="{7B1679FE-F0A4-48CB-8F78-C923A1E42B40}" type="pres">
      <dgm:prSet presAssocID="{EFADAFEA-899B-4420-BE97-2BFC14BAC8D6}" presName="childText" presStyleLbl="revTx" presStyleIdx="1" presStyleCnt="2">
        <dgm:presLayoutVars>
          <dgm:bulletEnabled val="1"/>
        </dgm:presLayoutVars>
      </dgm:prSet>
      <dgm:spPr/>
      <dgm:t>
        <a:bodyPr/>
        <a:lstStyle/>
        <a:p>
          <a:endParaRPr lang="it-IT"/>
        </a:p>
      </dgm:t>
    </dgm:pt>
  </dgm:ptLst>
  <dgm:cxnLst>
    <dgm:cxn modelId="{D81579C5-0B3A-42AC-A10B-101249868862}" type="presOf" srcId="{D9AE5062-05FD-4CFC-9A76-C6ABBAB2F220}" destId="{60B75876-DA72-4D9C-A7A9-B65BA9A48E84}" srcOrd="0" destOrd="0" presId="urn:microsoft.com/office/officeart/2005/8/layout/vList2"/>
    <dgm:cxn modelId="{43FE73A6-3258-40C4-93CE-436AA6AA34EF}" type="presOf" srcId="{EFADAFEA-899B-4420-BE97-2BFC14BAC8D6}" destId="{60BDCB71-FFCE-4725-80A6-FED1AF1194FE}" srcOrd="0" destOrd="0" presId="urn:microsoft.com/office/officeart/2005/8/layout/vList2"/>
    <dgm:cxn modelId="{F5966FCF-1BE5-458E-B370-2267269AA4D1}" srcId="{D9AE5062-05FD-4CFC-9A76-C6ABBAB2F220}" destId="{7166ECC7-B999-46FB-86BE-C91A9FF7C1DE}" srcOrd="0" destOrd="0" parTransId="{DE333CC4-8034-4557-A0FD-3A43B38B6E91}" sibTransId="{1A101054-592F-49AF-8D23-09FDE17E10F0}"/>
    <dgm:cxn modelId="{0FDBDEF6-B9A9-43E4-933C-1A5084DD3F24}" srcId="{EFADAFEA-899B-4420-BE97-2BFC14BAC8D6}" destId="{4BCD244A-C3A4-4B17-ACCF-85704F7A3D7F}" srcOrd="0" destOrd="0" parTransId="{3A75ABCA-6CB5-4AE4-8792-7B6679DDF9B5}" sibTransId="{9FCAC05B-D18E-46FD-9C72-EDD4D106B319}"/>
    <dgm:cxn modelId="{1AD88B08-1B5F-40AE-9771-1B7AC11B106D}" type="presOf" srcId="{D861C8DC-2F5A-496D-88F4-FF4A8CDFDCEA}" destId="{43F85D23-10C9-418D-9D26-B848CCA3FD71}" srcOrd="0" destOrd="0" presId="urn:microsoft.com/office/officeart/2005/8/layout/vList2"/>
    <dgm:cxn modelId="{60826F9C-BFC6-4511-AED6-C5B36564DF49}" srcId="{D861C8DC-2F5A-496D-88F4-FF4A8CDFDCEA}" destId="{EFADAFEA-899B-4420-BE97-2BFC14BAC8D6}" srcOrd="1" destOrd="0" parTransId="{575FA443-978B-4232-9362-18DD31A7764A}" sibTransId="{8B4D6837-F788-406B-A743-7CF58D5F3CC0}"/>
    <dgm:cxn modelId="{1A6639A1-5501-4469-9C5D-979493A12141}" type="presOf" srcId="{4BCD244A-C3A4-4B17-ACCF-85704F7A3D7F}" destId="{7B1679FE-F0A4-48CB-8F78-C923A1E42B40}" srcOrd="0" destOrd="0" presId="urn:microsoft.com/office/officeart/2005/8/layout/vList2"/>
    <dgm:cxn modelId="{871C5B5B-3041-4644-BADA-461151CBB1E0}" srcId="{D861C8DC-2F5A-496D-88F4-FF4A8CDFDCEA}" destId="{D9AE5062-05FD-4CFC-9A76-C6ABBAB2F220}" srcOrd="0" destOrd="0" parTransId="{823C80D9-9FE1-4A7B-AE99-FF3299DA99B5}" sibTransId="{5DAE2F6F-23DA-4177-83D2-6536067CD990}"/>
    <dgm:cxn modelId="{AEDCB50A-DE41-4FD9-B9AC-1862A5529EF4}" type="presOf" srcId="{7166ECC7-B999-46FB-86BE-C91A9FF7C1DE}" destId="{5A69DE9B-78EE-4D43-BFA9-D2B825BE6E11}" srcOrd="0" destOrd="0" presId="urn:microsoft.com/office/officeart/2005/8/layout/vList2"/>
    <dgm:cxn modelId="{D698127A-F911-47D0-A0AE-370DD9383A19}" type="presParOf" srcId="{43F85D23-10C9-418D-9D26-B848CCA3FD71}" destId="{60B75876-DA72-4D9C-A7A9-B65BA9A48E84}" srcOrd="0" destOrd="0" presId="urn:microsoft.com/office/officeart/2005/8/layout/vList2"/>
    <dgm:cxn modelId="{A1FBBBB2-203E-49B4-B34B-A08BB9C0FC47}" type="presParOf" srcId="{43F85D23-10C9-418D-9D26-B848CCA3FD71}" destId="{5A69DE9B-78EE-4D43-BFA9-D2B825BE6E11}" srcOrd="1" destOrd="0" presId="urn:microsoft.com/office/officeart/2005/8/layout/vList2"/>
    <dgm:cxn modelId="{765102FD-059D-4BBD-A665-3D9C2979D582}" type="presParOf" srcId="{43F85D23-10C9-418D-9D26-B848CCA3FD71}" destId="{60BDCB71-FFCE-4725-80A6-FED1AF1194FE}" srcOrd="2" destOrd="0" presId="urn:microsoft.com/office/officeart/2005/8/layout/vList2"/>
    <dgm:cxn modelId="{6282BA8D-7D67-4172-8F66-51EB084411E1}" type="presParOf" srcId="{43F85D23-10C9-418D-9D26-B848CCA3FD71}" destId="{7B1679FE-F0A4-48CB-8F78-C923A1E42B4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3DCE013-95A3-4B30-82D1-9AEF831F315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it-IT"/>
        </a:p>
      </dgm:t>
    </dgm:pt>
    <dgm:pt modelId="{289AB7AE-6929-4B8D-91F4-301150EF1000}">
      <dgm:prSet phldrT="[Testo]"/>
      <dgm:spPr/>
      <dgm:t>
        <a:bodyPr/>
        <a:lstStyle/>
        <a:p>
          <a:r>
            <a:rPr lang="it-IT" dirty="0" smtClean="0">
              <a:latin typeface="Times New Roman"/>
              <a:cs typeface="Times New Roman"/>
            </a:rPr>
            <a:t>Amministratori Esecutivi</a:t>
          </a:r>
          <a:endParaRPr lang="it-IT" dirty="0">
            <a:latin typeface="Times New Roman"/>
            <a:cs typeface="Times New Roman"/>
          </a:endParaRPr>
        </a:p>
      </dgm:t>
    </dgm:pt>
    <dgm:pt modelId="{E6336FEF-B72C-44D7-8BA6-7B8720B8ABF1}" type="parTrans" cxnId="{08280D71-E450-48C3-BFDA-5E0C39692D5F}">
      <dgm:prSet/>
      <dgm:spPr/>
      <dgm:t>
        <a:bodyPr/>
        <a:lstStyle/>
        <a:p>
          <a:endParaRPr lang="it-IT"/>
        </a:p>
      </dgm:t>
    </dgm:pt>
    <dgm:pt modelId="{EE056253-8731-4576-9FD5-2EB93C8F65DE}" type="sibTrans" cxnId="{08280D71-E450-48C3-BFDA-5E0C39692D5F}">
      <dgm:prSet/>
      <dgm:spPr/>
      <dgm:t>
        <a:bodyPr/>
        <a:lstStyle/>
        <a:p>
          <a:endParaRPr lang="it-IT"/>
        </a:p>
      </dgm:t>
    </dgm:pt>
    <dgm:pt modelId="{7CC61151-793A-407E-91F2-38DAD0F79851}">
      <dgm:prSet phldrT="[Testo]"/>
      <dgm:spPr/>
      <dgm:t>
        <a:bodyPr/>
        <a:lstStyle/>
        <a:p>
          <a:r>
            <a:rPr lang="it-IT" dirty="0" smtClean="0">
              <a:latin typeface="Times New Roman"/>
              <a:cs typeface="Times New Roman"/>
            </a:rPr>
            <a:t>Gestione dell’impresa</a:t>
          </a:r>
          <a:endParaRPr lang="it-IT" dirty="0">
            <a:latin typeface="Times New Roman"/>
            <a:cs typeface="Times New Roman"/>
          </a:endParaRPr>
        </a:p>
      </dgm:t>
    </dgm:pt>
    <dgm:pt modelId="{6026AD6D-ABF2-4A4F-9961-744A1F1DA73A}" type="parTrans" cxnId="{5190EEF9-A36E-41D1-8278-054C0DC93FF2}">
      <dgm:prSet/>
      <dgm:spPr/>
      <dgm:t>
        <a:bodyPr/>
        <a:lstStyle/>
        <a:p>
          <a:endParaRPr lang="it-IT"/>
        </a:p>
      </dgm:t>
    </dgm:pt>
    <dgm:pt modelId="{47189F33-057A-42CD-A41F-01F6F02EBE99}" type="sibTrans" cxnId="{5190EEF9-A36E-41D1-8278-054C0DC93FF2}">
      <dgm:prSet/>
      <dgm:spPr/>
      <dgm:t>
        <a:bodyPr/>
        <a:lstStyle/>
        <a:p>
          <a:endParaRPr lang="it-IT"/>
        </a:p>
      </dgm:t>
    </dgm:pt>
    <dgm:pt modelId="{C0412A03-5CE4-44A3-8B6F-3F3C4F299A15}">
      <dgm:prSet phldrT="[Testo]"/>
      <dgm:spPr/>
      <dgm:t>
        <a:bodyPr/>
        <a:lstStyle/>
        <a:p>
          <a:r>
            <a:rPr lang="it-IT" dirty="0" smtClean="0">
              <a:latin typeface="Times New Roman"/>
              <a:cs typeface="Times New Roman"/>
            </a:rPr>
            <a:t>Dovere di flusso informativo</a:t>
          </a:r>
          <a:endParaRPr lang="it-IT" dirty="0">
            <a:latin typeface="Times New Roman"/>
            <a:cs typeface="Times New Roman"/>
          </a:endParaRPr>
        </a:p>
      </dgm:t>
    </dgm:pt>
    <dgm:pt modelId="{E3CF04A8-E529-4C9B-B8C7-C92339F37FD1}" type="parTrans" cxnId="{F06C135A-8E43-44F7-AC99-7320FD592C10}">
      <dgm:prSet/>
      <dgm:spPr/>
      <dgm:t>
        <a:bodyPr/>
        <a:lstStyle/>
        <a:p>
          <a:endParaRPr lang="it-IT"/>
        </a:p>
      </dgm:t>
    </dgm:pt>
    <dgm:pt modelId="{50546FD4-B411-461E-B1F3-A4CA42538C76}" type="sibTrans" cxnId="{F06C135A-8E43-44F7-AC99-7320FD592C10}">
      <dgm:prSet/>
      <dgm:spPr/>
      <dgm:t>
        <a:bodyPr/>
        <a:lstStyle/>
        <a:p>
          <a:endParaRPr lang="it-IT"/>
        </a:p>
      </dgm:t>
    </dgm:pt>
    <dgm:pt modelId="{0A470CB0-E791-44A6-8E96-5997ABB3C580}">
      <dgm:prSet phldrT="[Testo]"/>
      <dgm:spPr/>
      <dgm:t>
        <a:bodyPr/>
        <a:lstStyle/>
        <a:p>
          <a:r>
            <a:rPr lang="it-IT" dirty="0" smtClean="0">
              <a:latin typeface="Times New Roman"/>
              <a:cs typeface="Times New Roman"/>
            </a:rPr>
            <a:t>CDA (Esecutivi + Non esecutivi)</a:t>
          </a:r>
          <a:endParaRPr lang="it-IT" dirty="0">
            <a:latin typeface="Times New Roman"/>
            <a:cs typeface="Times New Roman"/>
          </a:endParaRPr>
        </a:p>
      </dgm:t>
    </dgm:pt>
    <dgm:pt modelId="{881E6D05-D148-423A-852C-55A0FA886ED8}" type="parTrans" cxnId="{D8AFD2AB-C444-46E8-813C-B929FF7880F1}">
      <dgm:prSet/>
      <dgm:spPr/>
      <dgm:t>
        <a:bodyPr/>
        <a:lstStyle/>
        <a:p>
          <a:endParaRPr lang="it-IT"/>
        </a:p>
      </dgm:t>
    </dgm:pt>
    <dgm:pt modelId="{1D0D561B-A687-45D5-A674-5FC8944F47BB}" type="sibTrans" cxnId="{D8AFD2AB-C444-46E8-813C-B929FF7880F1}">
      <dgm:prSet/>
      <dgm:spPr/>
      <dgm:t>
        <a:bodyPr/>
        <a:lstStyle/>
        <a:p>
          <a:endParaRPr lang="it-IT"/>
        </a:p>
      </dgm:t>
    </dgm:pt>
    <dgm:pt modelId="{D5B1AF14-F9DD-403A-A8C4-5C13D8C28D4C}">
      <dgm:prSet phldrT="[Testo]"/>
      <dgm:spPr/>
      <dgm:t>
        <a:bodyPr/>
        <a:lstStyle/>
        <a:p>
          <a:r>
            <a:rPr lang="it-IT" dirty="0" smtClean="0">
              <a:latin typeface="Times New Roman"/>
              <a:cs typeface="Times New Roman"/>
            </a:rPr>
            <a:t>Controllo di merito sulla gestione</a:t>
          </a:r>
          <a:endParaRPr lang="it-IT" dirty="0">
            <a:latin typeface="Times New Roman"/>
            <a:cs typeface="Times New Roman"/>
          </a:endParaRPr>
        </a:p>
      </dgm:t>
    </dgm:pt>
    <dgm:pt modelId="{A9549E95-6E4A-4D83-9F0C-FA5712BDCFB6}" type="parTrans" cxnId="{9B66CD52-1779-4675-A6FB-961AF00AC7D1}">
      <dgm:prSet/>
      <dgm:spPr/>
      <dgm:t>
        <a:bodyPr/>
        <a:lstStyle/>
        <a:p>
          <a:endParaRPr lang="it-IT"/>
        </a:p>
      </dgm:t>
    </dgm:pt>
    <dgm:pt modelId="{E3E923FC-B77E-42EA-9813-BE2D05E19FAF}" type="sibTrans" cxnId="{9B66CD52-1779-4675-A6FB-961AF00AC7D1}">
      <dgm:prSet/>
      <dgm:spPr/>
      <dgm:t>
        <a:bodyPr/>
        <a:lstStyle/>
        <a:p>
          <a:endParaRPr lang="it-IT"/>
        </a:p>
      </dgm:t>
    </dgm:pt>
    <dgm:pt modelId="{2C698EA0-6324-407A-9C5D-11FE178013E9}">
      <dgm:prSet phldrT="[Testo]"/>
      <dgm:spPr/>
      <dgm:t>
        <a:bodyPr/>
        <a:lstStyle/>
        <a:p>
          <a:r>
            <a:rPr lang="it-IT" dirty="0" smtClean="0">
              <a:latin typeface="Times New Roman"/>
              <a:cs typeface="Times New Roman"/>
            </a:rPr>
            <a:t>Valutazione di adeguatezza</a:t>
          </a:r>
          <a:endParaRPr lang="it-IT" dirty="0">
            <a:latin typeface="Times New Roman"/>
            <a:cs typeface="Times New Roman"/>
          </a:endParaRPr>
        </a:p>
      </dgm:t>
    </dgm:pt>
    <dgm:pt modelId="{65B43925-D008-4690-925F-322BF641C1D3}" type="parTrans" cxnId="{95D37E80-86A0-4374-AB2D-0586A8F3E637}">
      <dgm:prSet/>
      <dgm:spPr/>
      <dgm:t>
        <a:bodyPr/>
        <a:lstStyle/>
        <a:p>
          <a:endParaRPr lang="it-IT"/>
        </a:p>
      </dgm:t>
    </dgm:pt>
    <dgm:pt modelId="{4B121368-EFBA-4804-B30E-6CED73299DCF}" type="sibTrans" cxnId="{95D37E80-86A0-4374-AB2D-0586A8F3E637}">
      <dgm:prSet/>
      <dgm:spPr/>
      <dgm:t>
        <a:bodyPr/>
        <a:lstStyle/>
        <a:p>
          <a:endParaRPr lang="it-IT"/>
        </a:p>
      </dgm:t>
    </dgm:pt>
    <dgm:pt modelId="{3E4772F0-95AA-48EE-B2C8-60DA1C4CD8A8}">
      <dgm:prSet phldrT="[Testo]"/>
      <dgm:spPr/>
      <dgm:t>
        <a:bodyPr/>
        <a:lstStyle/>
        <a:p>
          <a:r>
            <a:rPr lang="it-IT" dirty="0" smtClean="0">
              <a:latin typeface="Times New Roman"/>
              <a:cs typeface="Times New Roman"/>
            </a:rPr>
            <a:t>Sindaci</a:t>
          </a:r>
          <a:endParaRPr lang="it-IT" dirty="0">
            <a:latin typeface="Times New Roman"/>
            <a:cs typeface="Times New Roman"/>
          </a:endParaRPr>
        </a:p>
      </dgm:t>
    </dgm:pt>
    <dgm:pt modelId="{7E416B56-E1B8-42DD-9B5F-7A6CE7D2FACD}" type="parTrans" cxnId="{F8B77E22-3F5C-438D-B0C0-959B5F233DDF}">
      <dgm:prSet/>
      <dgm:spPr/>
      <dgm:t>
        <a:bodyPr/>
        <a:lstStyle/>
        <a:p>
          <a:endParaRPr lang="it-IT"/>
        </a:p>
      </dgm:t>
    </dgm:pt>
    <dgm:pt modelId="{D3EF161A-5902-4AD1-BAB5-0C9189F92B24}" type="sibTrans" cxnId="{F8B77E22-3F5C-438D-B0C0-959B5F233DDF}">
      <dgm:prSet/>
      <dgm:spPr/>
      <dgm:t>
        <a:bodyPr/>
        <a:lstStyle/>
        <a:p>
          <a:endParaRPr lang="it-IT"/>
        </a:p>
      </dgm:t>
    </dgm:pt>
    <dgm:pt modelId="{977E1E95-5321-4CE1-B13F-57BD62AC1A57}">
      <dgm:prSet phldrT="[Testo]"/>
      <dgm:spPr/>
      <dgm:t>
        <a:bodyPr/>
        <a:lstStyle/>
        <a:p>
          <a:r>
            <a:rPr lang="it-IT" dirty="0" smtClean="0">
              <a:latin typeface="Times New Roman"/>
              <a:cs typeface="Times New Roman"/>
            </a:rPr>
            <a:t>Controllo di legittimità</a:t>
          </a:r>
          <a:endParaRPr lang="it-IT" dirty="0">
            <a:latin typeface="Times New Roman"/>
            <a:cs typeface="Times New Roman"/>
          </a:endParaRPr>
        </a:p>
      </dgm:t>
    </dgm:pt>
    <dgm:pt modelId="{46C427C4-95AE-4A2E-8119-D9C36F07C488}" type="parTrans" cxnId="{B930E8BB-05AF-4FED-A451-834316972BC3}">
      <dgm:prSet/>
      <dgm:spPr/>
      <dgm:t>
        <a:bodyPr/>
        <a:lstStyle/>
        <a:p>
          <a:endParaRPr lang="it-IT"/>
        </a:p>
      </dgm:t>
    </dgm:pt>
    <dgm:pt modelId="{F892037C-83E7-4F3E-9463-4DBA5ABCF193}" type="sibTrans" cxnId="{B930E8BB-05AF-4FED-A451-834316972BC3}">
      <dgm:prSet/>
      <dgm:spPr/>
      <dgm:t>
        <a:bodyPr/>
        <a:lstStyle/>
        <a:p>
          <a:endParaRPr lang="it-IT"/>
        </a:p>
      </dgm:t>
    </dgm:pt>
    <dgm:pt modelId="{99D3477E-C867-40ED-BBC1-DE3E3952316A}">
      <dgm:prSet phldrT="[Testo]"/>
      <dgm:spPr/>
      <dgm:t>
        <a:bodyPr/>
        <a:lstStyle/>
        <a:p>
          <a:r>
            <a:rPr lang="it-IT" dirty="0" smtClean="0">
              <a:latin typeface="Times New Roman"/>
              <a:cs typeface="Times New Roman"/>
            </a:rPr>
            <a:t>Vigila sull’osservanza della legge</a:t>
          </a:r>
          <a:endParaRPr lang="it-IT" dirty="0">
            <a:latin typeface="Times New Roman"/>
            <a:cs typeface="Times New Roman"/>
          </a:endParaRPr>
        </a:p>
      </dgm:t>
    </dgm:pt>
    <dgm:pt modelId="{0BFC1E07-1DF9-4764-A549-9FA8DA0E3853}" type="sibTrans" cxnId="{31935709-34AE-4135-A0AC-4092B370D3EF}">
      <dgm:prSet/>
      <dgm:spPr/>
      <dgm:t>
        <a:bodyPr/>
        <a:lstStyle/>
        <a:p>
          <a:endParaRPr lang="it-IT"/>
        </a:p>
      </dgm:t>
    </dgm:pt>
    <dgm:pt modelId="{111C4E75-B482-4275-B549-D68D4F96E5B2}" type="parTrans" cxnId="{31935709-34AE-4135-A0AC-4092B370D3EF}">
      <dgm:prSet/>
      <dgm:spPr/>
      <dgm:t>
        <a:bodyPr/>
        <a:lstStyle/>
        <a:p>
          <a:endParaRPr lang="it-IT"/>
        </a:p>
      </dgm:t>
    </dgm:pt>
    <dgm:pt modelId="{AEB5D0D0-5436-473E-B70C-2E337E5664A1}" type="pres">
      <dgm:prSet presAssocID="{93DCE013-95A3-4B30-82D1-9AEF831F315D}" presName="Name0" presStyleCnt="0">
        <dgm:presLayoutVars>
          <dgm:dir/>
          <dgm:animLvl val="lvl"/>
          <dgm:resizeHandles val="exact"/>
        </dgm:presLayoutVars>
      </dgm:prSet>
      <dgm:spPr/>
      <dgm:t>
        <a:bodyPr/>
        <a:lstStyle/>
        <a:p>
          <a:endParaRPr lang="it-IT"/>
        </a:p>
      </dgm:t>
    </dgm:pt>
    <dgm:pt modelId="{4EBB6E40-F79C-492C-87B8-21BECB241FAF}" type="pres">
      <dgm:prSet presAssocID="{289AB7AE-6929-4B8D-91F4-301150EF1000}" presName="composite" presStyleCnt="0"/>
      <dgm:spPr/>
    </dgm:pt>
    <dgm:pt modelId="{8CA3A22D-3747-4F59-B3F5-5ADFBB351DF6}" type="pres">
      <dgm:prSet presAssocID="{289AB7AE-6929-4B8D-91F4-301150EF1000}" presName="parTx" presStyleLbl="alignNode1" presStyleIdx="0" presStyleCnt="3">
        <dgm:presLayoutVars>
          <dgm:chMax val="0"/>
          <dgm:chPref val="0"/>
          <dgm:bulletEnabled val="1"/>
        </dgm:presLayoutVars>
      </dgm:prSet>
      <dgm:spPr/>
      <dgm:t>
        <a:bodyPr/>
        <a:lstStyle/>
        <a:p>
          <a:endParaRPr lang="it-IT"/>
        </a:p>
      </dgm:t>
    </dgm:pt>
    <dgm:pt modelId="{D68973CA-F1A3-49CD-AB5F-BF2F167FB00F}" type="pres">
      <dgm:prSet presAssocID="{289AB7AE-6929-4B8D-91F4-301150EF1000}" presName="desTx" presStyleLbl="alignAccFollowNode1" presStyleIdx="0" presStyleCnt="3">
        <dgm:presLayoutVars>
          <dgm:bulletEnabled val="1"/>
        </dgm:presLayoutVars>
      </dgm:prSet>
      <dgm:spPr/>
      <dgm:t>
        <a:bodyPr/>
        <a:lstStyle/>
        <a:p>
          <a:endParaRPr lang="it-IT"/>
        </a:p>
      </dgm:t>
    </dgm:pt>
    <dgm:pt modelId="{70E294B3-C9A5-48D6-AC5B-FB544BEAE6DF}" type="pres">
      <dgm:prSet presAssocID="{EE056253-8731-4576-9FD5-2EB93C8F65DE}" presName="space" presStyleCnt="0"/>
      <dgm:spPr/>
    </dgm:pt>
    <dgm:pt modelId="{23A5FD3A-3DC8-486D-926E-C724A03D9AA2}" type="pres">
      <dgm:prSet presAssocID="{0A470CB0-E791-44A6-8E96-5997ABB3C580}" presName="composite" presStyleCnt="0"/>
      <dgm:spPr/>
    </dgm:pt>
    <dgm:pt modelId="{6920E7B0-14AD-4BD6-A4B9-6A106E3CFB00}" type="pres">
      <dgm:prSet presAssocID="{0A470CB0-E791-44A6-8E96-5997ABB3C580}" presName="parTx" presStyleLbl="alignNode1" presStyleIdx="1" presStyleCnt="3">
        <dgm:presLayoutVars>
          <dgm:chMax val="0"/>
          <dgm:chPref val="0"/>
          <dgm:bulletEnabled val="1"/>
        </dgm:presLayoutVars>
      </dgm:prSet>
      <dgm:spPr/>
      <dgm:t>
        <a:bodyPr/>
        <a:lstStyle/>
        <a:p>
          <a:endParaRPr lang="it-IT"/>
        </a:p>
      </dgm:t>
    </dgm:pt>
    <dgm:pt modelId="{4134C92B-732C-45EF-80EA-4EBA553165BD}" type="pres">
      <dgm:prSet presAssocID="{0A470CB0-E791-44A6-8E96-5997ABB3C580}" presName="desTx" presStyleLbl="alignAccFollowNode1" presStyleIdx="1" presStyleCnt="3">
        <dgm:presLayoutVars>
          <dgm:bulletEnabled val="1"/>
        </dgm:presLayoutVars>
      </dgm:prSet>
      <dgm:spPr/>
      <dgm:t>
        <a:bodyPr/>
        <a:lstStyle/>
        <a:p>
          <a:endParaRPr lang="it-IT"/>
        </a:p>
      </dgm:t>
    </dgm:pt>
    <dgm:pt modelId="{673BDED4-81A4-451C-9D89-63646BEE5E0D}" type="pres">
      <dgm:prSet presAssocID="{1D0D561B-A687-45D5-A674-5FC8944F47BB}" presName="space" presStyleCnt="0"/>
      <dgm:spPr/>
    </dgm:pt>
    <dgm:pt modelId="{1D928116-F32D-4367-A857-1B3560F9EFC7}" type="pres">
      <dgm:prSet presAssocID="{3E4772F0-95AA-48EE-B2C8-60DA1C4CD8A8}" presName="composite" presStyleCnt="0"/>
      <dgm:spPr/>
    </dgm:pt>
    <dgm:pt modelId="{2636ED8D-AAEF-4EBB-8373-646CB9BC4D1E}" type="pres">
      <dgm:prSet presAssocID="{3E4772F0-95AA-48EE-B2C8-60DA1C4CD8A8}" presName="parTx" presStyleLbl="alignNode1" presStyleIdx="2" presStyleCnt="3">
        <dgm:presLayoutVars>
          <dgm:chMax val="0"/>
          <dgm:chPref val="0"/>
          <dgm:bulletEnabled val="1"/>
        </dgm:presLayoutVars>
      </dgm:prSet>
      <dgm:spPr/>
      <dgm:t>
        <a:bodyPr/>
        <a:lstStyle/>
        <a:p>
          <a:endParaRPr lang="it-IT"/>
        </a:p>
      </dgm:t>
    </dgm:pt>
    <dgm:pt modelId="{80ECA99F-61C7-49B6-B935-8A51886488B5}" type="pres">
      <dgm:prSet presAssocID="{3E4772F0-95AA-48EE-B2C8-60DA1C4CD8A8}" presName="desTx" presStyleLbl="alignAccFollowNode1" presStyleIdx="2" presStyleCnt="3">
        <dgm:presLayoutVars>
          <dgm:bulletEnabled val="1"/>
        </dgm:presLayoutVars>
      </dgm:prSet>
      <dgm:spPr/>
      <dgm:t>
        <a:bodyPr/>
        <a:lstStyle/>
        <a:p>
          <a:endParaRPr lang="it-IT"/>
        </a:p>
      </dgm:t>
    </dgm:pt>
  </dgm:ptLst>
  <dgm:cxnLst>
    <dgm:cxn modelId="{9B66CD52-1779-4675-A6FB-961AF00AC7D1}" srcId="{0A470CB0-E791-44A6-8E96-5997ABB3C580}" destId="{D5B1AF14-F9DD-403A-A8C4-5C13D8C28D4C}" srcOrd="0" destOrd="0" parTransId="{A9549E95-6E4A-4D83-9F0C-FA5712BDCFB6}" sibTransId="{E3E923FC-B77E-42EA-9813-BE2D05E19FAF}"/>
    <dgm:cxn modelId="{95D37E80-86A0-4374-AB2D-0586A8F3E637}" srcId="{0A470CB0-E791-44A6-8E96-5997ABB3C580}" destId="{2C698EA0-6324-407A-9C5D-11FE178013E9}" srcOrd="1" destOrd="0" parTransId="{65B43925-D008-4690-925F-322BF641C1D3}" sibTransId="{4B121368-EFBA-4804-B30E-6CED73299DCF}"/>
    <dgm:cxn modelId="{5190EEF9-A36E-41D1-8278-054C0DC93FF2}" srcId="{289AB7AE-6929-4B8D-91F4-301150EF1000}" destId="{7CC61151-793A-407E-91F2-38DAD0F79851}" srcOrd="0" destOrd="0" parTransId="{6026AD6D-ABF2-4A4F-9961-744A1F1DA73A}" sibTransId="{47189F33-057A-42CD-A41F-01F6F02EBE99}"/>
    <dgm:cxn modelId="{7E41B755-A1E8-4056-9806-EC30ADD8616F}" type="presOf" srcId="{0A470CB0-E791-44A6-8E96-5997ABB3C580}" destId="{6920E7B0-14AD-4BD6-A4B9-6A106E3CFB00}" srcOrd="0" destOrd="0" presId="urn:microsoft.com/office/officeart/2005/8/layout/hList1"/>
    <dgm:cxn modelId="{08280D71-E450-48C3-BFDA-5E0C39692D5F}" srcId="{93DCE013-95A3-4B30-82D1-9AEF831F315D}" destId="{289AB7AE-6929-4B8D-91F4-301150EF1000}" srcOrd="0" destOrd="0" parTransId="{E6336FEF-B72C-44D7-8BA6-7B8720B8ABF1}" sibTransId="{EE056253-8731-4576-9FD5-2EB93C8F65DE}"/>
    <dgm:cxn modelId="{D8AFD2AB-C444-46E8-813C-B929FF7880F1}" srcId="{93DCE013-95A3-4B30-82D1-9AEF831F315D}" destId="{0A470CB0-E791-44A6-8E96-5997ABB3C580}" srcOrd="1" destOrd="0" parTransId="{881E6D05-D148-423A-852C-55A0FA886ED8}" sibTransId="{1D0D561B-A687-45D5-A674-5FC8944F47BB}"/>
    <dgm:cxn modelId="{0AA9F0C7-0C00-48B5-A973-86C9B3B79EAD}" type="presOf" srcId="{C0412A03-5CE4-44A3-8B6F-3F3C4F299A15}" destId="{D68973CA-F1A3-49CD-AB5F-BF2F167FB00F}" srcOrd="0" destOrd="1" presId="urn:microsoft.com/office/officeart/2005/8/layout/hList1"/>
    <dgm:cxn modelId="{D5016B7A-6E2C-4E7F-B7CB-8F0AD4185013}" type="presOf" srcId="{3E4772F0-95AA-48EE-B2C8-60DA1C4CD8A8}" destId="{2636ED8D-AAEF-4EBB-8373-646CB9BC4D1E}" srcOrd="0" destOrd="0" presId="urn:microsoft.com/office/officeart/2005/8/layout/hList1"/>
    <dgm:cxn modelId="{B84507C2-C3BD-4C28-99E9-93ECEF6C5B66}" type="presOf" srcId="{99D3477E-C867-40ED-BBC1-DE3E3952316A}" destId="{80ECA99F-61C7-49B6-B935-8A51886488B5}" srcOrd="0" destOrd="1" presId="urn:microsoft.com/office/officeart/2005/8/layout/hList1"/>
    <dgm:cxn modelId="{7F48B5A4-E40D-4377-AB80-211B33E0D708}" type="presOf" srcId="{7CC61151-793A-407E-91F2-38DAD0F79851}" destId="{D68973CA-F1A3-49CD-AB5F-BF2F167FB00F}" srcOrd="0" destOrd="0" presId="urn:microsoft.com/office/officeart/2005/8/layout/hList1"/>
    <dgm:cxn modelId="{E7FFF0D4-46BE-472E-969D-7AE8CB882022}" type="presOf" srcId="{977E1E95-5321-4CE1-B13F-57BD62AC1A57}" destId="{80ECA99F-61C7-49B6-B935-8A51886488B5}" srcOrd="0" destOrd="0" presId="urn:microsoft.com/office/officeart/2005/8/layout/hList1"/>
    <dgm:cxn modelId="{2890EA95-2C1B-4E39-B043-9765C3576818}" type="presOf" srcId="{93DCE013-95A3-4B30-82D1-9AEF831F315D}" destId="{AEB5D0D0-5436-473E-B70C-2E337E5664A1}" srcOrd="0" destOrd="0" presId="urn:microsoft.com/office/officeart/2005/8/layout/hList1"/>
    <dgm:cxn modelId="{23D6C086-6921-4DCB-A1C8-6A76739A36A9}" type="presOf" srcId="{289AB7AE-6929-4B8D-91F4-301150EF1000}" destId="{8CA3A22D-3747-4F59-B3F5-5ADFBB351DF6}" srcOrd="0" destOrd="0" presId="urn:microsoft.com/office/officeart/2005/8/layout/hList1"/>
    <dgm:cxn modelId="{B930E8BB-05AF-4FED-A451-834316972BC3}" srcId="{3E4772F0-95AA-48EE-B2C8-60DA1C4CD8A8}" destId="{977E1E95-5321-4CE1-B13F-57BD62AC1A57}" srcOrd="0" destOrd="0" parTransId="{46C427C4-95AE-4A2E-8119-D9C36F07C488}" sibTransId="{F892037C-83E7-4F3E-9463-4DBA5ABCF193}"/>
    <dgm:cxn modelId="{F06C135A-8E43-44F7-AC99-7320FD592C10}" srcId="{289AB7AE-6929-4B8D-91F4-301150EF1000}" destId="{C0412A03-5CE4-44A3-8B6F-3F3C4F299A15}" srcOrd="1" destOrd="0" parTransId="{E3CF04A8-E529-4C9B-B8C7-C92339F37FD1}" sibTransId="{50546FD4-B411-461E-B1F3-A4CA42538C76}"/>
    <dgm:cxn modelId="{9BC48135-9698-4DEB-868E-65A666C865C4}" type="presOf" srcId="{2C698EA0-6324-407A-9C5D-11FE178013E9}" destId="{4134C92B-732C-45EF-80EA-4EBA553165BD}" srcOrd="0" destOrd="1" presId="urn:microsoft.com/office/officeart/2005/8/layout/hList1"/>
    <dgm:cxn modelId="{31935709-34AE-4135-A0AC-4092B370D3EF}" srcId="{3E4772F0-95AA-48EE-B2C8-60DA1C4CD8A8}" destId="{99D3477E-C867-40ED-BBC1-DE3E3952316A}" srcOrd="1" destOrd="0" parTransId="{111C4E75-B482-4275-B549-D68D4F96E5B2}" sibTransId="{0BFC1E07-1DF9-4764-A549-9FA8DA0E3853}"/>
    <dgm:cxn modelId="{F8B77E22-3F5C-438D-B0C0-959B5F233DDF}" srcId="{93DCE013-95A3-4B30-82D1-9AEF831F315D}" destId="{3E4772F0-95AA-48EE-B2C8-60DA1C4CD8A8}" srcOrd="2" destOrd="0" parTransId="{7E416B56-E1B8-42DD-9B5F-7A6CE7D2FACD}" sibTransId="{D3EF161A-5902-4AD1-BAB5-0C9189F92B24}"/>
    <dgm:cxn modelId="{65CEB1CA-F548-4091-9FA5-BC309320673C}" type="presOf" srcId="{D5B1AF14-F9DD-403A-A8C4-5C13D8C28D4C}" destId="{4134C92B-732C-45EF-80EA-4EBA553165BD}" srcOrd="0" destOrd="0" presId="urn:microsoft.com/office/officeart/2005/8/layout/hList1"/>
    <dgm:cxn modelId="{6D0B3EC8-B1E2-4A96-9D3F-B9F78C2FDFC9}" type="presParOf" srcId="{AEB5D0D0-5436-473E-B70C-2E337E5664A1}" destId="{4EBB6E40-F79C-492C-87B8-21BECB241FAF}" srcOrd="0" destOrd="0" presId="urn:microsoft.com/office/officeart/2005/8/layout/hList1"/>
    <dgm:cxn modelId="{15E46899-A8E9-4D46-8414-C4AC963E7253}" type="presParOf" srcId="{4EBB6E40-F79C-492C-87B8-21BECB241FAF}" destId="{8CA3A22D-3747-4F59-B3F5-5ADFBB351DF6}" srcOrd="0" destOrd="0" presId="urn:microsoft.com/office/officeart/2005/8/layout/hList1"/>
    <dgm:cxn modelId="{80E3A732-D83D-4B5B-AFDF-2F024C63647A}" type="presParOf" srcId="{4EBB6E40-F79C-492C-87B8-21BECB241FAF}" destId="{D68973CA-F1A3-49CD-AB5F-BF2F167FB00F}" srcOrd="1" destOrd="0" presId="urn:microsoft.com/office/officeart/2005/8/layout/hList1"/>
    <dgm:cxn modelId="{ACBDDAAE-E001-46B8-9132-7ED3FEC6A551}" type="presParOf" srcId="{AEB5D0D0-5436-473E-B70C-2E337E5664A1}" destId="{70E294B3-C9A5-48D6-AC5B-FB544BEAE6DF}" srcOrd="1" destOrd="0" presId="urn:microsoft.com/office/officeart/2005/8/layout/hList1"/>
    <dgm:cxn modelId="{59DC4EDB-A7DB-4918-A329-8EFDC27E929E}" type="presParOf" srcId="{AEB5D0D0-5436-473E-B70C-2E337E5664A1}" destId="{23A5FD3A-3DC8-486D-926E-C724A03D9AA2}" srcOrd="2" destOrd="0" presId="urn:microsoft.com/office/officeart/2005/8/layout/hList1"/>
    <dgm:cxn modelId="{3348CB5B-5C94-4E17-8D5B-890E6E85986B}" type="presParOf" srcId="{23A5FD3A-3DC8-486D-926E-C724A03D9AA2}" destId="{6920E7B0-14AD-4BD6-A4B9-6A106E3CFB00}" srcOrd="0" destOrd="0" presId="urn:microsoft.com/office/officeart/2005/8/layout/hList1"/>
    <dgm:cxn modelId="{2D18AC06-0411-4FFE-A0F9-DBEEDDEFAB7E}" type="presParOf" srcId="{23A5FD3A-3DC8-486D-926E-C724A03D9AA2}" destId="{4134C92B-732C-45EF-80EA-4EBA553165BD}" srcOrd="1" destOrd="0" presId="urn:microsoft.com/office/officeart/2005/8/layout/hList1"/>
    <dgm:cxn modelId="{AF59BB67-14B4-4708-A512-4A673E0A8C18}" type="presParOf" srcId="{AEB5D0D0-5436-473E-B70C-2E337E5664A1}" destId="{673BDED4-81A4-451C-9D89-63646BEE5E0D}" srcOrd="3" destOrd="0" presId="urn:microsoft.com/office/officeart/2005/8/layout/hList1"/>
    <dgm:cxn modelId="{06C672F9-5914-42E8-B4B7-81B6FCF99F5A}" type="presParOf" srcId="{AEB5D0D0-5436-473E-B70C-2E337E5664A1}" destId="{1D928116-F32D-4367-A857-1B3560F9EFC7}" srcOrd="4" destOrd="0" presId="urn:microsoft.com/office/officeart/2005/8/layout/hList1"/>
    <dgm:cxn modelId="{7EAC9A0E-A6FB-46B4-895A-72F8735E6AC7}" type="presParOf" srcId="{1D928116-F32D-4367-A857-1B3560F9EFC7}" destId="{2636ED8D-AAEF-4EBB-8373-646CB9BC4D1E}" srcOrd="0" destOrd="0" presId="urn:microsoft.com/office/officeart/2005/8/layout/hList1"/>
    <dgm:cxn modelId="{7BE3F6E7-49EE-410C-B191-8F46B6AB4C10}" type="presParOf" srcId="{1D928116-F32D-4367-A857-1B3560F9EFC7}" destId="{80ECA99F-61C7-49B6-B935-8A51886488B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C07703-F1A9-49A7-82BA-5F23B7F72492}" type="doc">
      <dgm:prSet loTypeId="urn:microsoft.com/office/officeart/2005/8/layout/hProcess9" loCatId="process" qsTypeId="urn:microsoft.com/office/officeart/2005/8/quickstyle/simple1" qsCatId="simple" csTypeId="urn:microsoft.com/office/officeart/2005/8/colors/accent1_2" csCatId="accent1" phldr="1"/>
      <dgm:spPr/>
    </dgm:pt>
    <dgm:pt modelId="{B6156088-CDEE-4894-A815-64E2F164A203}">
      <dgm:prSet phldrT="[Testo]"/>
      <dgm:spPr/>
      <dgm:t>
        <a:bodyPr/>
        <a:lstStyle/>
        <a:p>
          <a:r>
            <a:rPr lang="it-IT" dirty="0" err="1" smtClean="0">
              <a:latin typeface="Times New Roman"/>
              <a:cs typeface="Times New Roman"/>
            </a:rPr>
            <a:t>Affinchè</a:t>
          </a:r>
          <a:r>
            <a:rPr lang="it-IT" dirty="0" smtClean="0">
              <a:latin typeface="Times New Roman"/>
              <a:cs typeface="Times New Roman"/>
            </a:rPr>
            <a:t> si possa attribuire al sindaco la responsabilità per omesso impedimento del reato commesso dagli amministratori, è necessario che egli abbia omesso di attivare i poteri impeditivi attribuitigli </a:t>
          </a:r>
          <a:r>
            <a:rPr lang="it-IT" i="1" dirty="0" smtClean="0">
              <a:latin typeface="Times New Roman"/>
              <a:cs typeface="Times New Roman"/>
            </a:rPr>
            <a:t>ex </a:t>
          </a:r>
          <a:r>
            <a:rPr lang="it-IT" i="1" dirty="0" err="1" smtClean="0">
              <a:latin typeface="Times New Roman"/>
              <a:cs typeface="Times New Roman"/>
            </a:rPr>
            <a:t>lege</a:t>
          </a:r>
          <a:r>
            <a:rPr lang="it-IT" i="1" dirty="0" smtClean="0">
              <a:latin typeface="Times New Roman"/>
              <a:cs typeface="Times New Roman"/>
            </a:rPr>
            <a:t>.</a:t>
          </a:r>
          <a:endParaRPr lang="it-IT" i="1" dirty="0">
            <a:latin typeface="Times New Roman"/>
            <a:cs typeface="Times New Roman"/>
          </a:endParaRPr>
        </a:p>
      </dgm:t>
    </dgm:pt>
    <dgm:pt modelId="{E13CFF9C-D09D-45DC-851D-A15B731C0651}" type="parTrans" cxnId="{D46988C1-CDCD-4528-83A6-82F09AC33BB6}">
      <dgm:prSet/>
      <dgm:spPr/>
      <dgm:t>
        <a:bodyPr/>
        <a:lstStyle/>
        <a:p>
          <a:endParaRPr lang="it-IT"/>
        </a:p>
      </dgm:t>
    </dgm:pt>
    <dgm:pt modelId="{EE4EFF53-6035-4A99-8886-6210B6EAA8FD}" type="sibTrans" cxnId="{D46988C1-CDCD-4528-83A6-82F09AC33BB6}">
      <dgm:prSet/>
      <dgm:spPr/>
      <dgm:t>
        <a:bodyPr/>
        <a:lstStyle/>
        <a:p>
          <a:endParaRPr lang="it-IT"/>
        </a:p>
      </dgm:t>
    </dgm:pt>
    <dgm:pt modelId="{46523737-A81E-4D8F-997C-E2E5AB9A78A9}">
      <dgm:prSet phldrT="[Testo]"/>
      <dgm:spPr/>
      <dgm:t>
        <a:bodyPr/>
        <a:lstStyle/>
        <a:p>
          <a:r>
            <a:rPr lang="it-IT" dirty="0" smtClean="0">
              <a:latin typeface="Times New Roman"/>
              <a:cs typeface="Times New Roman"/>
            </a:rPr>
            <a:t>Allo stato della normativa vigente, però, i poteri autenticamente impeditivi del sindaco sono pochissimi</a:t>
          </a:r>
          <a:endParaRPr lang="it-IT" dirty="0">
            <a:latin typeface="Times New Roman"/>
            <a:cs typeface="Times New Roman"/>
          </a:endParaRPr>
        </a:p>
      </dgm:t>
    </dgm:pt>
    <dgm:pt modelId="{7E7F437F-4AA7-4AB9-ACFF-0DA3AD835390}" type="parTrans" cxnId="{27E8EEF7-D768-4488-AF0A-B1267EEDEEA6}">
      <dgm:prSet/>
      <dgm:spPr/>
      <dgm:t>
        <a:bodyPr/>
        <a:lstStyle/>
        <a:p>
          <a:endParaRPr lang="it-IT"/>
        </a:p>
      </dgm:t>
    </dgm:pt>
    <dgm:pt modelId="{D437A698-26EC-4A28-838D-30BF17D49001}" type="sibTrans" cxnId="{27E8EEF7-D768-4488-AF0A-B1267EEDEEA6}">
      <dgm:prSet/>
      <dgm:spPr/>
      <dgm:t>
        <a:bodyPr/>
        <a:lstStyle/>
        <a:p>
          <a:endParaRPr lang="it-IT"/>
        </a:p>
      </dgm:t>
    </dgm:pt>
    <dgm:pt modelId="{F0F053C0-E483-4842-B04B-85F6E2D6E3B1}">
      <dgm:prSet phldrT="[Testo]"/>
      <dgm:spPr/>
      <dgm:t>
        <a:bodyPr/>
        <a:lstStyle/>
        <a:p>
          <a:r>
            <a:rPr lang="it-IT" dirty="0" smtClean="0">
              <a:latin typeface="Times New Roman"/>
              <a:cs typeface="Times New Roman"/>
            </a:rPr>
            <a:t>La giurisprudenza tende tuttavia a confondere i </a:t>
          </a:r>
          <a:r>
            <a:rPr lang="it-IT" b="1" dirty="0" smtClean="0">
              <a:latin typeface="Times New Roman"/>
              <a:cs typeface="Times New Roman"/>
            </a:rPr>
            <a:t>poteri di intervento o indirettamente impeditivi </a:t>
          </a:r>
          <a:r>
            <a:rPr lang="it-IT" dirty="0" smtClean="0">
              <a:latin typeface="Times New Roman"/>
              <a:cs typeface="Times New Roman"/>
            </a:rPr>
            <a:t>(segnalazioni e denunce) con quelli </a:t>
          </a:r>
          <a:r>
            <a:rPr lang="it-IT" b="1" dirty="0" smtClean="0">
              <a:latin typeface="Times New Roman"/>
              <a:cs typeface="Times New Roman"/>
            </a:rPr>
            <a:t>impeditivi</a:t>
          </a:r>
          <a:r>
            <a:rPr lang="it-IT" dirty="0" smtClean="0">
              <a:latin typeface="Times New Roman"/>
              <a:cs typeface="Times New Roman"/>
            </a:rPr>
            <a:t> dell’altrui operato</a:t>
          </a:r>
          <a:endParaRPr lang="it-IT" dirty="0">
            <a:latin typeface="Times New Roman"/>
            <a:cs typeface="Times New Roman"/>
          </a:endParaRPr>
        </a:p>
      </dgm:t>
    </dgm:pt>
    <dgm:pt modelId="{8802B215-3FFB-46DD-B5CF-89F0E4EFFC73}" type="parTrans" cxnId="{86FF04C5-3519-42EE-BBD8-F62381241E11}">
      <dgm:prSet/>
      <dgm:spPr/>
      <dgm:t>
        <a:bodyPr/>
        <a:lstStyle/>
        <a:p>
          <a:endParaRPr lang="it-IT"/>
        </a:p>
      </dgm:t>
    </dgm:pt>
    <dgm:pt modelId="{92462B01-59F0-43A7-B3AE-22BF8961A0E7}" type="sibTrans" cxnId="{86FF04C5-3519-42EE-BBD8-F62381241E11}">
      <dgm:prSet/>
      <dgm:spPr/>
      <dgm:t>
        <a:bodyPr/>
        <a:lstStyle/>
        <a:p>
          <a:endParaRPr lang="it-IT"/>
        </a:p>
      </dgm:t>
    </dgm:pt>
    <dgm:pt modelId="{FE1C6CD0-A875-4330-B699-7117FD18D7F3}" type="pres">
      <dgm:prSet presAssocID="{AAC07703-F1A9-49A7-82BA-5F23B7F72492}" presName="CompostProcess" presStyleCnt="0">
        <dgm:presLayoutVars>
          <dgm:dir/>
          <dgm:resizeHandles val="exact"/>
        </dgm:presLayoutVars>
      </dgm:prSet>
      <dgm:spPr/>
    </dgm:pt>
    <dgm:pt modelId="{298F3241-78D4-4ABB-8684-31861A05E216}" type="pres">
      <dgm:prSet presAssocID="{AAC07703-F1A9-49A7-82BA-5F23B7F72492}" presName="arrow" presStyleLbl="bgShp" presStyleIdx="0" presStyleCnt="1"/>
      <dgm:spPr/>
    </dgm:pt>
    <dgm:pt modelId="{023E8205-02A5-4E84-B04C-0143ECC9C731}" type="pres">
      <dgm:prSet presAssocID="{AAC07703-F1A9-49A7-82BA-5F23B7F72492}" presName="linearProcess" presStyleCnt="0"/>
      <dgm:spPr/>
    </dgm:pt>
    <dgm:pt modelId="{8DC98772-E9EF-42DE-BC21-BFC3A0D2D8C4}" type="pres">
      <dgm:prSet presAssocID="{B6156088-CDEE-4894-A815-64E2F164A203}" presName="textNode" presStyleLbl="node1" presStyleIdx="0" presStyleCnt="3" custScaleX="124366" custScaleY="133973">
        <dgm:presLayoutVars>
          <dgm:bulletEnabled val="1"/>
        </dgm:presLayoutVars>
      </dgm:prSet>
      <dgm:spPr/>
      <dgm:t>
        <a:bodyPr/>
        <a:lstStyle/>
        <a:p>
          <a:endParaRPr lang="it-IT"/>
        </a:p>
      </dgm:t>
    </dgm:pt>
    <dgm:pt modelId="{88115E5E-58FE-4E93-B54A-4C58DC8845A3}" type="pres">
      <dgm:prSet presAssocID="{EE4EFF53-6035-4A99-8886-6210B6EAA8FD}" presName="sibTrans" presStyleCnt="0"/>
      <dgm:spPr/>
    </dgm:pt>
    <dgm:pt modelId="{F08405A4-1787-4765-89EC-2CC1899F1741}" type="pres">
      <dgm:prSet presAssocID="{46523737-A81E-4D8F-997C-E2E5AB9A78A9}" presName="textNode" presStyleLbl="node1" presStyleIdx="1" presStyleCnt="3">
        <dgm:presLayoutVars>
          <dgm:bulletEnabled val="1"/>
        </dgm:presLayoutVars>
      </dgm:prSet>
      <dgm:spPr/>
      <dgm:t>
        <a:bodyPr/>
        <a:lstStyle/>
        <a:p>
          <a:endParaRPr lang="it-IT"/>
        </a:p>
      </dgm:t>
    </dgm:pt>
    <dgm:pt modelId="{AFFF8C5C-E650-49C1-B4E8-445ACB4C4F92}" type="pres">
      <dgm:prSet presAssocID="{D437A698-26EC-4A28-838D-30BF17D49001}" presName="sibTrans" presStyleCnt="0"/>
      <dgm:spPr/>
    </dgm:pt>
    <dgm:pt modelId="{4529EF8D-E978-4D34-91FF-4D9A3A68F16F}" type="pres">
      <dgm:prSet presAssocID="{F0F053C0-E483-4842-B04B-85F6E2D6E3B1}" presName="textNode" presStyleLbl="node1" presStyleIdx="2" presStyleCnt="3">
        <dgm:presLayoutVars>
          <dgm:bulletEnabled val="1"/>
        </dgm:presLayoutVars>
      </dgm:prSet>
      <dgm:spPr/>
      <dgm:t>
        <a:bodyPr/>
        <a:lstStyle/>
        <a:p>
          <a:endParaRPr lang="it-IT"/>
        </a:p>
      </dgm:t>
    </dgm:pt>
  </dgm:ptLst>
  <dgm:cxnLst>
    <dgm:cxn modelId="{FFBD0301-1AFD-4C48-9366-A6FFDB938789}" type="presOf" srcId="{F0F053C0-E483-4842-B04B-85F6E2D6E3B1}" destId="{4529EF8D-E978-4D34-91FF-4D9A3A68F16F}" srcOrd="0" destOrd="0" presId="urn:microsoft.com/office/officeart/2005/8/layout/hProcess9"/>
    <dgm:cxn modelId="{86FF04C5-3519-42EE-BBD8-F62381241E11}" srcId="{AAC07703-F1A9-49A7-82BA-5F23B7F72492}" destId="{F0F053C0-E483-4842-B04B-85F6E2D6E3B1}" srcOrd="2" destOrd="0" parTransId="{8802B215-3FFB-46DD-B5CF-89F0E4EFFC73}" sibTransId="{92462B01-59F0-43A7-B3AE-22BF8961A0E7}"/>
    <dgm:cxn modelId="{27E8EEF7-D768-4488-AF0A-B1267EEDEEA6}" srcId="{AAC07703-F1A9-49A7-82BA-5F23B7F72492}" destId="{46523737-A81E-4D8F-997C-E2E5AB9A78A9}" srcOrd="1" destOrd="0" parTransId="{7E7F437F-4AA7-4AB9-ACFF-0DA3AD835390}" sibTransId="{D437A698-26EC-4A28-838D-30BF17D49001}"/>
    <dgm:cxn modelId="{CC99E8E2-494D-48AE-8C5F-E1E37C8EB355}" type="presOf" srcId="{B6156088-CDEE-4894-A815-64E2F164A203}" destId="{8DC98772-E9EF-42DE-BC21-BFC3A0D2D8C4}" srcOrd="0" destOrd="0" presId="urn:microsoft.com/office/officeart/2005/8/layout/hProcess9"/>
    <dgm:cxn modelId="{3D978858-16D5-4845-AFDD-9DD066BFF850}" type="presOf" srcId="{46523737-A81E-4D8F-997C-E2E5AB9A78A9}" destId="{F08405A4-1787-4765-89EC-2CC1899F1741}" srcOrd="0" destOrd="0" presId="urn:microsoft.com/office/officeart/2005/8/layout/hProcess9"/>
    <dgm:cxn modelId="{F57C3C9B-7230-43F3-927F-FAEBA442B09E}" type="presOf" srcId="{AAC07703-F1A9-49A7-82BA-5F23B7F72492}" destId="{FE1C6CD0-A875-4330-B699-7117FD18D7F3}" srcOrd="0" destOrd="0" presId="urn:microsoft.com/office/officeart/2005/8/layout/hProcess9"/>
    <dgm:cxn modelId="{D46988C1-CDCD-4528-83A6-82F09AC33BB6}" srcId="{AAC07703-F1A9-49A7-82BA-5F23B7F72492}" destId="{B6156088-CDEE-4894-A815-64E2F164A203}" srcOrd="0" destOrd="0" parTransId="{E13CFF9C-D09D-45DC-851D-A15B731C0651}" sibTransId="{EE4EFF53-6035-4A99-8886-6210B6EAA8FD}"/>
    <dgm:cxn modelId="{63B07156-B927-4EF6-96A4-0046125E1E73}" type="presParOf" srcId="{FE1C6CD0-A875-4330-B699-7117FD18D7F3}" destId="{298F3241-78D4-4ABB-8684-31861A05E216}" srcOrd="0" destOrd="0" presId="urn:microsoft.com/office/officeart/2005/8/layout/hProcess9"/>
    <dgm:cxn modelId="{B8383931-0044-424C-A324-CAEF7781FA2D}" type="presParOf" srcId="{FE1C6CD0-A875-4330-B699-7117FD18D7F3}" destId="{023E8205-02A5-4E84-B04C-0143ECC9C731}" srcOrd="1" destOrd="0" presId="urn:microsoft.com/office/officeart/2005/8/layout/hProcess9"/>
    <dgm:cxn modelId="{E07FB033-ABE7-4F23-91A5-3E43184AE215}" type="presParOf" srcId="{023E8205-02A5-4E84-B04C-0143ECC9C731}" destId="{8DC98772-E9EF-42DE-BC21-BFC3A0D2D8C4}" srcOrd="0" destOrd="0" presId="urn:microsoft.com/office/officeart/2005/8/layout/hProcess9"/>
    <dgm:cxn modelId="{35DA99C0-E3EC-4A85-B8C4-FA45C4454ECE}" type="presParOf" srcId="{023E8205-02A5-4E84-B04C-0143ECC9C731}" destId="{88115E5E-58FE-4E93-B54A-4C58DC8845A3}" srcOrd="1" destOrd="0" presId="urn:microsoft.com/office/officeart/2005/8/layout/hProcess9"/>
    <dgm:cxn modelId="{BB97BE88-80B8-449A-AB0E-F5AB88FED1BB}" type="presParOf" srcId="{023E8205-02A5-4E84-B04C-0143ECC9C731}" destId="{F08405A4-1787-4765-89EC-2CC1899F1741}" srcOrd="2" destOrd="0" presId="urn:microsoft.com/office/officeart/2005/8/layout/hProcess9"/>
    <dgm:cxn modelId="{71B69F24-7A2A-453B-874C-F6BEA61DA436}" type="presParOf" srcId="{023E8205-02A5-4E84-B04C-0143ECC9C731}" destId="{AFFF8C5C-E650-49C1-B4E8-445ACB4C4F92}" srcOrd="3" destOrd="0" presId="urn:microsoft.com/office/officeart/2005/8/layout/hProcess9"/>
    <dgm:cxn modelId="{10C74EBC-9B7B-44C6-BC75-9A92429C6801}" type="presParOf" srcId="{023E8205-02A5-4E84-B04C-0143ECC9C731}" destId="{4529EF8D-E978-4D34-91FF-4D9A3A68F16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207015-2317-074F-BD26-0EA95F3D073C}" type="doc">
      <dgm:prSet loTypeId="urn:microsoft.com/office/officeart/2005/8/layout/arrow4" loCatId="" qsTypeId="urn:microsoft.com/office/officeart/2005/8/quickstyle/simple4" qsCatId="simple" csTypeId="urn:microsoft.com/office/officeart/2005/8/colors/accent1_2" csCatId="accent1" phldr="1"/>
      <dgm:spPr/>
      <dgm:t>
        <a:bodyPr/>
        <a:lstStyle/>
        <a:p>
          <a:endParaRPr lang="it-IT"/>
        </a:p>
      </dgm:t>
    </dgm:pt>
    <dgm:pt modelId="{D402526A-07C3-CC48-98A7-FC183386FC18}">
      <dgm:prSet phldrT="[Testo]"/>
      <dgm:spPr/>
      <dgm:t>
        <a:bodyPr/>
        <a:lstStyle/>
        <a:p>
          <a:pPr algn="just"/>
          <a:r>
            <a:rPr lang="it-IT" b="1" dirty="0" smtClean="0">
              <a:latin typeface="Times New Roman"/>
              <a:cs typeface="Times New Roman"/>
            </a:rPr>
            <a:t>Un conto </a:t>
          </a:r>
          <a:r>
            <a:rPr lang="it-IT" dirty="0" smtClean="0">
              <a:latin typeface="Times New Roman"/>
              <a:cs typeface="Times New Roman"/>
            </a:rPr>
            <a:t>è, dunque, che l'amministratore privo di delega rimanga indifferente dinanzi ad un "segnale di allarme" percepito come tale, in quanto decida di non tenere in considerazione alcuna l'interesse dei creditori o il destino stesso della società</a:t>
          </a:r>
        </a:p>
      </dgm:t>
    </dgm:pt>
    <dgm:pt modelId="{C00CA28B-5D7A-954C-96C1-BD9C9325C0B5}" type="parTrans" cxnId="{6AA0EAE6-FEEF-8C4C-AB48-3408A6238E92}">
      <dgm:prSet/>
      <dgm:spPr/>
      <dgm:t>
        <a:bodyPr/>
        <a:lstStyle/>
        <a:p>
          <a:endParaRPr lang="it-IT"/>
        </a:p>
      </dgm:t>
    </dgm:pt>
    <dgm:pt modelId="{EF6169D5-56C4-424B-AC69-5C48CE753357}" type="sibTrans" cxnId="{6AA0EAE6-FEEF-8C4C-AB48-3408A6238E92}">
      <dgm:prSet/>
      <dgm:spPr/>
      <dgm:t>
        <a:bodyPr/>
        <a:lstStyle/>
        <a:p>
          <a:endParaRPr lang="it-IT"/>
        </a:p>
      </dgm:t>
    </dgm:pt>
    <dgm:pt modelId="{9A953D5C-CFCB-BD4C-908A-7122FBCC2273}">
      <dgm:prSet phldrT="[Testo]"/>
      <dgm:spPr/>
      <dgm:t>
        <a:bodyPr/>
        <a:lstStyle/>
        <a:p>
          <a:pPr algn="just"/>
          <a:r>
            <a:rPr lang="it-IT" b="1" dirty="0" smtClean="0">
              <a:latin typeface="Times New Roman"/>
              <a:cs typeface="Times New Roman"/>
            </a:rPr>
            <a:t>Ben altra cosa </a:t>
          </a:r>
          <a:r>
            <a:rPr lang="it-IT" dirty="0" smtClean="0">
              <a:latin typeface="Times New Roman"/>
              <a:cs typeface="Times New Roman"/>
            </a:rPr>
            <a:t>è che egli continui a riconoscere fiducia, per quanto mal riposta, verso le capacità gestionali di altri, ovvero che per colpevole - ma non dolosa - superficialità venga meno agli obblighi di controllo su di lui effettivamente gravanti, accontentandosi di informazioni insufficienti su un'operazione che gli viene sottoposta per l'approvazione senza che egli si renda davvero conto delle conseguenze che ne potrebbero derivare</a:t>
          </a:r>
          <a:endParaRPr lang="it-IT" dirty="0">
            <a:latin typeface="Times New Roman"/>
            <a:cs typeface="Times New Roman"/>
          </a:endParaRPr>
        </a:p>
      </dgm:t>
    </dgm:pt>
    <dgm:pt modelId="{18AA41D1-8347-1941-B62D-91F5171F4639}" type="parTrans" cxnId="{D5D7A43A-901C-0246-833C-56F5AE2DB647}">
      <dgm:prSet/>
      <dgm:spPr/>
      <dgm:t>
        <a:bodyPr/>
        <a:lstStyle/>
        <a:p>
          <a:endParaRPr lang="it-IT"/>
        </a:p>
      </dgm:t>
    </dgm:pt>
    <dgm:pt modelId="{C9ED29EA-985F-264F-9AD2-78344BD77005}" type="sibTrans" cxnId="{D5D7A43A-901C-0246-833C-56F5AE2DB647}">
      <dgm:prSet/>
      <dgm:spPr/>
      <dgm:t>
        <a:bodyPr/>
        <a:lstStyle/>
        <a:p>
          <a:endParaRPr lang="it-IT"/>
        </a:p>
      </dgm:t>
    </dgm:pt>
    <dgm:pt modelId="{99AEDF08-2236-1442-96EA-16931219C554}" type="pres">
      <dgm:prSet presAssocID="{F7207015-2317-074F-BD26-0EA95F3D073C}" presName="compositeShape" presStyleCnt="0">
        <dgm:presLayoutVars>
          <dgm:chMax val="2"/>
          <dgm:dir/>
          <dgm:resizeHandles val="exact"/>
        </dgm:presLayoutVars>
      </dgm:prSet>
      <dgm:spPr/>
      <dgm:t>
        <a:bodyPr/>
        <a:lstStyle/>
        <a:p>
          <a:endParaRPr lang="it-IT"/>
        </a:p>
      </dgm:t>
    </dgm:pt>
    <dgm:pt modelId="{5DFEBAD9-4C5C-B64A-AEFC-3DFDFEC13820}" type="pres">
      <dgm:prSet presAssocID="{D402526A-07C3-CC48-98A7-FC183386FC18}" presName="upArrow" presStyleLbl="node1" presStyleIdx="0" presStyleCnt="2"/>
      <dgm:spPr/>
    </dgm:pt>
    <dgm:pt modelId="{E2E2423B-9542-BD4F-92E3-DC177F65F0EB}" type="pres">
      <dgm:prSet presAssocID="{D402526A-07C3-CC48-98A7-FC183386FC18}" presName="upArrowText" presStyleLbl="revTx" presStyleIdx="0" presStyleCnt="2">
        <dgm:presLayoutVars>
          <dgm:chMax val="0"/>
          <dgm:bulletEnabled val="1"/>
        </dgm:presLayoutVars>
      </dgm:prSet>
      <dgm:spPr/>
      <dgm:t>
        <a:bodyPr/>
        <a:lstStyle/>
        <a:p>
          <a:endParaRPr lang="it-IT"/>
        </a:p>
      </dgm:t>
    </dgm:pt>
    <dgm:pt modelId="{E24404FE-41F8-0940-8BC2-225AB3DC7DCC}" type="pres">
      <dgm:prSet presAssocID="{9A953D5C-CFCB-BD4C-908A-7122FBCC2273}" presName="downArrow" presStyleLbl="node1" presStyleIdx="1" presStyleCnt="2"/>
      <dgm:spPr/>
    </dgm:pt>
    <dgm:pt modelId="{E0C13F17-CACF-2F41-8BB6-2F643A6A3333}" type="pres">
      <dgm:prSet presAssocID="{9A953D5C-CFCB-BD4C-908A-7122FBCC2273}" presName="downArrowText" presStyleLbl="revTx" presStyleIdx="1" presStyleCnt="2">
        <dgm:presLayoutVars>
          <dgm:chMax val="0"/>
          <dgm:bulletEnabled val="1"/>
        </dgm:presLayoutVars>
      </dgm:prSet>
      <dgm:spPr/>
      <dgm:t>
        <a:bodyPr/>
        <a:lstStyle/>
        <a:p>
          <a:endParaRPr lang="it-IT"/>
        </a:p>
      </dgm:t>
    </dgm:pt>
  </dgm:ptLst>
  <dgm:cxnLst>
    <dgm:cxn modelId="{9AC457FE-765C-B34D-BD33-529EFCBA7223}" type="presOf" srcId="{9A953D5C-CFCB-BD4C-908A-7122FBCC2273}" destId="{E0C13F17-CACF-2F41-8BB6-2F643A6A3333}" srcOrd="0" destOrd="0" presId="urn:microsoft.com/office/officeart/2005/8/layout/arrow4"/>
    <dgm:cxn modelId="{6AA0EAE6-FEEF-8C4C-AB48-3408A6238E92}" srcId="{F7207015-2317-074F-BD26-0EA95F3D073C}" destId="{D402526A-07C3-CC48-98A7-FC183386FC18}" srcOrd="0" destOrd="0" parTransId="{C00CA28B-5D7A-954C-96C1-BD9C9325C0B5}" sibTransId="{EF6169D5-56C4-424B-AC69-5C48CE753357}"/>
    <dgm:cxn modelId="{9E4AC5CE-D687-144C-8691-BEE8AE4FBA0A}" type="presOf" srcId="{D402526A-07C3-CC48-98A7-FC183386FC18}" destId="{E2E2423B-9542-BD4F-92E3-DC177F65F0EB}" srcOrd="0" destOrd="0" presId="urn:microsoft.com/office/officeart/2005/8/layout/arrow4"/>
    <dgm:cxn modelId="{99F99E0A-62DE-DC44-8093-FCD33FF9A5D7}" type="presOf" srcId="{F7207015-2317-074F-BD26-0EA95F3D073C}" destId="{99AEDF08-2236-1442-96EA-16931219C554}" srcOrd="0" destOrd="0" presId="urn:microsoft.com/office/officeart/2005/8/layout/arrow4"/>
    <dgm:cxn modelId="{D5D7A43A-901C-0246-833C-56F5AE2DB647}" srcId="{F7207015-2317-074F-BD26-0EA95F3D073C}" destId="{9A953D5C-CFCB-BD4C-908A-7122FBCC2273}" srcOrd="1" destOrd="0" parTransId="{18AA41D1-8347-1941-B62D-91F5171F4639}" sibTransId="{C9ED29EA-985F-264F-9AD2-78344BD77005}"/>
    <dgm:cxn modelId="{3F9DD13A-F402-D349-80F3-5654A3ED29B9}" type="presParOf" srcId="{99AEDF08-2236-1442-96EA-16931219C554}" destId="{5DFEBAD9-4C5C-B64A-AEFC-3DFDFEC13820}" srcOrd="0" destOrd="0" presId="urn:microsoft.com/office/officeart/2005/8/layout/arrow4"/>
    <dgm:cxn modelId="{D828380C-DF02-C74D-8D41-0B3501BCC214}" type="presParOf" srcId="{99AEDF08-2236-1442-96EA-16931219C554}" destId="{E2E2423B-9542-BD4F-92E3-DC177F65F0EB}" srcOrd="1" destOrd="0" presId="urn:microsoft.com/office/officeart/2005/8/layout/arrow4"/>
    <dgm:cxn modelId="{C07ABC35-6A07-7345-8E3F-9CB7605DC13F}" type="presParOf" srcId="{99AEDF08-2236-1442-96EA-16931219C554}" destId="{E24404FE-41F8-0940-8BC2-225AB3DC7DCC}" srcOrd="2" destOrd="0" presId="urn:microsoft.com/office/officeart/2005/8/layout/arrow4"/>
    <dgm:cxn modelId="{0835643C-BBCC-0E43-81D4-A025C426A5F8}" type="presParOf" srcId="{99AEDF08-2236-1442-96EA-16931219C554}" destId="{E0C13F17-CACF-2F41-8BB6-2F643A6A3333}"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7207015-2317-074F-BD26-0EA95F3D073C}" type="doc">
      <dgm:prSet loTypeId="urn:microsoft.com/office/officeart/2005/8/layout/arrow4" loCatId="" qsTypeId="urn:microsoft.com/office/officeart/2005/8/quickstyle/simple4" qsCatId="simple" csTypeId="urn:microsoft.com/office/officeart/2005/8/colors/accent1_2" csCatId="accent1" phldr="1"/>
      <dgm:spPr/>
      <dgm:t>
        <a:bodyPr/>
        <a:lstStyle/>
        <a:p>
          <a:endParaRPr lang="it-IT"/>
        </a:p>
      </dgm:t>
    </dgm:pt>
    <dgm:pt modelId="{D402526A-07C3-CC48-98A7-FC183386FC18}">
      <dgm:prSet phldrT="[Testo]"/>
      <dgm:spPr/>
      <dgm:t>
        <a:bodyPr/>
        <a:lstStyle/>
        <a:p>
          <a:pPr algn="just"/>
          <a:r>
            <a:rPr lang="it-IT" b="1" dirty="0" smtClean="0">
              <a:latin typeface="Times New Roman"/>
              <a:cs typeface="Times New Roman"/>
            </a:rPr>
            <a:t>Solo nel primo caso </a:t>
          </a:r>
          <a:r>
            <a:rPr lang="it-IT" dirty="0" smtClean="0">
              <a:latin typeface="Times New Roman"/>
              <a:cs typeface="Times New Roman"/>
            </a:rPr>
            <a:t>l'amministratore potrà essere chiamato a rispondere per bancarotta fraudolenta in concorso circa le proprie azioni od omissioni</a:t>
          </a:r>
          <a:r>
            <a:rPr lang="mr-IN" dirty="0" smtClean="0">
              <a:latin typeface="Times New Roman"/>
              <a:cs typeface="Times New Roman"/>
            </a:rPr>
            <a:t>…</a:t>
          </a:r>
          <a:endParaRPr lang="it-IT" dirty="0">
            <a:latin typeface="Times New Roman"/>
            <a:cs typeface="Times New Roman"/>
          </a:endParaRPr>
        </a:p>
      </dgm:t>
    </dgm:pt>
    <dgm:pt modelId="{C00CA28B-5D7A-954C-96C1-BD9C9325C0B5}" type="parTrans" cxnId="{6AA0EAE6-FEEF-8C4C-AB48-3408A6238E92}">
      <dgm:prSet/>
      <dgm:spPr/>
      <dgm:t>
        <a:bodyPr/>
        <a:lstStyle/>
        <a:p>
          <a:endParaRPr lang="it-IT"/>
        </a:p>
      </dgm:t>
    </dgm:pt>
    <dgm:pt modelId="{EF6169D5-56C4-424B-AC69-5C48CE753357}" type="sibTrans" cxnId="{6AA0EAE6-FEEF-8C4C-AB48-3408A6238E92}">
      <dgm:prSet/>
      <dgm:spPr/>
      <dgm:t>
        <a:bodyPr/>
        <a:lstStyle/>
        <a:p>
          <a:endParaRPr lang="it-IT"/>
        </a:p>
      </dgm:t>
    </dgm:pt>
    <dgm:pt modelId="{9A953D5C-CFCB-BD4C-908A-7122FBCC2273}">
      <dgm:prSet phldrT="[Testo]"/>
      <dgm:spPr/>
      <dgm:t>
        <a:bodyPr/>
        <a:lstStyle/>
        <a:p>
          <a:pPr algn="just"/>
          <a:r>
            <a:rPr lang="mr-IN" b="1" dirty="0" smtClean="0">
              <a:latin typeface="Times New Roman"/>
              <a:cs typeface="Times New Roman"/>
            </a:rPr>
            <a:t>…</a:t>
          </a:r>
          <a:r>
            <a:rPr lang="it-IT" b="1" dirty="0" smtClean="0">
              <a:latin typeface="Times New Roman"/>
              <a:cs typeface="Times New Roman"/>
            </a:rPr>
            <a:t>non già nel secondo</a:t>
          </a:r>
          <a:r>
            <a:rPr lang="it-IT" dirty="0" smtClean="0">
              <a:latin typeface="Times New Roman"/>
              <a:cs typeface="Times New Roman"/>
            </a:rPr>
            <a:t>, dove - ferma restando la prospettiva di ravvisare una sua responsabilità in sede civile, ricorrendone i meno rigorosi presupposti - sarebbe ipotizzabile soltanto una sua condotta colposa, al massimo nella forma della colpa cosciente per avere egli ritenuto erroneamente che le capacità manageriali di qualcun altro avrebbero di certo impedito il verificarsi di un pur previsto evento.</a:t>
          </a:r>
          <a:endParaRPr lang="it-IT" dirty="0">
            <a:latin typeface="Times New Roman"/>
            <a:cs typeface="Times New Roman"/>
          </a:endParaRPr>
        </a:p>
      </dgm:t>
    </dgm:pt>
    <dgm:pt modelId="{C9ED29EA-985F-264F-9AD2-78344BD77005}" type="sibTrans" cxnId="{D5D7A43A-901C-0246-833C-56F5AE2DB647}">
      <dgm:prSet/>
      <dgm:spPr/>
      <dgm:t>
        <a:bodyPr/>
        <a:lstStyle/>
        <a:p>
          <a:endParaRPr lang="it-IT"/>
        </a:p>
      </dgm:t>
    </dgm:pt>
    <dgm:pt modelId="{18AA41D1-8347-1941-B62D-91F5171F4639}" type="parTrans" cxnId="{D5D7A43A-901C-0246-833C-56F5AE2DB647}">
      <dgm:prSet/>
      <dgm:spPr/>
      <dgm:t>
        <a:bodyPr/>
        <a:lstStyle/>
        <a:p>
          <a:endParaRPr lang="it-IT"/>
        </a:p>
      </dgm:t>
    </dgm:pt>
    <dgm:pt modelId="{99AEDF08-2236-1442-96EA-16931219C554}" type="pres">
      <dgm:prSet presAssocID="{F7207015-2317-074F-BD26-0EA95F3D073C}" presName="compositeShape" presStyleCnt="0">
        <dgm:presLayoutVars>
          <dgm:chMax val="2"/>
          <dgm:dir/>
          <dgm:resizeHandles val="exact"/>
        </dgm:presLayoutVars>
      </dgm:prSet>
      <dgm:spPr/>
      <dgm:t>
        <a:bodyPr/>
        <a:lstStyle/>
        <a:p>
          <a:endParaRPr lang="it-IT"/>
        </a:p>
      </dgm:t>
    </dgm:pt>
    <dgm:pt modelId="{5DFEBAD9-4C5C-B64A-AEFC-3DFDFEC13820}" type="pres">
      <dgm:prSet presAssocID="{D402526A-07C3-CC48-98A7-FC183386FC18}" presName="upArrow" presStyleLbl="node1" presStyleIdx="0" presStyleCnt="2"/>
      <dgm:spPr/>
    </dgm:pt>
    <dgm:pt modelId="{E2E2423B-9542-BD4F-92E3-DC177F65F0EB}" type="pres">
      <dgm:prSet presAssocID="{D402526A-07C3-CC48-98A7-FC183386FC18}" presName="upArrowText" presStyleLbl="revTx" presStyleIdx="0" presStyleCnt="2">
        <dgm:presLayoutVars>
          <dgm:chMax val="0"/>
          <dgm:bulletEnabled val="1"/>
        </dgm:presLayoutVars>
      </dgm:prSet>
      <dgm:spPr/>
      <dgm:t>
        <a:bodyPr/>
        <a:lstStyle/>
        <a:p>
          <a:endParaRPr lang="it-IT"/>
        </a:p>
      </dgm:t>
    </dgm:pt>
    <dgm:pt modelId="{E24404FE-41F8-0940-8BC2-225AB3DC7DCC}" type="pres">
      <dgm:prSet presAssocID="{9A953D5C-CFCB-BD4C-908A-7122FBCC2273}" presName="downArrow" presStyleLbl="node1" presStyleIdx="1" presStyleCnt="2"/>
      <dgm:spPr/>
    </dgm:pt>
    <dgm:pt modelId="{E0C13F17-CACF-2F41-8BB6-2F643A6A3333}" type="pres">
      <dgm:prSet presAssocID="{9A953D5C-CFCB-BD4C-908A-7122FBCC2273}" presName="downArrowText" presStyleLbl="revTx" presStyleIdx="1" presStyleCnt="2">
        <dgm:presLayoutVars>
          <dgm:chMax val="0"/>
          <dgm:bulletEnabled val="1"/>
        </dgm:presLayoutVars>
      </dgm:prSet>
      <dgm:spPr/>
      <dgm:t>
        <a:bodyPr/>
        <a:lstStyle/>
        <a:p>
          <a:endParaRPr lang="it-IT"/>
        </a:p>
      </dgm:t>
    </dgm:pt>
  </dgm:ptLst>
  <dgm:cxnLst>
    <dgm:cxn modelId="{6AA0EAE6-FEEF-8C4C-AB48-3408A6238E92}" srcId="{F7207015-2317-074F-BD26-0EA95F3D073C}" destId="{D402526A-07C3-CC48-98A7-FC183386FC18}" srcOrd="0" destOrd="0" parTransId="{C00CA28B-5D7A-954C-96C1-BD9C9325C0B5}" sibTransId="{EF6169D5-56C4-424B-AC69-5C48CE753357}"/>
    <dgm:cxn modelId="{6FBACA69-AE0E-A94E-96A4-1DD11C0CD9D8}" type="presOf" srcId="{F7207015-2317-074F-BD26-0EA95F3D073C}" destId="{99AEDF08-2236-1442-96EA-16931219C554}" srcOrd="0" destOrd="0" presId="urn:microsoft.com/office/officeart/2005/8/layout/arrow4"/>
    <dgm:cxn modelId="{A0FA8548-099A-5A48-B18F-020F07132CCE}" type="presOf" srcId="{D402526A-07C3-CC48-98A7-FC183386FC18}" destId="{E2E2423B-9542-BD4F-92E3-DC177F65F0EB}" srcOrd="0" destOrd="0" presId="urn:microsoft.com/office/officeart/2005/8/layout/arrow4"/>
    <dgm:cxn modelId="{4A008569-ACBD-534D-B5A5-C12137940B73}" type="presOf" srcId="{9A953D5C-CFCB-BD4C-908A-7122FBCC2273}" destId="{E0C13F17-CACF-2F41-8BB6-2F643A6A3333}" srcOrd="0" destOrd="0" presId="urn:microsoft.com/office/officeart/2005/8/layout/arrow4"/>
    <dgm:cxn modelId="{D5D7A43A-901C-0246-833C-56F5AE2DB647}" srcId="{F7207015-2317-074F-BD26-0EA95F3D073C}" destId="{9A953D5C-CFCB-BD4C-908A-7122FBCC2273}" srcOrd="1" destOrd="0" parTransId="{18AA41D1-8347-1941-B62D-91F5171F4639}" sibTransId="{C9ED29EA-985F-264F-9AD2-78344BD77005}"/>
    <dgm:cxn modelId="{6CB943BE-48E8-5E41-B106-125E135E858B}" type="presParOf" srcId="{99AEDF08-2236-1442-96EA-16931219C554}" destId="{5DFEBAD9-4C5C-B64A-AEFC-3DFDFEC13820}" srcOrd="0" destOrd="0" presId="urn:microsoft.com/office/officeart/2005/8/layout/arrow4"/>
    <dgm:cxn modelId="{3B77E7A1-EC2B-DB47-828A-4AA85C49CAC9}" type="presParOf" srcId="{99AEDF08-2236-1442-96EA-16931219C554}" destId="{E2E2423B-9542-BD4F-92E3-DC177F65F0EB}" srcOrd="1" destOrd="0" presId="urn:microsoft.com/office/officeart/2005/8/layout/arrow4"/>
    <dgm:cxn modelId="{789A177C-EC9E-BD43-98D0-BBC03E3D6346}" type="presParOf" srcId="{99AEDF08-2236-1442-96EA-16931219C554}" destId="{E24404FE-41F8-0940-8BC2-225AB3DC7DCC}" srcOrd="2" destOrd="0" presId="urn:microsoft.com/office/officeart/2005/8/layout/arrow4"/>
    <dgm:cxn modelId="{8726F803-AB94-894F-9FD0-3302F661B835}" type="presParOf" srcId="{99AEDF08-2236-1442-96EA-16931219C554}" destId="{E0C13F17-CACF-2F41-8BB6-2F643A6A3333}"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B8FC8B1-988B-054F-BCCD-8BF8D0BBDF0A}" type="doc">
      <dgm:prSet loTypeId="urn:microsoft.com/office/officeart/2005/8/layout/pyramid3" loCatId="" qsTypeId="urn:microsoft.com/office/officeart/2005/8/quickstyle/simple4" qsCatId="simple" csTypeId="urn:microsoft.com/office/officeart/2005/8/colors/accent1_2" csCatId="accent1" phldr="1"/>
      <dgm:spPr/>
    </dgm:pt>
    <dgm:pt modelId="{56507C4A-D579-2148-BC9F-68B06B28F55F}">
      <dgm:prSet phldrT="[Testo]"/>
      <dgm:spPr/>
      <dgm:t>
        <a:bodyPr/>
        <a:lstStyle/>
        <a:p>
          <a:r>
            <a:rPr lang="it-IT" dirty="0" smtClean="0">
              <a:latin typeface="Times New Roman"/>
              <a:cs typeface="Times New Roman"/>
            </a:rPr>
            <a:t>Controllo delle scelte imprenditoriali</a:t>
          </a:r>
          <a:endParaRPr lang="it-IT" dirty="0">
            <a:latin typeface="Times New Roman"/>
            <a:cs typeface="Times New Roman"/>
          </a:endParaRPr>
        </a:p>
      </dgm:t>
    </dgm:pt>
    <dgm:pt modelId="{9398A7BD-4C3B-C84C-8815-11BA43FD9883}" type="parTrans" cxnId="{DA0DDA86-C766-A249-BB29-251F9FD9A14C}">
      <dgm:prSet/>
      <dgm:spPr/>
      <dgm:t>
        <a:bodyPr/>
        <a:lstStyle/>
        <a:p>
          <a:endParaRPr lang="it-IT"/>
        </a:p>
      </dgm:t>
    </dgm:pt>
    <dgm:pt modelId="{B3AC4324-27B5-CB4C-AD43-A898CC4AEFF2}" type="sibTrans" cxnId="{DA0DDA86-C766-A249-BB29-251F9FD9A14C}">
      <dgm:prSet/>
      <dgm:spPr/>
      <dgm:t>
        <a:bodyPr/>
        <a:lstStyle/>
        <a:p>
          <a:endParaRPr lang="it-IT"/>
        </a:p>
      </dgm:t>
    </dgm:pt>
    <dgm:pt modelId="{6AE38670-3E57-CF42-9545-6F7AF9AB6145}">
      <dgm:prSet phldrT="[Testo]"/>
      <dgm:spPr/>
      <dgm:t>
        <a:bodyPr/>
        <a:lstStyle/>
        <a:p>
          <a:r>
            <a:rPr lang="it-IT" dirty="0" smtClean="0">
              <a:latin typeface="Times New Roman"/>
              <a:cs typeface="Times New Roman"/>
            </a:rPr>
            <a:t>Controllo gestionale</a:t>
          </a:r>
          <a:endParaRPr lang="it-IT" dirty="0">
            <a:latin typeface="Times New Roman"/>
            <a:cs typeface="Times New Roman"/>
          </a:endParaRPr>
        </a:p>
      </dgm:t>
    </dgm:pt>
    <dgm:pt modelId="{1F05D634-0642-664B-9EB4-359E0F58FF35}" type="parTrans" cxnId="{76B70960-6479-5F42-BD2F-20DC9BA2FD82}">
      <dgm:prSet/>
      <dgm:spPr/>
      <dgm:t>
        <a:bodyPr/>
        <a:lstStyle/>
        <a:p>
          <a:endParaRPr lang="it-IT"/>
        </a:p>
      </dgm:t>
    </dgm:pt>
    <dgm:pt modelId="{C95E2F35-D819-6A43-B7BA-10EBC91A0BB2}" type="sibTrans" cxnId="{76B70960-6479-5F42-BD2F-20DC9BA2FD82}">
      <dgm:prSet/>
      <dgm:spPr/>
      <dgm:t>
        <a:bodyPr/>
        <a:lstStyle/>
        <a:p>
          <a:endParaRPr lang="it-IT"/>
        </a:p>
      </dgm:t>
    </dgm:pt>
    <dgm:pt modelId="{8540E548-FF8F-F14D-9013-2FBB4B620FD0}">
      <dgm:prSet phldrT="[Testo]"/>
      <dgm:spPr/>
      <dgm:t>
        <a:bodyPr/>
        <a:lstStyle/>
        <a:p>
          <a:r>
            <a:rPr lang="it-IT" dirty="0" smtClean="0">
              <a:latin typeface="Times New Roman"/>
              <a:cs typeface="Times New Roman"/>
            </a:rPr>
            <a:t>Controllo contabile </a:t>
          </a:r>
          <a:endParaRPr lang="it-IT" dirty="0">
            <a:latin typeface="Times New Roman"/>
            <a:cs typeface="Times New Roman"/>
          </a:endParaRPr>
        </a:p>
      </dgm:t>
    </dgm:pt>
    <dgm:pt modelId="{FD215296-0CBC-784F-8740-547C5E339531}" type="parTrans" cxnId="{5D212B60-FCC4-EF4D-94E9-78DA2C10EF82}">
      <dgm:prSet/>
      <dgm:spPr/>
      <dgm:t>
        <a:bodyPr/>
        <a:lstStyle/>
        <a:p>
          <a:endParaRPr lang="it-IT"/>
        </a:p>
      </dgm:t>
    </dgm:pt>
    <dgm:pt modelId="{3CFA93EF-0F65-ED4C-AF71-73F9266E8400}" type="sibTrans" cxnId="{5D212B60-FCC4-EF4D-94E9-78DA2C10EF82}">
      <dgm:prSet/>
      <dgm:spPr/>
      <dgm:t>
        <a:bodyPr/>
        <a:lstStyle/>
        <a:p>
          <a:endParaRPr lang="it-IT"/>
        </a:p>
      </dgm:t>
    </dgm:pt>
    <dgm:pt modelId="{CC4524A7-0FB0-6A4A-889D-46B9E2ACD0D2}" type="pres">
      <dgm:prSet presAssocID="{DB8FC8B1-988B-054F-BCCD-8BF8D0BBDF0A}" presName="Name0" presStyleCnt="0">
        <dgm:presLayoutVars>
          <dgm:dir/>
          <dgm:animLvl val="lvl"/>
          <dgm:resizeHandles val="exact"/>
        </dgm:presLayoutVars>
      </dgm:prSet>
      <dgm:spPr/>
    </dgm:pt>
    <dgm:pt modelId="{63ABDE10-1861-E54B-A235-63FA136D6027}" type="pres">
      <dgm:prSet presAssocID="{56507C4A-D579-2148-BC9F-68B06B28F55F}" presName="Name8" presStyleCnt="0"/>
      <dgm:spPr/>
    </dgm:pt>
    <dgm:pt modelId="{6FCE406F-ED6A-2442-B8A3-4005A7DA2308}" type="pres">
      <dgm:prSet presAssocID="{56507C4A-D579-2148-BC9F-68B06B28F55F}" presName="level" presStyleLbl="node1" presStyleIdx="0" presStyleCnt="3">
        <dgm:presLayoutVars>
          <dgm:chMax val="1"/>
          <dgm:bulletEnabled val="1"/>
        </dgm:presLayoutVars>
      </dgm:prSet>
      <dgm:spPr/>
      <dgm:t>
        <a:bodyPr/>
        <a:lstStyle/>
        <a:p>
          <a:endParaRPr lang="it-IT"/>
        </a:p>
      </dgm:t>
    </dgm:pt>
    <dgm:pt modelId="{A732626B-D2DD-214C-AA4E-84C5508C3CCC}" type="pres">
      <dgm:prSet presAssocID="{56507C4A-D579-2148-BC9F-68B06B28F55F}" presName="levelTx" presStyleLbl="revTx" presStyleIdx="0" presStyleCnt="0">
        <dgm:presLayoutVars>
          <dgm:chMax val="1"/>
          <dgm:bulletEnabled val="1"/>
        </dgm:presLayoutVars>
      </dgm:prSet>
      <dgm:spPr/>
      <dgm:t>
        <a:bodyPr/>
        <a:lstStyle/>
        <a:p>
          <a:endParaRPr lang="it-IT"/>
        </a:p>
      </dgm:t>
    </dgm:pt>
    <dgm:pt modelId="{A8DD4F0E-F985-3548-AC05-AB3E76F1CEF9}" type="pres">
      <dgm:prSet presAssocID="{6AE38670-3E57-CF42-9545-6F7AF9AB6145}" presName="Name8" presStyleCnt="0"/>
      <dgm:spPr/>
    </dgm:pt>
    <dgm:pt modelId="{09A1CD7E-6849-9C41-A994-DD76ECF707A8}" type="pres">
      <dgm:prSet presAssocID="{6AE38670-3E57-CF42-9545-6F7AF9AB6145}" presName="level" presStyleLbl="node1" presStyleIdx="1" presStyleCnt="3">
        <dgm:presLayoutVars>
          <dgm:chMax val="1"/>
          <dgm:bulletEnabled val="1"/>
        </dgm:presLayoutVars>
      </dgm:prSet>
      <dgm:spPr/>
      <dgm:t>
        <a:bodyPr/>
        <a:lstStyle/>
        <a:p>
          <a:endParaRPr lang="it-IT"/>
        </a:p>
      </dgm:t>
    </dgm:pt>
    <dgm:pt modelId="{692CD2D9-C882-9F40-A752-DC26D1D4AFB5}" type="pres">
      <dgm:prSet presAssocID="{6AE38670-3E57-CF42-9545-6F7AF9AB6145}" presName="levelTx" presStyleLbl="revTx" presStyleIdx="0" presStyleCnt="0">
        <dgm:presLayoutVars>
          <dgm:chMax val="1"/>
          <dgm:bulletEnabled val="1"/>
        </dgm:presLayoutVars>
      </dgm:prSet>
      <dgm:spPr/>
      <dgm:t>
        <a:bodyPr/>
        <a:lstStyle/>
        <a:p>
          <a:endParaRPr lang="it-IT"/>
        </a:p>
      </dgm:t>
    </dgm:pt>
    <dgm:pt modelId="{E25F8ED5-38D3-2247-8B31-73B0ACB66E5B}" type="pres">
      <dgm:prSet presAssocID="{8540E548-FF8F-F14D-9013-2FBB4B620FD0}" presName="Name8" presStyleCnt="0"/>
      <dgm:spPr/>
    </dgm:pt>
    <dgm:pt modelId="{5A10CA61-5E14-D64B-AF34-710328F5CC45}" type="pres">
      <dgm:prSet presAssocID="{8540E548-FF8F-F14D-9013-2FBB4B620FD0}" presName="level" presStyleLbl="node1" presStyleIdx="2" presStyleCnt="3">
        <dgm:presLayoutVars>
          <dgm:chMax val="1"/>
          <dgm:bulletEnabled val="1"/>
        </dgm:presLayoutVars>
      </dgm:prSet>
      <dgm:spPr/>
      <dgm:t>
        <a:bodyPr/>
        <a:lstStyle/>
        <a:p>
          <a:endParaRPr lang="it-IT"/>
        </a:p>
      </dgm:t>
    </dgm:pt>
    <dgm:pt modelId="{F38386D9-7E51-8844-9C41-770C528FD362}" type="pres">
      <dgm:prSet presAssocID="{8540E548-FF8F-F14D-9013-2FBB4B620FD0}" presName="levelTx" presStyleLbl="revTx" presStyleIdx="0" presStyleCnt="0">
        <dgm:presLayoutVars>
          <dgm:chMax val="1"/>
          <dgm:bulletEnabled val="1"/>
        </dgm:presLayoutVars>
      </dgm:prSet>
      <dgm:spPr/>
      <dgm:t>
        <a:bodyPr/>
        <a:lstStyle/>
        <a:p>
          <a:endParaRPr lang="it-IT"/>
        </a:p>
      </dgm:t>
    </dgm:pt>
  </dgm:ptLst>
  <dgm:cxnLst>
    <dgm:cxn modelId="{5D212B60-FCC4-EF4D-94E9-78DA2C10EF82}" srcId="{DB8FC8B1-988B-054F-BCCD-8BF8D0BBDF0A}" destId="{8540E548-FF8F-F14D-9013-2FBB4B620FD0}" srcOrd="2" destOrd="0" parTransId="{FD215296-0CBC-784F-8740-547C5E339531}" sibTransId="{3CFA93EF-0F65-ED4C-AF71-73F9266E8400}"/>
    <dgm:cxn modelId="{154AF7CB-0671-BA47-995D-454F4D3A09F8}" type="presOf" srcId="{56507C4A-D579-2148-BC9F-68B06B28F55F}" destId="{A732626B-D2DD-214C-AA4E-84C5508C3CCC}" srcOrd="1" destOrd="0" presId="urn:microsoft.com/office/officeart/2005/8/layout/pyramid3"/>
    <dgm:cxn modelId="{A49E6CB2-F028-8C47-8E60-89069E91162A}" type="presOf" srcId="{56507C4A-D579-2148-BC9F-68B06B28F55F}" destId="{6FCE406F-ED6A-2442-B8A3-4005A7DA2308}" srcOrd="0" destOrd="0" presId="urn:microsoft.com/office/officeart/2005/8/layout/pyramid3"/>
    <dgm:cxn modelId="{3D9F6C27-8149-8A4B-A818-FFF453AA78ED}" type="presOf" srcId="{8540E548-FF8F-F14D-9013-2FBB4B620FD0}" destId="{5A10CA61-5E14-D64B-AF34-710328F5CC45}" srcOrd="0" destOrd="0" presId="urn:microsoft.com/office/officeart/2005/8/layout/pyramid3"/>
    <dgm:cxn modelId="{B4749E41-D30A-C645-BE7B-4249F4918912}" type="presOf" srcId="{6AE38670-3E57-CF42-9545-6F7AF9AB6145}" destId="{692CD2D9-C882-9F40-A752-DC26D1D4AFB5}" srcOrd="1" destOrd="0" presId="urn:microsoft.com/office/officeart/2005/8/layout/pyramid3"/>
    <dgm:cxn modelId="{B60B0112-40DE-B243-8A7D-86D850E26D4E}" type="presOf" srcId="{DB8FC8B1-988B-054F-BCCD-8BF8D0BBDF0A}" destId="{CC4524A7-0FB0-6A4A-889D-46B9E2ACD0D2}" srcOrd="0" destOrd="0" presId="urn:microsoft.com/office/officeart/2005/8/layout/pyramid3"/>
    <dgm:cxn modelId="{BCC5B299-8F09-1A4D-AF63-53BBB9735F71}" type="presOf" srcId="{6AE38670-3E57-CF42-9545-6F7AF9AB6145}" destId="{09A1CD7E-6849-9C41-A994-DD76ECF707A8}" srcOrd="0" destOrd="0" presId="urn:microsoft.com/office/officeart/2005/8/layout/pyramid3"/>
    <dgm:cxn modelId="{DA0DDA86-C766-A249-BB29-251F9FD9A14C}" srcId="{DB8FC8B1-988B-054F-BCCD-8BF8D0BBDF0A}" destId="{56507C4A-D579-2148-BC9F-68B06B28F55F}" srcOrd="0" destOrd="0" parTransId="{9398A7BD-4C3B-C84C-8815-11BA43FD9883}" sibTransId="{B3AC4324-27B5-CB4C-AD43-A898CC4AEFF2}"/>
    <dgm:cxn modelId="{C3527DBB-B61C-8F4C-A534-593C65D6E008}" type="presOf" srcId="{8540E548-FF8F-F14D-9013-2FBB4B620FD0}" destId="{F38386D9-7E51-8844-9C41-770C528FD362}" srcOrd="1" destOrd="0" presId="urn:microsoft.com/office/officeart/2005/8/layout/pyramid3"/>
    <dgm:cxn modelId="{76B70960-6479-5F42-BD2F-20DC9BA2FD82}" srcId="{DB8FC8B1-988B-054F-BCCD-8BF8D0BBDF0A}" destId="{6AE38670-3E57-CF42-9545-6F7AF9AB6145}" srcOrd="1" destOrd="0" parTransId="{1F05D634-0642-664B-9EB4-359E0F58FF35}" sibTransId="{C95E2F35-D819-6A43-B7BA-10EBC91A0BB2}"/>
    <dgm:cxn modelId="{87F9D702-BE19-D34E-BF35-07BB30E20F88}" type="presParOf" srcId="{CC4524A7-0FB0-6A4A-889D-46B9E2ACD0D2}" destId="{63ABDE10-1861-E54B-A235-63FA136D6027}" srcOrd="0" destOrd="0" presId="urn:microsoft.com/office/officeart/2005/8/layout/pyramid3"/>
    <dgm:cxn modelId="{359A4941-EF9D-674A-B08D-DA9CA0CF70A0}" type="presParOf" srcId="{63ABDE10-1861-E54B-A235-63FA136D6027}" destId="{6FCE406F-ED6A-2442-B8A3-4005A7DA2308}" srcOrd="0" destOrd="0" presId="urn:microsoft.com/office/officeart/2005/8/layout/pyramid3"/>
    <dgm:cxn modelId="{BDA5F136-39D9-2545-8B37-0FF519D193EE}" type="presParOf" srcId="{63ABDE10-1861-E54B-A235-63FA136D6027}" destId="{A732626B-D2DD-214C-AA4E-84C5508C3CCC}" srcOrd="1" destOrd="0" presId="urn:microsoft.com/office/officeart/2005/8/layout/pyramid3"/>
    <dgm:cxn modelId="{A62EBB49-06E6-5F44-90EA-6EDF5017DEA4}" type="presParOf" srcId="{CC4524A7-0FB0-6A4A-889D-46B9E2ACD0D2}" destId="{A8DD4F0E-F985-3548-AC05-AB3E76F1CEF9}" srcOrd="1" destOrd="0" presId="urn:microsoft.com/office/officeart/2005/8/layout/pyramid3"/>
    <dgm:cxn modelId="{1CA0D707-587E-3647-82A2-14157C15673D}" type="presParOf" srcId="{A8DD4F0E-F985-3548-AC05-AB3E76F1CEF9}" destId="{09A1CD7E-6849-9C41-A994-DD76ECF707A8}" srcOrd="0" destOrd="0" presId="urn:microsoft.com/office/officeart/2005/8/layout/pyramid3"/>
    <dgm:cxn modelId="{2BCC1D5D-FDA0-0241-AF5A-120C07DBB09B}" type="presParOf" srcId="{A8DD4F0E-F985-3548-AC05-AB3E76F1CEF9}" destId="{692CD2D9-C882-9F40-A752-DC26D1D4AFB5}" srcOrd="1" destOrd="0" presId="urn:microsoft.com/office/officeart/2005/8/layout/pyramid3"/>
    <dgm:cxn modelId="{6A9CA1AE-D82D-5B49-91C0-08B69B729452}" type="presParOf" srcId="{CC4524A7-0FB0-6A4A-889D-46B9E2ACD0D2}" destId="{E25F8ED5-38D3-2247-8B31-73B0ACB66E5B}" srcOrd="2" destOrd="0" presId="urn:microsoft.com/office/officeart/2005/8/layout/pyramid3"/>
    <dgm:cxn modelId="{6BB19292-D3B5-144C-B8A0-CE7F82E79C3F}" type="presParOf" srcId="{E25F8ED5-38D3-2247-8B31-73B0ACB66E5B}" destId="{5A10CA61-5E14-D64B-AF34-710328F5CC45}" srcOrd="0" destOrd="0" presId="urn:microsoft.com/office/officeart/2005/8/layout/pyramid3"/>
    <dgm:cxn modelId="{31AFF071-2DEE-5044-A18B-B9E90C555833}" type="presParOf" srcId="{E25F8ED5-38D3-2247-8B31-73B0ACB66E5B}" destId="{F38386D9-7E51-8844-9C41-770C528FD362}"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659BE-2C2E-4AA4-AFC8-C611D9E8A52E}">
      <dsp:nvSpPr>
        <dsp:cNvPr id="0" name=""/>
        <dsp:cNvSpPr/>
      </dsp:nvSpPr>
      <dsp:spPr>
        <a:xfrm rot="16200000">
          <a:off x="925909" y="-925909"/>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latin typeface="Times New Roman"/>
              <a:cs typeface="Times New Roman"/>
            </a:rPr>
            <a:t>Obbligo giuridico di attivarsi (posizione di garanzia)</a:t>
          </a:r>
          <a:endParaRPr lang="it-IT" sz="2500" kern="1200" dirty="0">
            <a:latin typeface="Times New Roman"/>
            <a:cs typeface="Times New Roman"/>
          </a:endParaRPr>
        </a:p>
      </dsp:txBody>
      <dsp:txXfrm rot="5400000">
        <a:off x="-1" y="1"/>
        <a:ext cx="4114800" cy="1697236"/>
      </dsp:txXfrm>
    </dsp:sp>
    <dsp:sp modelId="{C497F700-7C2E-40EB-BE76-A75DA2883F80}">
      <dsp:nvSpPr>
        <dsp:cNvPr id="0" name=""/>
        <dsp:cNvSpPr/>
      </dsp:nvSpPr>
      <dsp:spPr>
        <a:xfrm>
          <a:off x="4114800" y="0"/>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latin typeface="Times New Roman"/>
              <a:cs typeface="Times New Roman"/>
            </a:rPr>
            <a:t>Mancato compimento dell’azione imposta</a:t>
          </a:r>
        </a:p>
        <a:p>
          <a:pPr lvl="0" algn="ctr" defTabSz="1111250">
            <a:lnSpc>
              <a:spcPct val="90000"/>
            </a:lnSpc>
            <a:spcBef>
              <a:spcPct val="0"/>
            </a:spcBef>
            <a:spcAft>
              <a:spcPct val="35000"/>
            </a:spcAft>
          </a:pPr>
          <a:r>
            <a:rPr lang="it-IT" sz="2500" kern="1200" dirty="0" smtClean="0">
              <a:latin typeface="Times New Roman"/>
              <a:cs typeface="Times New Roman"/>
            </a:rPr>
            <a:t> (poteri di controllo)</a:t>
          </a:r>
          <a:endParaRPr lang="it-IT" sz="2500" kern="1200" dirty="0">
            <a:latin typeface="Times New Roman"/>
            <a:cs typeface="Times New Roman"/>
          </a:endParaRPr>
        </a:p>
      </dsp:txBody>
      <dsp:txXfrm>
        <a:off x="4114800" y="0"/>
        <a:ext cx="4114800" cy="1697236"/>
      </dsp:txXfrm>
    </dsp:sp>
    <dsp:sp modelId="{94488EA5-65CC-4E29-B8EA-47038EE37466}">
      <dsp:nvSpPr>
        <dsp:cNvPr id="0" name=""/>
        <dsp:cNvSpPr/>
      </dsp:nvSpPr>
      <dsp:spPr>
        <a:xfrm rot="10800000">
          <a:off x="0" y="2262981"/>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latin typeface="Times New Roman"/>
              <a:cs typeface="Times New Roman"/>
            </a:rPr>
            <a:t>Elemento soggettivo</a:t>
          </a:r>
          <a:endParaRPr lang="it-IT" sz="2500" kern="1200" dirty="0">
            <a:latin typeface="Times New Roman"/>
            <a:cs typeface="Times New Roman"/>
          </a:endParaRPr>
        </a:p>
      </dsp:txBody>
      <dsp:txXfrm rot="10800000">
        <a:off x="0" y="2828726"/>
        <a:ext cx="4114800" cy="1697236"/>
      </dsp:txXfrm>
    </dsp:sp>
    <dsp:sp modelId="{376BB7AA-444A-4026-B859-6152CCB59A70}">
      <dsp:nvSpPr>
        <dsp:cNvPr id="0" name=""/>
        <dsp:cNvSpPr/>
      </dsp:nvSpPr>
      <dsp:spPr>
        <a:xfrm rot="5400000">
          <a:off x="5040709" y="1334945"/>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it-IT" sz="2500" kern="1200" dirty="0" smtClean="0">
              <a:latin typeface="Times New Roman"/>
              <a:cs typeface="Times New Roman"/>
            </a:rPr>
            <a:t>Realizzarsi di un evento che il garante aveva l’obbligo di impedire (causalmente collegato alla condotta)</a:t>
          </a:r>
          <a:endParaRPr lang="it-IT" sz="2500" kern="1200" dirty="0">
            <a:latin typeface="Times New Roman"/>
            <a:cs typeface="Times New Roman"/>
          </a:endParaRPr>
        </a:p>
      </dsp:txBody>
      <dsp:txXfrm rot="-5400000">
        <a:off x="4114799" y="2826599"/>
        <a:ext cx="4114800" cy="1697236"/>
      </dsp:txXfrm>
    </dsp:sp>
    <dsp:sp modelId="{4E4B4CD4-6EE5-4EFD-B947-FB9A81EC418B}">
      <dsp:nvSpPr>
        <dsp:cNvPr id="0" name=""/>
        <dsp:cNvSpPr/>
      </dsp:nvSpPr>
      <dsp:spPr>
        <a:xfrm>
          <a:off x="2880359" y="1697236"/>
          <a:ext cx="2468880" cy="113149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it-IT" sz="2500" kern="1200" dirty="0" smtClean="0"/>
            <a:t>40 c.p. + REATO</a:t>
          </a:r>
          <a:endParaRPr lang="it-IT" sz="2500" kern="1200" dirty="0"/>
        </a:p>
      </dsp:txBody>
      <dsp:txXfrm>
        <a:off x="2935594" y="1752471"/>
        <a:ext cx="2358410" cy="10210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6659BE-2C2E-4AA4-AFC8-C611D9E8A52E}">
      <dsp:nvSpPr>
        <dsp:cNvPr id="0" name=""/>
        <dsp:cNvSpPr/>
      </dsp:nvSpPr>
      <dsp:spPr>
        <a:xfrm rot="16200000">
          <a:off x="925909" y="-925909"/>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it-IT" sz="2100" kern="1200" dirty="0" smtClean="0">
              <a:latin typeface="Times New Roman"/>
              <a:cs typeface="Times New Roman"/>
            </a:rPr>
            <a:t>Posizione di garanzia</a:t>
          </a:r>
          <a:endParaRPr lang="it-IT" sz="2100" kern="1200" dirty="0">
            <a:latin typeface="Times New Roman"/>
            <a:cs typeface="Times New Roman"/>
          </a:endParaRPr>
        </a:p>
      </dsp:txBody>
      <dsp:txXfrm rot="5400000">
        <a:off x="-1" y="1"/>
        <a:ext cx="4114800" cy="1697236"/>
      </dsp:txXfrm>
    </dsp:sp>
    <dsp:sp modelId="{C497F700-7C2E-40EB-BE76-A75DA2883F80}">
      <dsp:nvSpPr>
        <dsp:cNvPr id="0" name=""/>
        <dsp:cNvSpPr/>
      </dsp:nvSpPr>
      <dsp:spPr>
        <a:xfrm>
          <a:off x="4114800" y="0"/>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it-IT" sz="2100" kern="1200" dirty="0" smtClean="0">
              <a:latin typeface="Times New Roman"/>
              <a:cs typeface="Times New Roman"/>
            </a:rPr>
            <a:t>Mancata attivazione dei poteri di intervento e/o impeditivi</a:t>
          </a:r>
          <a:endParaRPr lang="it-IT" sz="2100" kern="1200" dirty="0">
            <a:latin typeface="Times New Roman"/>
            <a:cs typeface="Times New Roman"/>
          </a:endParaRPr>
        </a:p>
      </dsp:txBody>
      <dsp:txXfrm>
        <a:off x="4114800" y="0"/>
        <a:ext cx="4114800" cy="1697236"/>
      </dsp:txXfrm>
    </dsp:sp>
    <dsp:sp modelId="{94488EA5-65CC-4E29-B8EA-47038EE37466}">
      <dsp:nvSpPr>
        <dsp:cNvPr id="0" name=""/>
        <dsp:cNvSpPr/>
      </dsp:nvSpPr>
      <dsp:spPr>
        <a:xfrm rot="10800000">
          <a:off x="0" y="2260854"/>
          <a:ext cx="4114800" cy="2262981"/>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it-IT" sz="2100" kern="1200" dirty="0" smtClean="0">
              <a:latin typeface="Times New Roman"/>
              <a:cs typeface="Times New Roman"/>
            </a:rPr>
            <a:t>Rappresentazione e volontà della condotta omissiva – anche accettazione del rischio (?)</a:t>
          </a:r>
          <a:endParaRPr lang="it-IT" sz="2100" kern="1200" dirty="0">
            <a:latin typeface="Times New Roman"/>
            <a:cs typeface="Times New Roman"/>
          </a:endParaRPr>
        </a:p>
      </dsp:txBody>
      <dsp:txXfrm rot="10800000">
        <a:off x="0" y="2826599"/>
        <a:ext cx="4114800" cy="1697236"/>
      </dsp:txXfrm>
    </dsp:sp>
    <dsp:sp modelId="{376BB7AA-444A-4026-B859-6152CCB59A70}">
      <dsp:nvSpPr>
        <dsp:cNvPr id="0" name=""/>
        <dsp:cNvSpPr/>
      </dsp:nvSpPr>
      <dsp:spPr>
        <a:xfrm rot="5400000">
          <a:off x="5040709" y="1337072"/>
          <a:ext cx="2262981" cy="4114800"/>
        </a:xfrm>
        <a:prstGeom prst="round1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it-IT" sz="2100" kern="1200" dirty="0" smtClean="0">
              <a:latin typeface="Times New Roman"/>
              <a:cs typeface="Times New Roman"/>
            </a:rPr>
            <a:t>Realizzarsi del dissesto che il garante aveva l’obbligo di impedire (causalmente collegato alla mancata attivazione dei poteri di impedimento)</a:t>
          </a:r>
        </a:p>
      </dsp:txBody>
      <dsp:txXfrm rot="-5400000">
        <a:off x="4114799" y="2828726"/>
        <a:ext cx="4114800" cy="1697236"/>
      </dsp:txXfrm>
    </dsp:sp>
    <dsp:sp modelId="{4E4B4CD4-6EE5-4EFD-B947-FB9A81EC418B}">
      <dsp:nvSpPr>
        <dsp:cNvPr id="0" name=""/>
        <dsp:cNvSpPr/>
      </dsp:nvSpPr>
      <dsp:spPr>
        <a:xfrm>
          <a:off x="2880359" y="1697236"/>
          <a:ext cx="2468880" cy="1131490"/>
        </a:xfrm>
        <a:prstGeom prst="roundRect">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it-IT" sz="2100" kern="1200" dirty="0" smtClean="0"/>
            <a:t>40 c.p. + 223 l. </a:t>
          </a:r>
          <a:r>
            <a:rPr lang="it-IT" sz="2100" kern="1200" dirty="0" err="1" smtClean="0"/>
            <a:t>fall</a:t>
          </a:r>
          <a:endParaRPr lang="it-IT" sz="2100" kern="1200" dirty="0"/>
        </a:p>
      </dsp:txBody>
      <dsp:txXfrm>
        <a:off x="2935594" y="1752471"/>
        <a:ext cx="2358410" cy="10210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75876-DA72-4D9C-A7A9-B65BA9A48E84}">
      <dsp:nvSpPr>
        <dsp:cNvPr id="0" name=""/>
        <dsp:cNvSpPr/>
      </dsp:nvSpPr>
      <dsp:spPr>
        <a:xfrm>
          <a:off x="0" y="33054"/>
          <a:ext cx="6096000" cy="1312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smtClean="0">
              <a:latin typeface="Times New Roman"/>
              <a:cs typeface="Times New Roman"/>
            </a:rPr>
            <a:t>Agire informato (art. 2381 co.6 c.c.)</a:t>
          </a:r>
          <a:endParaRPr lang="it-IT" sz="3400" kern="1200" dirty="0">
            <a:latin typeface="Times New Roman"/>
            <a:cs typeface="Times New Roman"/>
          </a:endParaRPr>
        </a:p>
      </dsp:txBody>
      <dsp:txXfrm>
        <a:off x="64083" y="97137"/>
        <a:ext cx="5967834" cy="1184574"/>
      </dsp:txXfrm>
    </dsp:sp>
    <dsp:sp modelId="{5A69DE9B-78EE-4D43-BFA9-D2B825BE6E11}">
      <dsp:nvSpPr>
        <dsp:cNvPr id="0" name=""/>
        <dsp:cNvSpPr/>
      </dsp:nvSpPr>
      <dsp:spPr>
        <a:xfrm>
          <a:off x="0" y="1345794"/>
          <a:ext cx="6096000"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it-IT" sz="2700" kern="1200" dirty="0" smtClean="0">
              <a:latin typeface="Times New Roman"/>
              <a:cs typeface="Times New Roman"/>
            </a:rPr>
            <a:t>Potere-Dovere di Informarsi</a:t>
          </a:r>
          <a:endParaRPr lang="it-IT" sz="2700" kern="1200" dirty="0">
            <a:latin typeface="Times New Roman"/>
            <a:cs typeface="Times New Roman"/>
          </a:endParaRPr>
        </a:p>
      </dsp:txBody>
      <dsp:txXfrm>
        <a:off x="0" y="1345794"/>
        <a:ext cx="6096000" cy="563040"/>
      </dsp:txXfrm>
    </dsp:sp>
    <dsp:sp modelId="{60BDCB71-FFCE-4725-80A6-FED1AF1194FE}">
      <dsp:nvSpPr>
        <dsp:cNvPr id="0" name=""/>
        <dsp:cNvSpPr/>
      </dsp:nvSpPr>
      <dsp:spPr>
        <a:xfrm>
          <a:off x="0" y="1908835"/>
          <a:ext cx="6096000" cy="1312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it-IT" sz="3400" kern="1200" dirty="0" smtClean="0">
              <a:latin typeface="Times New Roman"/>
              <a:cs typeface="Times New Roman"/>
            </a:rPr>
            <a:t>Controllo sull’attività dei delegati (art. 2392 co.2 c.c.)</a:t>
          </a:r>
          <a:endParaRPr lang="it-IT" sz="3400" kern="1200" dirty="0">
            <a:latin typeface="Times New Roman"/>
            <a:cs typeface="Times New Roman"/>
          </a:endParaRPr>
        </a:p>
      </dsp:txBody>
      <dsp:txXfrm>
        <a:off x="64083" y="1972918"/>
        <a:ext cx="5967834" cy="1184574"/>
      </dsp:txXfrm>
    </dsp:sp>
    <dsp:sp modelId="{7B1679FE-F0A4-48CB-8F78-C923A1E42B40}">
      <dsp:nvSpPr>
        <dsp:cNvPr id="0" name=""/>
        <dsp:cNvSpPr/>
      </dsp:nvSpPr>
      <dsp:spPr>
        <a:xfrm>
          <a:off x="0" y="3221575"/>
          <a:ext cx="6096000" cy="809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it-IT" sz="2700" kern="1200" dirty="0" smtClean="0">
              <a:latin typeface="Times New Roman"/>
              <a:cs typeface="Times New Roman"/>
            </a:rPr>
            <a:t>Potere-Dovere di Controllo + Dovere di intervento</a:t>
          </a:r>
          <a:endParaRPr lang="it-IT" sz="2700" kern="1200" dirty="0">
            <a:latin typeface="Times New Roman"/>
            <a:cs typeface="Times New Roman"/>
          </a:endParaRPr>
        </a:p>
      </dsp:txBody>
      <dsp:txXfrm>
        <a:off x="0" y="3221575"/>
        <a:ext cx="6096000" cy="8093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A3A22D-3747-4F59-B3F5-5ADFBB351DF6}">
      <dsp:nvSpPr>
        <dsp:cNvPr id="0" name=""/>
        <dsp:cNvSpPr/>
      </dsp:nvSpPr>
      <dsp:spPr>
        <a:xfrm>
          <a:off x="1905" y="979021"/>
          <a:ext cx="1857374" cy="62365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t-IT" sz="1800" kern="1200" dirty="0" smtClean="0">
              <a:latin typeface="Times New Roman"/>
              <a:cs typeface="Times New Roman"/>
            </a:rPr>
            <a:t>Amministratori Esecutivi</a:t>
          </a:r>
          <a:endParaRPr lang="it-IT" sz="1800" kern="1200" dirty="0">
            <a:latin typeface="Times New Roman"/>
            <a:cs typeface="Times New Roman"/>
          </a:endParaRPr>
        </a:p>
      </dsp:txBody>
      <dsp:txXfrm>
        <a:off x="1905" y="979021"/>
        <a:ext cx="1857374" cy="623657"/>
      </dsp:txXfrm>
    </dsp:sp>
    <dsp:sp modelId="{D68973CA-F1A3-49CD-AB5F-BF2F167FB00F}">
      <dsp:nvSpPr>
        <dsp:cNvPr id="0" name=""/>
        <dsp:cNvSpPr/>
      </dsp:nvSpPr>
      <dsp:spPr>
        <a:xfrm>
          <a:off x="1905" y="1602678"/>
          <a:ext cx="1857374" cy="1482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Gestione dell’impresa</a:t>
          </a:r>
          <a:endParaRPr lang="it-IT" sz="1800" kern="1200" dirty="0">
            <a:latin typeface="Times New Roman"/>
            <a:cs typeface="Times New Roman"/>
          </a:endParaRPr>
        </a:p>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Dovere di flusso informativo</a:t>
          </a:r>
          <a:endParaRPr lang="it-IT" sz="1800" kern="1200" dirty="0">
            <a:latin typeface="Times New Roman"/>
            <a:cs typeface="Times New Roman"/>
          </a:endParaRPr>
        </a:p>
      </dsp:txBody>
      <dsp:txXfrm>
        <a:off x="1905" y="1602678"/>
        <a:ext cx="1857374" cy="1482299"/>
      </dsp:txXfrm>
    </dsp:sp>
    <dsp:sp modelId="{6920E7B0-14AD-4BD6-A4B9-6A106E3CFB00}">
      <dsp:nvSpPr>
        <dsp:cNvPr id="0" name=""/>
        <dsp:cNvSpPr/>
      </dsp:nvSpPr>
      <dsp:spPr>
        <a:xfrm>
          <a:off x="2119312" y="979021"/>
          <a:ext cx="1857374" cy="62365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t-IT" sz="1800" kern="1200" dirty="0" smtClean="0">
              <a:latin typeface="Times New Roman"/>
              <a:cs typeface="Times New Roman"/>
            </a:rPr>
            <a:t>CDA (Esecutivi + Non esecutivi)</a:t>
          </a:r>
          <a:endParaRPr lang="it-IT" sz="1800" kern="1200" dirty="0">
            <a:latin typeface="Times New Roman"/>
            <a:cs typeface="Times New Roman"/>
          </a:endParaRPr>
        </a:p>
      </dsp:txBody>
      <dsp:txXfrm>
        <a:off x="2119312" y="979021"/>
        <a:ext cx="1857374" cy="623657"/>
      </dsp:txXfrm>
    </dsp:sp>
    <dsp:sp modelId="{4134C92B-732C-45EF-80EA-4EBA553165BD}">
      <dsp:nvSpPr>
        <dsp:cNvPr id="0" name=""/>
        <dsp:cNvSpPr/>
      </dsp:nvSpPr>
      <dsp:spPr>
        <a:xfrm>
          <a:off x="2119312" y="1602678"/>
          <a:ext cx="1857374" cy="1482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Controllo di merito sulla gestione</a:t>
          </a:r>
          <a:endParaRPr lang="it-IT" sz="1800" kern="1200" dirty="0">
            <a:latin typeface="Times New Roman"/>
            <a:cs typeface="Times New Roman"/>
          </a:endParaRPr>
        </a:p>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Valutazione di adeguatezza</a:t>
          </a:r>
          <a:endParaRPr lang="it-IT" sz="1800" kern="1200" dirty="0">
            <a:latin typeface="Times New Roman"/>
            <a:cs typeface="Times New Roman"/>
          </a:endParaRPr>
        </a:p>
      </dsp:txBody>
      <dsp:txXfrm>
        <a:off x="2119312" y="1602678"/>
        <a:ext cx="1857374" cy="1482299"/>
      </dsp:txXfrm>
    </dsp:sp>
    <dsp:sp modelId="{2636ED8D-AAEF-4EBB-8373-646CB9BC4D1E}">
      <dsp:nvSpPr>
        <dsp:cNvPr id="0" name=""/>
        <dsp:cNvSpPr/>
      </dsp:nvSpPr>
      <dsp:spPr>
        <a:xfrm>
          <a:off x="4236719" y="979021"/>
          <a:ext cx="1857374" cy="62365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it-IT" sz="1800" kern="1200" dirty="0" smtClean="0">
              <a:latin typeface="Times New Roman"/>
              <a:cs typeface="Times New Roman"/>
            </a:rPr>
            <a:t>Sindaci</a:t>
          </a:r>
          <a:endParaRPr lang="it-IT" sz="1800" kern="1200" dirty="0">
            <a:latin typeface="Times New Roman"/>
            <a:cs typeface="Times New Roman"/>
          </a:endParaRPr>
        </a:p>
      </dsp:txBody>
      <dsp:txXfrm>
        <a:off x="4236719" y="979021"/>
        <a:ext cx="1857374" cy="623657"/>
      </dsp:txXfrm>
    </dsp:sp>
    <dsp:sp modelId="{80ECA99F-61C7-49B6-B935-8A51886488B5}">
      <dsp:nvSpPr>
        <dsp:cNvPr id="0" name=""/>
        <dsp:cNvSpPr/>
      </dsp:nvSpPr>
      <dsp:spPr>
        <a:xfrm>
          <a:off x="4236719" y="1602678"/>
          <a:ext cx="1857374" cy="14822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Controllo di legittimità</a:t>
          </a:r>
          <a:endParaRPr lang="it-IT" sz="1800" kern="1200" dirty="0">
            <a:latin typeface="Times New Roman"/>
            <a:cs typeface="Times New Roman"/>
          </a:endParaRPr>
        </a:p>
        <a:p>
          <a:pPr marL="171450" lvl="1" indent="-171450" algn="l" defTabSz="800100">
            <a:lnSpc>
              <a:spcPct val="90000"/>
            </a:lnSpc>
            <a:spcBef>
              <a:spcPct val="0"/>
            </a:spcBef>
            <a:spcAft>
              <a:spcPct val="15000"/>
            </a:spcAft>
            <a:buChar char="••"/>
          </a:pPr>
          <a:r>
            <a:rPr lang="it-IT" sz="1800" kern="1200" dirty="0" smtClean="0">
              <a:latin typeface="Times New Roman"/>
              <a:cs typeface="Times New Roman"/>
            </a:rPr>
            <a:t>Vigila sull’osservanza della legge</a:t>
          </a:r>
          <a:endParaRPr lang="it-IT" sz="1800" kern="1200" dirty="0">
            <a:latin typeface="Times New Roman"/>
            <a:cs typeface="Times New Roman"/>
          </a:endParaRPr>
        </a:p>
      </dsp:txBody>
      <dsp:txXfrm>
        <a:off x="4236719" y="1602678"/>
        <a:ext cx="1857374" cy="14822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F3241-78D4-4ABB-8684-31861A05E216}">
      <dsp:nvSpPr>
        <dsp:cNvPr id="0" name=""/>
        <dsp:cNvSpPr/>
      </dsp:nvSpPr>
      <dsp:spPr>
        <a:xfrm>
          <a:off x="669674" y="0"/>
          <a:ext cx="7589643" cy="532859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C98772-E9EF-42DE-BC21-BFC3A0D2D8C4}">
      <dsp:nvSpPr>
        <dsp:cNvPr id="0" name=""/>
        <dsp:cNvSpPr/>
      </dsp:nvSpPr>
      <dsp:spPr>
        <a:xfrm>
          <a:off x="3662" y="1236521"/>
          <a:ext cx="3318375" cy="2855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err="1" smtClean="0">
              <a:latin typeface="Times New Roman"/>
              <a:cs typeface="Times New Roman"/>
            </a:rPr>
            <a:t>Affinchè</a:t>
          </a:r>
          <a:r>
            <a:rPr lang="it-IT" sz="1700" kern="1200" dirty="0" smtClean="0">
              <a:latin typeface="Times New Roman"/>
              <a:cs typeface="Times New Roman"/>
            </a:rPr>
            <a:t> si possa attribuire al sindaco la responsabilità per omesso impedimento del reato commesso dagli amministratori, è necessario che egli abbia omesso di attivare i poteri impeditivi attribuitigli </a:t>
          </a:r>
          <a:r>
            <a:rPr lang="it-IT" sz="1700" i="1" kern="1200" dirty="0" smtClean="0">
              <a:latin typeface="Times New Roman"/>
              <a:cs typeface="Times New Roman"/>
            </a:rPr>
            <a:t>ex </a:t>
          </a:r>
          <a:r>
            <a:rPr lang="it-IT" sz="1700" i="1" kern="1200" dirty="0" err="1" smtClean="0">
              <a:latin typeface="Times New Roman"/>
              <a:cs typeface="Times New Roman"/>
            </a:rPr>
            <a:t>lege</a:t>
          </a:r>
          <a:r>
            <a:rPr lang="it-IT" sz="1700" i="1" kern="1200" dirty="0" smtClean="0">
              <a:latin typeface="Times New Roman"/>
              <a:cs typeface="Times New Roman"/>
            </a:rPr>
            <a:t>.</a:t>
          </a:r>
          <a:endParaRPr lang="it-IT" sz="1700" i="1" kern="1200" dirty="0">
            <a:latin typeface="Times New Roman"/>
            <a:cs typeface="Times New Roman"/>
          </a:endParaRPr>
        </a:p>
      </dsp:txBody>
      <dsp:txXfrm>
        <a:off x="143058" y="1375917"/>
        <a:ext cx="3039583" cy="2576757"/>
      </dsp:txXfrm>
    </dsp:sp>
    <dsp:sp modelId="{F08405A4-1787-4765-89EC-2CC1899F1741}">
      <dsp:nvSpPr>
        <dsp:cNvPr id="0" name=""/>
        <dsp:cNvSpPr/>
      </dsp:nvSpPr>
      <dsp:spPr>
        <a:xfrm>
          <a:off x="3455449" y="1598577"/>
          <a:ext cx="2668233" cy="21314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latin typeface="Times New Roman"/>
              <a:cs typeface="Times New Roman"/>
            </a:rPr>
            <a:t>Allo stato della normativa vigente, però, i poteri autenticamente impeditivi del sindaco sono pochissimi</a:t>
          </a:r>
          <a:endParaRPr lang="it-IT" sz="1700" kern="1200" dirty="0">
            <a:latin typeface="Times New Roman"/>
            <a:cs typeface="Times New Roman"/>
          </a:endParaRPr>
        </a:p>
      </dsp:txBody>
      <dsp:txXfrm>
        <a:off x="3559497" y="1702625"/>
        <a:ext cx="2460137" cy="1923340"/>
      </dsp:txXfrm>
    </dsp:sp>
    <dsp:sp modelId="{4529EF8D-E978-4D34-91FF-4D9A3A68F16F}">
      <dsp:nvSpPr>
        <dsp:cNvPr id="0" name=""/>
        <dsp:cNvSpPr/>
      </dsp:nvSpPr>
      <dsp:spPr>
        <a:xfrm>
          <a:off x="6257095" y="1598577"/>
          <a:ext cx="2668233" cy="21314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it-IT" sz="1700" kern="1200" dirty="0" smtClean="0">
              <a:latin typeface="Times New Roman"/>
              <a:cs typeface="Times New Roman"/>
            </a:rPr>
            <a:t>La giurisprudenza tende tuttavia a confondere i </a:t>
          </a:r>
          <a:r>
            <a:rPr lang="it-IT" sz="1700" b="1" kern="1200" dirty="0" smtClean="0">
              <a:latin typeface="Times New Roman"/>
              <a:cs typeface="Times New Roman"/>
            </a:rPr>
            <a:t>poteri di intervento o indirettamente impeditivi </a:t>
          </a:r>
          <a:r>
            <a:rPr lang="it-IT" sz="1700" kern="1200" dirty="0" smtClean="0">
              <a:latin typeface="Times New Roman"/>
              <a:cs typeface="Times New Roman"/>
            </a:rPr>
            <a:t>(segnalazioni e denunce) con quelli </a:t>
          </a:r>
          <a:r>
            <a:rPr lang="it-IT" sz="1700" b="1" kern="1200" dirty="0" smtClean="0">
              <a:latin typeface="Times New Roman"/>
              <a:cs typeface="Times New Roman"/>
            </a:rPr>
            <a:t>impeditivi</a:t>
          </a:r>
          <a:r>
            <a:rPr lang="it-IT" sz="1700" kern="1200" dirty="0" smtClean="0">
              <a:latin typeface="Times New Roman"/>
              <a:cs typeface="Times New Roman"/>
            </a:rPr>
            <a:t> dell’altrui operato</a:t>
          </a:r>
          <a:endParaRPr lang="it-IT" sz="1700" kern="1200" dirty="0">
            <a:latin typeface="Times New Roman"/>
            <a:cs typeface="Times New Roman"/>
          </a:endParaRPr>
        </a:p>
      </dsp:txBody>
      <dsp:txXfrm>
        <a:off x="6361143" y="1702625"/>
        <a:ext cx="2460137" cy="19233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EBAD9-4C5C-B64A-AEFC-3DFDFEC13820}">
      <dsp:nvSpPr>
        <dsp:cNvPr id="0" name=""/>
        <dsp:cNvSpPr/>
      </dsp:nvSpPr>
      <dsp:spPr>
        <a:xfrm>
          <a:off x="4554" y="0"/>
          <a:ext cx="2732703" cy="2695979"/>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2E2423B-9542-BD4F-92E3-DC177F65F0EB}">
      <dsp:nvSpPr>
        <dsp:cNvPr id="0" name=""/>
        <dsp:cNvSpPr/>
      </dsp:nvSpPr>
      <dsp:spPr>
        <a:xfrm>
          <a:off x="2819239" y="0"/>
          <a:ext cx="4637315" cy="2695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just" defTabSz="800100">
            <a:lnSpc>
              <a:spcPct val="90000"/>
            </a:lnSpc>
            <a:spcBef>
              <a:spcPct val="0"/>
            </a:spcBef>
            <a:spcAft>
              <a:spcPct val="35000"/>
            </a:spcAft>
          </a:pPr>
          <a:r>
            <a:rPr lang="it-IT" sz="1800" b="1" kern="1200" dirty="0" smtClean="0">
              <a:latin typeface="Times New Roman"/>
              <a:cs typeface="Times New Roman"/>
            </a:rPr>
            <a:t>Un conto </a:t>
          </a:r>
          <a:r>
            <a:rPr lang="it-IT" sz="1800" kern="1200" dirty="0" smtClean="0">
              <a:latin typeface="Times New Roman"/>
              <a:cs typeface="Times New Roman"/>
            </a:rPr>
            <a:t>è, dunque, che l'amministratore privo di delega rimanga indifferente dinanzi ad un "segnale di allarme" percepito come tale, in quanto decida di non tenere in considerazione alcuna l'interesse dei creditori o il destino stesso della società</a:t>
          </a:r>
        </a:p>
      </dsp:txBody>
      <dsp:txXfrm>
        <a:off x="2819239" y="0"/>
        <a:ext cx="4637315" cy="2695979"/>
      </dsp:txXfrm>
    </dsp:sp>
    <dsp:sp modelId="{E24404FE-41F8-0940-8BC2-225AB3DC7DCC}">
      <dsp:nvSpPr>
        <dsp:cNvPr id="0" name=""/>
        <dsp:cNvSpPr/>
      </dsp:nvSpPr>
      <dsp:spPr>
        <a:xfrm>
          <a:off x="824365" y="2920644"/>
          <a:ext cx="2732703" cy="2695979"/>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0C13F17-CACF-2F41-8BB6-2F643A6A3333}">
      <dsp:nvSpPr>
        <dsp:cNvPr id="0" name=""/>
        <dsp:cNvSpPr/>
      </dsp:nvSpPr>
      <dsp:spPr>
        <a:xfrm>
          <a:off x="3639050" y="2920644"/>
          <a:ext cx="4637315" cy="2695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just" defTabSz="800100">
            <a:lnSpc>
              <a:spcPct val="90000"/>
            </a:lnSpc>
            <a:spcBef>
              <a:spcPct val="0"/>
            </a:spcBef>
            <a:spcAft>
              <a:spcPct val="35000"/>
            </a:spcAft>
          </a:pPr>
          <a:r>
            <a:rPr lang="it-IT" sz="1800" b="1" kern="1200" dirty="0" smtClean="0">
              <a:latin typeface="Times New Roman"/>
              <a:cs typeface="Times New Roman"/>
            </a:rPr>
            <a:t>Ben altra cosa </a:t>
          </a:r>
          <a:r>
            <a:rPr lang="it-IT" sz="1800" kern="1200" dirty="0" smtClean="0">
              <a:latin typeface="Times New Roman"/>
              <a:cs typeface="Times New Roman"/>
            </a:rPr>
            <a:t>è che egli continui a riconoscere fiducia, per quanto mal riposta, verso le capacità gestionali di altri, ovvero che per colpevole - ma non dolosa - superficialità venga meno agli obblighi di controllo su di lui effettivamente gravanti, accontentandosi di informazioni insufficienti su un'operazione che gli viene sottoposta per l'approvazione senza che egli si renda davvero conto delle conseguenze che ne potrebbero derivare</a:t>
          </a:r>
          <a:endParaRPr lang="it-IT" sz="1800" kern="1200" dirty="0">
            <a:latin typeface="Times New Roman"/>
            <a:cs typeface="Times New Roman"/>
          </a:endParaRPr>
        </a:p>
      </dsp:txBody>
      <dsp:txXfrm>
        <a:off x="3639050" y="2920644"/>
        <a:ext cx="4637315" cy="26959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EBAD9-4C5C-B64A-AEFC-3DFDFEC13820}">
      <dsp:nvSpPr>
        <dsp:cNvPr id="0" name=""/>
        <dsp:cNvSpPr/>
      </dsp:nvSpPr>
      <dsp:spPr>
        <a:xfrm>
          <a:off x="4475" y="0"/>
          <a:ext cx="2685178" cy="2592288"/>
        </a:xfrm>
        <a:prstGeom prst="up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2E2423B-9542-BD4F-92E3-DC177F65F0EB}">
      <dsp:nvSpPr>
        <dsp:cNvPr id="0" name=""/>
        <dsp:cNvSpPr/>
      </dsp:nvSpPr>
      <dsp:spPr>
        <a:xfrm>
          <a:off x="2770208" y="0"/>
          <a:ext cx="4556666" cy="2592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just" defTabSz="800100">
            <a:lnSpc>
              <a:spcPct val="90000"/>
            </a:lnSpc>
            <a:spcBef>
              <a:spcPct val="0"/>
            </a:spcBef>
            <a:spcAft>
              <a:spcPct val="35000"/>
            </a:spcAft>
          </a:pPr>
          <a:r>
            <a:rPr lang="it-IT" sz="1800" b="1" kern="1200" dirty="0" smtClean="0">
              <a:latin typeface="Times New Roman"/>
              <a:cs typeface="Times New Roman"/>
            </a:rPr>
            <a:t>Solo nel primo caso </a:t>
          </a:r>
          <a:r>
            <a:rPr lang="it-IT" sz="1800" kern="1200" dirty="0" smtClean="0">
              <a:latin typeface="Times New Roman"/>
              <a:cs typeface="Times New Roman"/>
            </a:rPr>
            <a:t>l'amministratore potrà essere chiamato a rispondere per bancarotta fraudolenta in concorso circa le proprie azioni od omissioni</a:t>
          </a:r>
          <a:r>
            <a:rPr lang="mr-IN" sz="1800" kern="1200" dirty="0" smtClean="0">
              <a:latin typeface="Times New Roman"/>
              <a:cs typeface="Times New Roman"/>
            </a:rPr>
            <a:t>…</a:t>
          </a:r>
          <a:endParaRPr lang="it-IT" sz="1800" kern="1200" dirty="0">
            <a:latin typeface="Times New Roman"/>
            <a:cs typeface="Times New Roman"/>
          </a:endParaRPr>
        </a:p>
      </dsp:txBody>
      <dsp:txXfrm>
        <a:off x="2770208" y="0"/>
        <a:ext cx="4556666" cy="2592288"/>
      </dsp:txXfrm>
    </dsp:sp>
    <dsp:sp modelId="{E24404FE-41F8-0940-8BC2-225AB3DC7DCC}">
      <dsp:nvSpPr>
        <dsp:cNvPr id="0" name=""/>
        <dsp:cNvSpPr/>
      </dsp:nvSpPr>
      <dsp:spPr>
        <a:xfrm>
          <a:off x="810028" y="2808312"/>
          <a:ext cx="2685178" cy="2592288"/>
        </a:xfrm>
        <a:prstGeom prst="downArrow">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0C13F17-CACF-2F41-8BB6-2F643A6A3333}">
      <dsp:nvSpPr>
        <dsp:cNvPr id="0" name=""/>
        <dsp:cNvSpPr/>
      </dsp:nvSpPr>
      <dsp:spPr>
        <a:xfrm>
          <a:off x="3575762" y="2808312"/>
          <a:ext cx="4556666" cy="2592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lvl="0" algn="just" defTabSz="800100">
            <a:lnSpc>
              <a:spcPct val="90000"/>
            </a:lnSpc>
            <a:spcBef>
              <a:spcPct val="0"/>
            </a:spcBef>
            <a:spcAft>
              <a:spcPct val="35000"/>
            </a:spcAft>
          </a:pPr>
          <a:r>
            <a:rPr lang="mr-IN" sz="1800" b="1" kern="1200" dirty="0" smtClean="0">
              <a:latin typeface="Times New Roman"/>
              <a:cs typeface="Times New Roman"/>
            </a:rPr>
            <a:t>…</a:t>
          </a:r>
          <a:r>
            <a:rPr lang="it-IT" sz="1800" b="1" kern="1200" dirty="0" smtClean="0">
              <a:latin typeface="Times New Roman"/>
              <a:cs typeface="Times New Roman"/>
            </a:rPr>
            <a:t>non già nel secondo</a:t>
          </a:r>
          <a:r>
            <a:rPr lang="it-IT" sz="1800" kern="1200" dirty="0" smtClean="0">
              <a:latin typeface="Times New Roman"/>
              <a:cs typeface="Times New Roman"/>
            </a:rPr>
            <a:t>, dove - ferma restando la prospettiva di ravvisare una sua responsabilità in sede civile, ricorrendone i meno rigorosi presupposti - sarebbe ipotizzabile soltanto una sua condotta colposa, al massimo nella forma della colpa cosciente per avere egli ritenuto erroneamente che le capacità manageriali di qualcun altro avrebbero di certo impedito il verificarsi di un pur previsto evento.</a:t>
          </a:r>
          <a:endParaRPr lang="it-IT" sz="1800" kern="1200" dirty="0">
            <a:latin typeface="Times New Roman"/>
            <a:cs typeface="Times New Roman"/>
          </a:endParaRPr>
        </a:p>
      </dsp:txBody>
      <dsp:txXfrm>
        <a:off x="3575762" y="2808312"/>
        <a:ext cx="4556666" cy="25922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CE406F-ED6A-2442-B8A3-4005A7DA2308}">
      <dsp:nvSpPr>
        <dsp:cNvPr id="0" name=""/>
        <dsp:cNvSpPr/>
      </dsp:nvSpPr>
      <dsp:spPr>
        <a:xfrm rot="10800000">
          <a:off x="0" y="0"/>
          <a:ext cx="7008439" cy="1733450"/>
        </a:xfrm>
        <a:prstGeom prst="trapezoid">
          <a:avLst>
            <a:gd name="adj" fmla="val 673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it-IT" sz="4100" kern="1200" dirty="0" smtClean="0">
              <a:latin typeface="Times New Roman"/>
              <a:cs typeface="Times New Roman"/>
            </a:rPr>
            <a:t>Controllo delle scelte imprenditoriali</a:t>
          </a:r>
          <a:endParaRPr lang="it-IT" sz="4100" kern="1200" dirty="0">
            <a:latin typeface="Times New Roman"/>
            <a:cs typeface="Times New Roman"/>
          </a:endParaRPr>
        </a:p>
      </dsp:txBody>
      <dsp:txXfrm rot="-10800000">
        <a:off x="1226476" y="0"/>
        <a:ext cx="4555486" cy="1733450"/>
      </dsp:txXfrm>
    </dsp:sp>
    <dsp:sp modelId="{09A1CD7E-6849-9C41-A994-DD76ECF707A8}">
      <dsp:nvSpPr>
        <dsp:cNvPr id="0" name=""/>
        <dsp:cNvSpPr/>
      </dsp:nvSpPr>
      <dsp:spPr>
        <a:xfrm rot="10800000">
          <a:off x="1168073" y="1733450"/>
          <a:ext cx="4672293" cy="1733450"/>
        </a:xfrm>
        <a:prstGeom prst="trapezoid">
          <a:avLst>
            <a:gd name="adj" fmla="val 673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it-IT" sz="4100" kern="1200" dirty="0" smtClean="0">
              <a:latin typeface="Times New Roman"/>
              <a:cs typeface="Times New Roman"/>
            </a:rPr>
            <a:t>Controllo gestionale</a:t>
          </a:r>
          <a:endParaRPr lang="it-IT" sz="4100" kern="1200" dirty="0">
            <a:latin typeface="Times New Roman"/>
            <a:cs typeface="Times New Roman"/>
          </a:endParaRPr>
        </a:p>
      </dsp:txBody>
      <dsp:txXfrm rot="-10800000">
        <a:off x="1985724" y="1733450"/>
        <a:ext cx="3036990" cy="1733450"/>
      </dsp:txXfrm>
    </dsp:sp>
    <dsp:sp modelId="{5A10CA61-5E14-D64B-AF34-710328F5CC45}">
      <dsp:nvSpPr>
        <dsp:cNvPr id="0" name=""/>
        <dsp:cNvSpPr/>
      </dsp:nvSpPr>
      <dsp:spPr>
        <a:xfrm rot="10800000">
          <a:off x="2336146" y="3466901"/>
          <a:ext cx="2336146" cy="1733450"/>
        </a:xfrm>
        <a:prstGeom prst="trapezoid">
          <a:avLst>
            <a:gd name="adj" fmla="val 673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it-IT" sz="4100" kern="1200" dirty="0" smtClean="0">
              <a:latin typeface="Times New Roman"/>
              <a:cs typeface="Times New Roman"/>
            </a:rPr>
            <a:t>Controllo contabile </a:t>
          </a:r>
          <a:endParaRPr lang="it-IT" sz="4100" kern="1200" dirty="0">
            <a:latin typeface="Times New Roman"/>
            <a:cs typeface="Times New Roman"/>
          </a:endParaRPr>
        </a:p>
      </dsp:txBody>
      <dsp:txXfrm rot="-10800000">
        <a:off x="2336146" y="3466901"/>
        <a:ext cx="2336146" cy="173345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52FD747B-066A-4302-B2EE-3F24BBFBF26C}" type="datetimeFigureOut">
              <a:rPr lang="it-IT" smtClean="0"/>
              <a:t>19/01/2018</a:t>
            </a:fld>
            <a:endParaRPr lang="it-IT"/>
          </a:p>
        </p:txBody>
      </p:sp>
      <p:sp>
        <p:nvSpPr>
          <p:cNvPr id="4" name="Segnaposto piè di pagina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B008BE12-4BA8-4085-A894-30418E6105AD}" type="slidenum">
              <a:rPr lang="it-IT" smtClean="0"/>
              <a:t>‹N›</a:t>
            </a:fld>
            <a:endParaRPr lang="it-IT"/>
          </a:p>
        </p:txBody>
      </p:sp>
    </p:spTree>
    <p:extLst>
      <p:ext uri="{BB962C8B-B14F-4D97-AF65-F5344CB8AC3E}">
        <p14:creationId xmlns:p14="http://schemas.microsoft.com/office/powerpoint/2010/main" val="38420349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19/01/2018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2705363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19/01/2018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421684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19/01/2018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115394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B992DCC-364C-4095-B5A0-237706058ABB}" type="datetimeFigureOut">
              <a:rPr lang="it-IT" smtClean="0"/>
              <a:t>19/01/2018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687518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B992DCC-364C-4095-B5A0-237706058ABB}" type="datetimeFigureOut">
              <a:rPr lang="it-IT" smtClean="0"/>
              <a:t>19/01/2018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615237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B992DCC-364C-4095-B5A0-237706058ABB}" type="datetimeFigureOut">
              <a:rPr lang="it-IT" smtClean="0"/>
              <a:t>19/01/2018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05695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B992DCC-364C-4095-B5A0-237706058ABB}" type="datetimeFigureOut">
              <a:rPr lang="it-IT" smtClean="0"/>
              <a:t>19/01/2018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1877299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B992DCC-364C-4095-B5A0-237706058ABB}" type="datetimeFigureOut">
              <a:rPr lang="it-IT" smtClean="0"/>
              <a:t>19/01/2018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661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B992DCC-364C-4095-B5A0-237706058ABB}" type="datetimeFigureOut">
              <a:rPr lang="it-IT" smtClean="0"/>
              <a:t>19/01/2018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214629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992DCC-364C-4095-B5A0-237706058ABB}" type="datetimeFigureOut">
              <a:rPr lang="it-IT" smtClean="0"/>
              <a:t>19/01/2018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3536183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B992DCC-364C-4095-B5A0-237706058ABB}" type="datetimeFigureOut">
              <a:rPr lang="it-IT" smtClean="0"/>
              <a:t>19/01/2018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4B84385-2E84-40A3-BD08-7DE35F081BB9}" type="slidenum">
              <a:rPr lang="it-IT" smtClean="0"/>
              <a:t>‹N›</a:t>
            </a:fld>
            <a:endParaRPr lang="it-IT"/>
          </a:p>
        </p:txBody>
      </p:sp>
    </p:spTree>
    <p:extLst>
      <p:ext uri="{BB962C8B-B14F-4D97-AF65-F5344CB8AC3E}">
        <p14:creationId xmlns:p14="http://schemas.microsoft.com/office/powerpoint/2010/main" val="963533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992DCC-364C-4095-B5A0-237706058ABB}" type="datetimeFigureOut">
              <a:rPr lang="it-IT" smtClean="0"/>
              <a:t>19/01/2018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84385-2E84-40A3-BD08-7DE35F081BB9}" type="slidenum">
              <a:rPr lang="it-IT" smtClean="0"/>
              <a:t>‹N›</a:t>
            </a:fld>
            <a:endParaRPr lang="it-IT"/>
          </a:p>
        </p:txBody>
      </p:sp>
    </p:spTree>
    <p:extLst>
      <p:ext uri="{BB962C8B-B14F-4D97-AF65-F5344CB8AC3E}">
        <p14:creationId xmlns:p14="http://schemas.microsoft.com/office/powerpoint/2010/main" val="1912113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8.xml"/><Relationship Id="rId7" Type="http://schemas.openxmlformats.org/officeDocument/2006/relationships/image" Target="../media/image8.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043608" y="404664"/>
            <a:ext cx="7270576" cy="1470025"/>
          </a:xfrm>
        </p:spPr>
        <p:txBody>
          <a:bodyPr>
            <a:noAutofit/>
          </a:bodyPr>
          <a:lstStyle/>
          <a:p>
            <a:r>
              <a:rPr lang="it-IT" sz="38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FALLIMENTO E RESPONSABILITÁ PENALI DEL SINDACO</a:t>
            </a:r>
            <a:endParaRPr lang="it-IT" sz="38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3" name="Sottotitolo 2"/>
          <p:cNvSpPr>
            <a:spLocks noGrp="1"/>
          </p:cNvSpPr>
          <p:nvPr>
            <p:ph type="subTitle" idx="1"/>
          </p:nvPr>
        </p:nvSpPr>
        <p:spPr>
          <a:xfrm>
            <a:off x="1547664" y="5918465"/>
            <a:ext cx="5144616" cy="478904"/>
          </a:xfrm>
        </p:spPr>
        <p:txBody>
          <a:bodyPr>
            <a:noAutofit/>
          </a:bodyPr>
          <a:lstStyle/>
          <a:p>
            <a:r>
              <a:rPr lang="it-IT" sz="2400" b="1" i="1" dirty="0">
                <a:solidFill>
                  <a:schemeClr val="tx1"/>
                </a:solidFill>
                <a:latin typeface="Times New Roman" panose="02020603050405020304" pitchFamily="18" charset="0"/>
                <a:ea typeface="Verdana" panose="020B0604030504040204" pitchFamily="34" charset="0"/>
                <a:cs typeface="Times New Roman" panose="02020603050405020304" pitchFamily="18" charset="0"/>
              </a:rPr>
              <a:t>p</a:t>
            </a:r>
            <a:r>
              <a:rPr lang="it-IT" sz="2400" b="1" i="1" dirty="0" smtClean="0">
                <a:solidFill>
                  <a:schemeClr val="tx1"/>
                </a:solidFill>
                <a:latin typeface="Times New Roman" panose="02020603050405020304" pitchFamily="18" charset="0"/>
                <a:ea typeface="Verdana" panose="020B0604030504040204" pitchFamily="34" charset="0"/>
                <a:cs typeface="Times New Roman" panose="02020603050405020304" pitchFamily="18" charset="0"/>
              </a:rPr>
              <a:t>rof. avv. Riccardo Borsari</a:t>
            </a:r>
            <a:endParaRPr lang="it-IT" sz="2400" b="1" i="1" dirty="0">
              <a:solidFill>
                <a:schemeClr val="tx1"/>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1026" name="Picture 2" descr="C:\Users\Elena.Carboni\Desktop\garland_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5661248"/>
            <a:ext cx="2088232" cy="1080120"/>
          </a:xfrm>
          <a:prstGeom prst="rect">
            <a:avLst/>
          </a:prstGeom>
          <a:noFill/>
          <a:extLst>
            <a:ext uri="{909E8E84-426E-40DD-AFC4-6F175D3DCCD1}">
              <a14:hiddenFill xmlns:a14="http://schemas.microsoft.com/office/drawing/2010/main">
                <a:solidFill>
                  <a:srgbClr val="FFFFFF"/>
                </a:solidFill>
              </a14:hiddenFill>
            </a:ext>
          </a:extLst>
        </p:spPr>
      </p:pic>
      <p:pic>
        <p:nvPicPr>
          <p:cNvPr id="5" name="Immagine 4" descr="tightrope_mistake-1-1024x654.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3688" y="2204864"/>
            <a:ext cx="5256812" cy="3357378"/>
          </a:xfrm>
          <a:prstGeom prst="rect">
            <a:avLst/>
          </a:prstGeom>
        </p:spPr>
      </p:pic>
    </p:spTree>
    <p:extLst>
      <p:ext uri="{BB962C8B-B14F-4D97-AF65-F5344CB8AC3E}">
        <p14:creationId xmlns:p14="http://schemas.microsoft.com/office/powerpoint/2010/main" val="2235333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2060848"/>
            <a:ext cx="8229600" cy="3240360"/>
          </a:xfrm>
          <a:noFill/>
        </p:spPr>
        <p:txBody>
          <a:bodyPr>
            <a:normAutofit/>
          </a:bodyPr>
          <a:lstStyle/>
          <a:p>
            <a:pPr marL="0" indent="0" algn="just">
              <a:buNone/>
            </a:pPr>
            <a:r>
              <a:rPr lang="it-IT" sz="2600" dirty="0" smtClean="0">
                <a:latin typeface="Times New Roman" panose="02020603050405020304" pitchFamily="18" charset="0"/>
                <a:ea typeface="Verdana" panose="020B0604030504040204" pitchFamily="34" charset="0"/>
                <a:cs typeface="Times New Roman" panose="02020603050405020304" pitchFamily="18" charset="0"/>
              </a:rPr>
              <a:t>Gli amministratori deleganti (privi di deleghe) non hanno più il dovere di </a:t>
            </a:r>
            <a:r>
              <a:rPr lang="it-IT" sz="2600" b="1" dirty="0" smtClean="0">
                <a:latin typeface="Times New Roman" panose="02020603050405020304" pitchFamily="18" charset="0"/>
                <a:ea typeface="Verdana" panose="020B0604030504040204" pitchFamily="34" charset="0"/>
                <a:cs typeface="Times New Roman" panose="02020603050405020304" pitchFamily="18" charset="0"/>
              </a:rPr>
              <a:t>vigilare</a:t>
            </a:r>
            <a:r>
              <a:rPr lang="it-IT" sz="2600" dirty="0" smtClean="0">
                <a:latin typeface="Times New Roman" panose="02020603050405020304" pitchFamily="18" charset="0"/>
                <a:ea typeface="Verdana" panose="020B0604030504040204" pitchFamily="34" charset="0"/>
                <a:cs typeface="Times New Roman" panose="02020603050405020304" pitchFamily="18" charset="0"/>
              </a:rPr>
              <a:t> sulla gestione della società, ma (art. 2381 co. 3 c.c.) di </a:t>
            </a:r>
            <a:r>
              <a:rPr lang="it-IT" sz="2600" b="1" dirty="0" smtClean="0">
                <a:latin typeface="Times New Roman" panose="02020603050405020304" pitchFamily="18" charset="0"/>
                <a:ea typeface="Verdana" panose="020B0604030504040204" pitchFamily="34" charset="0"/>
                <a:cs typeface="Times New Roman" panose="02020603050405020304" pitchFamily="18" charset="0"/>
              </a:rPr>
              <a:t>valutare</a:t>
            </a:r>
            <a:r>
              <a:rPr lang="it-IT" sz="2600" dirty="0" smtClean="0">
                <a:latin typeface="Times New Roman" panose="02020603050405020304" pitchFamily="18" charset="0"/>
                <a:ea typeface="Verdana" panose="020B0604030504040204" pitchFamily="34" charset="0"/>
                <a:cs typeface="Times New Roman" panose="02020603050405020304" pitchFamily="18" charset="0"/>
              </a:rPr>
              <a:t> sulla base delle informazioni ricevute e della relazione degli organi delegati (obbligati ex art. 2381 co. 5 c.c.), l’adeguatezza dell’assetto organizzativo, amministrativo e contabile della società, nonché il generale andamento della gestione</a:t>
            </a:r>
            <a:endParaRPr lang="it-IT" sz="2800" b="1" dirty="0" smtClean="0"/>
          </a:p>
          <a:p>
            <a:pPr marL="0" indent="0">
              <a:buNone/>
            </a:pPr>
            <a:endParaRPr lang="it-IT" sz="2800" dirty="0" smtClean="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Amministratori privi di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delega: la riforma del diritto societario del 2003 – art. 2381 c.c.</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28864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 soggetti coinvolti nella realizzazione del reato: Amministratori non esecutivi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2" name="Diagramma 1"/>
          <p:cNvGraphicFramePr/>
          <p:nvPr>
            <p:extLst>
              <p:ext uri="{D42A27DB-BD31-4B8C-83A1-F6EECF244321}">
                <p14:modId xmlns:p14="http://schemas.microsoft.com/office/powerpoint/2010/main" val="337212314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a destra 3"/>
          <p:cNvSpPr/>
          <p:nvPr/>
        </p:nvSpPr>
        <p:spPr>
          <a:xfrm>
            <a:off x="1475656" y="5877272"/>
            <a:ext cx="216024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6" name="CasellaDiTesto 5"/>
          <p:cNvSpPr txBox="1"/>
          <p:nvPr/>
        </p:nvSpPr>
        <p:spPr>
          <a:xfrm>
            <a:off x="4283968" y="5739643"/>
            <a:ext cx="3672408" cy="923330"/>
          </a:xfrm>
          <a:prstGeom prst="rect">
            <a:avLst/>
          </a:prstGeom>
          <a:noFill/>
        </p:spPr>
        <p:txBody>
          <a:bodyPr wrap="square" rtlCol="0">
            <a:spAutoFit/>
          </a:bodyPr>
          <a:lstStyle/>
          <a:p>
            <a:pPr algn="just"/>
            <a:r>
              <a:rPr lang="it-IT" b="1" dirty="0" smtClean="0">
                <a:solidFill>
                  <a:prstClr val="black"/>
                </a:solidFill>
                <a:latin typeface="Times New Roman"/>
                <a:cs typeface="Times New Roman"/>
              </a:rPr>
              <a:t>In caso di dubbi, segnalazione al collegio sindacale, che ha più penetranti poteri di indagine</a:t>
            </a:r>
            <a:endParaRPr lang="it-IT" b="1" dirty="0">
              <a:solidFill>
                <a:prstClr val="black"/>
              </a:solidFill>
              <a:latin typeface="Times New Roman"/>
              <a:cs typeface="Times New Roman"/>
            </a:endParaRPr>
          </a:p>
        </p:txBody>
      </p:sp>
    </p:spTree>
    <p:extLst>
      <p:ext uri="{BB962C8B-B14F-4D97-AF65-F5344CB8AC3E}">
        <p14:creationId xmlns:p14="http://schemas.microsoft.com/office/powerpoint/2010/main" val="34520540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1772816"/>
            <a:ext cx="8229600" cy="3240360"/>
          </a:xfrm>
          <a:noFill/>
        </p:spPr>
        <p:txBody>
          <a:bodyPr>
            <a:normAutofit fontScale="92500" lnSpcReduction="20000"/>
          </a:bodyPr>
          <a:lstStyle/>
          <a:p>
            <a:pPr marL="0" indent="0" algn="ctr">
              <a:buNone/>
            </a:pPr>
            <a:r>
              <a:rPr lang="it-IT" sz="2800" b="1" dirty="0" smtClean="0">
                <a:latin typeface="Times New Roman"/>
                <a:cs typeface="Times New Roman"/>
              </a:rPr>
              <a:t>Doveri </a:t>
            </a:r>
            <a:r>
              <a:rPr lang="it-IT" sz="2800" b="1" dirty="0">
                <a:latin typeface="Times New Roman"/>
                <a:cs typeface="Times New Roman"/>
              </a:rPr>
              <a:t>del collegio sindacale </a:t>
            </a:r>
            <a:endParaRPr lang="it-IT" sz="2800" b="1" dirty="0" smtClean="0">
              <a:latin typeface="Times New Roman"/>
              <a:cs typeface="Times New Roman"/>
            </a:endParaRPr>
          </a:p>
          <a:p>
            <a:pPr marL="0" indent="0" algn="just">
              <a:buNone/>
            </a:pPr>
            <a:endParaRPr lang="it-IT" sz="2800" dirty="0" smtClean="0">
              <a:latin typeface="Times New Roman"/>
              <a:cs typeface="Times New Roman"/>
            </a:endParaRPr>
          </a:p>
          <a:p>
            <a:pPr marL="0" indent="0" algn="just">
              <a:buNone/>
            </a:pPr>
            <a:r>
              <a:rPr lang="it-IT" sz="2800" dirty="0" smtClean="0">
                <a:latin typeface="Times New Roman"/>
                <a:cs typeface="Times New Roman"/>
              </a:rPr>
              <a:t>Il </a:t>
            </a:r>
            <a:r>
              <a:rPr lang="it-IT" sz="2800" dirty="0">
                <a:latin typeface="Times New Roman"/>
                <a:cs typeface="Times New Roman"/>
              </a:rPr>
              <a:t>collegio sindacale </a:t>
            </a:r>
            <a:r>
              <a:rPr lang="it-IT" sz="2800" b="1" u="sng" dirty="0">
                <a:latin typeface="Times New Roman"/>
                <a:cs typeface="Times New Roman"/>
              </a:rPr>
              <a:t>vigila </a:t>
            </a:r>
            <a:r>
              <a:rPr lang="it-IT" sz="2800" dirty="0">
                <a:latin typeface="Times New Roman"/>
                <a:cs typeface="Times New Roman"/>
              </a:rPr>
              <a:t>sull'osservanza della legge e dello statuto, sul rispetto dei princìpi di corretta amministrazione </a:t>
            </a:r>
            <a:r>
              <a:rPr lang="it-IT" sz="2800" dirty="0" smtClean="0">
                <a:latin typeface="Times New Roman"/>
                <a:cs typeface="Times New Roman"/>
              </a:rPr>
              <a:t>ed </a:t>
            </a:r>
            <a:r>
              <a:rPr lang="it-IT" sz="2800" dirty="0">
                <a:latin typeface="Times New Roman"/>
                <a:cs typeface="Times New Roman"/>
              </a:rPr>
              <a:t>in particolare sull'adeguatezza dell'assetto organizzativo, amministrativo e contabile </a:t>
            </a:r>
            <a:r>
              <a:rPr lang="it-IT" sz="2800" dirty="0" smtClean="0">
                <a:latin typeface="Times New Roman"/>
                <a:cs typeface="Times New Roman"/>
              </a:rPr>
              <a:t>adottato </a:t>
            </a:r>
            <a:r>
              <a:rPr lang="it-IT" sz="2800" dirty="0">
                <a:latin typeface="Times New Roman"/>
                <a:cs typeface="Times New Roman"/>
              </a:rPr>
              <a:t>dalla società e sul suo concreto funzionamento.</a:t>
            </a:r>
          </a:p>
          <a:p>
            <a:pPr marL="0" indent="0" algn="just">
              <a:buNone/>
            </a:pPr>
            <a:r>
              <a:rPr lang="it-IT" sz="2800" dirty="0">
                <a:latin typeface="Times New Roman"/>
                <a:cs typeface="Times New Roman"/>
              </a:rPr>
              <a:t>Esercita inoltre il controllo contabile nel caso previsto dall'articolo 2409-bis, terzo </a:t>
            </a:r>
            <a:r>
              <a:rPr lang="it-IT" sz="2800" dirty="0" smtClean="0">
                <a:latin typeface="Times New Roman"/>
                <a:cs typeface="Times New Roman"/>
              </a:rPr>
              <a:t>comma.</a:t>
            </a:r>
            <a:endParaRPr lang="it-IT" sz="2800" dirty="0">
              <a:latin typeface="Times New Roman"/>
              <a:cs typeface="Times New Roman"/>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 soggetti coinvolti nella realizzazione del reato</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 Sindaci Doveri ex art. 2403 c.c.</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10569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5008" y="908720"/>
            <a:ext cx="8928992" cy="5760640"/>
          </a:xfrm>
          <a:noFill/>
        </p:spPr>
        <p:txBody>
          <a:bodyPr>
            <a:normAutofit/>
          </a:bodyPr>
          <a:lstStyle/>
          <a:p>
            <a:pPr marL="0" indent="0" algn="just">
              <a:buNone/>
            </a:pPr>
            <a:endParaRPr lang="it-IT" sz="2800" dirty="0" smtClean="0"/>
          </a:p>
          <a:p>
            <a:pPr marL="0" indent="0" algn="ctr">
              <a:buNone/>
            </a:pPr>
            <a:r>
              <a:rPr lang="it-IT" sz="2600" b="1" dirty="0" smtClean="0">
                <a:latin typeface="Times New Roman"/>
                <a:cs typeface="Times New Roman"/>
              </a:rPr>
              <a:t>Poteri </a:t>
            </a:r>
            <a:r>
              <a:rPr lang="it-IT" sz="2600" b="1" dirty="0">
                <a:latin typeface="Times New Roman"/>
                <a:cs typeface="Times New Roman"/>
              </a:rPr>
              <a:t>del collegio sindacale </a:t>
            </a:r>
            <a:endParaRPr lang="it-IT" sz="2600" b="1" dirty="0" smtClean="0">
              <a:latin typeface="Times New Roman"/>
              <a:cs typeface="Times New Roman"/>
            </a:endParaRPr>
          </a:p>
          <a:p>
            <a:pPr marL="0" indent="0" algn="just">
              <a:buNone/>
            </a:pPr>
            <a:r>
              <a:rPr lang="it-IT" sz="1700" dirty="0" smtClean="0">
                <a:latin typeface="Times New Roman"/>
                <a:cs typeface="Times New Roman"/>
              </a:rPr>
              <a:t>I </a:t>
            </a:r>
            <a:r>
              <a:rPr lang="it-IT" sz="1700" dirty="0">
                <a:latin typeface="Times New Roman"/>
                <a:cs typeface="Times New Roman"/>
              </a:rPr>
              <a:t>sindaci possono in qualsiasi momento procedere, anche individualmente, ad </a:t>
            </a:r>
            <a:r>
              <a:rPr lang="it-IT" sz="1700" b="1" dirty="0">
                <a:latin typeface="Times New Roman"/>
                <a:cs typeface="Times New Roman"/>
              </a:rPr>
              <a:t>atti di ispezione e di controllo</a:t>
            </a:r>
            <a:r>
              <a:rPr lang="it-IT" sz="1700" dirty="0">
                <a:latin typeface="Times New Roman"/>
                <a:cs typeface="Times New Roman"/>
              </a:rPr>
              <a:t>.</a:t>
            </a:r>
          </a:p>
          <a:p>
            <a:pPr marL="0" indent="0" algn="just">
              <a:buNone/>
            </a:pPr>
            <a:r>
              <a:rPr lang="it-IT" sz="1700" dirty="0">
                <a:latin typeface="Times New Roman"/>
                <a:cs typeface="Times New Roman"/>
              </a:rPr>
              <a:t>Il collegio sindacale </a:t>
            </a:r>
            <a:r>
              <a:rPr lang="it-IT" sz="1700" b="1" dirty="0">
                <a:latin typeface="Times New Roman"/>
                <a:cs typeface="Times New Roman"/>
              </a:rPr>
              <a:t>può chiedere agli amministratori </a:t>
            </a:r>
            <a:r>
              <a:rPr lang="it-IT" sz="1700" dirty="0">
                <a:latin typeface="Times New Roman"/>
                <a:cs typeface="Times New Roman"/>
              </a:rPr>
              <a:t>notizie, anche con riferimento a società controllate, sull'andamento delle operazioni sociali o su determinati affari. </a:t>
            </a:r>
            <a:r>
              <a:rPr lang="it-IT" sz="1700" b="1" dirty="0">
                <a:latin typeface="Times New Roman"/>
                <a:cs typeface="Times New Roman"/>
              </a:rPr>
              <a:t>Può altresì scambiare informazioni </a:t>
            </a:r>
            <a:r>
              <a:rPr lang="it-IT" sz="1700" dirty="0">
                <a:latin typeface="Times New Roman"/>
                <a:cs typeface="Times New Roman"/>
              </a:rPr>
              <a:t>con i corrispondenti organi delle società controllate in merito ai sistemi di amministrazione e controllo ed all'andamento generale dell'attività sociale.</a:t>
            </a:r>
          </a:p>
          <a:p>
            <a:pPr marL="0" indent="0" algn="just">
              <a:buNone/>
            </a:pPr>
            <a:r>
              <a:rPr lang="it-IT" sz="1700" dirty="0">
                <a:latin typeface="Times New Roman"/>
                <a:cs typeface="Times New Roman"/>
              </a:rPr>
              <a:t>Gli accertamenti eseguiti devono risultare dal libro previsto dall'articolo 2421, primo comma, n. 5).</a:t>
            </a:r>
          </a:p>
          <a:p>
            <a:pPr marL="0" indent="0" algn="just">
              <a:buNone/>
            </a:pPr>
            <a:r>
              <a:rPr lang="it-IT" sz="1700" dirty="0">
                <a:latin typeface="Times New Roman"/>
                <a:cs typeface="Times New Roman"/>
              </a:rPr>
              <a:t>Nell'espletamento di specifiche operazioni di ispezione e di controllo i sindaci sotto la propria responsabilità ed a proprie spese possono avvalersi di propri dipendenti ed ausiliari che non si trovino in una delle condizioni previste dall'articolo 2399.</a:t>
            </a:r>
          </a:p>
          <a:p>
            <a:pPr marL="0" indent="0" algn="just">
              <a:buNone/>
            </a:pPr>
            <a:r>
              <a:rPr lang="it-IT" sz="1700" dirty="0" smtClean="0">
                <a:latin typeface="Times New Roman"/>
                <a:cs typeface="Times New Roman"/>
              </a:rPr>
              <a:t>L'organo amministrativo può rifiutare agli ausiliari e ai dipendenti dei sindaci l'accesso a informazioni riservate.</a:t>
            </a:r>
          </a:p>
          <a:p>
            <a:pPr marL="0" indent="0">
              <a:buNone/>
            </a:pPr>
            <a:endParaRPr lang="it-IT" sz="2800" dirty="0" smtClean="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 soggetti coinvolti nella realizzazione del reato: Sindaci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ex art. 2403 bis c.c.</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Freccia a destra 1"/>
          <p:cNvSpPr/>
          <p:nvPr/>
        </p:nvSpPr>
        <p:spPr>
          <a:xfrm>
            <a:off x="1259632" y="5733256"/>
            <a:ext cx="2160240" cy="5040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
        <p:nvSpPr>
          <p:cNvPr id="4" name="CasellaDiTesto 3"/>
          <p:cNvSpPr txBox="1"/>
          <p:nvPr/>
        </p:nvSpPr>
        <p:spPr>
          <a:xfrm>
            <a:off x="4788024" y="5301208"/>
            <a:ext cx="3672408" cy="1200329"/>
          </a:xfrm>
          <a:prstGeom prst="rect">
            <a:avLst/>
          </a:prstGeom>
          <a:noFill/>
        </p:spPr>
        <p:txBody>
          <a:bodyPr wrap="square" rtlCol="0">
            <a:spAutoFit/>
          </a:bodyPr>
          <a:lstStyle/>
          <a:p>
            <a:r>
              <a:rPr lang="it-IT" b="1" dirty="0" smtClean="0">
                <a:solidFill>
                  <a:prstClr val="black"/>
                </a:solidFill>
                <a:latin typeface="Times New Roman"/>
                <a:cs typeface="Times New Roman"/>
              </a:rPr>
              <a:t>2409 c.c. </a:t>
            </a:r>
          </a:p>
          <a:p>
            <a:r>
              <a:rPr lang="it-IT" b="1" dirty="0" smtClean="0">
                <a:solidFill>
                  <a:prstClr val="black"/>
                </a:solidFill>
                <a:latin typeface="Times New Roman"/>
                <a:cs typeface="Times New Roman"/>
              </a:rPr>
              <a:t>Denuncia al Tribunale per fondato sospetto di gravi irregolarità di gestione potenzialmente dannose</a:t>
            </a:r>
            <a:endParaRPr lang="it-IT" b="1" dirty="0">
              <a:solidFill>
                <a:prstClr val="black"/>
              </a:solidFill>
              <a:latin typeface="Times New Roman"/>
              <a:cs typeface="Times New Roman"/>
            </a:endParaRPr>
          </a:p>
        </p:txBody>
      </p:sp>
    </p:spTree>
    <p:extLst>
      <p:ext uri="{BB962C8B-B14F-4D97-AF65-F5344CB8AC3E}">
        <p14:creationId xmlns:p14="http://schemas.microsoft.com/office/powerpoint/2010/main" val="19948793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5008" y="1114833"/>
            <a:ext cx="8928992" cy="5760640"/>
          </a:xfrm>
          <a:noFill/>
        </p:spPr>
        <p:txBody>
          <a:bodyPr>
            <a:normAutofit/>
          </a:bodyPr>
          <a:lstStyle/>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 soggetti coinvolti nella realizzazione del reato: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Sindaci</a:t>
            </a:r>
          </a:p>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Attività di vigilanza</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7" name="CasellaDiTesto 6"/>
          <p:cNvSpPr txBox="1"/>
          <p:nvPr/>
        </p:nvSpPr>
        <p:spPr>
          <a:xfrm>
            <a:off x="539552" y="1700808"/>
            <a:ext cx="7848872" cy="2308324"/>
          </a:xfrm>
          <a:prstGeom prst="rect">
            <a:avLst/>
          </a:prstGeom>
          <a:noFill/>
        </p:spPr>
        <p:txBody>
          <a:bodyPr wrap="square" rtlCol="0">
            <a:spAutoFit/>
          </a:bodyPr>
          <a:lstStyle/>
          <a:p>
            <a:pPr marL="342900" indent="-342900" algn="just">
              <a:buFont typeface="+mj-lt"/>
              <a:buAutoNum type="arabicPeriod"/>
            </a:pPr>
            <a:r>
              <a:rPr lang="it-IT" b="1" dirty="0" smtClean="0">
                <a:latin typeface="Times New Roman"/>
                <a:cs typeface="Times New Roman"/>
              </a:rPr>
              <a:t>Atti di amministrazione</a:t>
            </a:r>
            <a:r>
              <a:rPr lang="it-IT" dirty="0" smtClean="0">
                <a:latin typeface="Times New Roman"/>
                <a:cs typeface="Times New Roman"/>
              </a:rPr>
              <a:t>: Controllare che l’organo </a:t>
            </a:r>
            <a:r>
              <a:rPr lang="it-IT" dirty="0" err="1" smtClean="0">
                <a:latin typeface="Times New Roman"/>
                <a:cs typeface="Times New Roman"/>
              </a:rPr>
              <a:t>gestorio</a:t>
            </a:r>
            <a:r>
              <a:rPr lang="it-IT" dirty="0" smtClean="0">
                <a:latin typeface="Times New Roman"/>
                <a:cs typeface="Times New Roman"/>
              </a:rPr>
              <a:t> non compia operazioni estranee all’oggetto sociale, in conflitto di interesse con la società, suscettibili di compromettere l’integrità del patrimonio sociale, modificative o soppressive di diritti dei soci, contrastanti con le delibere assembleari;</a:t>
            </a:r>
          </a:p>
          <a:p>
            <a:pPr marL="342900" indent="-342900" algn="just">
              <a:buFont typeface="+mj-lt"/>
              <a:buAutoNum type="arabicPeriod"/>
            </a:pPr>
            <a:r>
              <a:rPr lang="it-IT" b="1" dirty="0" smtClean="0">
                <a:latin typeface="Times New Roman"/>
                <a:cs typeface="Times New Roman"/>
              </a:rPr>
              <a:t>Atti di organizzazione dell’organo amministrativo</a:t>
            </a:r>
            <a:r>
              <a:rPr lang="it-IT" dirty="0" smtClean="0">
                <a:latin typeface="Times New Roman"/>
                <a:cs typeface="Times New Roman"/>
              </a:rPr>
              <a:t>: Verifica di adeguatezza delle procedure organizzative, loro effettiva adozione e attuazione;</a:t>
            </a:r>
          </a:p>
          <a:p>
            <a:pPr marL="342900" indent="-342900" algn="just">
              <a:buFont typeface="+mj-lt"/>
              <a:buAutoNum type="arabicPeriod"/>
            </a:pPr>
            <a:r>
              <a:rPr lang="it-IT" b="1" dirty="0" smtClean="0">
                <a:latin typeface="Times New Roman"/>
                <a:cs typeface="Times New Roman"/>
              </a:rPr>
              <a:t>Decisioni assembleari;</a:t>
            </a:r>
          </a:p>
          <a:p>
            <a:pPr marL="342900" indent="-342900" algn="just">
              <a:buFont typeface="+mj-lt"/>
              <a:buAutoNum type="arabicPeriod"/>
            </a:pPr>
            <a:r>
              <a:rPr lang="it-IT" b="1" dirty="0" smtClean="0">
                <a:latin typeface="Times New Roman"/>
                <a:cs typeface="Times New Roman"/>
              </a:rPr>
              <a:t>Violazione delle regole contabili;</a:t>
            </a:r>
            <a:endParaRPr lang="it-IT" b="1" dirty="0">
              <a:latin typeface="Times New Roman"/>
              <a:cs typeface="Times New Roman"/>
            </a:endParaRPr>
          </a:p>
        </p:txBody>
      </p:sp>
      <p:sp>
        <p:nvSpPr>
          <p:cNvPr id="2" name="Freccia in giù 1"/>
          <p:cNvSpPr/>
          <p:nvPr/>
        </p:nvSpPr>
        <p:spPr>
          <a:xfrm>
            <a:off x="4427984" y="4221088"/>
            <a:ext cx="57606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611560" y="5517232"/>
            <a:ext cx="7920880" cy="646331"/>
          </a:xfrm>
          <a:prstGeom prst="rect">
            <a:avLst/>
          </a:prstGeom>
          <a:noFill/>
        </p:spPr>
        <p:txBody>
          <a:bodyPr wrap="square" rtlCol="0">
            <a:spAutoFit/>
          </a:bodyPr>
          <a:lstStyle/>
          <a:p>
            <a:pPr algn="ctr"/>
            <a:r>
              <a:rPr lang="it-IT" b="1" dirty="0" smtClean="0">
                <a:latin typeface="Times New Roman"/>
                <a:cs typeface="Times New Roman"/>
              </a:rPr>
              <a:t>Poteri ispettivi dei singoli sindaci</a:t>
            </a:r>
          </a:p>
          <a:p>
            <a:pPr algn="ctr"/>
            <a:r>
              <a:rPr lang="it-IT" b="1" dirty="0" smtClean="0">
                <a:latin typeface="Times New Roman"/>
                <a:cs typeface="Times New Roman"/>
              </a:rPr>
              <a:t>Istanze informative collegiali</a:t>
            </a:r>
            <a:endParaRPr lang="it-IT" b="1" dirty="0">
              <a:latin typeface="Times New Roman"/>
              <a:cs typeface="Times New Roman"/>
            </a:endParaRPr>
          </a:p>
        </p:txBody>
      </p:sp>
    </p:spTree>
    <p:extLst>
      <p:ext uri="{BB962C8B-B14F-4D97-AF65-F5344CB8AC3E}">
        <p14:creationId xmlns:p14="http://schemas.microsoft.com/office/powerpoint/2010/main" val="24604738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 soggetti coinvolti nella realizzazione del reato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10" name="Diagramma 9"/>
          <p:cNvGraphicFramePr/>
          <p:nvPr>
            <p:extLst>
              <p:ext uri="{D42A27DB-BD31-4B8C-83A1-F6EECF244321}">
                <p14:modId xmlns:p14="http://schemas.microsoft.com/office/powerpoint/2010/main" val="316853751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reccia in giù 2"/>
          <p:cNvSpPr/>
          <p:nvPr/>
        </p:nvSpPr>
        <p:spPr>
          <a:xfrm>
            <a:off x="4283968" y="4497535"/>
            <a:ext cx="46805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6444208" y="4497535"/>
            <a:ext cx="46805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p:cNvSpPr/>
          <p:nvPr/>
        </p:nvSpPr>
        <p:spPr>
          <a:xfrm>
            <a:off x="3635896" y="5085184"/>
            <a:ext cx="403244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Potere-Dovere di controllo</a:t>
            </a:r>
            <a:endParaRPr lang="it-IT" dirty="0"/>
          </a:p>
        </p:txBody>
      </p:sp>
      <p:sp>
        <p:nvSpPr>
          <p:cNvPr id="6" name="Freccia curva 5"/>
          <p:cNvSpPr/>
          <p:nvPr/>
        </p:nvSpPr>
        <p:spPr>
          <a:xfrm rot="16200000">
            <a:off x="2555776" y="4545124"/>
            <a:ext cx="1080120" cy="108012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284198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819089"/>
            <a:ext cx="8229600" cy="3240360"/>
          </a:xfrm>
          <a:noFill/>
        </p:spPr>
        <p:txBody>
          <a:bodyPr>
            <a:normAutofit/>
          </a:bodyPr>
          <a:lstStyle/>
          <a:p>
            <a:pPr marL="0" indent="0" algn="ctr">
              <a:buNone/>
            </a:pPr>
            <a:r>
              <a:rPr lang="it-IT" sz="2600" b="1" dirty="0" smtClean="0">
                <a:latin typeface="Times New Roman" panose="02020603050405020304" pitchFamily="18" charset="0"/>
                <a:ea typeface="Verdana" panose="020B0604030504040204" pitchFamily="34" charset="0"/>
                <a:cs typeface="Times New Roman" panose="02020603050405020304" pitchFamily="18" charset="0"/>
              </a:rPr>
              <a:t>Identificata la sussistenza di una posizione di garanzia</a:t>
            </a: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Obblighi e poteri dell’organo sindacale</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8" name="Diagramma 7"/>
          <p:cNvGraphicFramePr/>
          <p:nvPr>
            <p:extLst>
              <p:ext uri="{D42A27DB-BD31-4B8C-83A1-F6EECF244321}">
                <p14:modId xmlns:p14="http://schemas.microsoft.com/office/powerpoint/2010/main" val="4139075780"/>
              </p:ext>
            </p:extLst>
          </p:nvPr>
        </p:nvGraphicFramePr>
        <p:xfrm>
          <a:off x="91410" y="1484784"/>
          <a:ext cx="8928992"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14685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268760"/>
            <a:ext cx="8352928" cy="1368152"/>
          </a:xfrm>
        </p:spPr>
        <p:txBody>
          <a:bodyPr>
            <a:normAutofit lnSpcReduction="10000"/>
          </a:bodyPr>
          <a:lstStyle/>
          <a:p>
            <a:pPr marL="0" indent="0" algn="just">
              <a:buNone/>
            </a:pPr>
            <a:r>
              <a:rPr lang="it-IT" sz="2800" dirty="0" smtClean="0">
                <a:latin typeface="Times New Roman" panose="02020603050405020304" pitchFamily="18" charset="0"/>
                <a:cs typeface="Times New Roman" panose="02020603050405020304" pitchFamily="18" charset="0"/>
              </a:rPr>
              <a:t>La specificazione delle condotte che l’ordinamento pretende siano poste in essere dal garante per </a:t>
            </a:r>
            <a:r>
              <a:rPr lang="it-IT" sz="2800" i="1" dirty="0" smtClean="0">
                <a:latin typeface="Times New Roman" panose="02020603050405020304" pitchFamily="18" charset="0"/>
                <a:cs typeface="Times New Roman" panose="02020603050405020304" pitchFamily="18" charset="0"/>
              </a:rPr>
              <a:t>impedire</a:t>
            </a:r>
            <a:r>
              <a:rPr lang="it-IT" sz="2800" dirty="0" smtClean="0">
                <a:latin typeface="Times New Roman" panose="02020603050405020304" pitchFamily="18" charset="0"/>
                <a:cs typeface="Times New Roman" panose="02020603050405020304" pitchFamily="18" charset="0"/>
              </a:rPr>
              <a:t> il reato passa attraverso una </a:t>
            </a:r>
            <a:r>
              <a:rPr lang="it-IT" sz="2800" i="1" dirty="0" smtClean="0">
                <a:latin typeface="Times New Roman" panose="02020603050405020304" pitchFamily="18" charset="0"/>
                <a:cs typeface="Times New Roman" panose="02020603050405020304" pitchFamily="18" charset="0"/>
              </a:rPr>
              <a:t>duplice scelta </a:t>
            </a:r>
            <a:r>
              <a:rPr lang="it-IT" sz="2800" dirty="0" smtClean="0">
                <a:latin typeface="Times New Roman" panose="02020603050405020304" pitchFamily="18" charset="0"/>
                <a:cs typeface="Times New Roman" panose="02020603050405020304" pitchFamily="18" charset="0"/>
              </a:rPr>
              <a:t>tra</a:t>
            </a:r>
          </a:p>
          <a:p>
            <a:pPr marL="0" indent="0" algn="just">
              <a:buNone/>
            </a:pPr>
            <a:endParaRPr lang="it-IT" sz="2800" dirty="0"/>
          </a:p>
          <a:p>
            <a:pPr marL="0" indent="0" algn="just">
              <a:buNone/>
            </a:pPr>
            <a:endParaRPr lang="it-IT" sz="2800" dirty="0"/>
          </a:p>
          <a:p>
            <a:pPr marL="0" indent="0" algn="just">
              <a:buNone/>
            </a:pPr>
            <a:endParaRPr lang="it-IT" sz="2800" dirty="0"/>
          </a:p>
        </p:txBody>
      </p:sp>
      <p:sp>
        <p:nvSpPr>
          <p:cNvPr id="4" name="Ovale 3"/>
          <p:cNvSpPr/>
          <p:nvPr/>
        </p:nvSpPr>
        <p:spPr>
          <a:xfrm>
            <a:off x="701570" y="3241719"/>
            <a:ext cx="3294366" cy="273630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962599" y="3486487"/>
            <a:ext cx="2772308" cy="2246769"/>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DIRETTAMENTE IMPEDITIVI </a:t>
            </a:r>
          </a:p>
          <a:p>
            <a:pPr algn="ctr"/>
            <a:r>
              <a:rPr lang="it-IT" sz="2000" b="1" i="1" dirty="0" smtClean="0">
                <a:latin typeface="Times New Roman" panose="02020603050405020304" pitchFamily="18" charset="0"/>
                <a:cs typeface="Times New Roman" panose="02020603050405020304" pitchFamily="18" charset="0"/>
              </a:rPr>
              <a:t>vs </a:t>
            </a:r>
          </a:p>
          <a:p>
            <a:pPr algn="ctr"/>
            <a:r>
              <a:rPr lang="it-IT" sz="2000" b="1" dirty="0" smtClean="0">
                <a:latin typeface="Times New Roman" panose="02020603050405020304" pitchFamily="18" charset="0"/>
                <a:cs typeface="Times New Roman" panose="02020603050405020304" pitchFamily="18" charset="0"/>
              </a:rPr>
              <a:t>POTERI INDIRETTAMENTE IMPEDITIVI</a:t>
            </a:r>
          </a:p>
        </p:txBody>
      </p:sp>
      <p:sp>
        <p:nvSpPr>
          <p:cNvPr id="7" name="Ovale 6"/>
          <p:cNvSpPr/>
          <p:nvPr/>
        </p:nvSpPr>
        <p:spPr>
          <a:xfrm>
            <a:off x="5076131" y="3241719"/>
            <a:ext cx="3168352" cy="266429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p:cNvSpPr txBox="1"/>
          <p:nvPr/>
        </p:nvSpPr>
        <p:spPr>
          <a:xfrm>
            <a:off x="5229378" y="3640375"/>
            <a:ext cx="2772308" cy="1938992"/>
          </a:xfrm>
          <a:prstGeom prst="rect">
            <a:avLst/>
          </a:prstGeom>
          <a:noFill/>
        </p:spPr>
        <p:txBody>
          <a:bodyPr wrap="square" rtlCol="0">
            <a:spAutoFit/>
          </a:bodyPr>
          <a:lstStyle/>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TIPIZZATI DAL LEGISLATORE</a:t>
            </a:r>
          </a:p>
          <a:p>
            <a:pPr algn="ctr"/>
            <a:r>
              <a:rPr lang="it-IT" sz="2000" b="1" i="1" dirty="0" smtClean="0">
                <a:latin typeface="Times New Roman" panose="02020603050405020304" pitchFamily="18" charset="0"/>
                <a:cs typeface="Times New Roman" panose="02020603050405020304" pitchFamily="18" charset="0"/>
              </a:rPr>
              <a:t>vs </a:t>
            </a:r>
          </a:p>
          <a:p>
            <a:pPr algn="ctr"/>
            <a:r>
              <a:rPr lang="it-IT" sz="2000" b="1" dirty="0" smtClean="0">
                <a:latin typeface="Times New Roman" panose="02020603050405020304" pitchFamily="18" charset="0"/>
                <a:cs typeface="Times New Roman" panose="02020603050405020304" pitchFamily="18" charset="0"/>
              </a:rPr>
              <a:t>POTERI </a:t>
            </a:r>
          </a:p>
          <a:p>
            <a:pPr algn="ctr"/>
            <a:r>
              <a:rPr lang="it-IT" sz="2000" b="1" dirty="0" smtClean="0">
                <a:latin typeface="Times New Roman" panose="02020603050405020304" pitchFamily="18" charset="0"/>
                <a:cs typeface="Times New Roman" panose="02020603050405020304" pitchFamily="18" charset="0"/>
              </a:rPr>
              <a:t>ATIPICI</a:t>
            </a:r>
          </a:p>
        </p:txBody>
      </p:sp>
      <p:sp>
        <p:nvSpPr>
          <p:cNvPr id="11" name="Freccia in giù 10"/>
          <p:cNvSpPr/>
          <p:nvPr/>
        </p:nvSpPr>
        <p:spPr>
          <a:xfrm rot="1868094">
            <a:off x="3253845" y="2618665"/>
            <a:ext cx="372003" cy="525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Freccia in giù 11"/>
          <p:cNvSpPr/>
          <p:nvPr/>
        </p:nvSpPr>
        <p:spPr>
          <a:xfrm rot="19893398">
            <a:off x="5332067" y="2620118"/>
            <a:ext cx="372003" cy="5254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1098566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43950" y="1268760"/>
            <a:ext cx="7992888" cy="6678751"/>
          </a:xfrm>
          <a:prstGeom prst="rect">
            <a:avLst/>
          </a:prstGeom>
          <a:noFill/>
        </p:spPr>
        <p:txBody>
          <a:bodyPr wrap="square" rtlCol="0">
            <a:spAutoFit/>
          </a:bodyPr>
          <a:lstStyle/>
          <a:p>
            <a:pPr algn="ctr"/>
            <a:r>
              <a:rPr lang="it-IT" sz="2800" dirty="0" smtClean="0">
                <a:latin typeface="Times New Roman" panose="02020603050405020304" pitchFamily="18" charset="0"/>
                <a:cs typeface="Times New Roman" panose="02020603050405020304" pitchFamily="18" charset="0"/>
              </a:rPr>
              <a:t>Sono </a:t>
            </a:r>
            <a:r>
              <a:rPr lang="it-IT" sz="2800" b="1" i="1" cap="small" dirty="0" smtClean="0">
                <a:latin typeface="Times New Roman" panose="02020603050405020304" pitchFamily="18" charset="0"/>
                <a:cs typeface="Times New Roman" panose="02020603050405020304" pitchFamily="18" charset="0"/>
              </a:rPr>
              <a:t>Direttamente impeditivi</a:t>
            </a:r>
            <a:endParaRPr lang="it-IT" sz="2800" b="1" i="1" cap="small" dirty="0">
              <a:latin typeface="Times New Roman" panose="02020603050405020304" pitchFamily="18" charset="0"/>
              <a:cs typeface="Times New Roman" panose="02020603050405020304" pitchFamily="18" charset="0"/>
            </a:endParaRPr>
          </a:p>
          <a:p>
            <a:pPr algn="just"/>
            <a:endParaRPr lang="it-IT" sz="2800" b="1" i="1" dirty="0" smtClean="0">
              <a:solidFill>
                <a:srgbClr val="18A83A"/>
              </a:solidFill>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i poteri cui corrispondono «doveri di conformazione», in quanto il loro esercizio produce effetti vincolanti sull’attività del soggetto controllato </a:t>
            </a:r>
          </a:p>
          <a:p>
            <a:pPr algn="just"/>
            <a:r>
              <a:rPr lang="it-IT" sz="2400" dirty="0" smtClean="0">
                <a:latin typeface="Times New Roman" panose="02020603050405020304" pitchFamily="18" charset="0"/>
                <a:cs typeface="Times New Roman" panose="02020603050405020304" pitchFamily="18" charset="0"/>
              </a:rPr>
              <a:t>e, più in generale, i poteri «di blocco» dell’attività del controllato</a:t>
            </a:r>
          </a:p>
          <a:p>
            <a:pPr algn="just"/>
            <a:endParaRPr lang="it-IT" sz="2800" dirty="0">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it-IT" sz="2800" b="1" dirty="0" smtClean="0">
                <a:latin typeface="Times New Roman" panose="02020603050405020304" pitchFamily="18" charset="0"/>
                <a:cs typeface="Times New Roman" panose="02020603050405020304" pitchFamily="18" charset="0"/>
              </a:rPr>
              <a:t>Art. 2388 e 2391 co. 3 cod. civ</a:t>
            </a:r>
            <a:r>
              <a:rPr lang="it-IT" sz="2800" dirty="0" smtClean="0">
                <a:latin typeface="Times New Roman" panose="02020603050405020304" pitchFamily="18" charset="0"/>
                <a:cs typeface="Times New Roman" panose="02020603050405020304" pitchFamily="18" charset="0"/>
              </a:rPr>
              <a:t>. – Impugnativa delle delibere del </a:t>
            </a:r>
            <a:r>
              <a:rPr lang="it-IT" sz="2800" dirty="0" err="1" smtClean="0">
                <a:latin typeface="Times New Roman" panose="02020603050405020304" pitchFamily="18" charset="0"/>
                <a:cs typeface="Times New Roman" panose="02020603050405020304" pitchFamily="18" charset="0"/>
              </a:rPr>
              <a:t>c.d.a</a:t>
            </a:r>
            <a:r>
              <a:rPr lang="it-IT" sz="2800" dirty="0" smtClean="0">
                <a:latin typeface="Times New Roman" panose="02020603050405020304" pitchFamily="18" charset="0"/>
                <a:cs typeface="Times New Roman" panose="02020603050405020304" pitchFamily="18" charset="0"/>
              </a:rPr>
              <a:t>;</a:t>
            </a:r>
          </a:p>
          <a:p>
            <a:pPr marL="457200" indent="-457200" algn="just">
              <a:buFont typeface="Arial" panose="020B0604020202020204" pitchFamily="34" charset="0"/>
              <a:buChar char="•"/>
            </a:pPr>
            <a:r>
              <a:rPr lang="it-IT" sz="2800" b="1" dirty="0" smtClean="0">
                <a:latin typeface="Times New Roman" panose="02020603050405020304" pitchFamily="18" charset="0"/>
                <a:cs typeface="Times New Roman" panose="02020603050405020304" pitchFamily="18" charset="0"/>
              </a:rPr>
              <a:t>Art. 2409-</a:t>
            </a:r>
            <a:r>
              <a:rPr lang="it-IT" sz="2800" b="1" i="1" dirty="0" smtClean="0">
                <a:latin typeface="Times New Roman" panose="02020603050405020304" pitchFamily="18" charset="0"/>
                <a:cs typeface="Times New Roman" panose="02020603050405020304" pitchFamily="18" charset="0"/>
              </a:rPr>
              <a:t>terdecies</a:t>
            </a:r>
            <a:r>
              <a:rPr lang="it-IT" sz="2800" b="1" dirty="0" smtClean="0">
                <a:latin typeface="Times New Roman" panose="02020603050405020304" pitchFamily="18" charset="0"/>
                <a:cs typeface="Times New Roman" panose="02020603050405020304" pitchFamily="18" charset="0"/>
              </a:rPr>
              <a:t> </a:t>
            </a:r>
            <a:r>
              <a:rPr lang="it-IT" sz="2800" b="1" dirty="0" err="1" smtClean="0">
                <a:latin typeface="Times New Roman" panose="02020603050405020304" pitchFamily="18" charset="0"/>
                <a:cs typeface="Times New Roman" panose="02020603050405020304" pitchFamily="18" charset="0"/>
              </a:rPr>
              <a:t>lett</a:t>
            </a:r>
            <a:r>
              <a:rPr lang="it-IT" sz="2800" b="1" dirty="0" smtClean="0">
                <a:latin typeface="Times New Roman" panose="02020603050405020304" pitchFamily="18" charset="0"/>
                <a:cs typeface="Times New Roman" panose="02020603050405020304" pitchFamily="18" charset="0"/>
              </a:rPr>
              <a:t>. a) </a:t>
            </a:r>
            <a:r>
              <a:rPr lang="it-IT" sz="2800" b="1" dirty="0" err="1" smtClean="0">
                <a:latin typeface="Times New Roman" panose="02020603050405020304" pitchFamily="18" charset="0"/>
                <a:cs typeface="Times New Roman" panose="02020603050405020304" pitchFamily="18" charset="0"/>
              </a:rPr>
              <a:t>cod.civ</a:t>
            </a:r>
            <a:r>
              <a:rPr lang="it-IT" sz="2800" b="1" dirty="0" smtClean="0">
                <a:latin typeface="Times New Roman" panose="02020603050405020304" pitchFamily="18" charset="0"/>
                <a:cs typeface="Times New Roman" panose="02020603050405020304" pitchFamily="18" charset="0"/>
              </a:rPr>
              <a:t> </a:t>
            </a:r>
            <a:r>
              <a:rPr lang="it-IT" sz="2800" dirty="0" smtClean="0">
                <a:latin typeface="Times New Roman" panose="02020603050405020304" pitchFamily="18" charset="0"/>
                <a:cs typeface="Times New Roman" panose="02020603050405020304" pitchFamily="18" charset="0"/>
              </a:rPr>
              <a:t>(sistema dualistico) – blocco dell’attività del consiglio di gestione;</a:t>
            </a:r>
          </a:p>
          <a:p>
            <a:pPr marL="457200" indent="-457200" algn="just">
              <a:buFont typeface="Arial" panose="020B0604020202020204" pitchFamily="34" charset="0"/>
              <a:buChar char="•"/>
            </a:pPr>
            <a:endParaRPr lang="it-IT" sz="2800" dirty="0" smtClean="0">
              <a:latin typeface="Times New Roman" panose="02020603050405020304" pitchFamily="18" charset="0"/>
              <a:cs typeface="Times New Roman" panose="02020603050405020304" pitchFamily="18" charset="0"/>
            </a:endParaRPr>
          </a:p>
          <a:p>
            <a:pPr algn="just"/>
            <a:endParaRPr lang="it-IT" sz="2800" dirty="0" smtClean="0">
              <a:latin typeface="Times New Roman" panose="02020603050405020304" pitchFamily="18" charset="0"/>
              <a:cs typeface="Times New Roman" panose="02020603050405020304" pitchFamily="18" charset="0"/>
            </a:endParaRPr>
          </a:p>
          <a:p>
            <a:pPr algn="just"/>
            <a:endParaRPr lang="it-IT" sz="2800" dirty="0"/>
          </a:p>
        </p:txBody>
      </p:sp>
      <p:sp>
        <p:nvSpPr>
          <p:cNvPr id="3" name="Rettangolo 2"/>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85693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1560" y="836712"/>
            <a:ext cx="7848872" cy="3970318"/>
          </a:xfrm>
          <a:prstGeom prst="rect">
            <a:avLst/>
          </a:prstGeom>
          <a:noFill/>
        </p:spPr>
        <p:txBody>
          <a:bodyPr wrap="square" rtlCol="0">
            <a:spAutoFit/>
          </a:bodyPr>
          <a:lstStyle/>
          <a:p>
            <a:pPr algn="ctr"/>
            <a:r>
              <a:rPr lang="it-IT" sz="2800" dirty="0" smtClean="0">
                <a:latin typeface="Times New Roman" panose="02020603050405020304" pitchFamily="18" charset="0"/>
                <a:cs typeface="Times New Roman" panose="02020603050405020304" pitchFamily="18" charset="0"/>
              </a:rPr>
              <a:t>Sono </a:t>
            </a:r>
            <a:r>
              <a:rPr lang="it-IT" sz="2800" b="1" i="1" cap="small" dirty="0" smtClean="0">
                <a:latin typeface="Times New Roman" panose="02020603050405020304" pitchFamily="18" charset="0"/>
                <a:cs typeface="Times New Roman" panose="02020603050405020304" pitchFamily="18" charset="0"/>
              </a:rPr>
              <a:t>Indirettamente </a:t>
            </a:r>
            <a:r>
              <a:rPr lang="it-IT" sz="2800" b="1" i="1" cap="small" dirty="0">
                <a:latin typeface="Times New Roman" panose="02020603050405020304" pitchFamily="18" charset="0"/>
                <a:cs typeface="Times New Roman" panose="02020603050405020304" pitchFamily="18" charset="0"/>
              </a:rPr>
              <a:t>impeditivi</a:t>
            </a:r>
          </a:p>
          <a:p>
            <a:pPr algn="ctr"/>
            <a:endParaRPr lang="it-IT" sz="2800" b="1" i="1" dirty="0" smtClean="0">
              <a:solidFill>
                <a:srgbClr val="0E6222"/>
              </a:solidFill>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i poteri che decodificano uno «schema di azione» coincidente con un segmento di una procedura nella quale il titolare dei poteri stessi è immesso</a:t>
            </a:r>
          </a:p>
          <a:p>
            <a:pPr algn="just"/>
            <a:endParaRPr lang="it-IT" sz="2800" dirty="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essi non comportano un mutamento in atto della realtà, bensì l’attesa, riposta in una norma, che la realtà subisca un mutamento</a:t>
            </a:r>
            <a:endParaRPr lang="it-IT" sz="2800" dirty="0">
              <a:latin typeface="Times New Roman" panose="02020603050405020304" pitchFamily="18" charset="0"/>
              <a:cs typeface="Times New Roman" panose="02020603050405020304" pitchFamily="18" charset="0"/>
            </a:endParaRPr>
          </a:p>
        </p:txBody>
      </p:sp>
      <p:sp>
        <p:nvSpPr>
          <p:cNvPr id="6" name="Freccia in giù 5"/>
          <p:cNvSpPr/>
          <p:nvPr/>
        </p:nvSpPr>
        <p:spPr>
          <a:xfrm>
            <a:off x="4355976" y="4869160"/>
            <a:ext cx="432048" cy="493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574641" y="5301208"/>
            <a:ext cx="7776864" cy="1384995"/>
          </a:xfrm>
          <a:prstGeom prst="rect">
            <a:avLst/>
          </a:prstGeom>
          <a:noFill/>
        </p:spPr>
        <p:txBody>
          <a:bodyPr wrap="square" rtlCol="0">
            <a:spAutoFit/>
          </a:bodyPr>
          <a:lstStyle/>
          <a:p>
            <a:pPr algn="just"/>
            <a:r>
              <a:rPr lang="it-IT" sz="2800" dirty="0" smtClean="0">
                <a:latin typeface="Times New Roman" panose="02020603050405020304" pitchFamily="18" charset="0"/>
                <a:cs typeface="Times New Roman" panose="02020603050405020304" pitchFamily="18" charset="0"/>
              </a:rPr>
              <a:t>l’impedimento dell’evento a cui è obbligato il garante </a:t>
            </a:r>
            <a:r>
              <a:rPr lang="it-IT" sz="2800" i="1" dirty="0" smtClean="0">
                <a:latin typeface="Times New Roman" panose="02020603050405020304" pitchFamily="18" charset="0"/>
                <a:cs typeface="Times New Roman" panose="02020603050405020304" pitchFamily="18" charset="0"/>
              </a:rPr>
              <a:t>dipende</a:t>
            </a:r>
            <a:r>
              <a:rPr lang="it-IT" sz="2800" dirty="0" smtClean="0">
                <a:latin typeface="Times New Roman" panose="02020603050405020304" pitchFamily="18" charset="0"/>
                <a:cs typeface="Times New Roman" panose="02020603050405020304" pitchFamily="18" charset="0"/>
              </a:rPr>
              <a:t>, in questi casi, dalla condotta di terze persone</a:t>
            </a:r>
            <a:endParaRPr lang="it-IT" sz="2800" dirty="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891187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Fallimento e rischio penale per il sindaco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Segnaposto contenuto 2"/>
          <p:cNvSpPr txBox="1">
            <a:spLocks/>
          </p:cNvSpPr>
          <p:nvPr/>
        </p:nvSpPr>
        <p:spPr>
          <a:xfrm>
            <a:off x="539552" y="1268760"/>
            <a:ext cx="8229600" cy="3240360"/>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it-IT" sz="2600" dirty="0" smtClean="0">
                <a:latin typeface="Times New Roman" panose="02020603050405020304" pitchFamily="18" charset="0"/>
                <a:ea typeface="Verdana" panose="020B0604030504040204" pitchFamily="34" charset="0"/>
                <a:cs typeface="Times New Roman" panose="02020603050405020304" pitchFamily="18" charset="0"/>
              </a:rPr>
              <a:t>La responsabilità civile del sindaco per omissione dei propri doveri di vigilanza (2407 c.c.) è suscettibile di configurarsi anche come responsabilità penale, ove sia provato un suo fattivo coinvolgimento (a titolo di concorso nel reato) nelle condotte (ad es.) distrattive dell’organo amministrativo</a:t>
            </a:r>
          </a:p>
          <a:p>
            <a:pPr marL="514350" indent="-514350" algn="just">
              <a:buFont typeface="+mj-lt"/>
              <a:buAutoNum type="arabicPeriod"/>
            </a:pP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Font typeface="Arial" panose="020B0604020202020204" pitchFamily="34" charset="0"/>
              <a:buNone/>
            </a:pPr>
            <a:endParaRPr lang="it-IT" sz="2800" dirty="0" smtClean="0"/>
          </a:p>
          <a:p>
            <a:pPr marL="0" indent="0">
              <a:buFont typeface="Arial" panose="020B0604020202020204" pitchFamily="34" charset="0"/>
              <a:buNone/>
            </a:pPr>
            <a:endParaRPr lang="it-IT" sz="2800" dirty="0" smtClean="0"/>
          </a:p>
        </p:txBody>
      </p:sp>
      <p:pic>
        <p:nvPicPr>
          <p:cNvPr id="2" name="Immagine 1" descr="ico_materie_6_processo-penale-minori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1840" y="3429000"/>
            <a:ext cx="2540000" cy="2540000"/>
          </a:xfrm>
          <a:prstGeom prst="rect">
            <a:avLst/>
          </a:prstGeom>
        </p:spPr>
      </p:pic>
    </p:spTree>
    <p:extLst>
      <p:ext uri="{BB962C8B-B14F-4D97-AF65-F5344CB8AC3E}">
        <p14:creationId xmlns:p14="http://schemas.microsoft.com/office/powerpoint/2010/main" val="6318604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611560" y="1484784"/>
            <a:ext cx="7848872" cy="3108543"/>
          </a:xfrm>
          <a:prstGeom prst="rect">
            <a:avLst/>
          </a:prstGeom>
          <a:noFill/>
        </p:spPr>
        <p:txBody>
          <a:bodyPr wrap="square" rtlCol="0">
            <a:spAutoFit/>
          </a:bodyPr>
          <a:lstStyle/>
          <a:p>
            <a:pPr algn="ctr"/>
            <a:r>
              <a:rPr lang="it-IT" sz="2800" dirty="0" smtClean="0">
                <a:latin typeface="Times New Roman" panose="02020603050405020304" pitchFamily="18" charset="0"/>
                <a:cs typeface="Times New Roman" panose="02020603050405020304" pitchFamily="18" charset="0"/>
              </a:rPr>
              <a:t>Sono </a:t>
            </a:r>
            <a:r>
              <a:rPr lang="it-IT" sz="2800" b="1" i="1" cap="small" dirty="0" smtClean="0">
                <a:latin typeface="Times New Roman" panose="02020603050405020304" pitchFamily="18" charset="0"/>
                <a:cs typeface="Times New Roman" panose="02020603050405020304" pitchFamily="18" charset="0"/>
              </a:rPr>
              <a:t>Indirettamente </a:t>
            </a:r>
            <a:r>
              <a:rPr lang="it-IT" sz="2800" b="1" i="1" cap="small" dirty="0">
                <a:latin typeface="Times New Roman" panose="02020603050405020304" pitchFamily="18" charset="0"/>
                <a:cs typeface="Times New Roman" panose="02020603050405020304" pitchFamily="18" charset="0"/>
              </a:rPr>
              <a:t>impeditivi</a:t>
            </a:r>
          </a:p>
          <a:p>
            <a:pPr algn="ctr"/>
            <a:endParaRPr lang="it-IT" sz="2800" b="1" i="1" dirty="0" smtClean="0">
              <a:solidFill>
                <a:srgbClr val="0E6222"/>
              </a:solidFill>
              <a:latin typeface="Times New Roman" panose="02020603050405020304" pitchFamily="18" charset="0"/>
              <a:cs typeface="Times New Roman" panose="02020603050405020304" pitchFamily="18" charset="0"/>
            </a:endParaRPr>
          </a:p>
          <a:p>
            <a:pPr marL="457200" indent="-457200" algn="just">
              <a:buFont typeface="Arial" panose="020B0604020202020204" pitchFamily="34" charset="0"/>
              <a:buChar char="•"/>
            </a:pPr>
            <a:r>
              <a:rPr lang="it-IT" sz="2800" b="1" dirty="0" smtClean="0">
                <a:latin typeface="Times New Roman" panose="02020603050405020304" pitchFamily="18" charset="0"/>
                <a:cs typeface="Times New Roman" panose="02020603050405020304" pitchFamily="18" charset="0"/>
              </a:rPr>
              <a:t>Art. 2403 bis cod. civ. </a:t>
            </a:r>
            <a:r>
              <a:rPr lang="it-IT" sz="2800" dirty="0" smtClean="0">
                <a:latin typeface="Times New Roman" panose="02020603050405020304" pitchFamily="18" charset="0"/>
                <a:cs typeface="Times New Roman" panose="02020603050405020304" pitchFamily="18" charset="0"/>
              </a:rPr>
              <a:t>Attivazione di flussi informativi;</a:t>
            </a:r>
          </a:p>
          <a:p>
            <a:pPr marL="457200" indent="-457200" algn="just">
              <a:buFont typeface="Arial" panose="020B0604020202020204" pitchFamily="34" charset="0"/>
              <a:buChar char="•"/>
            </a:pPr>
            <a:r>
              <a:rPr lang="it-IT" sz="2800" b="1" dirty="0" smtClean="0">
                <a:latin typeface="Times New Roman" panose="02020603050405020304" pitchFamily="18" charset="0"/>
                <a:cs typeface="Times New Roman" panose="02020603050405020304" pitchFamily="18" charset="0"/>
              </a:rPr>
              <a:t>Art. 2409 cod. civ. </a:t>
            </a:r>
            <a:r>
              <a:rPr lang="it-IT" sz="2800" dirty="0" smtClean="0">
                <a:latin typeface="Times New Roman" panose="02020603050405020304" pitchFamily="18" charset="0"/>
                <a:cs typeface="Times New Roman" panose="02020603050405020304" pitchFamily="18" charset="0"/>
              </a:rPr>
              <a:t>Denuncia al Tribunale;</a:t>
            </a:r>
          </a:p>
          <a:p>
            <a:pPr marL="457200" indent="-457200" algn="just">
              <a:buFont typeface="Arial" panose="020B0604020202020204" pitchFamily="34" charset="0"/>
              <a:buChar char="•"/>
            </a:pPr>
            <a:r>
              <a:rPr lang="it-IT" sz="2800" b="1" dirty="0" smtClean="0">
                <a:latin typeface="Times New Roman" panose="02020603050405020304" pitchFamily="18" charset="0"/>
                <a:cs typeface="Times New Roman" panose="02020603050405020304" pitchFamily="18" charset="0"/>
              </a:rPr>
              <a:t>Art. 2386 co. 4 cod. civ. </a:t>
            </a:r>
            <a:r>
              <a:rPr lang="it-IT" sz="2800" dirty="0" smtClean="0">
                <a:latin typeface="Times New Roman" panose="02020603050405020304" pitchFamily="18" charset="0"/>
                <a:cs typeface="Times New Roman" panose="02020603050405020304" pitchFamily="18" charset="0"/>
              </a:rPr>
              <a:t>Sostituzione degli amministratori;</a:t>
            </a:r>
            <a:endParaRPr lang="it-IT" sz="2800" b="1" dirty="0" smtClean="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005196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txBox="1">
            <a:spLocks noGrp="1"/>
          </p:cNvSpPr>
          <p:nvPr>
            <p:ph idx="1"/>
          </p:nvPr>
        </p:nvSpPr>
        <p:spPr>
          <a:xfrm>
            <a:off x="683568" y="1114171"/>
            <a:ext cx="8150613" cy="5133713"/>
          </a:xfrm>
          <a:prstGeom prst="rect">
            <a:avLst/>
          </a:prstGeom>
          <a:noFill/>
          <a:ln w="19050">
            <a:noFill/>
          </a:ln>
        </p:spPr>
        <p:txBody>
          <a:bodyPr wrap="square" rtlCol="0">
            <a:spAutoFit/>
          </a:bodyPr>
          <a:lstStyle/>
          <a:p>
            <a:pPr marL="0" indent="0" algn="just">
              <a:buNone/>
            </a:pPr>
            <a:r>
              <a:rPr lang="it-IT" sz="2600" dirty="0" smtClean="0">
                <a:latin typeface="Times New Roman" panose="02020603050405020304" pitchFamily="18" charset="0"/>
                <a:cs typeface="Times New Roman" panose="02020603050405020304" pitchFamily="18" charset="0"/>
              </a:rPr>
              <a:t>Secondo la </a:t>
            </a:r>
            <a:r>
              <a:rPr lang="it-IT" sz="2600" b="1" dirty="0" smtClean="0">
                <a:latin typeface="Times New Roman" panose="02020603050405020304" pitchFamily="18" charset="0"/>
                <a:cs typeface="Times New Roman" panose="02020603050405020304" pitchFamily="18" charset="0"/>
              </a:rPr>
              <a:t>dottrina maggioritaria</a:t>
            </a:r>
            <a:r>
              <a:rPr lang="it-IT" sz="2600" dirty="0" smtClean="0">
                <a:latin typeface="Times New Roman" panose="02020603050405020304" pitchFamily="18" charset="0"/>
                <a:cs typeface="Times New Roman" panose="02020603050405020304" pitchFamily="18" charset="0"/>
              </a:rPr>
              <a:t>, sul garante grava l’obbligo di attivare </a:t>
            </a:r>
            <a:r>
              <a:rPr lang="it-IT" sz="2600" i="1" dirty="0" smtClean="0">
                <a:latin typeface="Times New Roman" panose="02020603050405020304" pitchFamily="18" charset="0"/>
                <a:cs typeface="Times New Roman" panose="02020603050405020304" pitchFamily="18" charset="0"/>
              </a:rPr>
              <a:t>tutti</a:t>
            </a:r>
            <a:r>
              <a:rPr lang="it-IT" sz="2600" dirty="0" smtClean="0">
                <a:latin typeface="Times New Roman" panose="02020603050405020304" pitchFamily="18" charset="0"/>
                <a:cs typeface="Times New Roman" panose="02020603050405020304" pitchFamily="18" charset="0"/>
              </a:rPr>
              <a:t> i poteri, anche quelli non direttamente impeditivi</a:t>
            </a:r>
          </a:p>
          <a:p>
            <a:pPr marL="0" indent="0" algn="just">
              <a:buNone/>
            </a:pPr>
            <a:endParaRPr lang="it-IT" sz="2600" dirty="0" smtClean="0">
              <a:latin typeface="Times New Roman" panose="02020603050405020304" pitchFamily="18" charset="0"/>
              <a:cs typeface="Times New Roman" panose="02020603050405020304" pitchFamily="18" charset="0"/>
            </a:endParaRPr>
          </a:p>
          <a:p>
            <a:pPr marL="0" indent="0" algn="just">
              <a:buNone/>
            </a:pPr>
            <a:endParaRPr lang="it-IT" sz="2600" dirty="0" smtClean="0">
              <a:latin typeface="Times New Roman" panose="02020603050405020304" pitchFamily="18" charset="0"/>
              <a:cs typeface="Times New Roman" panose="02020603050405020304" pitchFamily="18" charset="0"/>
            </a:endParaRPr>
          </a:p>
          <a:p>
            <a:pPr marL="0" indent="0" algn="just">
              <a:buNone/>
            </a:pPr>
            <a:r>
              <a:rPr lang="it-IT" sz="2600" dirty="0" smtClean="0">
                <a:latin typeface="Times New Roman" panose="02020603050405020304" pitchFamily="18" charset="0"/>
                <a:cs typeface="Times New Roman" panose="02020603050405020304" pitchFamily="18" charset="0"/>
              </a:rPr>
              <a:t>Questa impostazione è sposata anche dalla </a:t>
            </a:r>
            <a:r>
              <a:rPr lang="it-IT" sz="2600" b="1" dirty="0" smtClean="0">
                <a:latin typeface="Times New Roman" panose="02020603050405020304" pitchFamily="18" charset="0"/>
                <a:cs typeface="Times New Roman" panose="02020603050405020304" pitchFamily="18" charset="0"/>
              </a:rPr>
              <a:t>giurisprudenza</a:t>
            </a:r>
            <a:r>
              <a:rPr lang="it-IT" sz="2600" dirty="0" smtClean="0">
                <a:latin typeface="Times New Roman" panose="02020603050405020304" pitchFamily="18" charset="0"/>
                <a:cs typeface="Times New Roman" panose="02020603050405020304" pitchFamily="18" charset="0"/>
              </a:rPr>
              <a:t>, secondo la quale «la posizione di garanzia richiede l’esistenza dei poteri impeditivi che peraltro possono concretizzarsi in obblighi diversi (per es. di natura sollecitatoria), e di minore efficacia, rispetto a quelli direttamente e specificamente diretti ad impedire il verificarsi dell’evento»</a:t>
            </a:r>
          </a:p>
        </p:txBody>
      </p:sp>
      <p:sp>
        <p:nvSpPr>
          <p:cNvPr id="7" name="Freccia a destra 6"/>
          <p:cNvSpPr/>
          <p:nvPr/>
        </p:nvSpPr>
        <p:spPr>
          <a:xfrm>
            <a:off x="107504" y="1340768"/>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107504" y="3501008"/>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5416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340768"/>
            <a:ext cx="8136904" cy="5040560"/>
          </a:xfrm>
        </p:spPr>
        <p:txBody>
          <a:bodyPr>
            <a:normAutofit fontScale="92500"/>
          </a:bodyPr>
          <a:lstStyle/>
          <a:p>
            <a:pPr marL="0" indent="0">
              <a:buNone/>
            </a:pPr>
            <a:r>
              <a:rPr lang="it-IT" sz="2800" dirty="0" smtClean="0">
                <a:latin typeface="Times New Roman" panose="02020603050405020304" pitchFamily="18" charset="0"/>
                <a:cs typeface="Times New Roman" panose="02020603050405020304" pitchFamily="18" charset="0"/>
              </a:rPr>
              <a:t>Dottrina e giurisprudenza risolvono, invece, diversamente la contrapposizione tra </a:t>
            </a:r>
            <a:r>
              <a:rPr lang="it-IT" sz="2800" b="1" i="1" cap="small" dirty="0" smtClean="0">
                <a:latin typeface="Times New Roman" panose="02020603050405020304" pitchFamily="18" charset="0"/>
                <a:cs typeface="Times New Roman" panose="02020603050405020304" pitchFamily="18" charset="0"/>
              </a:rPr>
              <a:t>POTERI TIPICI </a:t>
            </a:r>
            <a:r>
              <a:rPr lang="it-IT" sz="2800" cap="small" dirty="0" smtClean="0">
                <a:latin typeface="Times New Roman" panose="02020603050405020304" pitchFamily="18" charset="0"/>
                <a:cs typeface="Times New Roman" panose="02020603050405020304" pitchFamily="18" charset="0"/>
              </a:rPr>
              <a:t>e </a:t>
            </a:r>
            <a:r>
              <a:rPr lang="it-IT" sz="2800" b="1" i="1" cap="small" dirty="0" smtClean="0">
                <a:latin typeface="Times New Roman" panose="02020603050405020304" pitchFamily="18" charset="0"/>
                <a:cs typeface="Times New Roman" panose="02020603050405020304" pitchFamily="18" charset="0"/>
              </a:rPr>
              <a:t>ATIPICI</a:t>
            </a:r>
            <a:endParaRPr lang="it-IT" sz="2800" cap="small" dirty="0" smtClean="0">
              <a:latin typeface="Times New Roman" panose="02020603050405020304" pitchFamily="18" charset="0"/>
              <a:cs typeface="Times New Roman" panose="02020603050405020304" pitchFamily="18" charset="0"/>
            </a:endParaRPr>
          </a:p>
          <a:p>
            <a:pPr marL="0" indent="0">
              <a:buNone/>
            </a:pPr>
            <a:endParaRPr lang="it-IT" sz="2800" dirty="0" smtClean="0">
              <a:latin typeface="Times New Roman" panose="02020603050405020304" pitchFamily="18" charset="0"/>
              <a:cs typeface="Times New Roman" panose="02020603050405020304" pitchFamily="18" charset="0"/>
            </a:endParaRPr>
          </a:p>
          <a:p>
            <a:pPr algn="just"/>
            <a:r>
              <a:rPr lang="it-IT" sz="2800" dirty="0" smtClean="0">
                <a:latin typeface="Times New Roman" panose="02020603050405020304" pitchFamily="18" charset="0"/>
                <a:cs typeface="Times New Roman" panose="02020603050405020304" pitchFamily="18" charset="0"/>
              </a:rPr>
              <a:t>secondo la </a:t>
            </a:r>
            <a:r>
              <a:rPr lang="it-IT" sz="2800" b="1" dirty="0" smtClean="0">
                <a:latin typeface="Times New Roman" panose="02020603050405020304" pitchFamily="18" charset="0"/>
                <a:cs typeface="Times New Roman" panose="02020603050405020304" pitchFamily="18" charset="0"/>
              </a:rPr>
              <a:t>giurisprudenza</a:t>
            </a:r>
            <a:r>
              <a:rPr lang="it-IT" sz="2800" dirty="0" smtClean="0">
                <a:latin typeface="Times New Roman" panose="02020603050405020304" pitchFamily="18" charset="0"/>
                <a:cs typeface="Times New Roman" panose="02020603050405020304" pitchFamily="18" charset="0"/>
              </a:rPr>
              <a:t>, il garante deve attivare ogni possibile potere, giuridico o di fatto, connesso o meno con la propria funzione, con il solo limite dei comportamenti antigiuridici</a:t>
            </a:r>
          </a:p>
          <a:p>
            <a:pPr marL="0" indent="0" algn="just">
              <a:buNone/>
            </a:pPr>
            <a:endParaRPr lang="it-IT" sz="2800" dirty="0" smtClean="0">
              <a:latin typeface="Times New Roman" panose="02020603050405020304" pitchFamily="18" charset="0"/>
              <a:cs typeface="Times New Roman" panose="02020603050405020304" pitchFamily="18" charset="0"/>
            </a:endParaRPr>
          </a:p>
          <a:p>
            <a:pPr algn="just"/>
            <a:r>
              <a:rPr lang="it-IT" sz="2800" dirty="0">
                <a:latin typeface="Times New Roman" panose="02020603050405020304" pitchFamily="18" charset="0"/>
                <a:cs typeface="Times New Roman" panose="02020603050405020304" pitchFamily="18" charset="0"/>
              </a:rPr>
              <a:t>s</a:t>
            </a:r>
            <a:r>
              <a:rPr lang="it-IT" sz="2800" dirty="0" smtClean="0">
                <a:latin typeface="Times New Roman" panose="02020603050405020304" pitchFamily="18" charset="0"/>
                <a:cs typeface="Times New Roman" panose="02020603050405020304" pitchFamily="18" charset="0"/>
              </a:rPr>
              <a:t>econdo la </a:t>
            </a:r>
            <a:r>
              <a:rPr lang="it-IT" sz="2800" b="1" dirty="0" smtClean="0">
                <a:latin typeface="Times New Roman" panose="02020603050405020304" pitchFamily="18" charset="0"/>
                <a:cs typeface="Times New Roman" panose="02020603050405020304" pitchFamily="18" charset="0"/>
              </a:rPr>
              <a:t>dottrina</a:t>
            </a:r>
            <a:r>
              <a:rPr lang="it-IT" sz="2800" dirty="0" smtClean="0">
                <a:latin typeface="Times New Roman" panose="02020603050405020304" pitchFamily="18" charset="0"/>
                <a:cs typeface="Times New Roman" panose="02020603050405020304" pitchFamily="18" charset="0"/>
              </a:rPr>
              <a:t>, invece, deve trattarsi di poteri giuridici, cioè ricostruibili alla luce della normativa che disegna la posizione di garanzia degli organi di controllo</a:t>
            </a:r>
          </a:p>
          <a:p>
            <a:pPr marL="0" indent="0">
              <a:buNone/>
            </a:pPr>
            <a:endParaRPr lang="it-IT" sz="2400" dirty="0">
              <a:latin typeface="Times New Roman" panose="02020603050405020304" pitchFamily="18" charset="0"/>
              <a:cs typeface="Times New Roman" panose="02020603050405020304" pitchFamily="18" charset="0"/>
            </a:endParaRPr>
          </a:p>
        </p:txBody>
      </p:sp>
      <p:sp>
        <p:nvSpPr>
          <p:cNvPr id="4" name="Rettangolo 3"/>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Poteri impeditivi</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737109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Elemento soggettivo: i segnali d’allarme</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CasellaDiTesto 5"/>
          <p:cNvSpPr txBox="1"/>
          <p:nvPr/>
        </p:nvSpPr>
        <p:spPr>
          <a:xfrm>
            <a:off x="683568" y="980728"/>
            <a:ext cx="7632848" cy="4247317"/>
          </a:xfrm>
          <a:prstGeom prst="rect">
            <a:avLst/>
          </a:prstGeom>
          <a:noFill/>
        </p:spPr>
        <p:txBody>
          <a:bodyPr wrap="square" rtlCol="0">
            <a:spAutoFit/>
          </a:bodyPr>
          <a:lstStyle/>
          <a:p>
            <a:pPr marL="285750" indent="-285750" algn="just">
              <a:buFont typeface="Arial"/>
              <a:buChar char="•"/>
            </a:pPr>
            <a:r>
              <a:rPr lang="it-IT" dirty="0" smtClean="0">
                <a:latin typeface="Times New Roman"/>
                <a:cs typeface="Times New Roman"/>
              </a:rPr>
              <a:t>In tema di elemento soggettivo del reato la giurisprudenza di legittimità ha più volte sottolineato che il </a:t>
            </a:r>
            <a:r>
              <a:rPr lang="it-IT" b="1" dirty="0" smtClean="0">
                <a:latin typeface="Times New Roman"/>
                <a:cs typeface="Times New Roman"/>
              </a:rPr>
              <a:t>dolo eventuale </a:t>
            </a:r>
            <a:r>
              <a:rPr lang="it-IT" dirty="0" smtClean="0">
                <a:latin typeface="Times New Roman"/>
                <a:cs typeface="Times New Roman"/>
              </a:rPr>
              <a:t>è il parametro minimo per riferire psicologicamente l’evento (dissesto) al soggetto attivo (amministratore non esecutivo o sindaco)</a:t>
            </a:r>
          </a:p>
          <a:p>
            <a:pPr algn="just"/>
            <a:endParaRPr lang="it-IT" dirty="0">
              <a:latin typeface="Times New Roman"/>
              <a:cs typeface="Times New Roman"/>
            </a:endParaRPr>
          </a:p>
          <a:p>
            <a:pPr marL="285750" indent="-285750" algn="just">
              <a:buFont typeface="Arial"/>
              <a:buChar char="•"/>
            </a:pPr>
            <a:r>
              <a:rPr lang="it-IT" dirty="0" smtClean="0">
                <a:latin typeface="Times New Roman"/>
                <a:cs typeface="Times New Roman"/>
              </a:rPr>
              <a:t>Occorre quindi che lo stesso, pur essendo venuto a conoscenza </a:t>
            </a:r>
            <a:r>
              <a:rPr lang="it-IT" b="1" dirty="0" smtClean="0">
                <a:solidFill>
                  <a:srgbClr val="FF0000"/>
                </a:solidFill>
                <a:latin typeface="Times New Roman"/>
                <a:cs typeface="Times New Roman"/>
              </a:rPr>
              <a:t>di «segnali d’allarme»</a:t>
            </a:r>
            <a:r>
              <a:rPr lang="it-IT" dirty="0" smtClean="0">
                <a:latin typeface="Times New Roman"/>
                <a:cs typeface="Times New Roman"/>
              </a:rPr>
              <a:t>, da cui avrebbe potuto (e dovuto) desumere le probabili susseguenti conseguenze dannose, sia rimasto consapevolmente inerte, accettando il rischio che si verificasse il dissesto</a:t>
            </a:r>
          </a:p>
          <a:p>
            <a:pPr algn="just"/>
            <a:endParaRPr lang="it-IT" dirty="0">
              <a:latin typeface="Times New Roman"/>
              <a:cs typeface="Times New Roman"/>
            </a:endParaRPr>
          </a:p>
          <a:p>
            <a:pPr marL="285750" indent="-285750" algn="just">
              <a:buFont typeface="Arial"/>
              <a:buChar char="•"/>
            </a:pPr>
            <a:r>
              <a:rPr lang="it-IT" dirty="0" smtClean="0">
                <a:latin typeface="Times New Roman"/>
                <a:cs typeface="Times New Roman"/>
              </a:rPr>
              <a:t>Essi sono elementi rivelatori in base a massime di esperienza o criteri di valutazione professionale di operazioni anomale che si traducono in </a:t>
            </a:r>
            <a:r>
              <a:rPr lang="it-IT" b="1" dirty="0" smtClean="0">
                <a:solidFill>
                  <a:srgbClr val="FF0000"/>
                </a:solidFill>
                <a:latin typeface="Times New Roman"/>
                <a:cs typeface="Times New Roman"/>
              </a:rPr>
              <a:t>indizi caratterizzati da gravità, precisione e concordanza </a:t>
            </a:r>
            <a:r>
              <a:rPr lang="it-IT" dirty="0" smtClean="0">
                <a:latin typeface="Times New Roman"/>
                <a:cs typeface="Times New Roman"/>
              </a:rPr>
              <a:t>circa la conoscenza da parte dell’amministratore non esecutivo della probabilità che si venga a verificare un evento deleterio per la società</a:t>
            </a:r>
            <a:endParaRPr lang="it-IT" dirty="0">
              <a:latin typeface="Times New Roman"/>
              <a:cs typeface="Times New Roman"/>
            </a:endParaRPr>
          </a:p>
        </p:txBody>
      </p:sp>
      <p:pic>
        <p:nvPicPr>
          <p:cNvPr id="2" name="Immagine 1" descr="allarme-casa-allarme-negozio-allarme-azienda-allarme-antifurto.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3848" y="5217853"/>
            <a:ext cx="2915816" cy="1640147"/>
          </a:xfrm>
          <a:prstGeom prst="rect">
            <a:avLst/>
          </a:prstGeom>
        </p:spPr>
      </p:pic>
    </p:spTree>
    <p:extLst>
      <p:ext uri="{BB962C8B-B14F-4D97-AF65-F5344CB8AC3E}">
        <p14:creationId xmlns:p14="http://schemas.microsoft.com/office/powerpoint/2010/main" val="4165824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51920" y="1340768"/>
            <a:ext cx="4674770" cy="4896544"/>
          </a:xfrm>
          <a:noFill/>
        </p:spPr>
        <p:txBody>
          <a:bodyPr>
            <a:normAutofit fontScale="85000" lnSpcReduction="20000"/>
          </a:bodyPr>
          <a:lstStyle/>
          <a:p>
            <a:pPr algn="just"/>
            <a:r>
              <a:rPr lang="it-IT" sz="2600" dirty="0" smtClean="0">
                <a:latin typeface="Times New Roman"/>
                <a:ea typeface="Verdana" panose="020B0604030504040204" pitchFamily="34" charset="0"/>
                <a:cs typeface="Times New Roman"/>
              </a:rPr>
              <a:t>Dubbi degli interpreti: il dolo eventuale era utilizzato in maniera eccessivamente rigorosa come </a:t>
            </a:r>
            <a:r>
              <a:rPr lang="it-IT" sz="2600" b="1" dirty="0" smtClean="0">
                <a:solidFill>
                  <a:srgbClr val="FF0000"/>
                </a:solidFill>
                <a:latin typeface="Times New Roman"/>
                <a:ea typeface="Verdana" panose="020B0604030504040204" pitchFamily="34" charset="0"/>
                <a:cs typeface="Times New Roman"/>
              </a:rPr>
              <a:t>stratagemma probatorio </a:t>
            </a:r>
            <a:r>
              <a:rPr lang="it-IT" sz="2600" dirty="0" smtClean="0">
                <a:latin typeface="Times New Roman"/>
                <a:ea typeface="Verdana" panose="020B0604030504040204" pitchFamily="34" charset="0"/>
                <a:cs typeface="Times New Roman"/>
              </a:rPr>
              <a:t>capace di condurre «al pervertimento di concetti e istituti»</a:t>
            </a:r>
          </a:p>
          <a:p>
            <a:pPr algn="just"/>
            <a:r>
              <a:rPr lang="it-IT" sz="2600" dirty="0" smtClean="0">
                <a:latin typeface="Times New Roman"/>
                <a:ea typeface="Verdana" panose="020B0604030504040204" pitchFamily="34" charset="0"/>
                <a:cs typeface="Times New Roman"/>
              </a:rPr>
              <a:t>Si riteneva da più parti non ammissibile imputare a titolo di dolo eventuale semplici </a:t>
            </a:r>
            <a:r>
              <a:rPr lang="it-IT" sz="2600" b="1" dirty="0" smtClean="0">
                <a:solidFill>
                  <a:srgbClr val="FF0000"/>
                </a:solidFill>
                <a:latin typeface="Times New Roman"/>
                <a:ea typeface="Verdana" panose="020B0604030504040204" pitchFamily="34" charset="0"/>
                <a:cs typeface="Times New Roman"/>
              </a:rPr>
              <a:t>difetti di conoscenza</a:t>
            </a:r>
          </a:p>
          <a:p>
            <a:pPr algn="just"/>
            <a:r>
              <a:rPr lang="it-IT" sz="2600" dirty="0" smtClean="0">
                <a:latin typeface="Times New Roman"/>
                <a:ea typeface="Verdana" panose="020B0604030504040204" pitchFamily="34" charset="0"/>
                <a:cs typeface="Times New Roman"/>
              </a:rPr>
              <a:t>Non può esservi equiparazione tra </a:t>
            </a:r>
            <a:r>
              <a:rPr lang="it-IT" sz="2600" b="1" dirty="0" smtClean="0">
                <a:solidFill>
                  <a:srgbClr val="FF0000"/>
                </a:solidFill>
                <a:latin typeface="Times New Roman"/>
                <a:ea typeface="Verdana" panose="020B0604030504040204" pitchFamily="34" charset="0"/>
                <a:cs typeface="Times New Roman"/>
              </a:rPr>
              <a:t>conoscenza e conoscibilità</a:t>
            </a:r>
            <a:r>
              <a:rPr lang="it-IT" sz="2600" dirty="0" smtClean="0">
                <a:latin typeface="Times New Roman"/>
                <a:ea typeface="Verdana" panose="020B0604030504040204" pitchFamily="34" charset="0"/>
                <a:cs typeface="Times New Roman"/>
              </a:rPr>
              <a:t> dell’evento che si deve impedire attenendo la prima all’area della fattispecie volontaria e la seconda, quale violazione ai doveri di diligenza, all’area della colpa</a:t>
            </a: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Il “Fantasma” del dolo eventuale</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4" name="Immagine 3" descr="fantasma-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276872"/>
            <a:ext cx="2921000" cy="3340100"/>
          </a:xfrm>
          <a:prstGeom prst="rect">
            <a:avLst/>
          </a:prstGeom>
        </p:spPr>
      </p:pic>
    </p:spTree>
    <p:extLst>
      <p:ext uri="{BB962C8B-B14F-4D97-AF65-F5344CB8AC3E}">
        <p14:creationId xmlns:p14="http://schemas.microsoft.com/office/powerpoint/2010/main" val="21123801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2060848"/>
            <a:ext cx="7987138" cy="3024336"/>
          </a:xfrm>
          <a:noFill/>
        </p:spPr>
        <p:txBody>
          <a:bodyPr>
            <a:normAutofit/>
          </a:bodyPr>
          <a:lstStyle/>
          <a:p>
            <a:pPr marL="0" indent="0" algn="just">
              <a:buNone/>
            </a:pPr>
            <a:r>
              <a:rPr lang="it-IT" sz="2600" dirty="0" smtClean="0">
                <a:latin typeface="Times New Roman"/>
                <a:ea typeface="Verdana" panose="020B0604030504040204" pitchFamily="34" charset="0"/>
                <a:cs typeface="Times New Roman"/>
              </a:rPr>
              <a:t>Stanti le differenze fin qui enucleate circa la consistenza delle rispettive posizioni di garanzia, va precisato che i punti di contatto tra i poteri/doveri di controllo spettanti alle due figure sono molteplici, tant’è che spesso le pronunce giurisprudenziali ne trattano unitamente, quanto all’accertamento della </a:t>
            </a:r>
            <a:r>
              <a:rPr lang="it-IT" sz="2600" b="1" dirty="0" smtClean="0">
                <a:latin typeface="Times New Roman"/>
                <a:ea typeface="Verdana" panose="020B0604030504040204" pitchFamily="34" charset="0"/>
                <a:cs typeface="Times New Roman"/>
              </a:rPr>
              <a:t>condotta omissiva e dell’elemento psicologico.</a:t>
            </a: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Sindaci e Amministratori privi di delega</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877381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700808"/>
            <a:ext cx="8491194" cy="4896544"/>
          </a:xfrm>
          <a:noFill/>
        </p:spPr>
        <p:txBody>
          <a:bodyPr>
            <a:normAutofit fontScale="92500" lnSpcReduction="10000"/>
          </a:bodyPr>
          <a:lstStyle/>
          <a:p>
            <a:pPr marL="0" indent="0" algn="ctr">
              <a:buNone/>
            </a:pPr>
            <a:r>
              <a:rPr lang="it-IT" sz="2400" dirty="0" smtClean="0">
                <a:latin typeface="Times New Roman" panose="02020603050405020304" pitchFamily="18" charset="0"/>
                <a:cs typeface="Times New Roman" panose="02020603050405020304" pitchFamily="18" charset="0"/>
              </a:rPr>
              <a:t>Fattispecie </a:t>
            </a:r>
            <a:r>
              <a:rPr lang="it-IT" sz="2400" dirty="0">
                <a:latin typeface="Times New Roman" panose="02020603050405020304" pitchFamily="18" charset="0"/>
                <a:cs typeface="Times New Roman" panose="02020603050405020304" pitchFamily="18" charset="0"/>
              </a:rPr>
              <a:t>relativa </a:t>
            </a:r>
            <a:r>
              <a:rPr lang="it-IT" sz="2400" dirty="0" smtClean="0">
                <a:latin typeface="Times New Roman" panose="02020603050405020304" pitchFamily="18" charset="0"/>
                <a:cs typeface="Times New Roman" panose="02020603050405020304" pitchFamily="18" charset="0"/>
              </a:rPr>
              <a:t>a reati societari (artt. 2621-2622 c.c.)</a:t>
            </a:r>
          </a:p>
          <a:p>
            <a:pPr marL="0" indent="0" algn="just">
              <a:buNone/>
            </a:pPr>
            <a:r>
              <a:rPr lang="it-IT" sz="2400" dirty="0" smtClean="0">
                <a:latin typeface="Times New Roman" panose="02020603050405020304" pitchFamily="18" charset="0"/>
                <a:cs typeface="Times New Roman" panose="02020603050405020304" pitchFamily="18" charset="0"/>
              </a:rPr>
              <a:t>Nelle comunicazioni </a:t>
            </a:r>
            <a:r>
              <a:rPr lang="it-IT" sz="2400" dirty="0">
                <a:latin typeface="Times New Roman" panose="02020603050405020304" pitchFamily="18" charset="0"/>
                <a:cs typeface="Times New Roman" panose="02020603050405020304" pitchFamily="18" charset="0"/>
              </a:rPr>
              <a:t>sociali </a:t>
            </a:r>
            <a:r>
              <a:rPr lang="it-IT" sz="2400" dirty="0" smtClean="0">
                <a:latin typeface="Times New Roman" panose="02020603050405020304" pitchFamily="18" charset="0"/>
                <a:cs typeface="Times New Roman" panose="02020603050405020304" pitchFamily="18" charset="0"/>
              </a:rPr>
              <a:t>era </a:t>
            </a:r>
            <a:r>
              <a:rPr lang="it-IT" sz="2400" dirty="0">
                <a:latin typeface="Times New Roman" panose="02020603050405020304" pitchFamily="18" charset="0"/>
                <a:cs typeface="Times New Roman" panose="02020603050405020304" pitchFamily="18" charset="0"/>
              </a:rPr>
              <a:t>stata omessa la contabilizzazione della gestione di patrimoni, assistita da anomale garanzie, rischiose per l'azienda di credito, le quali avevano cagionato elevatissime perdite per l'istituto </a:t>
            </a:r>
            <a:r>
              <a:rPr lang="it-IT" sz="2400" dirty="0" smtClean="0">
                <a:latin typeface="Times New Roman" panose="02020603050405020304" pitchFamily="18" charset="0"/>
                <a:cs typeface="Times New Roman" panose="02020603050405020304" pitchFamily="18" charset="0"/>
              </a:rPr>
              <a:t>bancario</a:t>
            </a:r>
          </a:p>
          <a:p>
            <a:pPr marL="0" indent="0" algn="just">
              <a:buNone/>
            </a:pPr>
            <a:r>
              <a:rPr lang="it-IT" sz="2400" dirty="0">
                <a:latin typeface="Times New Roman" panose="02020603050405020304" pitchFamily="18" charset="0"/>
                <a:cs typeface="Times New Roman" panose="02020603050405020304" pitchFamily="18" charset="0"/>
              </a:rPr>
              <a:t>Sulla premessa che </a:t>
            </a:r>
            <a:r>
              <a:rPr lang="it-IT" sz="2400" b="1" dirty="0">
                <a:latin typeface="Times New Roman" panose="02020603050405020304" pitchFamily="18" charset="0"/>
                <a:cs typeface="Times New Roman" panose="02020603050405020304" pitchFamily="18" charset="0"/>
              </a:rPr>
              <a:t>soltanto alcuni degli amministratori e dei sindaci </a:t>
            </a:r>
            <a:r>
              <a:rPr lang="it-IT" sz="2400" dirty="0">
                <a:latin typeface="Times New Roman" panose="02020603050405020304" pitchFamily="18" charset="0"/>
                <a:cs typeface="Times New Roman" panose="02020603050405020304" pitchFamily="18" charset="0"/>
              </a:rPr>
              <a:t>fossero stati messi a parte </a:t>
            </a:r>
            <a:r>
              <a:rPr lang="it-IT" sz="2400" dirty="0" smtClean="0">
                <a:latin typeface="Times New Roman" panose="02020603050405020304" pitchFamily="18" charset="0"/>
                <a:cs typeface="Times New Roman" panose="02020603050405020304" pitchFamily="18" charset="0"/>
              </a:rPr>
              <a:t>del fenomeno </a:t>
            </a:r>
            <a:r>
              <a:rPr lang="it-IT" sz="2400" dirty="0">
                <a:latin typeface="Times New Roman" panose="02020603050405020304" pitchFamily="18" charset="0"/>
                <a:cs typeface="Times New Roman" panose="02020603050405020304" pitchFamily="18" charset="0"/>
              </a:rPr>
              <a:t>della infedele esposizione della situazione patrimoniale della società, il GUP </a:t>
            </a:r>
            <a:r>
              <a:rPr lang="it-IT" sz="2400" dirty="0" smtClean="0">
                <a:latin typeface="Times New Roman" panose="02020603050405020304" pitchFamily="18" charset="0"/>
                <a:cs typeface="Times New Roman" panose="02020603050405020304" pitchFamily="18" charset="0"/>
              </a:rPr>
              <a:t>escluse illecita </a:t>
            </a:r>
            <a:r>
              <a:rPr lang="it-IT" sz="2400" dirty="0">
                <a:latin typeface="Times New Roman" panose="02020603050405020304" pitchFamily="18" charset="0"/>
                <a:cs typeface="Times New Roman" panose="02020603050405020304" pitchFamily="18" charset="0"/>
              </a:rPr>
              <a:t>consapevolezza in capo agli altri esponenti societari ed emise per essi la decisione di </a:t>
            </a:r>
            <a:r>
              <a:rPr lang="it-IT" sz="2400" dirty="0" smtClean="0">
                <a:latin typeface="Times New Roman" panose="02020603050405020304" pitchFamily="18" charset="0"/>
                <a:cs typeface="Times New Roman" panose="02020603050405020304" pitchFamily="18" charset="0"/>
              </a:rPr>
              <a:t>non luogo </a:t>
            </a:r>
            <a:r>
              <a:rPr lang="it-IT" sz="2400" dirty="0">
                <a:latin typeface="Times New Roman" panose="02020603050405020304" pitchFamily="18" charset="0"/>
                <a:cs typeface="Times New Roman" panose="02020603050405020304" pitchFamily="18" charset="0"/>
              </a:rPr>
              <a:t>a </a:t>
            </a:r>
            <a:r>
              <a:rPr lang="it-IT" sz="2400" dirty="0" smtClean="0">
                <a:latin typeface="Times New Roman" panose="02020603050405020304" pitchFamily="18" charset="0"/>
                <a:cs typeface="Times New Roman" panose="02020603050405020304" pitchFamily="18" charset="0"/>
              </a:rPr>
              <a:t>procedere</a:t>
            </a:r>
          </a:p>
          <a:p>
            <a:pPr marL="0" indent="0" algn="just">
              <a:buNone/>
            </a:pPr>
            <a:r>
              <a:rPr lang="it-IT" sz="2000" i="1" dirty="0" smtClean="0">
                <a:latin typeface="Times New Roman" panose="02020603050405020304" pitchFamily="18" charset="0"/>
                <a:cs typeface="Times New Roman" panose="02020603050405020304" pitchFamily="18" charset="0"/>
              </a:rPr>
              <a:t>"</a:t>
            </a:r>
            <a:r>
              <a:rPr lang="it-IT" sz="2000" i="1" dirty="0">
                <a:latin typeface="Times New Roman" panose="02020603050405020304" pitchFamily="18" charset="0"/>
                <a:cs typeface="Times New Roman" panose="02020603050405020304" pitchFamily="18" charset="0"/>
              </a:rPr>
              <a:t>è del tutto pacifico che solo l'amministratore delegato </a:t>
            </a:r>
            <a:r>
              <a:rPr lang="it-IT" sz="2000" i="1" dirty="0" smtClean="0">
                <a:latin typeface="Times New Roman" panose="02020603050405020304" pitchFamily="18" charset="0"/>
                <a:cs typeface="Times New Roman" panose="02020603050405020304" pitchFamily="18" charset="0"/>
              </a:rPr>
              <a:t>e </a:t>
            </a:r>
            <a:r>
              <a:rPr lang="it-IT" sz="2000" i="1" dirty="0">
                <a:latin typeface="Times New Roman" panose="02020603050405020304" pitchFamily="18" charset="0"/>
                <a:cs typeface="Times New Roman" panose="02020603050405020304" pitchFamily="18" charset="0"/>
              </a:rPr>
              <a:t>pochi altri imputati avevano </a:t>
            </a:r>
            <a:r>
              <a:rPr lang="it-IT" sz="2000" i="1" dirty="0" smtClean="0">
                <a:latin typeface="Times New Roman" panose="02020603050405020304" pitchFamily="18" charset="0"/>
                <a:cs typeface="Times New Roman" panose="02020603050405020304" pitchFamily="18" charset="0"/>
              </a:rPr>
              <a:t>preso parte </a:t>
            </a:r>
            <a:r>
              <a:rPr lang="it-IT" sz="2000" i="1" dirty="0">
                <a:latin typeface="Times New Roman" panose="02020603050405020304" pitchFamily="18" charset="0"/>
                <a:cs typeface="Times New Roman" panose="02020603050405020304" pitchFamily="18" charset="0"/>
              </a:rPr>
              <a:t>all'illecito o, comunque, erano al corrente dell'iniziativa e degli artifizi contabili era </a:t>
            </a:r>
            <a:r>
              <a:rPr lang="it-IT" sz="2000" i="1" dirty="0" smtClean="0">
                <a:latin typeface="Times New Roman" panose="02020603050405020304" pitchFamily="18" charset="0"/>
                <a:cs typeface="Times New Roman" panose="02020603050405020304" pitchFamily="18" charset="0"/>
              </a:rPr>
              <a:t>stata occultata</a:t>
            </a:r>
            <a:r>
              <a:rPr lang="it-IT" sz="2000" i="1" dirty="0">
                <a:latin typeface="Times New Roman" panose="02020603050405020304" pitchFamily="18" charset="0"/>
                <a:cs typeface="Times New Roman" panose="02020603050405020304" pitchFamily="18" charset="0"/>
              </a:rPr>
              <a:t>"</a:t>
            </a:r>
            <a:endParaRPr lang="it-IT" sz="2400" i="1" dirty="0" smtClean="0">
              <a:latin typeface="Times New Roman" panose="02020603050405020304" pitchFamily="18" charset="0"/>
              <a:cs typeface="Times New Roman" panose="02020603050405020304" pitchFamily="18" charset="0"/>
            </a:endParaRPr>
          </a:p>
          <a:p>
            <a:pPr marL="0" indent="0" algn="just">
              <a:buNone/>
            </a:pPr>
            <a:r>
              <a:rPr lang="it-IT" sz="2400" dirty="0" smtClean="0">
                <a:latin typeface="Times New Roman" panose="02020603050405020304" pitchFamily="18" charset="0"/>
                <a:cs typeface="Times New Roman" panose="02020603050405020304" pitchFamily="18" charset="0"/>
              </a:rPr>
              <a:t>La S.C. ha rigettato il ricorso del PM avverso la sentenza di non luogo a procedere pronunciata nei confronti di alcuni </a:t>
            </a:r>
            <a:r>
              <a:rPr lang="it-IT" sz="2400" b="1" u="sng" dirty="0" smtClean="0">
                <a:latin typeface="Times New Roman" panose="02020603050405020304" pitchFamily="18" charset="0"/>
                <a:cs typeface="Times New Roman" panose="02020603050405020304" pitchFamily="18" charset="0"/>
              </a:rPr>
              <a:t>amministratori e sindaci</a:t>
            </a:r>
            <a:endParaRPr lang="it-IT" sz="2400" b="1" u="sng" dirty="0">
              <a:latin typeface="Times New Roman" panose="02020603050405020304" pitchFamily="18" charset="0"/>
              <a:cs typeface="Times New Roman" panose="02020603050405020304" pitchFamily="18" charset="0"/>
            </a:endParaRPr>
          </a:p>
          <a:p>
            <a:pPr algn="just"/>
            <a:endParaRPr lang="it-IT" sz="2400" dirty="0" smtClean="0">
              <a:latin typeface="Times New Roman"/>
              <a:cs typeface="Times New Roman"/>
            </a:endParaRPr>
          </a:p>
          <a:p>
            <a:pPr algn="just"/>
            <a:endParaRPr lang="it-IT" sz="2400" dirty="0" smtClean="0">
              <a:latin typeface="Times New Roman"/>
              <a:cs typeface="Times New Roman"/>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467544" y="342035"/>
            <a:ext cx="8104716"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4 maggio 2007, n. 23838 (Bipop </a:t>
            </a:r>
            <a:r>
              <a:rPr lang="it-IT" sz="2500" b="1" dirty="0" err="1"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Carire</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2" name="Immagine 1"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5576" y="908720"/>
            <a:ext cx="792088" cy="792088"/>
          </a:xfrm>
          <a:prstGeom prst="rect">
            <a:avLst/>
          </a:prstGeom>
        </p:spPr>
      </p:pic>
      <p:sp>
        <p:nvSpPr>
          <p:cNvPr id="6" name="Rettangolo 5"/>
          <p:cNvSpPr/>
          <p:nvPr/>
        </p:nvSpPr>
        <p:spPr>
          <a:xfrm>
            <a:off x="2883628" y="935767"/>
            <a:ext cx="5688632" cy="369332"/>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Indicazioni sull’elemento soggettivo</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7577226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23528" y="1628800"/>
            <a:ext cx="8491194" cy="4896544"/>
          </a:xfrm>
          <a:noFill/>
        </p:spPr>
        <p:txBody>
          <a:bodyPr>
            <a:normAutofit fontScale="77500" lnSpcReduction="20000"/>
          </a:bodyPr>
          <a:lstStyle/>
          <a:p>
            <a:pPr marL="0" indent="0" algn="just">
              <a:buNone/>
            </a:pPr>
            <a:r>
              <a:rPr lang="it-IT" sz="3600" dirty="0">
                <a:latin typeface="Times New Roman"/>
                <a:cs typeface="Times New Roman"/>
              </a:rPr>
              <a:t>L’affermazione di responsabilità richiede la dimostrazione, da parte dell'accusa, della presenza (e della percezione da parte degli imputati) di </a:t>
            </a:r>
            <a:r>
              <a:rPr lang="it-IT" sz="3600" b="1" dirty="0">
                <a:latin typeface="Times New Roman"/>
                <a:cs typeface="Times New Roman"/>
              </a:rPr>
              <a:t>segnali perspicui e peculiari in relazione all'evento</a:t>
            </a:r>
            <a:r>
              <a:rPr lang="it-IT" sz="3600" dirty="0">
                <a:latin typeface="Times New Roman"/>
                <a:cs typeface="Times New Roman"/>
              </a:rPr>
              <a:t> illecito nonché l'accertamento del </a:t>
            </a:r>
            <a:r>
              <a:rPr lang="it-IT" sz="3600" b="1" dirty="0">
                <a:latin typeface="Times New Roman"/>
                <a:cs typeface="Times New Roman"/>
              </a:rPr>
              <a:t>grado di anormalità di questi </a:t>
            </a:r>
            <a:r>
              <a:rPr lang="it-IT" sz="3600" b="1" dirty="0" smtClean="0">
                <a:latin typeface="Times New Roman"/>
                <a:cs typeface="Times New Roman"/>
              </a:rPr>
              <a:t>sintomi</a:t>
            </a:r>
            <a:endParaRPr lang="it-IT" sz="3600" b="1" dirty="0" smtClean="0">
              <a:latin typeface="Times New Roman"/>
              <a:cs typeface="Times New Roman"/>
            </a:endParaRPr>
          </a:p>
          <a:p>
            <a:pPr algn="just"/>
            <a:endParaRPr lang="it-IT" sz="3600" dirty="0" smtClean="0">
              <a:latin typeface="Times New Roman"/>
              <a:cs typeface="Times New Roman"/>
            </a:endParaRPr>
          </a:p>
          <a:p>
            <a:pPr marL="0" indent="0" algn="just">
              <a:buNone/>
            </a:pPr>
            <a:r>
              <a:rPr lang="it-IT" sz="3600" dirty="0" smtClean="0">
                <a:latin typeface="Times New Roman"/>
                <a:cs typeface="Times New Roman"/>
              </a:rPr>
              <a:t>La </a:t>
            </a:r>
            <a:r>
              <a:rPr lang="it-IT" sz="3600" dirty="0">
                <a:latin typeface="Times New Roman"/>
                <a:cs typeface="Times New Roman"/>
              </a:rPr>
              <a:t>riforma del diritto societario </a:t>
            </a:r>
            <a:r>
              <a:rPr lang="it-IT" sz="3600" dirty="0" smtClean="0">
                <a:latin typeface="Times New Roman"/>
                <a:cs typeface="Times New Roman"/>
              </a:rPr>
              <a:t>del 2003 </a:t>
            </a:r>
            <a:r>
              <a:rPr lang="it-IT" sz="3600" dirty="0">
                <a:latin typeface="Times New Roman"/>
                <a:cs typeface="Times New Roman"/>
              </a:rPr>
              <a:t>introducendo l'onere di agire informato e sopprimendo il generale obbligo di vigilanza sul generale andamento della gestione, </a:t>
            </a:r>
            <a:r>
              <a:rPr lang="it-IT" sz="3600" b="1" dirty="0">
                <a:solidFill>
                  <a:srgbClr val="FF0000"/>
                </a:solidFill>
                <a:latin typeface="Times New Roman"/>
                <a:cs typeface="Times New Roman"/>
              </a:rPr>
              <a:t>ha indubbiamente alleggerito gli oneri e le responsabilità degli amministratori privi di </a:t>
            </a:r>
            <a:r>
              <a:rPr lang="it-IT" sz="3600" b="1" dirty="0" smtClean="0">
                <a:solidFill>
                  <a:srgbClr val="FF0000"/>
                </a:solidFill>
                <a:latin typeface="Times New Roman"/>
                <a:cs typeface="Times New Roman"/>
              </a:rPr>
              <a:t>deleghe</a:t>
            </a:r>
            <a:endParaRPr lang="it-IT" sz="3600" b="1" dirty="0">
              <a:solidFill>
                <a:srgbClr val="FF0000"/>
              </a:solidFill>
              <a:latin typeface="Times New Roman"/>
              <a:cs typeface="Times New Roman"/>
            </a:endParaRPr>
          </a:p>
          <a:p>
            <a:pPr algn="just"/>
            <a:endParaRPr lang="it-IT" sz="3500" dirty="0" smtClean="0"/>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4 maggio 2007, n. 23838</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193686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07434" y="1376772"/>
            <a:ext cx="8496944" cy="2124236"/>
          </a:xfrm>
          <a:noFill/>
        </p:spPr>
        <p:txBody>
          <a:bodyPr>
            <a:normAutofit fontScale="62500" lnSpcReduction="20000"/>
          </a:bodyPr>
          <a:lstStyle/>
          <a:p>
            <a:pPr marL="0" indent="0" algn="just">
              <a:buNone/>
            </a:pPr>
            <a:r>
              <a:rPr lang="it-IT" sz="3600" dirty="0" smtClean="0">
                <a:latin typeface="Times New Roman"/>
                <a:cs typeface="Times New Roman"/>
              </a:rPr>
              <a:t>Rimane </a:t>
            </a:r>
            <a:r>
              <a:rPr lang="it-IT" sz="3600" dirty="0" smtClean="0">
                <a:latin typeface="Times New Roman"/>
                <a:cs typeface="Times New Roman"/>
              </a:rPr>
              <a:t>tuttavia </a:t>
            </a:r>
            <a:r>
              <a:rPr lang="it-IT" sz="3600" dirty="0">
                <a:latin typeface="Times New Roman"/>
                <a:cs typeface="Times New Roman"/>
              </a:rPr>
              <a:t>invocabile la penale responsabilità degli </a:t>
            </a:r>
            <a:r>
              <a:rPr lang="it-IT" sz="3600" b="1" dirty="0">
                <a:latin typeface="Times New Roman"/>
                <a:cs typeface="Times New Roman"/>
              </a:rPr>
              <a:t>amministratori</a:t>
            </a:r>
            <a:r>
              <a:rPr lang="it-IT" sz="3600" dirty="0">
                <a:latin typeface="Times New Roman"/>
                <a:cs typeface="Times New Roman"/>
              </a:rPr>
              <a:t> stessi ex art. 40, 2° comma, c.p. ogniqualvolta, prescindendo dalla modalità e dalla tipologia del canale conoscitivo, essi siano </a:t>
            </a:r>
            <a:r>
              <a:rPr lang="it-IT" sz="3600" b="1" dirty="0">
                <a:solidFill>
                  <a:srgbClr val="FF0000"/>
                </a:solidFill>
                <a:latin typeface="Times New Roman"/>
                <a:cs typeface="Times New Roman"/>
              </a:rPr>
              <a:t>a conoscenza </a:t>
            </a:r>
            <a:r>
              <a:rPr lang="it-IT" sz="3600" dirty="0">
                <a:latin typeface="Times New Roman"/>
                <a:cs typeface="Times New Roman"/>
              </a:rPr>
              <a:t>della commissione di reati commessi da altri amministratori pregiudizievoli per l'ente amministrato e, pur avendone l'obbligo giuridico, abbiano </a:t>
            </a:r>
            <a:r>
              <a:rPr lang="it-IT" sz="3600" b="1" dirty="0">
                <a:solidFill>
                  <a:srgbClr val="FF0000"/>
                </a:solidFill>
                <a:latin typeface="Times New Roman"/>
                <a:cs typeface="Times New Roman"/>
              </a:rPr>
              <a:t>consapevolmente omesso di </a:t>
            </a:r>
            <a:r>
              <a:rPr lang="it-IT" sz="3600" b="1" dirty="0" smtClean="0">
                <a:solidFill>
                  <a:srgbClr val="FF0000"/>
                </a:solidFill>
                <a:latin typeface="Times New Roman"/>
                <a:cs typeface="Times New Roman"/>
              </a:rPr>
              <a:t>impedirlo</a:t>
            </a:r>
            <a:endParaRPr lang="it-IT" sz="3600" dirty="0" smtClean="0">
              <a:latin typeface="Times New Roman"/>
              <a:cs typeface="Times New Roman"/>
            </a:endParaRPr>
          </a:p>
          <a:p>
            <a:pPr marL="0" indent="0" algn="just">
              <a:buNone/>
            </a:pPr>
            <a:endParaRPr lang="it-IT" sz="3600" dirty="0" smtClean="0">
              <a:latin typeface="Times New Roman"/>
              <a:cs typeface="Times New Roman"/>
            </a:endParaRPr>
          </a:p>
          <a:p>
            <a:pPr marL="0" indent="0" algn="just">
              <a:buNone/>
            </a:pPr>
            <a:endParaRPr lang="it-IT" sz="3600" dirty="0" smtClean="0">
              <a:latin typeface="Times New Roman"/>
              <a:cs typeface="Times New Roman"/>
            </a:endParaRPr>
          </a:p>
          <a:p>
            <a:pPr algn="just"/>
            <a:endParaRPr lang="it-IT" sz="3500" dirty="0" smtClean="0"/>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4 maggio 2007, n. 23838</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Freccia a destra 1"/>
          <p:cNvSpPr/>
          <p:nvPr/>
        </p:nvSpPr>
        <p:spPr>
          <a:xfrm>
            <a:off x="517840" y="4593325"/>
            <a:ext cx="136815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CasellaDiTesto 3"/>
          <p:cNvSpPr txBox="1"/>
          <p:nvPr/>
        </p:nvSpPr>
        <p:spPr>
          <a:xfrm>
            <a:off x="2411760" y="4088466"/>
            <a:ext cx="3672408" cy="1200329"/>
          </a:xfrm>
          <a:prstGeom prst="rect">
            <a:avLst/>
          </a:prstGeom>
          <a:noFill/>
        </p:spPr>
        <p:txBody>
          <a:bodyPr wrap="square" rtlCol="0">
            <a:spAutoFit/>
          </a:bodyPr>
          <a:lstStyle/>
          <a:p>
            <a:pPr algn="ctr"/>
            <a:r>
              <a:rPr lang="it-IT" dirty="0" smtClean="0">
                <a:latin typeface="Times New Roman" panose="02020603050405020304" pitchFamily="18" charset="0"/>
                <a:cs typeface="Times New Roman" panose="02020603050405020304" pitchFamily="18" charset="0"/>
              </a:rPr>
              <a:t>Mancata dimostrazione della percezione da parte degli amministratori non esecutivi  </a:t>
            </a:r>
            <a:r>
              <a:rPr lang="it-IT" b="1" dirty="0" smtClean="0">
                <a:latin typeface="Times New Roman" panose="02020603050405020304" pitchFamily="18" charset="0"/>
                <a:cs typeface="Times New Roman" panose="02020603050405020304" pitchFamily="18" charset="0"/>
              </a:rPr>
              <a:t>RIGETTA IL RICORSO DEL PM</a:t>
            </a:r>
            <a:endParaRPr lang="it-IT"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36486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11560" y="1340768"/>
            <a:ext cx="7960700" cy="3631763"/>
          </a:xfrm>
          <a:prstGeom prst="rect">
            <a:avLst/>
          </a:prstGeom>
        </p:spPr>
        <p:txBody>
          <a:bodyPr wrap="square">
            <a:spAutoFit/>
          </a:bodyPr>
          <a:lstStyle/>
          <a:p>
            <a:pPr algn="just"/>
            <a:r>
              <a:rPr lang="it-IT" dirty="0">
                <a:latin typeface="Times New Roman"/>
                <a:cs typeface="Times New Roman"/>
              </a:rPr>
              <a:t>Non diversamente si deve concludere per la posizione dei </a:t>
            </a:r>
            <a:r>
              <a:rPr lang="it-IT" b="1" dirty="0">
                <a:latin typeface="Times New Roman"/>
                <a:cs typeface="Times New Roman"/>
              </a:rPr>
              <a:t>sindaci</a:t>
            </a:r>
            <a:r>
              <a:rPr lang="it-IT" dirty="0">
                <a:latin typeface="Times New Roman"/>
                <a:cs typeface="Times New Roman"/>
              </a:rPr>
              <a:t>. Per essi la riforma non ha disposto mutamento quanto all'obbligo di vigilanza, essendo rimasto inalterato il paradigma della responsabilità dettato dall'art. 2407 c.c., comma 2.  </a:t>
            </a:r>
            <a:r>
              <a:rPr lang="it-IT" b="1" dirty="0">
                <a:solidFill>
                  <a:srgbClr val="FF0000"/>
                </a:solidFill>
                <a:latin typeface="Times New Roman"/>
                <a:cs typeface="Times New Roman"/>
              </a:rPr>
              <a:t>Sussiste un espresso e diretto obbligo di vigilanza sulla gestione degli amministratori </a:t>
            </a:r>
          </a:p>
          <a:p>
            <a:pPr algn="just"/>
            <a:endParaRPr lang="it-IT" dirty="0" smtClean="0">
              <a:latin typeface="Times New Roman"/>
              <a:cs typeface="Times New Roman"/>
            </a:endParaRPr>
          </a:p>
          <a:p>
            <a:pPr algn="just"/>
            <a:r>
              <a:rPr lang="it-IT" dirty="0" smtClean="0">
                <a:latin typeface="Times New Roman"/>
                <a:cs typeface="Times New Roman"/>
              </a:rPr>
              <a:t>Il </a:t>
            </a:r>
            <a:r>
              <a:rPr lang="it-IT" dirty="0">
                <a:latin typeface="Times New Roman"/>
                <a:cs typeface="Times New Roman"/>
              </a:rPr>
              <a:t>discrimine circa la possibilità o meno di rinviare a giudizio un sindaco è stato correttamente ravvisato dal G.U.P. nella provata conoscenza dell’atto </a:t>
            </a:r>
            <a:r>
              <a:rPr lang="it-IT" dirty="0" err="1">
                <a:latin typeface="Times New Roman"/>
                <a:cs typeface="Times New Roman"/>
              </a:rPr>
              <a:t>antidoveroso</a:t>
            </a:r>
            <a:r>
              <a:rPr lang="it-IT" dirty="0">
                <a:latin typeface="Times New Roman"/>
                <a:cs typeface="Times New Roman"/>
              </a:rPr>
              <a:t> degli </a:t>
            </a:r>
            <a:r>
              <a:rPr lang="it-IT" dirty="0" smtClean="0">
                <a:latin typeface="Times New Roman"/>
                <a:cs typeface="Times New Roman"/>
              </a:rPr>
              <a:t>amministratori, </a:t>
            </a:r>
            <a:r>
              <a:rPr lang="it-IT" dirty="0">
                <a:latin typeface="Times New Roman" panose="02020603050405020304" pitchFamily="18" charset="0"/>
                <a:cs typeface="Times New Roman" panose="02020603050405020304" pitchFamily="18" charset="0"/>
              </a:rPr>
              <a:t>con ciò applicando alla figura del sindaco il medesimo vaglio</a:t>
            </a:r>
          </a:p>
          <a:p>
            <a:pPr algn="just"/>
            <a:r>
              <a:rPr lang="it-IT" dirty="0">
                <a:latin typeface="Times New Roman" panose="02020603050405020304" pitchFamily="18" charset="0"/>
                <a:cs typeface="Times New Roman" panose="02020603050405020304" pitchFamily="18" charset="0"/>
              </a:rPr>
              <a:t>giuridico sin qui svolto, ed addebitandogli - ai sensi dell'art. 40 c.c., comma 2 - la colpevole </a:t>
            </a:r>
            <a:r>
              <a:rPr lang="it-IT" dirty="0" smtClean="0">
                <a:latin typeface="Times New Roman" panose="02020603050405020304" pitchFamily="18" charset="0"/>
                <a:cs typeface="Times New Roman" panose="02020603050405020304" pitchFamily="18" charset="0"/>
              </a:rPr>
              <a:t>inerzia, censurabile </a:t>
            </a:r>
            <a:r>
              <a:rPr lang="it-IT" dirty="0">
                <a:latin typeface="Times New Roman" panose="02020603050405020304" pitchFamily="18" charset="0"/>
                <a:cs typeface="Times New Roman" panose="02020603050405020304" pitchFamily="18" charset="0"/>
              </a:rPr>
              <a:t>in quanto </a:t>
            </a:r>
            <a:r>
              <a:rPr lang="it-IT" b="1" dirty="0">
                <a:latin typeface="Times New Roman" panose="02020603050405020304" pitchFamily="18" charset="0"/>
                <a:cs typeface="Times New Roman" panose="02020603050405020304" pitchFamily="18" charset="0"/>
              </a:rPr>
              <a:t>pienamente conscia dell'evento da evitare.</a:t>
            </a:r>
            <a:endParaRPr lang="it-IT" b="1" dirty="0" smtClean="0">
              <a:latin typeface="Times New Roman"/>
              <a:cs typeface="Times New Roman"/>
            </a:endParaRPr>
          </a:p>
          <a:p>
            <a:pPr algn="just"/>
            <a:endParaRPr lang="it-IT" sz="1400" dirty="0" smtClean="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4 maggio 2007, n. 23838</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Freccia a destra 5"/>
          <p:cNvSpPr/>
          <p:nvPr/>
        </p:nvSpPr>
        <p:spPr>
          <a:xfrm>
            <a:off x="755576" y="5351275"/>
            <a:ext cx="136815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2915816" y="4720623"/>
            <a:ext cx="4752528" cy="1477328"/>
          </a:xfrm>
          <a:prstGeom prst="rect">
            <a:avLst/>
          </a:prstGeom>
          <a:noFill/>
        </p:spPr>
        <p:txBody>
          <a:bodyPr wrap="square" rtlCol="0">
            <a:spAutoFit/>
          </a:bodyPr>
          <a:lstStyle/>
          <a:p>
            <a:pPr algn="just"/>
            <a:r>
              <a:rPr lang="it-IT" dirty="0">
                <a:latin typeface="Times New Roman" panose="02020603050405020304" pitchFamily="18" charset="0"/>
                <a:cs typeface="Times New Roman" panose="02020603050405020304" pitchFamily="18" charset="0"/>
              </a:rPr>
              <a:t>Il GUP. ha distinto le posizioni di </a:t>
            </a:r>
            <a:r>
              <a:rPr lang="it-IT" dirty="0" smtClean="0">
                <a:latin typeface="Times New Roman" panose="02020603050405020304" pitchFamily="18" charset="0"/>
                <a:cs typeface="Times New Roman" panose="02020603050405020304" pitchFamily="18" charset="0"/>
              </a:rPr>
              <a:t>alcuni sindaci </a:t>
            </a:r>
            <a:r>
              <a:rPr lang="it-IT" dirty="0">
                <a:latin typeface="Times New Roman" panose="02020603050405020304" pitchFamily="18" charset="0"/>
                <a:cs typeface="Times New Roman" panose="02020603050405020304" pitchFamily="18" charset="0"/>
              </a:rPr>
              <a:t>da quella di uno </a:t>
            </a:r>
            <a:r>
              <a:rPr lang="it-IT" dirty="0" smtClean="0">
                <a:latin typeface="Times New Roman" panose="02020603050405020304" pitchFamily="18" charset="0"/>
                <a:cs typeface="Times New Roman" panose="02020603050405020304" pitchFamily="18" charset="0"/>
              </a:rPr>
              <a:t>di loro in </a:t>
            </a:r>
            <a:r>
              <a:rPr lang="it-IT" dirty="0">
                <a:latin typeface="Times New Roman" panose="02020603050405020304" pitchFamily="18" charset="0"/>
                <a:cs typeface="Times New Roman" panose="02020603050405020304" pitchFamily="18" charset="0"/>
              </a:rPr>
              <a:t>ordine al quale si riteneva essere stato adeguatamente assolto l’onere probatorio da parte della pubblica accusa, per il quale ha disposto il rinvio a giudizio</a:t>
            </a:r>
            <a:endParaRPr lang="it-IT" dirty="0"/>
          </a:p>
        </p:txBody>
      </p:sp>
    </p:spTree>
    <p:extLst>
      <p:ext uri="{BB962C8B-B14F-4D97-AF65-F5344CB8AC3E}">
        <p14:creationId xmlns:p14="http://schemas.microsoft.com/office/powerpoint/2010/main" val="570580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Fallimento e rischio penale per il sindaco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CasellaDiTesto 5"/>
          <p:cNvSpPr txBox="1"/>
          <p:nvPr/>
        </p:nvSpPr>
        <p:spPr>
          <a:xfrm>
            <a:off x="611560" y="1196752"/>
            <a:ext cx="7760770" cy="3970318"/>
          </a:xfrm>
          <a:prstGeom prst="rect">
            <a:avLst/>
          </a:prstGeom>
          <a:noFill/>
        </p:spPr>
        <p:txBody>
          <a:bodyPr wrap="square" rtlCol="0">
            <a:spAutoFit/>
          </a:bodyPr>
          <a:lstStyle/>
          <a:p>
            <a:pPr algn="just"/>
            <a:r>
              <a:rPr lang="it-IT" dirty="0" smtClean="0">
                <a:latin typeface="Times New Roman"/>
                <a:cs typeface="Times New Roman"/>
              </a:rPr>
              <a:t>I sindaci rispondono dei reati fallimentari con riferimento alle funzioni di controllo interno che sono loro affidate dalla legge e, in particolare, dagli artt. 2403 e 2407 c.c., che sanciscono in capo al collegio sindacale specifici </a:t>
            </a:r>
            <a:r>
              <a:rPr lang="it-IT" b="1" dirty="0" smtClean="0">
                <a:solidFill>
                  <a:srgbClr val="FF0000"/>
                </a:solidFill>
                <a:latin typeface="Times New Roman"/>
                <a:cs typeface="Times New Roman"/>
              </a:rPr>
              <a:t>obblighi di controllo</a:t>
            </a:r>
            <a:r>
              <a:rPr lang="it-IT" dirty="0" smtClean="0">
                <a:latin typeface="Times New Roman"/>
                <a:cs typeface="Times New Roman"/>
              </a:rPr>
              <a:t>, volti a tutelare tanto la società, quanto i creditori sociali</a:t>
            </a:r>
          </a:p>
          <a:p>
            <a:endParaRPr lang="it-IT" dirty="0"/>
          </a:p>
          <a:p>
            <a:endParaRPr lang="it-IT" dirty="0" smtClean="0"/>
          </a:p>
          <a:p>
            <a:endParaRPr lang="it-IT" dirty="0"/>
          </a:p>
          <a:p>
            <a:endParaRPr lang="it-IT" dirty="0" smtClean="0"/>
          </a:p>
          <a:p>
            <a:endParaRPr lang="it-IT" dirty="0"/>
          </a:p>
          <a:p>
            <a:endParaRPr lang="it-IT" dirty="0" smtClean="0"/>
          </a:p>
          <a:p>
            <a:pPr algn="just"/>
            <a:r>
              <a:rPr lang="it-IT" dirty="0" smtClean="0">
                <a:latin typeface="Times New Roman"/>
                <a:cs typeface="Times New Roman"/>
              </a:rPr>
              <a:t>Dalla </a:t>
            </a:r>
            <a:r>
              <a:rPr lang="it-IT" b="1" dirty="0" smtClean="0">
                <a:solidFill>
                  <a:srgbClr val="FF0000"/>
                </a:solidFill>
                <a:latin typeface="Times New Roman"/>
                <a:cs typeface="Times New Roman"/>
              </a:rPr>
              <a:t>posizione di garanzia </a:t>
            </a:r>
            <a:r>
              <a:rPr lang="it-IT" dirty="0" smtClean="0">
                <a:latin typeface="Times New Roman"/>
                <a:cs typeface="Times New Roman"/>
              </a:rPr>
              <a:t>che essi assumono rispetto alla tutela di specifici beni giuridici, deriva che al sindaco potrà – come in effetti accade frequentemente nella prassi – essere contestata la bancarotta societaria nella forma omissiva impropria attraverso la clausola estensiva di cui all’art. 40 cpv. del codice penale</a:t>
            </a:r>
            <a:endParaRPr lang="it-IT" dirty="0">
              <a:latin typeface="Times New Roman"/>
              <a:cs typeface="Times New Roman"/>
            </a:endParaRPr>
          </a:p>
        </p:txBody>
      </p:sp>
      <p:sp>
        <p:nvSpPr>
          <p:cNvPr id="7" name="Freccia in giù 6"/>
          <p:cNvSpPr/>
          <p:nvPr/>
        </p:nvSpPr>
        <p:spPr>
          <a:xfrm>
            <a:off x="4139952" y="2492896"/>
            <a:ext cx="576064"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527242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ottobre 2012, n. 23000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Segnaposto contenuto 1"/>
          <p:cNvSpPr>
            <a:spLocks noGrp="1"/>
          </p:cNvSpPr>
          <p:nvPr>
            <p:ph idx="1"/>
          </p:nvPr>
        </p:nvSpPr>
        <p:spPr>
          <a:xfrm>
            <a:off x="467544" y="1614538"/>
            <a:ext cx="8229600" cy="5257800"/>
          </a:xfrm>
        </p:spPr>
        <p:txBody>
          <a:bodyPr>
            <a:normAutofit/>
          </a:bodyPr>
          <a:lstStyle/>
          <a:p>
            <a:pPr marL="0" indent="0" algn="ctr">
              <a:buNone/>
            </a:pPr>
            <a:r>
              <a:rPr lang="it-IT" sz="2600" dirty="0" smtClean="0">
                <a:latin typeface="Times New Roman"/>
                <a:cs typeface="Times New Roman"/>
              </a:rPr>
              <a:t>Annullata la decisione di responsabilità concorsuale per bancarotta fraudolenta in capo agli </a:t>
            </a:r>
            <a:r>
              <a:rPr lang="it-IT" sz="2600" b="1" dirty="0" smtClean="0">
                <a:latin typeface="Times New Roman"/>
                <a:cs typeface="Times New Roman"/>
              </a:rPr>
              <a:t>amministratori senza delega </a:t>
            </a:r>
            <a:r>
              <a:rPr lang="it-IT" sz="2600" dirty="0" smtClean="0">
                <a:latin typeface="Times New Roman"/>
                <a:cs typeface="Times New Roman"/>
              </a:rPr>
              <a:t>per avere preso parte a </a:t>
            </a:r>
            <a:r>
              <a:rPr lang="it-IT" sz="2600" i="1" dirty="0" smtClean="0">
                <a:latin typeface="Times New Roman"/>
                <a:cs typeface="Times New Roman"/>
              </a:rPr>
              <a:t>deliberazioni del </a:t>
            </a:r>
            <a:r>
              <a:rPr lang="it-IT" sz="2600" i="1" dirty="0" err="1">
                <a:latin typeface="Times New Roman"/>
                <a:cs typeface="Times New Roman"/>
              </a:rPr>
              <a:t>c</a:t>
            </a:r>
            <a:r>
              <a:rPr lang="it-IT" sz="2600" i="1" dirty="0" err="1" smtClean="0">
                <a:latin typeface="Times New Roman"/>
                <a:cs typeface="Times New Roman"/>
              </a:rPr>
              <a:t>.d.a.</a:t>
            </a:r>
            <a:r>
              <a:rPr lang="it-IT" sz="2600" i="1" dirty="0" smtClean="0">
                <a:latin typeface="Times New Roman"/>
                <a:cs typeface="Times New Roman"/>
              </a:rPr>
              <a:t> integranti operazioni distrattive</a:t>
            </a:r>
          </a:p>
          <a:p>
            <a:pPr marL="0" indent="0" algn="ctr">
              <a:buNone/>
            </a:pPr>
            <a:endParaRPr lang="it-IT" sz="2600" dirty="0" smtClean="0">
              <a:latin typeface="Times New Roman"/>
              <a:cs typeface="Times New Roman"/>
            </a:endParaRPr>
          </a:p>
          <a:p>
            <a:pPr marL="0" indent="0" algn="ctr">
              <a:buNone/>
            </a:pPr>
            <a:endParaRPr lang="it-IT" sz="2600" dirty="0" smtClean="0">
              <a:latin typeface="Times New Roman"/>
              <a:cs typeface="Times New Roman"/>
            </a:endParaRPr>
          </a:p>
          <a:p>
            <a:pPr marL="0" indent="0" algn="ctr">
              <a:buNone/>
            </a:pPr>
            <a:r>
              <a:rPr lang="it-IT" sz="2600" dirty="0" smtClean="0">
                <a:latin typeface="Times New Roman"/>
                <a:cs typeface="Times New Roman"/>
              </a:rPr>
              <a:t>La sussistenza di </a:t>
            </a:r>
            <a:r>
              <a:rPr lang="it-IT" sz="2600" i="1" dirty="0" smtClean="0">
                <a:latin typeface="Times New Roman"/>
                <a:cs typeface="Times New Roman"/>
              </a:rPr>
              <a:t>“fattori di anomalia tali da emergere ad una semplice lettura del carteggio” </a:t>
            </a:r>
            <a:r>
              <a:rPr lang="it-IT" sz="2600" dirty="0" smtClean="0">
                <a:latin typeface="Times New Roman"/>
                <a:cs typeface="Times New Roman"/>
              </a:rPr>
              <a:t>comporta un addebito di colpa (anche grave) in capo a chi non li ha colti come anormali, ma non può assicurarne la conoscenza vera e propria</a:t>
            </a:r>
            <a:endParaRPr lang="it-IT" sz="2600" dirty="0">
              <a:latin typeface="Times New Roman"/>
              <a:cs typeface="Times New Roman"/>
            </a:endParaRPr>
          </a:p>
          <a:p>
            <a:endParaRPr lang="it-IT" dirty="0"/>
          </a:p>
        </p:txBody>
      </p:sp>
      <p:sp>
        <p:nvSpPr>
          <p:cNvPr id="3" name="Freccia giù 2"/>
          <p:cNvSpPr/>
          <p:nvPr/>
        </p:nvSpPr>
        <p:spPr>
          <a:xfrm>
            <a:off x="3995936" y="3392996"/>
            <a:ext cx="1296144" cy="792088"/>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pic>
        <p:nvPicPr>
          <p:cNvPr id="6" name="Immagine 5"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3568" y="889231"/>
            <a:ext cx="792088" cy="792088"/>
          </a:xfrm>
          <a:prstGeom prst="rect">
            <a:avLst/>
          </a:prstGeom>
        </p:spPr>
      </p:pic>
      <p:sp>
        <p:nvSpPr>
          <p:cNvPr id="7" name="Rettangolo 6"/>
          <p:cNvSpPr/>
          <p:nvPr/>
        </p:nvSpPr>
        <p:spPr>
          <a:xfrm>
            <a:off x="2883628" y="935767"/>
            <a:ext cx="5688632" cy="369332"/>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In particolare: l’amministratore senza delega</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356518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ottobre 2012, n. 23000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3" name="Diagramma 2"/>
          <p:cNvGraphicFramePr/>
          <p:nvPr>
            <p:extLst>
              <p:ext uri="{D42A27DB-BD31-4B8C-83A1-F6EECF244321}">
                <p14:modId xmlns:p14="http://schemas.microsoft.com/office/powerpoint/2010/main" val="2572107090"/>
              </p:ext>
            </p:extLst>
          </p:nvPr>
        </p:nvGraphicFramePr>
        <p:xfrm>
          <a:off x="539552" y="1052736"/>
          <a:ext cx="8280920"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10107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ottobre 2012, n. 23000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3" name="Diagramma 2"/>
          <p:cNvGraphicFramePr/>
          <p:nvPr>
            <p:extLst>
              <p:ext uri="{D42A27DB-BD31-4B8C-83A1-F6EECF244321}">
                <p14:modId xmlns:p14="http://schemas.microsoft.com/office/powerpoint/2010/main" val="2457560887"/>
              </p:ext>
            </p:extLst>
          </p:nvPr>
        </p:nvGraphicFramePr>
        <p:xfrm>
          <a:off x="539552" y="1052736"/>
          <a:ext cx="8136904"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47852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51520" y="1628800"/>
            <a:ext cx="8496944" cy="5355313"/>
          </a:xfrm>
          <a:prstGeom prst="rect">
            <a:avLst/>
          </a:prstGeom>
          <a:noFill/>
        </p:spPr>
        <p:txBody>
          <a:bodyPr wrap="square" rtlCol="0">
            <a:spAutoFit/>
          </a:bodyPr>
          <a:lstStyle/>
          <a:p>
            <a:pPr algn="just"/>
            <a:endParaRPr lang="it-IT" dirty="0" smtClean="0">
              <a:latin typeface="Calibri"/>
              <a:cs typeface="Calibri"/>
            </a:endParaRPr>
          </a:p>
          <a:p>
            <a:pPr algn="just"/>
            <a:r>
              <a:rPr lang="it-IT" dirty="0" smtClean="0">
                <a:latin typeface="Times New Roman"/>
                <a:cs typeface="Times New Roman"/>
              </a:rPr>
              <a:t>“Non </a:t>
            </a:r>
            <a:r>
              <a:rPr lang="it-IT" dirty="0">
                <a:latin typeface="Times New Roman"/>
                <a:cs typeface="Times New Roman"/>
              </a:rPr>
              <a:t>potendo l’elemento soggettivo che essere desunto da elementi obiettivi rivelatori dell’atteggiamento psicologico dell’agente (ossia, </a:t>
            </a:r>
            <a:r>
              <a:rPr lang="it-IT" b="1" dirty="0" smtClean="0">
                <a:latin typeface="Times New Roman"/>
                <a:cs typeface="Times New Roman"/>
              </a:rPr>
              <a:t>non </a:t>
            </a:r>
            <a:r>
              <a:rPr lang="it-IT" b="1" dirty="0">
                <a:latin typeface="Times New Roman"/>
                <a:cs typeface="Times New Roman"/>
              </a:rPr>
              <a:t>essendo possibile entrare “nella testa” degli amministratori”</a:t>
            </a:r>
            <a:r>
              <a:rPr lang="it-IT" dirty="0">
                <a:latin typeface="Times New Roman"/>
                <a:cs typeface="Times New Roman"/>
              </a:rPr>
              <a:t>) è dalla conoscenza dei segnali di allarme, intesi come momenti rivelatori, con qualche grado di congruenza, secondo massime di esperienza o </a:t>
            </a:r>
            <a:r>
              <a:rPr lang="it-IT" b="1" dirty="0">
                <a:latin typeface="Times New Roman"/>
                <a:cs typeface="Times New Roman"/>
              </a:rPr>
              <a:t>criteri di valutazione professionale, del pericolo dell'evento</a:t>
            </a:r>
            <a:r>
              <a:rPr lang="it-IT" dirty="0">
                <a:latin typeface="Times New Roman"/>
                <a:cs typeface="Times New Roman"/>
              </a:rPr>
              <a:t>, che </a:t>
            </a:r>
            <a:r>
              <a:rPr lang="it-IT" dirty="0" smtClean="0">
                <a:latin typeface="Times New Roman"/>
                <a:cs typeface="Times New Roman"/>
              </a:rPr>
              <a:t>può desumersi </a:t>
            </a:r>
            <a:r>
              <a:rPr lang="it-IT" dirty="0">
                <a:latin typeface="Times New Roman"/>
                <a:cs typeface="Times New Roman"/>
              </a:rPr>
              <a:t>la prova della ricorrenza della rappresentazione dell'evento da parte di chi è tenuto - per la posizione di garanzia assegnatagli dall'ordinamento - ad uno specifico </a:t>
            </a:r>
            <a:r>
              <a:rPr lang="it-IT" i="1" dirty="0" err="1">
                <a:latin typeface="Times New Roman"/>
                <a:cs typeface="Times New Roman"/>
              </a:rPr>
              <a:t>devoir</a:t>
            </a:r>
            <a:r>
              <a:rPr lang="it-IT" i="1" dirty="0">
                <a:latin typeface="Times New Roman"/>
                <a:cs typeface="Times New Roman"/>
              </a:rPr>
              <a:t> </a:t>
            </a:r>
            <a:r>
              <a:rPr lang="it-IT" i="1" dirty="0" smtClean="0">
                <a:latin typeface="Times New Roman"/>
                <a:cs typeface="Times New Roman"/>
              </a:rPr>
              <a:t>d'alerte”</a:t>
            </a:r>
          </a:p>
          <a:p>
            <a:pPr algn="just"/>
            <a:endParaRPr lang="it-IT" i="1" dirty="0">
              <a:latin typeface="Times New Roman"/>
              <a:cs typeface="Times New Roman"/>
            </a:endParaRPr>
          </a:p>
          <a:p>
            <a:pPr algn="just"/>
            <a:r>
              <a:rPr lang="it-IT" dirty="0">
                <a:latin typeface="Times New Roman"/>
                <a:cs typeface="Times New Roman"/>
              </a:rPr>
              <a:t>Circa la tipologia del «segnali di allarme</a:t>
            </a:r>
            <a:r>
              <a:rPr lang="it-IT" dirty="0" smtClean="0">
                <a:latin typeface="Times New Roman"/>
                <a:cs typeface="Times New Roman"/>
              </a:rPr>
              <a:t>», la S.C. si riferisce alla motivazione del giudice di merito, argomentando come </a:t>
            </a:r>
            <a:r>
              <a:rPr lang="it-IT" b="1" dirty="0">
                <a:latin typeface="Times New Roman"/>
                <a:cs typeface="Times New Roman"/>
              </a:rPr>
              <a:t>non potessero essere sfuggiti ai componenti del consiglio di amministrazione, stante la loro evidenza, elementi perspicui e peculiari come</a:t>
            </a:r>
            <a:r>
              <a:rPr lang="it-IT" dirty="0">
                <a:latin typeface="Times New Roman"/>
                <a:cs typeface="Times New Roman"/>
              </a:rPr>
              <a:t> </a:t>
            </a:r>
            <a:endParaRPr lang="it-IT" dirty="0" smtClean="0">
              <a:latin typeface="Times New Roman"/>
              <a:cs typeface="Times New Roman"/>
            </a:endParaRPr>
          </a:p>
          <a:p>
            <a:pPr marL="285750" indent="-285750" algn="just">
              <a:buFont typeface="Arial"/>
              <a:buChar char="•"/>
            </a:pPr>
            <a:r>
              <a:rPr lang="it-IT" dirty="0" smtClean="0">
                <a:latin typeface="Times New Roman"/>
                <a:cs typeface="Times New Roman"/>
              </a:rPr>
              <a:t>la </a:t>
            </a:r>
            <a:r>
              <a:rPr lang="it-IT" dirty="0">
                <a:latin typeface="Times New Roman"/>
                <a:cs typeface="Times New Roman"/>
              </a:rPr>
              <a:t>progressione assolutamente anomala e ingiustificata della liquidità, pur in presenza di una campagna di acquisizioni e investimenti di rilevanza </a:t>
            </a:r>
            <a:r>
              <a:rPr lang="it-IT" dirty="0" smtClean="0">
                <a:latin typeface="Times New Roman"/>
                <a:cs typeface="Times New Roman"/>
              </a:rPr>
              <a:t>mondiale</a:t>
            </a:r>
          </a:p>
          <a:p>
            <a:pPr marL="285750" indent="-285750" algn="just">
              <a:buFont typeface="Arial"/>
              <a:buChar char="•"/>
            </a:pPr>
            <a:r>
              <a:rPr lang="it-IT" dirty="0" smtClean="0">
                <a:latin typeface="Times New Roman"/>
                <a:cs typeface="Times New Roman"/>
              </a:rPr>
              <a:t>la </a:t>
            </a:r>
            <a:r>
              <a:rPr lang="it-IT" dirty="0">
                <a:latin typeface="Times New Roman"/>
                <a:cs typeface="Times New Roman"/>
              </a:rPr>
              <a:t>continua crescita dell’indebitamento, in apparenza non correlata alle vicende economiche e finanziarie del gruppo ed anzi del tutto anomala, in quanto </a:t>
            </a:r>
            <a:r>
              <a:rPr lang="it-IT" dirty="0" err="1" smtClean="0">
                <a:latin typeface="Times New Roman"/>
                <a:cs typeface="Times New Roman"/>
              </a:rPr>
              <a:t>pressochè</a:t>
            </a:r>
            <a:r>
              <a:rPr lang="it-IT" dirty="0" smtClean="0">
                <a:latin typeface="Times New Roman"/>
                <a:cs typeface="Times New Roman"/>
              </a:rPr>
              <a:t> </a:t>
            </a:r>
            <a:r>
              <a:rPr lang="it-IT" dirty="0">
                <a:latin typeface="Times New Roman"/>
                <a:cs typeface="Times New Roman"/>
              </a:rPr>
              <a:t>doppia rispetto agli investimenti </a:t>
            </a:r>
            <a:r>
              <a:rPr lang="it-IT" dirty="0" smtClean="0">
                <a:latin typeface="Times New Roman"/>
                <a:cs typeface="Times New Roman"/>
              </a:rPr>
              <a:t>effettuati</a:t>
            </a:r>
            <a:endParaRPr lang="it-IT" dirty="0">
              <a:latin typeface="Times New Roman"/>
              <a:cs typeface="Times New Roman"/>
            </a:endParaRPr>
          </a:p>
          <a:p>
            <a:pPr algn="just"/>
            <a:endParaRPr lang="it-IT" dirty="0" smtClean="0">
              <a:latin typeface="Calibri"/>
              <a:cs typeface="Calibri"/>
            </a:endParaRPr>
          </a:p>
          <a:p>
            <a:endParaRPr lang="it-IT" dirty="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7 marzo 2014, n. 32352 - Parmalat</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4" name="Immagine 3"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2" y="924742"/>
            <a:ext cx="792088" cy="792088"/>
          </a:xfrm>
          <a:prstGeom prst="rect">
            <a:avLst/>
          </a:prstGeom>
        </p:spPr>
      </p:pic>
      <p:sp>
        <p:nvSpPr>
          <p:cNvPr id="7" name="Rettangolo 6"/>
          <p:cNvSpPr/>
          <p:nvPr/>
        </p:nvSpPr>
        <p:spPr>
          <a:xfrm>
            <a:off x="2555776" y="935767"/>
            <a:ext cx="6016484" cy="646331"/>
          </a:xfrm>
          <a:prstGeom prst="rect">
            <a:avLst/>
          </a:prstGeom>
          <a:ln>
            <a:solidFill>
              <a:schemeClr val="tx1"/>
            </a:solidFill>
          </a:ln>
        </p:spPr>
        <p:txBody>
          <a:bodyPr wrap="square">
            <a:spAutoFit/>
          </a:bodyPr>
          <a:lstStyle/>
          <a:p>
            <a:r>
              <a:rPr lang="it-IT" b="1" dirty="0" smtClean="0">
                <a:latin typeface="Times New Roman" panose="02020603050405020304" pitchFamily="18" charset="0"/>
                <a:ea typeface="Verdana" panose="020B0604030504040204" pitchFamily="34" charset="0"/>
                <a:cs typeface="Times New Roman" panose="02020603050405020304" pitchFamily="18" charset="0"/>
              </a:rPr>
              <a:t>Un caso «famoso» di bancarotta fraudolenta patrimoniale – percepibilità dei segnali d’allarme</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43985702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13 dicembre 2006, n. 17393</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Segnaposto contenuto 1"/>
          <p:cNvSpPr>
            <a:spLocks noGrp="1"/>
          </p:cNvSpPr>
          <p:nvPr>
            <p:ph idx="1"/>
          </p:nvPr>
        </p:nvSpPr>
        <p:spPr>
          <a:xfrm>
            <a:off x="467544" y="1855365"/>
            <a:ext cx="8229600" cy="4525963"/>
          </a:xfrm>
        </p:spPr>
        <p:txBody>
          <a:bodyPr>
            <a:normAutofit/>
          </a:bodyPr>
          <a:lstStyle/>
          <a:p>
            <a:pPr algn="just"/>
            <a:r>
              <a:rPr lang="it-IT" sz="2000" dirty="0" smtClean="0">
                <a:latin typeface="Times New Roman"/>
                <a:cs typeface="Times New Roman"/>
              </a:rPr>
              <a:t>La S.C. rigetta il ricorso averso la condanna del Presidente del Collegio Sindacale per bancarotta fraudolenta per distrazione e documentale</a:t>
            </a:r>
          </a:p>
          <a:p>
            <a:pPr algn="just"/>
            <a:r>
              <a:rPr lang="it-IT" sz="2000" dirty="0" smtClean="0">
                <a:latin typeface="Times New Roman"/>
                <a:cs typeface="Times New Roman"/>
              </a:rPr>
              <a:t>Accerta che lo stesso aveva</a:t>
            </a:r>
            <a:r>
              <a:rPr lang="it-IT" sz="2000" b="1" dirty="0" smtClean="0">
                <a:latin typeface="Times New Roman"/>
                <a:cs typeface="Times New Roman"/>
              </a:rPr>
              <a:t> avuto conoscenza</a:t>
            </a:r>
            <a:r>
              <a:rPr lang="it-IT" sz="2000" dirty="0" smtClean="0">
                <a:latin typeface="Times New Roman"/>
                <a:cs typeface="Times New Roman"/>
              </a:rPr>
              <a:t> di attività distrattive poste in essere da amministratori</a:t>
            </a:r>
          </a:p>
          <a:p>
            <a:pPr algn="just"/>
            <a:r>
              <a:rPr lang="it-IT" sz="2000" dirty="0" smtClean="0">
                <a:latin typeface="Times New Roman"/>
                <a:cs typeface="Times New Roman"/>
              </a:rPr>
              <a:t>Da qui la </a:t>
            </a:r>
            <a:r>
              <a:rPr lang="it-IT" sz="2000" b="1" dirty="0" err="1" smtClean="0">
                <a:solidFill>
                  <a:srgbClr val="FF0000"/>
                </a:solidFill>
                <a:latin typeface="Times New Roman"/>
                <a:cs typeface="Times New Roman"/>
              </a:rPr>
              <a:t>rimproverabilità</a:t>
            </a:r>
            <a:r>
              <a:rPr lang="it-IT" sz="2000" b="1" dirty="0" smtClean="0">
                <a:solidFill>
                  <a:srgbClr val="FF0000"/>
                </a:solidFill>
                <a:latin typeface="Times New Roman"/>
                <a:cs typeface="Times New Roman"/>
              </a:rPr>
              <a:t> dell’omissione </a:t>
            </a:r>
            <a:r>
              <a:rPr lang="it-IT" sz="2000" dirty="0" smtClean="0">
                <a:latin typeface="Times New Roman"/>
                <a:cs typeface="Times New Roman"/>
              </a:rPr>
              <a:t>circa il dovere di intervenire per impedirne la realizzazione</a:t>
            </a:r>
          </a:p>
          <a:p>
            <a:pPr algn="just"/>
            <a:r>
              <a:rPr lang="it-IT" sz="2000" dirty="0">
                <a:latin typeface="Times New Roman"/>
                <a:cs typeface="Times New Roman"/>
              </a:rPr>
              <a:t>In tema di responsabilità per bancarotta documentale, l'obbligo di vigilanza del sindaci e del collegio sindacale </a:t>
            </a:r>
            <a:r>
              <a:rPr lang="it-IT" sz="2000" b="1" dirty="0">
                <a:solidFill>
                  <a:srgbClr val="FF0000"/>
                </a:solidFill>
                <a:latin typeface="Times New Roman"/>
                <a:cs typeface="Times New Roman"/>
              </a:rPr>
              <a:t>non è limitato al mero controllo contabile, ma deve anche estendersi al contenuto della gestione</a:t>
            </a:r>
            <a:r>
              <a:rPr lang="it-IT" sz="2000" dirty="0">
                <a:latin typeface="Times New Roman"/>
                <a:cs typeface="Times New Roman"/>
              </a:rPr>
              <a:t>, considerato che la previsione di cui all'art. 2403, comma primo, prima parte, cod. civ. deve essere correlata con i commi terzo e quarto della stessa norma, che conferiscono ai sindaci </a:t>
            </a:r>
            <a:r>
              <a:rPr lang="it-IT" sz="2000" b="1" dirty="0">
                <a:solidFill>
                  <a:srgbClr val="FF0000"/>
                </a:solidFill>
                <a:latin typeface="Times New Roman"/>
                <a:cs typeface="Times New Roman"/>
              </a:rPr>
              <a:t>il potere-dovere di chiedere agli amministratori notizie sull'andamento delle </a:t>
            </a:r>
            <a:r>
              <a:rPr lang="it-IT" sz="2000" b="1" dirty="0" smtClean="0">
                <a:solidFill>
                  <a:srgbClr val="FF0000"/>
                </a:solidFill>
                <a:latin typeface="Times New Roman"/>
                <a:cs typeface="Times New Roman"/>
              </a:rPr>
              <a:t>operazioni</a:t>
            </a:r>
            <a:endParaRPr lang="it-IT" sz="2000" b="1" dirty="0">
              <a:solidFill>
                <a:srgbClr val="FF0000"/>
              </a:solidFill>
              <a:latin typeface="Times New Roman"/>
              <a:cs typeface="Times New Roman"/>
            </a:endParaRPr>
          </a:p>
          <a:p>
            <a:pPr algn="just"/>
            <a:endParaRPr lang="it-IT" sz="2000" dirty="0">
              <a:latin typeface="Times New Roman"/>
              <a:cs typeface="Times New Roman"/>
            </a:endParaRPr>
          </a:p>
        </p:txBody>
      </p:sp>
      <p:pic>
        <p:nvPicPr>
          <p:cNvPr id="4" name="Immagine 3"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887258"/>
            <a:ext cx="792088" cy="792088"/>
          </a:xfrm>
          <a:prstGeom prst="rect">
            <a:avLst/>
          </a:prstGeom>
        </p:spPr>
      </p:pic>
      <p:sp>
        <p:nvSpPr>
          <p:cNvPr id="6" name="Rettangolo 5"/>
          <p:cNvSpPr/>
          <p:nvPr/>
        </p:nvSpPr>
        <p:spPr>
          <a:xfrm>
            <a:off x="2883628" y="935767"/>
            <a:ext cx="5688632" cy="369332"/>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Obbligo di vigilanza dei sindaci</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753364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2636912"/>
            <a:ext cx="8229600" cy="3240360"/>
          </a:xfrm>
          <a:noFill/>
        </p:spPr>
        <p:txBody>
          <a:bodyPr>
            <a:normAutofit/>
          </a:bodyPr>
          <a:lstStyle/>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luglio 2010, n. 37920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Rettangolo 3"/>
          <p:cNvSpPr/>
          <p:nvPr/>
        </p:nvSpPr>
        <p:spPr>
          <a:xfrm>
            <a:off x="395536" y="1700808"/>
            <a:ext cx="8280920" cy="5324536"/>
          </a:xfrm>
          <a:prstGeom prst="rect">
            <a:avLst/>
          </a:prstGeom>
        </p:spPr>
        <p:txBody>
          <a:bodyPr wrap="square">
            <a:spAutoFit/>
          </a:bodyPr>
          <a:lstStyle/>
          <a:p>
            <a:pPr algn="just"/>
            <a:r>
              <a:rPr lang="it-IT" dirty="0" smtClean="0">
                <a:latin typeface="Times New Roman"/>
                <a:cs typeface="Times New Roman"/>
              </a:rPr>
              <a:t>Il controllo </a:t>
            </a:r>
            <a:r>
              <a:rPr lang="it-IT" dirty="0">
                <a:latin typeface="Times New Roman"/>
                <a:cs typeface="Times New Roman"/>
              </a:rPr>
              <a:t>sindacale, </a:t>
            </a:r>
            <a:r>
              <a:rPr lang="it-IT" b="1" dirty="0">
                <a:latin typeface="Times New Roman"/>
                <a:cs typeface="Times New Roman"/>
              </a:rPr>
              <a:t>se non investe in forma diretta le scelte imprenditoriali, non si risolve neppure in una mera verifica contabile limitata alla documentazione messa a disposizione dagli amministratori</a:t>
            </a:r>
            <a:r>
              <a:rPr lang="it-IT" dirty="0">
                <a:latin typeface="Times New Roman"/>
                <a:cs typeface="Times New Roman"/>
              </a:rPr>
              <a:t>, essendo ai sindaci conferito il potere-dovere di chiedere agli amministratori notizie sull'andamento delle operazioni e su determinate operazioni, </a:t>
            </a:r>
            <a:r>
              <a:rPr lang="it-IT" b="1" dirty="0">
                <a:solidFill>
                  <a:srgbClr val="FF0000"/>
                </a:solidFill>
                <a:latin typeface="Times New Roman"/>
                <a:cs typeface="Times New Roman"/>
              </a:rPr>
              <a:t>quando queste possono suscitare perplessità</a:t>
            </a:r>
            <a:r>
              <a:rPr lang="it-IT" dirty="0">
                <a:latin typeface="Times New Roman"/>
                <a:cs typeface="Times New Roman"/>
              </a:rPr>
              <a:t>, per le modalità delle loro scelte o della loro </a:t>
            </a:r>
            <a:r>
              <a:rPr lang="it-IT" dirty="0" smtClean="0">
                <a:latin typeface="Times New Roman"/>
                <a:cs typeface="Times New Roman"/>
              </a:rPr>
              <a:t>esecuzione</a:t>
            </a:r>
          </a:p>
          <a:p>
            <a:pPr algn="just"/>
            <a:endParaRPr lang="it-IT" dirty="0">
              <a:latin typeface="Times New Roman"/>
              <a:cs typeface="Times New Roman"/>
            </a:endParaRPr>
          </a:p>
          <a:p>
            <a:pPr algn="just"/>
            <a:endParaRPr lang="it-IT" dirty="0">
              <a:latin typeface="Times New Roman"/>
              <a:cs typeface="Times New Roman"/>
            </a:endParaRPr>
          </a:p>
          <a:p>
            <a:pPr algn="just"/>
            <a:r>
              <a:rPr lang="it-IT" sz="1600" dirty="0">
                <a:latin typeface="Times New Roman"/>
                <a:cs typeface="Times New Roman"/>
              </a:rPr>
              <a:t>Se, quindi, il controllo sindacale non può investire le scelte imprenditoriali in forma diretta, non può tuttavia ridursi neppure ad una mera verifica formale, riducendosi ed esaurendosi, come preteso da alcuni ricorrenti, </a:t>
            </a:r>
            <a:r>
              <a:rPr lang="it-IT" sz="1600" b="1" dirty="0" smtClean="0">
                <a:solidFill>
                  <a:srgbClr val="FF0000"/>
                </a:solidFill>
                <a:latin typeface="Times New Roman"/>
                <a:cs typeface="Times New Roman"/>
              </a:rPr>
              <a:t>a </a:t>
            </a:r>
            <a:r>
              <a:rPr lang="it-IT" sz="1600" b="1" dirty="0">
                <a:solidFill>
                  <a:srgbClr val="FF0000"/>
                </a:solidFill>
                <a:latin typeface="Times New Roman"/>
                <a:cs typeface="Times New Roman"/>
              </a:rPr>
              <a:t>verifiche contabili da eseguirsi secondo tempi e scansioni determinate, con esclusione di altre attività informative e </a:t>
            </a:r>
            <a:r>
              <a:rPr lang="it-IT" sz="1600" b="1" dirty="0" smtClean="0">
                <a:solidFill>
                  <a:srgbClr val="FF0000"/>
                </a:solidFill>
                <a:latin typeface="Times New Roman"/>
                <a:cs typeface="Times New Roman"/>
              </a:rPr>
              <a:t>valutativi</a:t>
            </a:r>
          </a:p>
          <a:p>
            <a:pPr algn="just"/>
            <a:endParaRPr lang="it-IT" sz="1600" dirty="0" smtClean="0">
              <a:latin typeface="Times New Roman"/>
              <a:cs typeface="Times New Roman"/>
            </a:endParaRPr>
          </a:p>
          <a:p>
            <a:pPr algn="just"/>
            <a:r>
              <a:rPr lang="it-IT" sz="1600" dirty="0" smtClean="0">
                <a:latin typeface="Times New Roman"/>
                <a:cs typeface="Times New Roman"/>
              </a:rPr>
              <a:t>L’organo </a:t>
            </a:r>
            <a:r>
              <a:rPr lang="it-IT" sz="1600" dirty="0">
                <a:latin typeface="Times New Roman"/>
                <a:cs typeface="Times New Roman"/>
              </a:rPr>
              <a:t>di controllo non può rimanere </a:t>
            </a:r>
            <a:r>
              <a:rPr lang="it-IT" sz="1600" b="1" dirty="0">
                <a:solidFill>
                  <a:srgbClr val="FF0000"/>
                </a:solidFill>
                <a:latin typeface="Times New Roman"/>
                <a:cs typeface="Times New Roman"/>
              </a:rPr>
              <a:t>acriticamente legato e dipendente </a:t>
            </a:r>
            <a:r>
              <a:rPr lang="it-IT" sz="1600" dirty="0">
                <a:latin typeface="Times New Roman"/>
                <a:cs typeface="Times New Roman"/>
              </a:rPr>
              <a:t>dalle scelte dell'amministratore quando queste collidano con i doveri imposti dalla legge, come quello di non persistere in </a:t>
            </a:r>
            <a:r>
              <a:rPr lang="it-IT" sz="1600" b="1" i="1" dirty="0">
                <a:latin typeface="Times New Roman"/>
                <a:cs typeface="Times New Roman"/>
              </a:rPr>
              <a:t>tentativi di risanamento incongrui, con aggravio del dissesto, che sarebbe stato compito dell'organo di controllo di individuare e segnalare ad amministratori e soci, invece di assistere nell'inerzia al progressivo avvicinarsi del fallimento ed all'aggravarsi del </a:t>
            </a:r>
            <a:r>
              <a:rPr lang="it-IT" sz="1600" b="1" i="1" dirty="0" smtClean="0">
                <a:latin typeface="Times New Roman"/>
                <a:cs typeface="Times New Roman"/>
              </a:rPr>
              <a:t>dissesto</a:t>
            </a:r>
            <a:endParaRPr lang="it-IT" sz="1600" b="1" i="1" dirty="0">
              <a:latin typeface="Times New Roman"/>
              <a:cs typeface="Times New Roman"/>
            </a:endParaRPr>
          </a:p>
          <a:p>
            <a:pPr algn="just"/>
            <a:endParaRPr lang="it-IT" dirty="0">
              <a:latin typeface="Times New Roman"/>
              <a:cs typeface="Times New Roman"/>
            </a:endParaRPr>
          </a:p>
          <a:p>
            <a:endParaRPr lang="it-IT" dirty="0" smtClean="0"/>
          </a:p>
        </p:txBody>
      </p:sp>
      <p:pic>
        <p:nvPicPr>
          <p:cNvPr id="6" name="Immagine 5"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0390" y="914878"/>
            <a:ext cx="792088" cy="792088"/>
          </a:xfrm>
          <a:prstGeom prst="rect">
            <a:avLst/>
          </a:prstGeom>
        </p:spPr>
      </p:pic>
      <p:sp>
        <p:nvSpPr>
          <p:cNvPr id="2" name="Freccia giù 1"/>
          <p:cNvSpPr/>
          <p:nvPr/>
        </p:nvSpPr>
        <p:spPr>
          <a:xfrm>
            <a:off x="4283968" y="3284984"/>
            <a:ext cx="504056" cy="5040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Rettangolo 6"/>
          <p:cNvSpPr/>
          <p:nvPr/>
        </p:nvSpPr>
        <p:spPr>
          <a:xfrm>
            <a:off x="2883628" y="935767"/>
            <a:ext cx="5688632" cy="646331"/>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Ancora in tema di concorso omissivo del collegio sindacale in bancarotta fraudolenta: Limiti del controllo</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6943219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2636912"/>
            <a:ext cx="8229600" cy="3240360"/>
          </a:xfrm>
          <a:noFill/>
        </p:spPr>
        <p:txBody>
          <a:bodyPr>
            <a:normAutofit/>
          </a:bodyPr>
          <a:lstStyle/>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luglio 2010, n. 37920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2" name="Diagramma 1"/>
          <p:cNvGraphicFramePr/>
          <p:nvPr>
            <p:extLst>
              <p:ext uri="{D42A27DB-BD31-4B8C-83A1-F6EECF244321}">
                <p14:modId xmlns:p14="http://schemas.microsoft.com/office/powerpoint/2010/main" val="3111118703"/>
              </p:ext>
            </p:extLst>
          </p:nvPr>
        </p:nvGraphicFramePr>
        <p:xfrm>
          <a:off x="611560" y="1397000"/>
          <a:ext cx="7008440" cy="5200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magin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08304" y="3501008"/>
            <a:ext cx="1076788" cy="1053070"/>
          </a:xfrm>
          <a:prstGeom prst="rect">
            <a:avLst/>
          </a:prstGeom>
        </p:spPr>
      </p:pic>
      <p:pic>
        <p:nvPicPr>
          <p:cNvPr id="7" name="Immagin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308304" y="5229200"/>
            <a:ext cx="1076788" cy="1053070"/>
          </a:xfrm>
          <a:prstGeom prst="rect">
            <a:avLst/>
          </a:prstGeom>
        </p:spPr>
      </p:pic>
      <p:pic>
        <p:nvPicPr>
          <p:cNvPr id="8" name="Immagine 7" descr="X_rossa.png"/>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308304" y="1772816"/>
            <a:ext cx="1175792" cy="1175792"/>
          </a:xfrm>
          <a:prstGeom prst="rect">
            <a:avLst/>
          </a:prstGeom>
        </p:spPr>
      </p:pic>
    </p:spTree>
    <p:extLst>
      <p:ext uri="{BB962C8B-B14F-4D97-AF65-F5344CB8AC3E}">
        <p14:creationId xmlns:p14="http://schemas.microsoft.com/office/powerpoint/2010/main" val="23052220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16 aprile 2009, n. 36595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Rettangolo 3"/>
          <p:cNvSpPr/>
          <p:nvPr/>
        </p:nvSpPr>
        <p:spPr>
          <a:xfrm>
            <a:off x="251520" y="2060848"/>
            <a:ext cx="3744416" cy="5078313"/>
          </a:xfrm>
          <a:prstGeom prst="rect">
            <a:avLst/>
          </a:prstGeom>
        </p:spPr>
        <p:txBody>
          <a:bodyPr wrap="square">
            <a:spAutoFit/>
          </a:bodyPr>
          <a:lstStyle/>
          <a:p>
            <a:pPr algn="just"/>
            <a:r>
              <a:rPr lang="it-IT" dirty="0" smtClean="0">
                <a:latin typeface="Times New Roman" panose="02020603050405020304" pitchFamily="18" charset="0"/>
                <a:cs typeface="Times New Roman" panose="02020603050405020304" pitchFamily="18" charset="0"/>
              </a:rPr>
              <a:t>Fattispecie di bancarotta fraudolenta per distrazione e documentale imputate ad amministratori e sindaci.</a:t>
            </a:r>
          </a:p>
          <a:p>
            <a:pPr algn="just"/>
            <a:r>
              <a:rPr lang="it-IT" dirty="0" smtClean="0">
                <a:latin typeface="Times New Roman" panose="02020603050405020304" pitchFamily="18" charset="0"/>
                <a:cs typeface="Times New Roman" panose="02020603050405020304" pitchFamily="18" charset="0"/>
              </a:rPr>
              <a:t>Le condotte  dell’amministratore esecutivo erano consistite in</a:t>
            </a:r>
            <a:endParaRPr lang="it-IT" dirty="0">
              <a:latin typeface="Times New Roman" panose="02020603050405020304" pitchFamily="18" charset="0"/>
              <a:cs typeface="Times New Roman" panose="02020603050405020304" pitchFamily="18" charset="0"/>
            </a:endParaRPr>
          </a:p>
          <a:p>
            <a:pPr marL="285750" indent="-285750" algn="just">
              <a:buFont typeface="Arial"/>
              <a:buChar char="•"/>
            </a:pPr>
            <a:r>
              <a:rPr lang="it-IT" dirty="0" smtClean="0">
                <a:latin typeface="Times New Roman"/>
                <a:cs typeface="Times New Roman"/>
              </a:rPr>
              <a:t>Irregolare tenuta delle scritture contabili</a:t>
            </a:r>
          </a:p>
          <a:p>
            <a:pPr marL="285750" indent="-285750" algn="just">
              <a:buFont typeface="Arial"/>
              <a:buChar char="•"/>
            </a:pPr>
            <a:r>
              <a:rPr lang="it-IT" dirty="0" smtClean="0">
                <a:latin typeface="Times New Roman"/>
                <a:cs typeface="Times New Roman"/>
              </a:rPr>
              <a:t>Rendiconti trimestrali fittizi </a:t>
            </a:r>
          </a:p>
          <a:p>
            <a:pPr marL="285750" indent="-285750" algn="just">
              <a:buFont typeface="Arial"/>
              <a:buChar char="•"/>
            </a:pPr>
            <a:r>
              <a:rPr lang="it-IT" dirty="0" smtClean="0">
                <a:latin typeface="Times New Roman"/>
                <a:cs typeface="Times New Roman"/>
              </a:rPr>
              <a:t>Distrazione di titoli della clientela</a:t>
            </a:r>
          </a:p>
          <a:p>
            <a:pPr marL="285750" indent="-285750" algn="just">
              <a:buFont typeface="Arial"/>
              <a:buChar char="•"/>
            </a:pPr>
            <a:r>
              <a:rPr lang="it-IT" dirty="0" smtClean="0">
                <a:latin typeface="Times New Roman"/>
                <a:cs typeface="Times New Roman"/>
              </a:rPr>
              <a:t>Appropriazione di somme di denaro</a:t>
            </a:r>
          </a:p>
          <a:p>
            <a:pPr algn="just"/>
            <a:endParaRPr lang="it-IT" dirty="0">
              <a:latin typeface="Times New Roman"/>
              <a:cs typeface="Times New Roman"/>
            </a:endParaRPr>
          </a:p>
          <a:p>
            <a:pPr algn="just"/>
            <a:r>
              <a:rPr lang="it-IT" dirty="0" smtClean="0">
                <a:latin typeface="Times New Roman"/>
                <a:cs typeface="Times New Roman"/>
              </a:rPr>
              <a:t>Egli aveva posto in essere una gestione che mirava a tenere all’oscuro altri soggetti sul contenuto e sulle reali finalità delle operazioni che progettava e realizzava</a:t>
            </a:r>
          </a:p>
          <a:p>
            <a:pPr algn="just"/>
            <a:endParaRPr lang="it-IT" dirty="0">
              <a:latin typeface="Times New Roman"/>
              <a:cs typeface="Times New Roman"/>
            </a:endParaRPr>
          </a:p>
        </p:txBody>
      </p:sp>
      <p:sp>
        <p:nvSpPr>
          <p:cNvPr id="7" name="Rettangolo 6"/>
          <p:cNvSpPr/>
          <p:nvPr/>
        </p:nvSpPr>
        <p:spPr>
          <a:xfrm>
            <a:off x="4283968" y="4725144"/>
            <a:ext cx="4572000" cy="1754327"/>
          </a:xfrm>
          <a:prstGeom prst="rect">
            <a:avLst/>
          </a:prstGeom>
        </p:spPr>
        <p:txBody>
          <a:bodyPr>
            <a:spAutoFit/>
          </a:bodyPr>
          <a:lstStyle/>
          <a:p>
            <a:pPr algn="just"/>
            <a:r>
              <a:rPr lang="it-IT" dirty="0" smtClean="0">
                <a:latin typeface="Times New Roman"/>
                <a:cs typeface="Times New Roman"/>
              </a:rPr>
              <a:t>Censurata la decisione d’appello per difetto di motivazione sull’esistenza di chiari indici rivelatori circa il possibile compimento di illeciti che avrebbero dovuto imporre agli amministratori senza delega di intervenire ed ai sindaci di attivare il potere informativo</a:t>
            </a:r>
            <a:endParaRPr lang="it-IT" dirty="0">
              <a:latin typeface="Times New Roman"/>
              <a:cs typeface="Times New Roman"/>
            </a:endParaRPr>
          </a:p>
        </p:txBody>
      </p:sp>
      <p:pic>
        <p:nvPicPr>
          <p:cNvPr id="8" name="Immagine 7" descr="TnapoCb.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8064" y="2636912"/>
            <a:ext cx="3131840" cy="1761660"/>
          </a:xfrm>
          <a:prstGeom prst="rect">
            <a:avLst/>
          </a:prstGeom>
        </p:spPr>
      </p:pic>
      <p:pic>
        <p:nvPicPr>
          <p:cNvPr id="9" name="Immagine 8" descr="bilancia-della-giustizia_318-38813.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1052736"/>
            <a:ext cx="792088" cy="792088"/>
          </a:xfrm>
          <a:prstGeom prst="rect">
            <a:avLst/>
          </a:prstGeom>
        </p:spPr>
      </p:pic>
      <p:sp>
        <p:nvSpPr>
          <p:cNvPr id="10" name="Rettangolo 9"/>
          <p:cNvSpPr/>
          <p:nvPr/>
        </p:nvSpPr>
        <p:spPr>
          <a:xfrm>
            <a:off x="2883628" y="935767"/>
            <a:ext cx="5688632" cy="646331"/>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Un caso peculiare: la «gestione «oscura» dell’organo amministrativo</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978144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2636912"/>
            <a:ext cx="8229600" cy="3240360"/>
          </a:xfrm>
          <a:noFill/>
        </p:spPr>
        <p:txBody>
          <a:bodyPr>
            <a:normAutofit/>
          </a:bodyPr>
          <a:lstStyle/>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16 aprile 2009, n. 36595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Rettangolo 5"/>
          <p:cNvSpPr/>
          <p:nvPr/>
        </p:nvSpPr>
        <p:spPr>
          <a:xfrm>
            <a:off x="395536" y="2420888"/>
            <a:ext cx="8316416" cy="2800766"/>
          </a:xfrm>
          <a:prstGeom prst="rect">
            <a:avLst/>
          </a:prstGeom>
        </p:spPr>
        <p:txBody>
          <a:bodyPr wrap="square">
            <a:spAutoFit/>
          </a:bodyPr>
          <a:lstStyle/>
          <a:p>
            <a:pPr algn="just"/>
            <a:r>
              <a:rPr lang="it-IT" sz="2200" dirty="0" smtClean="0">
                <a:latin typeface="Times New Roman"/>
                <a:cs typeface="Times New Roman"/>
              </a:rPr>
              <a:t>E’ </a:t>
            </a:r>
            <a:r>
              <a:rPr lang="it-IT" sz="2200" dirty="0">
                <a:latin typeface="Times New Roman"/>
                <a:cs typeface="Times New Roman"/>
              </a:rPr>
              <a:t>necessaria la prova che gli stessi siano stati debitamente informati oppure che vi sia stata la presenza di segnali peculiari in relazione all'evento illecito, nonché l'accertamento del grado di anormalità di questi sintomi, giacché </a:t>
            </a:r>
            <a:r>
              <a:rPr lang="it-IT" sz="2200" b="1" dirty="0">
                <a:solidFill>
                  <a:srgbClr val="FF0000"/>
                </a:solidFill>
                <a:latin typeface="Times New Roman"/>
                <a:cs typeface="Times New Roman"/>
              </a:rPr>
              <a:t>solo la prova della conoscenza del fatto illecito </a:t>
            </a:r>
            <a:r>
              <a:rPr lang="it-IT" sz="2200" dirty="0">
                <a:latin typeface="Times New Roman"/>
                <a:cs typeface="Times New Roman"/>
              </a:rPr>
              <a:t>o della </a:t>
            </a:r>
            <a:r>
              <a:rPr lang="it-IT" sz="2200" b="1" dirty="0">
                <a:solidFill>
                  <a:srgbClr val="FF0000"/>
                </a:solidFill>
                <a:latin typeface="Times New Roman"/>
                <a:cs typeface="Times New Roman"/>
              </a:rPr>
              <a:t>concreta conoscibilità dello stesso mediante l'attivazione del potere informativo in presenza di segnali inequivocabili</a:t>
            </a:r>
            <a:r>
              <a:rPr lang="it-IT" sz="2200" dirty="0">
                <a:latin typeface="Times New Roman"/>
                <a:cs typeface="Times New Roman"/>
              </a:rPr>
              <a:t> comporta l'obbligo giuridico degli amministratori non operativi e dei sindaci di intervenire per impedire il verificarsi dell'evento illecito </a:t>
            </a:r>
          </a:p>
        </p:txBody>
      </p:sp>
    </p:spTree>
    <p:extLst>
      <p:ext uri="{BB962C8B-B14F-4D97-AF65-F5344CB8AC3E}">
        <p14:creationId xmlns:p14="http://schemas.microsoft.com/office/powerpoint/2010/main" val="20007350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83568" y="1988840"/>
            <a:ext cx="7848872" cy="1569660"/>
          </a:xfrm>
          <a:prstGeom prst="rect">
            <a:avLst/>
          </a:prstGeom>
          <a:noFill/>
        </p:spPr>
        <p:txBody>
          <a:bodyPr wrap="square" rtlCol="0">
            <a:spAutoFit/>
          </a:bodyPr>
          <a:lstStyle/>
          <a:p>
            <a:pPr algn="just"/>
            <a:r>
              <a:rPr lang="it-IT" sz="2600" dirty="0" smtClean="0">
                <a:latin typeface="Times New Roman"/>
                <a:cs typeface="Times New Roman"/>
              </a:rPr>
              <a:t>Fattispecie di bancarotta distrattiva, societaria e per operazioni dolose addebitate ad amministrativi esecutivi e non esecutivi, oltre che a sindaci di società fallita</a:t>
            </a:r>
            <a:endParaRPr lang="it-IT" sz="2600" dirty="0">
              <a:latin typeface="Times New Roman"/>
              <a:cs typeface="Times New Roman"/>
            </a:endParaRPr>
          </a:p>
          <a:p>
            <a:endParaRPr lang="it-IT" dirty="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8 giugno 2012, n. 42519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4" name="Immagine 3"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7584" y="932633"/>
            <a:ext cx="792088" cy="792088"/>
          </a:xfrm>
          <a:prstGeom prst="rect">
            <a:avLst/>
          </a:prstGeom>
        </p:spPr>
      </p:pic>
      <p:sp>
        <p:nvSpPr>
          <p:cNvPr id="3" name="CasellaDiTesto 2"/>
          <p:cNvSpPr txBox="1"/>
          <p:nvPr/>
        </p:nvSpPr>
        <p:spPr>
          <a:xfrm>
            <a:off x="395536" y="3356992"/>
            <a:ext cx="3240360" cy="3416320"/>
          </a:xfrm>
          <a:prstGeom prst="rect">
            <a:avLst/>
          </a:prstGeom>
          <a:noFill/>
        </p:spPr>
        <p:txBody>
          <a:bodyPr wrap="square" rtlCol="0">
            <a:spAutoFit/>
          </a:bodyPr>
          <a:lstStyle/>
          <a:p>
            <a:pPr marL="285750" indent="-285750" algn="just">
              <a:buFont typeface="Arial" panose="020B0604020202020204" pitchFamily="34" charset="0"/>
              <a:buChar char="•"/>
            </a:pPr>
            <a:r>
              <a:rPr lang="it-IT" b="1" dirty="0" smtClean="0"/>
              <a:t>Amministratori esecutivi </a:t>
            </a:r>
            <a:r>
              <a:rPr lang="it-IT" dirty="0" smtClean="0"/>
              <a:t>ideano e realizzano operazioni di depauperamento presentandole come vantaggiose;</a:t>
            </a:r>
          </a:p>
          <a:p>
            <a:pPr marL="285750" indent="-285750" algn="just">
              <a:buFont typeface="Arial" panose="020B0604020202020204" pitchFamily="34" charset="0"/>
              <a:buChar char="•"/>
            </a:pPr>
            <a:r>
              <a:rPr lang="it-IT" b="1" dirty="0" smtClean="0"/>
              <a:t>Altri amministratori (anche non esecutivi)</a:t>
            </a:r>
            <a:r>
              <a:rPr lang="it-IT" dirty="0" smtClean="0"/>
              <a:t> partecipano alle deliberazioni</a:t>
            </a:r>
          </a:p>
          <a:p>
            <a:pPr marL="285750" indent="-285750" algn="just">
              <a:buFont typeface="Arial" panose="020B0604020202020204" pitchFamily="34" charset="0"/>
              <a:buChar char="•"/>
            </a:pPr>
            <a:r>
              <a:rPr lang="it-IT" b="1" dirty="0" smtClean="0"/>
              <a:t>I sindaci </a:t>
            </a:r>
            <a:r>
              <a:rPr lang="it-IT" dirty="0" smtClean="0"/>
              <a:t>hanno omesso di effettuare le opportune segnalazioni</a:t>
            </a:r>
            <a:endParaRPr lang="it-IT" dirty="0" smtClean="0"/>
          </a:p>
        </p:txBody>
      </p:sp>
      <p:sp>
        <p:nvSpPr>
          <p:cNvPr id="6" name="Freccia a destra 5"/>
          <p:cNvSpPr/>
          <p:nvPr/>
        </p:nvSpPr>
        <p:spPr>
          <a:xfrm>
            <a:off x="4025640" y="45805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CasellaDiTesto 6"/>
          <p:cNvSpPr txBox="1"/>
          <p:nvPr/>
        </p:nvSpPr>
        <p:spPr>
          <a:xfrm>
            <a:off x="5727944" y="3356992"/>
            <a:ext cx="2844316" cy="3416320"/>
          </a:xfrm>
          <a:prstGeom prst="rect">
            <a:avLst/>
          </a:prstGeom>
          <a:noFill/>
        </p:spPr>
        <p:txBody>
          <a:bodyPr wrap="square" rtlCol="0">
            <a:spAutoFit/>
          </a:bodyPr>
          <a:lstStyle/>
          <a:p>
            <a:pPr marL="285750" indent="-285750" algn="just">
              <a:buFont typeface="Arial" panose="020B0604020202020204" pitchFamily="34" charset="0"/>
              <a:buChar char="•"/>
            </a:pPr>
            <a:r>
              <a:rPr lang="it-IT" dirty="0" smtClean="0"/>
              <a:t>Dopo la condanna per tutti gli imputati in </a:t>
            </a:r>
            <a:r>
              <a:rPr lang="it-IT" b="1" dirty="0" smtClean="0"/>
              <a:t>primo grado</a:t>
            </a:r>
            <a:r>
              <a:rPr lang="it-IT" dirty="0" smtClean="0"/>
              <a:t>, la </a:t>
            </a:r>
            <a:r>
              <a:rPr lang="it-IT" b="1" dirty="0" smtClean="0"/>
              <a:t>Corte d’Appello </a:t>
            </a:r>
            <a:r>
              <a:rPr lang="it-IT" dirty="0" smtClean="0"/>
              <a:t>ha differenziato le posizioni, confermando la responsabilità dell’autore effettivo delle operazioni, ed assolvendo per carenza di dolo </a:t>
            </a:r>
            <a:r>
              <a:rPr lang="it-IT" b="1" dirty="0" smtClean="0"/>
              <a:t>amministratori e </a:t>
            </a:r>
            <a:r>
              <a:rPr lang="it-IT" b="1" dirty="0" smtClean="0"/>
              <a:t>sindaci </a:t>
            </a:r>
            <a:r>
              <a:rPr lang="it-IT" dirty="0" smtClean="0"/>
              <a:t>tenuti all’oscuro delle operazioni illecite</a:t>
            </a:r>
          </a:p>
        </p:txBody>
      </p:sp>
      <p:sp>
        <p:nvSpPr>
          <p:cNvPr id="8" name="Rettangolo 7"/>
          <p:cNvSpPr/>
          <p:nvPr/>
        </p:nvSpPr>
        <p:spPr>
          <a:xfrm>
            <a:off x="2883628" y="935767"/>
            <a:ext cx="5688632" cy="369332"/>
          </a:xfrm>
          <a:prstGeom prst="rect">
            <a:avLst/>
          </a:prstGeom>
          <a:ln>
            <a:solidFill>
              <a:schemeClr val="tx1"/>
            </a:solidFill>
          </a:ln>
        </p:spPr>
        <p:txBody>
          <a:bodyPr wrap="square">
            <a:spAutoFit/>
          </a:bodyPr>
          <a:lstStyle/>
          <a:p>
            <a:pPr algn="ctr"/>
            <a:r>
              <a:rPr lang="it-IT" b="1" dirty="0" smtClean="0">
                <a:latin typeface="Times New Roman" panose="02020603050405020304" pitchFamily="18" charset="0"/>
                <a:ea typeface="Verdana" panose="020B0604030504040204" pitchFamily="34" charset="0"/>
                <a:cs typeface="Times New Roman" panose="02020603050405020304" pitchFamily="18" charset="0"/>
              </a:rPr>
              <a:t>Un altro caso di oscurità dell’amministratore esecutivo</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260022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1106" y="1556792"/>
            <a:ext cx="8229600" cy="3240360"/>
          </a:xfrm>
          <a:noFill/>
        </p:spPr>
        <p:txBody>
          <a:bodyPr>
            <a:normAutofit lnSpcReduction="10000"/>
          </a:bodyPr>
          <a:lstStyle/>
          <a:p>
            <a:pPr marL="0" indent="0" algn="just">
              <a:buNone/>
            </a:pPr>
            <a:r>
              <a:rPr lang="it-IT" sz="2600" dirty="0" smtClean="0">
                <a:latin typeface="Times New Roman"/>
                <a:ea typeface="Verdana" panose="020B0604030504040204" pitchFamily="34" charset="0"/>
                <a:cs typeface="Times New Roman"/>
              </a:rPr>
              <a:t>Le condotte rilevanti che possono portare ad un’ascrizione di penale responsabilità in capo al sindaco, poste in essere antecedentemente al fallimento, portano con sé le seguenti problematiche:</a:t>
            </a:r>
          </a:p>
          <a:p>
            <a:pPr marL="514350" indent="-514350" algn="just">
              <a:buFont typeface="+mj-lt"/>
              <a:buAutoNum type="arabicPeriod"/>
            </a:pPr>
            <a:r>
              <a:rPr lang="it-IT" sz="2600" dirty="0" smtClean="0">
                <a:latin typeface="Times New Roman"/>
                <a:ea typeface="Verdana" panose="020B0604030504040204" pitchFamily="34" charset="0"/>
                <a:cs typeface="Times New Roman"/>
              </a:rPr>
              <a:t>Natura omissiva – Mancato adeguato controllo -  </a:t>
            </a:r>
            <a:r>
              <a:rPr lang="it-IT" sz="2600" b="1" dirty="0" smtClean="0">
                <a:solidFill>
                  <a:srgbClr val="FF0000"/>
                </a:solidFill>
                <a:latin typeface="Times New Roman"/>
                <a:ea typeface="Verdana" panose="020B0604030504040204" pitchFamily="34" charset="0"/>
                <a:cs typeface="Times New Roman"/>
              </a:rPr>
              <a:t>rischio di una responsabilità </a:t>
            </a:r>
            <a:r>
              <a:rPr lang="it-IT" sz="2600" b="1" dirty="0">
                <a:solidFill>
                  <a:srgbClr val="FF0000"/>
                </a:solidFill>
                <a:latin typeface="Times New Roman"/>
                <a:ea typeface="Verdana" panose="020B0604030504040204" pitchFamily="34" charset="0"/>
                <a:cs typeface="Times New Roman"/>
              </a:rPr>
              <a:t>di </a:t>
            </a:r>
            <a:r>
              <a:rPr lang="it-IT" sz="2600" b="1" dirty="0" smtClean="0">
                <a:solidFill>
                  <a:srgbClr val="FF0000"/>
                </a:solidFill>
                <a:latin typeface="Times New Roman"/>
                <a:ea typeface="Verdana" panose="020B0604030504040204" pitchFamily="34" charset="0"/>
                <a:cs typeface="Times New Roman"/>
              </a:rPr>
              <a:t>posizione?</a:t>
            </a:r>
          </a:p>
          <a:p>
            <a:pPr marL="514350" indent="-514350" algn="just">
              <a:buFont typeface="+mj-lt"/>
              <a:buAutoNum type="arabicPeriod"/>
            </a:pPr>
            <a:r>
              <a:rPr lang="it-IT" sz="2600" dirty="0" smtClean="0">
                <a:latin typeface="Times New Roman"/>
                <a:ea typeface="Verdana" panose="020B0604030504040204" pitchFamily="34" charset="0"/>
                <a:cs typeface="Times New Roman"/>
              </a:rPr>
              <a:t>Dolo e Accettazione del rischio di commissione del reato – </a:t>
            </a:r>
            <a:r>
              <a:rPr lang="it-IT" sz="2600" b="1" dirty="0" smtClean="0">
                <a:solidFill>
                  <a:srgbClr val="FF0000"/>
                </a:solidFill>
                <a:latin typeface="Times New Roman"/>
                <a:ea typeface="Verdana" panose="020B0604030504040204" pitchFamily="34" charset="0"/>
                <a:cs typeface="Times New Roman"/>
              </a:rPr>
              <a:t>quale consapevolezza?</a:t>
            </a:r>
            <a:r>
              <a:rPr lang="it-IT" sz="2600" dirty="0" smtClean="0">
                <a:latin typeface="Times New Roman"/>
                <a:ea typeface="Verdana" panose="020B0604030504040204" pitchFamily="34" charset="0"/>
                <a:cs typeface="Times New Roman"/>
              </a:rPr>
              <a:t> </a:t>
            </a: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Fallimento e rischio penale per il sindaco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2" name="Immagine 1" descr="Fotolia_55682610_il-dubbio-2-680x36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7824" y="4869160"/>
            <a:ext cx="3165872" cy="1699328"/>
          </a:xfrm>
          <a:prstGeom prst="rect">
            <a:avLst/>
          </a:prstGeom>
        </p:spPr>
      </p:pic>
    </p:spTree>
    <p:extLst>
      <p:ext uri="{BB962C8B-B14F-4D97-AF65-F5344CB8AC3E}">
        <p14:creationId xmlns:p14="http://schemas.microsoft.com/office/powerpoint/2010/main" val="376372617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83568" y="1988840"/>
            <a:ext cx="7848872" cy="4370427"/>
          </a:xfrm>
          <a:prstGeom prst="rect">
            <a:avLst/>
          </a:prstGeom>
          <a:noFill/>
        </p:spPr>
        <p:txBody>
          <a:bodyPr wrap="square" rtlCol="0">
            <a:spAutoFit/>
          </a:bodyPr>
          <a:lstStyle/>
          <a:p>
            <a:pPr algn="just"/>
            <a:r>
              <a:rPr lang="it-IT" sz="2600" dirty="0" smtClean="0">
                <a:latin typeface="Times New Roman"/>
                <a:cs typeface="Times New Roman"/>
              </a:rPr>
              <a:t>In punto di accertamento del dolo, la sentenza ha il pregio di fare corretta applicazione dei principi fin qui esaminati, in quanto:</a:t>
            </a:r>
          </a:p>
          <a:p>
            <a:pPr algn="just"/>
            <a:endParaRPr lang="it-IT" sz="2600" dirty="0" smtClean="0">
              <a:latin typeface="Times New Roman"/>
              <a:cs typeface="Times New Roman"/>
            </a:endParaRPr>
          </a:p>
          <a:p>
            <a:pPr marL="342900" indent="-342900" algn="just">
              <a:buFont typeface="+mj-lt"/>
              <a:buAutoNum type="arabicPeriod"/>
            </a:pPr>
            <a:r>
              <a:rPr lang="it-IT" sz="2600" dirty="0">
                <a:latin typeface="Times New Roman"/>
                <a:cs typeface="Times New Roman"/>
              </a:rPr>
              <a:t>a</a:t>
            </a:r>
            <a:r>
              <a:rPr lang="it-IT" sz="2600" dirty="0" smtClean="0">
                <a:latin typeface="Times New Roman"/>
                <a:cs typeface="Times New Roman"/>
              </a:rPr>
              <a:t>ttua una rigorosa ricostruzione del dolo, nei suoi due distinti momenti </a:t>
            </a:r>
            <a:r>
              <a:rPr lang="it-IT" sz="2600" b="1" i="1" dirty="0" smtClean="0">
                <a:latin typeface="Times New Roman"/>
                <a:cs typeface="Times New Roman"/>
              </a:rPr>
              <a:t>rappresentativo</a:t>
            </a:r>
            <a:r>
              <a:rPr lang="it-IT" sz="2600" b="1" dirty="0" smtClean="0">
                <a:latin typeface="Times New Roman"/>
                <a:cs typeface="Times New Roman"/>
              </a:rPr>
              <a:t> e </a:t>
            </a:r>
            <a:r>
              <a:rPr lang="it-IT" sz="2600" b="1" i="1" dirty="0" smtClean="0">
                <a:latin typeface="Times New Roman"/>
                <a:cs typeface="Times New Roman"/>
              </a:rPr>
              <a:t>volitivo</a:t>
            </a:r>
          </a:p>
          <a:p>
            <a:pPr marL="342900" indent="-342900" algn="just">
              <a:buFont typeface="+mj-lt"/>
              <a:buAutoNum type="arabicPeriod"/>
            </a:pPr>
            <a:endParaRPr lang="it-IT" sz="2600" i="1" dirty="0" smtClean="0">
              <a:latin typeface="Times New Roman"/>
              <a:cs typeface="Times New Roman"/>
            </a:endParaRPr>
          </a:p>
          <a:p>
            <a:pPr marL="342900" indent="-342900" algn="just">
              <a:buFont typeface="+mj-lt"/>
              <a:buAutoNum type="arabicPeriod"/>
            </a:pPr>
            <a:r>
              <a:rPr lang="it-IT" sz="2600" dirty="0">
                <a:latin typeface="Times New Roman"/>
                <a:cs typeface="Times New Roman"/>
              </a:rPr>
              <a:t>a</a:t>
            </a:r>
            <a:r>
              <a:rPr lang="it-IT" sz="2600" dirty="0" smtClean="0">
                <a:latin typeface="Times New Roman"/>
                <a:cs typeface="Times New Roman"/>
              </a:rPr>
              <a:t>dotta la teoria dei segnali d’allarme come criterio di accertamento della rappresentazione e non come </a:t>
            </a:r>
            <a:r>
              <a:rPr lang="it-IT" sz="2600" b="1" dirty="0" smtClean="0">
                <a:latin typeface="Times New Roman"/>
                <a:cs typeface="Times New Roman"/>
              </a:rPr>
              <a:t>«</a:t>
            </a:r>
            <a:r>
              <a:rPr lang="it-IT" sz="2600" b="1" i="1" dirty="0" smtClean="0">
                <a:latin typeface="Times New Roman"/>
                <a:cs typeface="Times New Roman"/>
              </a:rPr>
              <a:t>scorciatoia probatoria» </a:t>
            </a:r>
            <a:r>
              <a:rPr lang="it-IT" sz="2600" dirty="0" smtClean="0">
                <a:latin typeface="Times New Roman"/>
                <a:cs typeface="Times New Roman"/>
              </a:rPr>
              <a:t>dell’elemento soggettivo</a:t>
            </a:r>
            <a:endParaRPr lang="it-IT" sz="2600" dirty="0">
              <a:latin typeface="Times New Roman"/>
              <a:cs typeface="Times New Roman"/>
            </a:endParaRPr>
          </a:p>
          <a:p>
            <a:endParaRPr lang="it-IT" dirty="0">
              <a:latin typeface="Times New Roman" panose="02020603050405020304" pitchFamily="18" charset="0"/>
              <a:cs typeface="Times New Roman" panose="02020603050405020304" pitchFamily="18" charset="0"/>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8 giugno 2012, n. 42519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45126402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p:cNvSpPr txBox="1"/>
          <p:nvPr/>
        </p:nvSpPr>
        <p:spPr>
          <a:xfrm>
            <a:off x="539552" y="1700808"/>
            <a:ext cx="8064896" cy="3693318"/>
          </a:xfrm>
          <a:prstGeom prst="rect">
            <a:avLst/>
          </a:prstGeom>
          <a:noFill/>
        </p:spPr>
        <p:txBody>
          <a:bodyPr wrap="square" rtlCol="0">
            <a:spAutoFit/>
          </a:bodyPr>
          <a:lstStyle/>
          <a:p>
            <a:pPr algn="just"/>
            <a:r>
              <a:rPr lang="it-IT" sz="2600" dirty="0" smtClean="0">
                <a:latin typeface="Times New Roman"/>
                <a:cs typeface="Times New Roman"/>
              </a:rPr>
              <a:t>«per </a:t>
            </a:r>
            <a:r>
              <a:rPr lang="it-IT" sz="2600" dirty="0">
                <a:latin typeface="Times New Roman"/>
                <a:cs typeface="Times New Roman"/>
              </a:rPr>
              <a:t>dare senso e concretezza al dolo eventuale </a:t>
            </a:r>
            <a:r>
              <a:rPr lang="it-IT" sz="2600" dirty="0" smtClean="0">
                <a:latin typeface="Times New Roman"/>
                <a:cs typeface="Times New Roman"/>
              </a:rPr>
              <a:t>come </a:t>
            </a:r>
            <a:r>
              <a:rPr lang="it-IT" sz="2600" dirty="0">
                <a:latin typeface="Times New Roman"/>
                <a:cs typeface="Times New Roman"/>
              </a:rPr>
              <a:t>parametro minimo per la riferibilità psicologica dell’evento pregiudizievole al soggetto attivo del reato, occorre che il dato indicativo del rischio di verificazione [</a:t>
            </a:r>
            <a:r>
              <a:rPr lang="it-IT" sz="2600" dirty="0" smtClean="0">
                <a:latin typeface="Times New Roman"/>
                <a:cs typeface="Times New Roman"/>
              </a:rPr>
              <a:t>ossia il segnale d’allarme</a:t>
            </a:r>
            <a:r>
              <a:rPr lang="it-IT" sz="2600" dirty="0">
                <a:latin typeface="Times New Roman"/>
                <a:cs typeface="Times New Roman"/>
              </a:rPr>
              <a:t>]</a:t>
            </a:r>
            <a:r>
              <a:rPr lang="it-IT" sz="2600" dirty="0" smtClean="0">
                <a:latin typeface="Times New Roman"/>
                <a:cs typeface="Times New Roman"/>
              </a:rPr>
              <a:t> </a:t>
            </a:r>
            <a:r>
              <a:rPr lang="it-IT" sz="2600" dirty="0">
                <a:latin typeface="Times New Roman"/>
                <a:cs typeface="Times New Roman"/>
              </a:rPr>
              <a:t>dell’evento stesso </a:t>
            </a:r>
            <a:r>
              <a:rPr lang="it-IT" sz="2600" dirty="0">
                <a:solidFill>
                  <a:srgbClr val="0000FF"/>
                </a:solidFill>
                <a:latin typeface="Times New Roman"/>
                <a:cs typeface="Times New Roman"/>
              </a:rPr>
              <a:t>non sia stato soltanto conosciuto,</a:t>
            </a:r>
            <a:r>
              <a:rPr lang="it-IT" sz="2600" dirty="0">
                <a:latin typeface="Times New Roman"/>
                <a:cs typeface="Times New Roman"/>
              </a:rPr>
              <a:t> ma </a:t>
            </a:r>
            <a:r>
              <a:rPr lang="it-IT" sz="2600" b="1" dirty="0">
                <a:solidFill>
                  <a:srgbClr val="FF0000"/>
                </a:solidFill>
                <a:latin typeface="Times New Roman"/>
                <a:cs typeface="Times New Roman"/>
              </a:rPr>
              <a:t>è necessario che </a:t>
            </a:r>
            <a:r>
              <a:rPr lang="it-IT" sz="2600" b="1" dirty="0" smtClean="0">
                <a:solidFill>
                  <a:srgbClr val="FF0000"/>
                </a:solidFill>
                <a:latin typeface="Times New Roman"/>
                <a:cs typeface="Times New Roman"/>
              </a:rPr>
              <a:t>il garante </a:t>
            </a:r>
            <a:r>
              <a:rPr lang="it-IT" sz="2600" b="1" dirty="0">
                <a:solidFill>
                  <a:srgbClr val="FF0000"/>
                </a:solidFill>
                <a:latin typeface="Times New Roman"/>
                <a:cs typeface="Times New Roman"/>
              </a:rPr>
              <a:t>se lo sia rappresentato come dimostrativo di fatti potenzialmente dannosi e non di meno sia rimasto </a:t>
            </a:r>
            <a:r>
              <a:rPr lang="it-IT" sz="2600" b="1" dirty="0" smtClean="0">
                <a:solidFill>
                  <a:srgbClr val="FF0000"/>
                </a:solidFill>
                <a:latin typeface="Times New Roman"/>
                <a:cs typeface="Times New Roman"/>
              </a:rPr>
              <a:t>inerte»</a:t>
            </a:r>
            <a:endParaRPr lang="it-IT" sz="2600" b="1" dirty="0">
              <a:solidFill>
                <a:srgbClr val="FF0000"/>
              </a:solidFill>
              <a:latin typeface="Times New Roman"/>
              <a:cs typeface="Times New Roman"/>
            </a:endParaRPr>
          </a:p>
        </p:txBody>
      </p:sp>
      <p:sp>
        <p:nvSpPr>
          <p:cNvPr id="6" name="Rettangolo 5"/>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8 giugno 2012, n. 42519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126219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742728" y="1916832"/>
            <a:ext cx="7700122" cy="3262432"/>
          </a:xfrm>
          <a:prstGeom prst="rect">
            <a:avLst/>
          </a:prstGeom>
        </p:spPr>
        <p:txBody>
          <a:bodyPr wrap="square">
            <a:spAutoFit/>
          </a:bodyPr>
          <a:lstStyle/>
          <a:p>
            <a:pPr algn="just"/>
            <a:endParaRPr lang="it-IT" sz="2400" dirty="0" smtClean="0">
              <a:latin typeface="Times New Roman" panose="02020603050405020304" pitchFamily="18" charset="0"/>
              <a:cs typeface="Times New Roman" panose="02020603050405020304" pitchFamily="18" charset="0"/>
            </a:endParaRPr>
          </a:p>
          <a:p>
            <a:pPr algn="just"/>
            <a:r>
              <a:rPr lang="it-IT" sz="2600" dirty="0" smtClean="0">
                <a:latin typeface="Times New Roman" panose="02020603050405020304" pitchFamily="18" charset="0"/>
                <a:cs typeface="Times New Roman" panose="02020603050405020304" pitchFamily="18" charset="0"/>
              </a:rPr>
              <a:t>L’esistenza </a:t>
            </a:r>
            <a:r>
              <a:rPr lang="it-IT" sz="2600" dirty="0">
                <a:latin typeface="Times New Roman" panose="02020603050405020304" pitchFamily="18" charset="0"/>
                <a:cs typeface="Times New Roman" panose="02020603050405020304" pitchFamily="18" charset="0"/>
              </a:rPr>
              <a:t>di segnali obiettivamente idonei a manifestare la sussistenza di un reato </a:t>
            </a:r>
            <a:r>
              <a:rPr lang="it-IT" sz="2600" i="1" dirty="0">
                <a:latin typeface="Times New Roman" panose="02020603050405020304" pitchFamily="18" charset="0"/>
                <a:cs typeface="Times New Roman" panose="02020603050405020304" pitchFamily="18" charset="0"/>
              </a:rPr>
              <a:t>in </a:t>
            </a:r>
            <a:r>
              <a:rPr lang="it-IT" sz="2600" i="1" dirty="0" smtClean="0">
                <a:latin typeface="Times New Roman" panose="02020603050405020304" pitchFamily="18" charset="0"/>
                <a:cs typeface="Times New Roman" panose="02020603050405020304" pitchFamily="18" charset="0"/>
              </a:rPr>
              <a:t>itinere </a:t>
            </a:r>
            <a:r>
              <a:rPr lang="it-IT" sz="2600" dirty="0" smtClean="0">
                <a:latin typeface="Times New Roman" panose="02020603050405020304" pitchFamily="18" charset="0"/>
                <a:cs typeface="Times New Roman" panose="02020603050405020304" pitchFamily="18" charset="0"/>
              </a:rPr>
              <a:t>non </a:t>
            </a:r>
            <a:r>
              <a:rPr lang="it-IT" sz="2600" dirty="0">
                <a:latin typeface="Times New Roman" panose="02020603050405020304" pitchFamily="18" charset="0"/>
                <a:cs typeface="Times New Roman" panose="02020603050405020304" pitchFamily="18" charset="0"/>
              </a:rPr>
              <a:t>è di per sé sufficiente a dar prova del momento rappresentativo del </a:t>
            </a:r>
            <a:r>
              <a:rPr lang="it-IT" sz="2600" dirty="0" smtClean="0">
                <a:latin typeface="Times New Roman" panose="02020603050405020304" pitchFamily="18" charset="0"/>
                <a:cs typeface="Times New Roman" panose="02020603050405020304" pitchFamily="18" charset="0"/>
              </a:rPr>
              <a:t>dolo, giacché è </a:t>
            </a:r>
            <a:r>
              <a:rPr lang="it-IT" sz="2600" dirty="0">
                <a:latin typeface="Times New Roman" panose="02020603050405020304" pitchFamily="18" charset="0"/>
                <a:cs typeface="Times New Roman" panose="02020603050405020304" pitchFamily="18" charset="0"/>
              </a:rPr>
              <a:t>necessario che il segnale venga </a:t>
            </a:r>
            <a:r>
              <a:rPr lang="it-IT" sz="2600" i="1" dirty="0">
                <a:latin typeface="Times New Roman" panose="02020603050405020304" pitchFamily="18" charset="0"/>
                <a:cs typeface="Times New Roman" panose="02020603050405020304" pitchFamily="18" charset="0"/>
              </a:rPr>
              <a:t>percepito</a:t>
            </a:r>
            <a:r>
              <a:rPr lang="it-IT" sz="2600" dirty="0">
                <a:latin typeface="Times New Roman" panose="02020603050405020304" pitchFamily="18" charset="0"/>
                <a:cs typeface="Times New Roman" panose="02020603050405020304" pitchFamily="18" charset="0"/>
              </a:rPr>
              <a:t> dal controllore e sia </a:t>
            </a:r>
            <a:r>
              <a:rPr lang="it-IT" sz="2600" i="1" dirty="0">
                <a:latin typeface="Times New Roman" panose="02020603050405020304" pitchFamily="18" charset="0"/>
                <a:cs typeface="Times New Roman" panose="02020603050405020304" pitchFamily="18" charset="0"/>
              </a:rPr>
              <a:t>riconosciuto</a:t>
            </a:r>
            <a:r>
              <a:rPr lang="it-IT" sz="2600" dirty="0">
                <a:latin typeface="Times New Roman" panose="02020603050405020304" pitchFamily="18" charset="0"/>
                <a:cs typeface="Times New Roman" panose="02020603050405020304" pitchFamily="18" charset="0"/>
              </a:rPr>
              <a:t> da costui come tale, cioè nella sua portata rappresentativa dell’illecito da </a:t>
            </a:r>
            <a:r>
              <a:rPr lang="it-IT" sz="2600" dirty="0" smtClean="0">
                <a:latin typeface="Times New Roman" panose="02020603050405020304" pitchFamily="18" charset="0"/>
                <a:cs typeface="Times New Roman" panose="02020603050405020304" pitchFamily="18" charset="0"/>
              </a:rPr>
              <a:t>scongiurare</a:t>
            </a:r>
            <a:endParaRPr lang="it-IT" sz="2600" dirty="0">
              <a:latin typeface="Times New Roman" panose="02020603050405020304" pitchFamily="18" charset="0"/>
              <a:cs typeface="Times New Roman" panose="02020603050405020304" pitchFamily="18" charset="0"/>
            </a:endParaRPr>
          </a:p>
        </p:txBody>
      </p:sp>
      <p:sp>
        <p:nvSpPr>
          <p:cNvPr id="6" name="Rettangolo 5"/>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8 giugno 2012, n. 42519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966243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p:cNvSpPr txBox="1"/>
          <p:nvPr/>
        </p:nvSpPr>
        <p:spPr>
          <a:xfrm>
            <a:off x="539552" y="1124744"/>
            <a:ext cx="8280920" cy="5539978"/>
          </a:xfrm>
          <a:prstGeom prst="rect">
            <a:avLst/>
          </a:prstGeom>
          <a:noFill/>
        </p:spPr>
        <p:txBody>
          <a:bodyPr wrap="square" rtlCol="0">
            <a:spAutoFit/>
          </a:bodyPr>
          <a:lstStyle/>
          <a:p>
            <a:pPr algn="just"/>
            <a:endParaRPr lang="it-IT" sz="2400" dirty="0" smtClean="0">
              <a:latin typeface="Times New Roman" panose="02020603050405020304" pitchFamily="18" charset="0"/>
              <a:cs typeface="Times New Roman" panose="02020603050405020304" pitchFamily="18" charset="0"/>
            </a:endParaRPr>
          </a:p>
          <a:p>
            <a:pPr algn="just"/>
            <a:endParaRPr lang="it-IT" sz="2400" dirty="0" smtClean="0">
              <a:latin typeface="Times New Roman" panose="02020603050405020304" pitchFamily="18" charset="0"/>
              <a:cs typeface="Times New Roman" panose="02020603050405020304" pitchFamily="18" charset="0"/>
            </a:endParaRPr>
          </a:p>
          <a:p>
            <a:pPr algn="just"/>
            <a:r>
              <a:rPr lang="it-IT" sz="2400" dirty="0" smtClean="0">
                <a:latin typeface="Times New Roman" panose="02020603050405020304" pitchFamily="18" charset="0"/>
                <a:cs typeface="Times New Roman" panose="02020603050405020304" pitchFamily="18" charset="0"/>
              </a:rPr>
              <a:t>L’amministratore falsificò un fax per attestare il controvalore di titoli asseritamente depositati presso un fiduciario, a seguito di una specifica richiesta della società di revisione e inviò tale fax agli altri amministratori «per rassicurarli» sulla questione</a:t>
            </a:r>
          </a:p>
          <a:p>
            <a:pPr algn="just"/>
            <a:endParaRPr lang="it-IT" sz="2400" dirty="0">
              <a:latin typeface="Times New Roman" panose="02020603050405020304" pitchFamily="18" charset="0"/>
              <a:cs typeface="Times New Roman" panose="02020603050405020304" pitchFamily="18" charset="0"/>
            </a:endParaRPr>
          </a:p>
          <a:p>
            <a:pPr algn="just"/>
            <a:endParaRPr lang="it-IT" sz="2400" dirty="0" smtClean="0">
              <a:latin typeface="Times New Roman" panose="02020603050405020304" pitchFamily="18" charset="0"/>
              <a:cs typeface="Times New Roman" panose="02020603050405020304" pitchFamily="18" charset="0"/>
            </a:endParaRPr>
          </a:p>
          <a:p>
            <a:pPr algn="just"/>
            <a:endParaRPr lang="it-IT" sz="2400" dirty="0">
              <a:latin typeface="Times New Roman" panose="02020603050405020304" pitchFamily="18" charset="0"/>
              <a:cs typeface="Times New Roman" panose="02020603050405020304" pitchFamily="18" charset="0"/>
            </a:endParaRPr>
          </a:p>
          <a:p>
            <a:pPr algn="just"/>
            <a:r>
              <a:rPr lang="it-IT" sz="2400" dirty="0">
                <a:latin typeface="Times New Roman" panose="02020603050405020304" pitchFamily="18" charset="0"/>
                <a:cs typeface="Times New Roman" panose="02020603050405020304" pitchFamily="18" charset="0"/>
              </a:rPr>
              <a:t>Ad avviso della Corte, detta vicenda rende chiaro che l’amministratore infedele volle presentare (anche) ai presunti correi una realtà mistificata e artefatta, al fine di nascondere una situazione concreta che, altrimenti, avrebbe potuto portare l’organo collegiale a determinazioni diverse</a:t>
            </a:r>
            <a:endParaRPr lang="it-IT" sz="2400" dirty="0" smtClean="0">
              <a:latin typeface="Times New Roman" panose="02020603050405020304" pitchFamily="18" charset="0"/>
              <a:cs typeface="Times New Roman" panose="02020603050405020304" pitchFamily="18" charset="0"/>
            </a:endParaRPr>
          </a:p>
          <a:p>
            <a:pPr algn="just"/>
            <a:endParaRPr lang="it-IT" dirty="0"/>
          </a:p>
        </p:txBody>
      </p:sp>
      <p:sp>
        <p:nvSpPr>
          <p:cNvPr id="6" name="Rettangolo 5"/>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8 giugno 2012, n. 42519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3" name="Freccia giù 2"/>
          <p:cNvSpPr/>
          <p:nvPr/>
        </p:nvSpPr>
        <p:spPr>
          <a:xfrm>
            <a:off x="4211960" y="3573016"/>
            <a:ext cx="864096" cy="72008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57922704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909946"/>
            <a:ext cx="3816424" cy="2825935"/>
          </a:xfrm>
          <a:noFill/>
        </p:spPr>
        <p:txBody>
          <a:bodyPr>
            <a:noAutofit/>
          </a:bodyPr>
          <a:lstStyle/>
          <a:p>
            <a:pPr marL="0" indent="0" algn="just">
              <a:buNone/>
            </a:pPr>
            <a:r>
              <a:rPr lang="it-IT" sz="1600" dirty="0" smtClean="0">
                <a:latin typeface="Times New Roman"/>
                <a:cs typeface="Times New Roman"/>
              </a:rPr>
              <a:t>Conferma la condanna nei confronti del presidente del collegio sindacale in concorso con gli amministratori per i reati di bancarotta fraudolenta impropria di cui agli artt. 223 co. 1 e 2 e 216 co.1 l. </a:t>
            </a:r>
            <a:r>
              <a:rPr lang="it-IT" sz="1600" dirty="0" err="1" smtClean="0">
                <a:latin typeface="Times New Roman"/>
                <a:cs typeface="Times New Roman"/>
              </a:rPr>
              <a:t>fall</a:t>
            </a:r>
            <a:endParaRPr lang="it-IT" sz="1600" dirty="0" smtClean="0">
              <a:latin typeface="Times New Roman"/>
              <a:cs typeface="Times New Roman"/>
            </a:endParaRPr>
          </a:p>
          <a:p>
            <a:pPr marL="0" indent="0" algn="just">
              <a:buNone/>
            </a:pPr>
            <a:endParaRPr lang="it-IT" sz="1600" dirty="0">
              <a:latin typeface="Times New Roman"/>
              <a:cs typeface="Times New Roman"/>
            </a:endParaRPr>
          </a:p>
          <a:p>
            <a:pPr algn="just"/>
            <a:r>
              <a:rPr lang="it-IT" sz="1600" dirty="0" smtClean="0">
                <a:latin typeface="Times New Roman"/>
                <a:cs typeface="Times New Roman"/>
              </a:rPr>
              <a:t>Presentazione di assegni per copertura perdite ed aumento di capitale non incassati per mancanza di </a:t>
            </a:r>
            <a:r>
              <a:rPr lang="it-IT" sz="1600" dirty="0" smtClean="0">
                <a:latin typeface="Times New Roman"/>
                <a:cs typeface="Times New Roman"/>
              </a:rPr>
              <a:t>fondi</a:t>
            </a:r>
            <a:endParaRPr lang="it-IT" sz="1600" dirty="0" smtClean="0">
              <a:latin typeface="Times New Roman"/>
              <a:cs typeface="Times New Roman"/>
            </a:endParaRPr>
          </a:p>
          <a:p>
            <a:pPr algn="just"/>
            <a:r>
              <a:rPr lang="it-IT" sz="1600" dirty="0" smtClean="0">
                <a:latin typeface="Times New Roman"/>
                <a:cs typeface="Times New Roman"/>
              </a:rPr>
              <a:t>Distrazione di 5 mln di euro e formazione fittizia del capitale sociale della società fallita attraverso triangolazioni contabili di accredito/addebito con altre società</a:t>
            </a:r>
          </a:p>
          <a:p>
            <a:pPr marL="0" indent="0">
              <a:buNone/>
            </a:pPr>
            <a:endParaRPr lang="it-IT" sz="1800" dirty="0" smtClean="0">
              <a:latin typeface="Times New Roman"/>
              <a:cs typeface="Times New Roman"/>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marzo 2014, n. 26399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Freccia destra 1"/>
          <p:cNvSpPr/>
          <p:nvPr/>
        </p:nvSpPr>
        <p:spPr>
          <a:xfrm>
            <a:off x="539552" y="4941168"/>
            <a:ext cx="936104" cy="3600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7" name="Freccia destra 6"/>
          <p:cNvSpPr/>
          <p:nvPr/>
        </p:nvSpPr>
        <p:spPr>
          <a:xfrm>
            <a:off x="539552" y="5805264"/>
            <a:ext cx="936104" cy="36004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 name="CasellaDiTesto 3"/>
          <p:cNvSpPr txBox="1"/>
          <p:nvPr/>
        </p:nvSpPr>
        <p:spPr>
          <a:xfrm>
            <a:off x="1763688" y="4797152"/>
            <a:ext cx="6408712" cy="646331"/>
          </a:xfrm>
          <a:prstGeom prst="rect">
            <a:avLst/>
          </a:prstGeom>
          <a:noFill/>
        </p:spPr>
        <p:txBody>
          <a:bodyPr wrap="square" rtlCol="0">
            <a:spAutoFit/>
          </a:bodyPr>
          <a:lstStyle/>
          <a:p>
            <a:r>
              <a:rPr lang="it-IT" dirty="0" smtClean="0">
                <a:latin typeface="Times New Roman"/>
                <a:cs typeface="Times New Roman"/>
              </a:rPr>
              <a:t>Il controllo del Collegio sindacale non può limitarsi ad essere contabile, ma deve estendersi anche al contenuto della gestione</a:t>
            </a:r>
            <a:endParaRPr lang="it-IT" dirty="0">
              <a:latin typeface="Times New Roman"/>
              <a:cs typeface="Times New Roman"/>
            </a:endParaRPr>
          </a:p>
        </p:txBody>
      </p:sp>
      <p:sp>
        <p:nvSpPr>
          <p:cNvPr id="8" name="CasellaDiTesto 7"/>
          <p:cNvSpPr txBox="1"/>
          <p:nvPr/>
        </p:nvSpPr>
        <p:spPr>
          <a:xfrm>
            <a:off x="1763688" y="5733256"/>
            <a:ext cx="6408712" cy="646331"/>
          </a:xfrm>
          <a:prstGeom prst="rect">
            <a:avLst/>
          </a:prstGeom>
          <a:noFill/>
        </p:spPr>
        <p:txBody>
          <a:bodyPr wrap="square" rtlCol="0">
            <a:spAutoFit/>
          </a:bodyPr>
          <a:lstStyle/>
          <a:p>
            <a:pPr algn="just"/>
            <a:r>
              <a:rPr lang="it-IT" dirty="0" smtClean="0">
                <a:latin typeface="Times New Roman"/>
                <a:cs typeface="Times New Roman"/>
              </a:rPr>
              <a:t>E’ necessario un minimo di riscontro tra la realtà effettiva e la sua rappresentazione contabile</a:t>
            </a:r>
            <a:endParaRPr lang="it-IT" dirty="0">
              <a:latin typeface="Times New Roman"/>
              <a:cs typeface="Times New Roman"/>
            </a:endParaRPr>
          </a:p>
        </p:txBody>
      </p:sp>
      <p:pic>
        <p:nvPicPr>
          <p:cNvPr id="9" name="Immagine 8"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pic>
        <p:nvPicPr>
          <p:cNvPr id="6" name="Immagine 5" descr="Controlli-fiscali.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24260" y="1837179"/>
            <a:ext cx="3048000" cy="2033016"/>
          </a:xfrm>
          <a:prstGeom prst="rect">
            <a:avLst/>
          </a:prstGeom>
        </p:spPr>
      </p:pic>
      <p:sp>
        <p:nvSpPr>
          <p:cNvPr id="11" name="Rettangolo 10"/>
          <p:cNvSpPr/>
          <p:nvPr/>
        </p:nvSpPr>
        <p:spPr>
          <a:xfrm>
            <a:off x="5727944" y="935767"/>
            <a:ext cx="2844316" cy="369332"/>
          </a:xfrm>
          <a:prstGeom prst="rect">
            <a:avLst/>
          </a:prstGeom>
          <a:ln>
            <a:solidFill>
              <a:schemeClr val="tx1"/>
            </a:solidFill>
          </a:ln>
        </p:spPr>
        <p:txBody>
          <a:bodyPr wrap="square">
            <a:spAutoFit/>
          </a:bodyPr>
          <a:lstStyle/>
          <a:p>
            <a:r>
              <a:rPr lang="it-IT" b="1" dirty="0" smtClean="0">
                <a:latin typeface="Times New Roman" panose="02020603050405020304" pitchFamily="18" charset="0"/>
                <a:ea typeface="Verdana" panose="020B0604030504040204" pitchFamily="34" charset="0"/>
                <a:cs typeface="Times New Roman" panose="02020603050405020304" pitchFamily="18" charset="0"/>
              </a:rPr>
              <a:t>La competenza del sindaco</a:t>
            </a:r>
            <a:endParaRPr lang="it-IT" b="1" dirty="0">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345889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68760"/>
            <a:ext cx="8229600" cy="3240360"/>
          </a:xfrm>
          <a:noFill/>
        </p:spPr>
        <p:txBody>
          <a:bodyPr>
            <a:normAutofit/>
          </a:bodyPr>
          <a:lstStyle/>
          <a:p>
            <a:pPr marL="0" indent="0" algn="just">
              <a:buNone/>
            </a:pPr>
            <a:r>
              <a:rPr lang="it-IT" sz="2800" dirty="0" smtClean="0">
                <a:latin typeface="Times New Roman"/>
                <a:cs typeface="Times New Roman"/>
              </a:rPr>
              <a:t>La S.C. ha valutato la competenza professionale dell’imputato, che svolgeva funzioni apicali in ambito bancario, come elemento sintomatico circa la sicura conoscenza della delicatezza dell’incarico svolto</a:t>
            </a:r>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5 marzo 2014, n. 26399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CasellaDiTesto 3"/>
          <p:cNvSpPr txBox="1"/>
          <p:nvPr/>
        </p:nvSpPr>
        <p:spPr>
          <a:xfrm>
            <a:off x="395536" y="3501008"/>
            <a:ext cx="4824536" cy="1754327"/>
          </a:xfrm>
          <a:prstGeom prst="rect">
            <a:avLst/>
          </a:prstGeom>
          <a:noFill/>
        </p:spPr>
        <p:txBody>
          <a:bodyPr wrap="square" rtlCol="0">
            <a:spAutoFit/>
          </a:bodyPr>
          <a:lstStyle/>
          <a:p>
            <a:pPr marL="285750" indent="-285750" algn="just">
              <a:buFont typeface="Arial"/>
              <a:buChar char="•"/>
            </a:pPr>
            <a:r>
              <a:rPr lang="it-IT" dirty="0" smtClean="0">
                <a:latin typeface="Times New Roman"/>
                <a:cs typeface="Times New Roman"/>
              </a:rPr>
              <a:t>Aveva omesso ogni controllo sulla relazione contabile;</a:t>
            </a:r>
          </a:p>
          <a:p>
            <a:pPr marL="285750" indent="-285750" algn="just">
              <a:buFont typeface="Arial"/>
              <a:buChar char="•"/>
            </a:pPr>
            <a:r>
              <a:rPr lang="it-IT" dirty="0" smtClean="0">
                <a:latin typeface="Times New Roman"/>
                <a:cs typeface="Times New Roman"/>
              </a:rPr>
              <a:t>Non aveva attivato alcun canale informativo con gli amministratori;</a:t>
            </a:r>
          </a:p>
          <a:p>
            <a:pPr marL="285750" indent="-285750" algn="just">
              <a:buFont typeface="Arial"/>
              <a:buChar char="•"/>
            </a:pPr>
            <a:r>
              <a:rPr lang="it-IT" dirty="0" smtClean="0">
                <a:latin typeface="Times New Roman"/>
                <a:cs typeface="Times New Roman"/>
              </a:rPr>
              <a:t>Intratteneva rapporti amicali con gli amministratori</a:t>
            </a:r>
            <a:endParaRPr lang="it-IT" dirty="0">
              <a:latin typeface="Times New Roman"/>
              <a:cs typeface="Times New Roman"/>
            </a:endParaRPr>
          </a:p>
        </p:txBody>
      </p:sp>
      <p:sp>
        <p:nvSpPr>
          <p:cNvPr id="6" name="Rettangolo 5"/>
          <p:cNvSpPr/>
          <p:nvPr/>
        </p:nvSpPr>
        <p:spPr>
          <a:xfrm>
            <a:off x="5436096" y="3212976"/>
            <a:ext cx="3312368" cy="316835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it-IT" dirty="0" smtClean="0">
                <a:latin typeface="Times New Roman"/>
                <a:cs typeface="Times New Roman"/>
              </a:rPr>
              <a:t>L’omissione del benché minimo controllo può essere identificato come elemento di partecipazione dolosa eventuale per consapevole accettazione del rischio che l’omesso controllo avrebbe potuto consentire la commissione di illiceità da parte degli amministratori</a:t>
            </a:r>
            <a:endParaRPr lang="it-IT" dirty="0">
              <a:latin typeface="Times New Roman"/>
              <a:cs typeface="Times New Roman"/>
            </a:endParaRPr>
          </a:p>
        </p:txBody>
      </p:sp>
    </p:spTree>
    <p:extLst>
      <p:ext uri="{BB962C8B-B14F-4D97-AF65-F5344CB8AC3E}">
        <p14:creationId xmlns:p14="http://schemas.microsoft.com/office/powerpoint/2010/main" val="304566327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908719"/>
            <a:ext cx="3024336" cy="4032449"/>
          </a:xfrm>
          <a:noFill/>
        </p:spPr>
        <p:txBody>
          <a:bodyPr>
            <a:normAutofit fontScale="55000" lnSpcReduction="20000"/>
          </a:bodyPr>
          <a:lstStyle/>
          <a:p>
            <a:pPr marL="0" indent="0" algn="just">
              <a:buNone/>
            </a:pPr>
            <a:r>
              <a:rPr lang="it-IT" sz="2600" dirty="0" smtClean="0">
                <a:latin typeface="Times New Roman"/>
                <a:ea typeface="Verdana" panose="020B0604030504040204" pitchFamily="34" charset="0"/>
                <a:cs typeface="Times New Roman"/>
              </a:rPr>
              <a:t>Fattispecie  di bancarotta fraudolenta patrimoniale contestata ad amministratori esecutivi, componenti del </a:t>
            </a:r>
            <a:r>
              <a:rPr lang="it-IT" sz="2600" dirty="0" err="1" smtClean="0">
                <a:latin typeface="Times New Roman"/>
                <a:ea typeface="Verdana" panose="020B0604030504040204" pitchFamily="34" charset="0"/>
                <a:cs typeface="Times New Roman"/>
              </a:rPr>
              <a:t>c.d.a.</a:t>
            </a:r>
            <a:r>
              <a:rPr lang="it-IT" sz="2600" dirty="0" smtClean="0">
                <a:latin typeface="Times New Roman"/>
                <a:ea typeface="Verdana" panose="020B0604030504040204" pitchFamily="34" charset="0"/>
                <a:cs typeface="Times New Roman"/>
              </a:rPr>
              <a:t> e sindaci.</a:t>
            </a:r>
          </a:p>
          <a:p>
            <a:pPr marL="0" indent="0" algn="just">
              <a:buNone/>
            </a:pPr>
            <a:endParaRPr lang="it-IT" sz="2600" dirty="0">
              <a:latin typeface="Times New Roman"/>
              <a:ea typeface="Verdana" panose="020B0604030504040204" pitchFamily="34" charset="0"/>
              <a:cs typeface="Times New Roman"/>
            </a:endParaRPr>
          </a:p>
          <a:p>
            <a:pPr marL="0" indent="0" algn="just">
              <a:buNone/>
            </a:pPr>
            <a:r>
              <a:rPr lang="it-IT" sz="2600" dirty="0" smtClean="0">
                <a:latin typeface="Times New Roman"/>
                <a:ea typeface="Verdana" panose="020B0604030504040204" pitchFamily="34" charset="0"/>
                <a:cs typeface="Times New Roman"/>
              </a:rPr>
              <a:t>Quanto in particolare ai sindaci, la S.C. osserva che</a:t>
            </a:r>
          </a:p>
          <a:p>
            <a:pPr marL="0" indent="0" algn="just">
              <a:buNone/>
            </a:pPr>
            <a:endParaRPr lang="it-IT" sz="2600" dirty="0">
              <a:latin typeface="Times New Roman"/>
              <a:ea typeface="Verdana" panose="020B0604030504040204" pitchFamily="34" charset="0"/>
              <a:cs typeface="Times New Roman"/>
            </a:endParaRPr>
          </a:p>
          <a:p>
            <a:pPr marL="0" indent="0" algn="just">
              <a:buNone/>
            </a:pPr>
            <a:r>
              <a:rPr lang="it-IT" sz="2600" dirty="0" smtClean="0">
                <a:latin typeface="Times New Roman"/>
                <a:ea typeface="Verdana" panose="020B0604030504040204" pitchFamily="34" charset="0"/>
                <a:cs typeface="Times New Roman"/>
              </a:rPr>
              <a:t>Il controllo sindacale, se non investe in maniera diretta le scelte imprenditoriali, </a:t>
            </a:r>
            <a:r>
              <a:rPr lang="it-IT" sz="2600" b="1" dirty="0" smtClean="0">
                <a:latin typeface="Times New Roman"/>
                <a:ea typeface="Verdana" panose="020B0604030504040204" pitchFamily="34" charset="0"/>
                <a:cs typeface="Times New Roman"/>
              </a:rPr>
              <a:t>non si risolve neppure in una mera verifica contabile limitata alla documentazione messa a disposizione dagli amministratori, </a:t>
            </a:r>
            <a:r>
              <a:rPr lang="it-IT" sz="2600" dirty="0" smtClean="0">
                <a:latin typeface="Times New Roman"/>
                <a:ea typeface="Verdana" panose="020B0604030504040204" pitchFamily="34" charset="0"/>
                <a:cs typeface="Times New Roman"/>
              </a:rPr>
              <a:t>stante il potere-dovere  di chiedere notizie sull’andamento delle operazioni quando queste possono suscitare perplessità per le modalità delle loro scelte o della loro esecuzione</a:t>
            </a:r>
          </a:p>
          <a:p>
            <a:pPr marL="0" indent="0" algn="just">
              <a:buNone/>
            </a:pPr>
            <a:endParaRPr lang="it-IT" sz="2200" dirty="0" smtClean="0">
              <a:latin typeface="Times New Roman"/>
              <a:ea typeface="Verdana" panose="020B0604030504040204" pitchFamily="34" charset="0"/>
              <a:cs typeface="Times New Roman"/>
            </a:endParaRPr>
          </a:p>
          <a:p>
            <a:pPr marL="0" indent="0" algn="just">
              <a:buNone/>
            </a:pPr>
            <a:endParaRPr lang="it-IT" sz="2200" dirty="0" smtClean="0">
              <a:latin typeface="Times New Roman"/>
              <a:cs typeface="Times New Roman"/>
            </a:endParaRPr>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14 gennaio 2016, n</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18985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Freccia giù 1"/>
          <p:cNvSpPr/>
          <p:nvPr/>
        </p:nvSpPr>
        <p:spPr>
          <a:xfrm>
            <a:off x="2555776" y="4257092"/>
            <a:ext cx="252028" cy="5040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4" name="CasellaDiTesto 3"/>
          <p:cNvSpPr txBox="1"/>
          <p:nvPr/>
        </p:nvSpPr>
        <p:spPr>
          <a:xfrm>
            <a:off x="107504" y="4736769"/>
            <a:ext cx="3960440" cy="923330"/>
          </a:xfrm>
          <a:prstGeom prst="rect">
            <a:avLst/>
          </a:prstGeom>
          <a:noFill/>
        </p:spPr>
        <p:txBody>
          <a:bodyPr wrap="square" rtlCol="0">
            <a:spAutoFit/>
          </a:bodyPr>
          <a:lstStyle/>
          <a:p>
            <a:pPr algn="ctr"/>
            <a:r>
              <a:rPr lang="it-IT" b="1" dirty="0" smtClean="0">
                <a:solidFill>
                  <a:srgbClr val="FF0000"/>
                </a:solidFill>
                <a:latin typeface="Times New Roman"/>
                <a:cs typeface="Times New Roman"/>
              </a:rPr>
              <a:t>L’organo di controllo non può assistere nell’inerzia all’aggravarsi del dissesto</a:t>
            </a:r>
            <a:endParaRPr lang="it-IT" b="1" dirty="0">
              <a:solidFill>
                <a:srgbClr val="FF0000"/>
              </a:solidFill>
              <a:latin typeface="Times New Roman"/>
              <a:cs typeface="Times New Roman"/>
            </a:endParaRPr>
          </a:p>
        </p:txBody>
      </p:sp>
      <p:pic>
        <p:nvPicPr>
          <p:cNvPr id="6" name="Immagine 5"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sp>
        <p:nvSpPr>
          <p:cNvPr id="7" name="Segnaposto contenuto 2"/>
          <p:cNvSpPr txBox="1">
            <a:spLocks/>
          </p:cNvSpPr>
          <p:nvPr/>
        </p:nvSpPr>
        <p:spPr>
          <a:xfrm>
            <a:off x="5076056" y="2060848"/>
            <a:ext cx="3888432" cy="2448272"/>
          </a:xfrm>
          <a:prstGeom prst="rect">
            <a:avLst/>
          </a:prstGeom>
          <a:no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it-IT" sz="2600" dirty="0" smtClean="0">
                <a:latin typeface="Times New Roman"/>
                <a:ea typeface="Verdana" panose="020B0604030504040204" pitchFamily="34" charset="0"/>
                <a:cs typeface="Times New Roman"/>
              </a:rPr>
              <a:t>Il giudice di merito non ha adeguatamente </a:t>
            </a:r>
            <a:r>
              <a:rPr lang="it-IT" sz="2600" dirty="0" smtClean="0">
                <a:latin typeface="Times New Roman"/>
                <a:ea typeface="Verdana" panose="020B0604030504040204" pitchFamily="34" charset="0"/>
                <a:cs typeface="Times New Roman"/>
              </a:rPr>
              <a:t>motivato la sussistenza dell’elemento </a:t>
            </a:r>
            <a:r>
              <a:rPr lang="it-IT" sz="2600" dirty="0" smtClean="0">
                <a:latin typeface="Times New Roman"/>
                <a:ea typeface="Verdana" panose="020B0604030504040204" pitchFamily="34" charset="0"/>
                <a:cs typeface="Times New Roman"/>
              </a:rPr>
              <a:t>soggettivo </a:t>
            </a:r>
            <a:r>
              <a:rPr lang="it-IT" sz="2600" dirty="0" smtClean="0">
                <a:latin typeface="Times New Roman"/>
                <a:ea typeface="Verdana" panose="020B0604030504040204" pitchFamily="34" charset="0"/>
                <a:cs typeface="Times New Roman"/>
              </a:rPr>
              <a:t>della dolosa </a:t>
            </a:r>
            <a:r>
              <a:rPr lang="it-IT" sz="2600" dirty="0" smtClean="0">
                <a:latin typeface="Times New Roman"/>
                <a:ea typeface="Verdana" panose="020B0604030504040204" pitchFamily="34" charset="0"/>
                <a:cs typeface="Times New Roman"/>
              </a:rPr>
              <a:t>partecipazione all’operazione, piuttosto </a:t>
            </a:r>
            <a:r>
              <a:rPr lang="it-IT" sz="2600" dirty="0" smtClean="0">
                <a:latin typeface="Times New Roman"/>
                <a:ea typeface="Verdana" panose="020B0604030504040204" pitchFamily="34" charset="0"/>
                <a:cs typeface="Times New Roman"/>
              </a:rPr>
              <a:t>individuandolo </a:t>
            </a:r>
            <a:r>
              <a:rPr lang="it-IT" sz="2600" dirty="0" smtClean="0">
                <a:latin typeface="Times New Roman"/>
                <a:ea typeface="Verdana" panose="020B0604030504040204" pitchFamily="34" charset="0"/>
                <a:cs typeface="Times New Roman"/>
              </a:rPr>
              <a:t>in un atteggiamento di </a:t>
            </a:r>
            <a:r>
              <a:rPr lang="it-IT" sz="2600" b="1" dirty="0" smtClean="0">
                <a:latin typeface="Times New Roman"/>
                <a:ea typeface="Verdana" panose="020B0604030504040204" pitchFamily="34" charset="0"/>
                <a:cs typeface="Times New Roman"/>
              </a:rPr>
              <a:t>negligente adesione ad una conduzione dell’amministrazione della quale i sindaci si limitavano ad esaminare solo aspetti formali</a:t>
            </a:r>
            <a:endParaRPr lang="it-IT" sz="2800" b="1" dirty="0" smtClean="0">
              <a:latin typeface="Times New Roman"/>
              <a:cs typeface="Times New Roman"/>
            </a:endParaRPr>
          </a:p>
          <a:p>
            <a:pPr marL="0" indent="0">
              <a:buFont typeface="Arial" panose="020B0604020202020204" pitchFamily="34" charset="0"/>
              <a:buNone/>
            </a:pPr>
            <a:endParaRPr lang="it-IT" sz="2800" dirty="0" smtClean="0"/>
          </a:p>
        </p:txBody>
      </p:sp>
      <p:sp>
        <p:nvSpPr>
          <p:cNvPr id="8" name="CasellaDiTesto 7"/>
          <p:cNvSpPr txBox="1"/>
          <p:nvPr/>
        </p:nvSpPr>
        <p:spPr>
          <a:xfrm>
            <a:off x="1259632" y="5877271"/>
            <a:ext cx="7704856" cy="830997"/>
          </a:xfrm>
          <a:prstGeom prst="rect">
            <a:avLst/>
          </a:prstGeom>
          <a:noFill/>
        </p:spPr>
        <p:txBody>
          <a:bodyPr wrap="square" rtlCol="0">
            <a:spAutoFit/>
          </a:bodyPr>
          <a:lstStyle/>
          <a:p>
            <a:pPr algn="ctr"/>
            <a:r>
              <a:rPr lang="it-IT" sz="2400" b="1" dirty="0" smtClean="0">
                <a:latin typeface="Times New Roman"/>
                <a:cs typeface="Times New Roman"/>
              </a:rPr>
              <a:t>Fatti di bancarotta riqualificati ex art. 224 </a:t>
            </a:r>
            <a:r>
              <a:rPr lang="it-IT" sz="2400" b="1" dirty="0" err="1" smtClean="0">
                <a:latin typeface="Times New Roman"/>
                <a:cs typeface="Times New Roman"/>
              </a:rPr>
              <a:t>l.fall</a:t>
            </a:r>
            <a:r>
              <a:rPr lang="it-IT" sz="2400" b="1" dirty="0" smtClean="0">
                <a:latin typeface="Times New Roman"/>
                <a:cs typeface="Times New Roman"/>
              </a:rPr>
              <a:t> e dichiarati estinti per prescrizione</a:t>
            </a:r>
            <a:endParaRPr lang="it-IT" sz="2400" b="1" dirty="0">
              <a:latin typeface="Times New Roman"/>
              <a:cs typeface="Times New Roman"/>
            </a:endParaRPr>
          </a:p>
        </p:txBody>
      </p:sp>
      <p:sp>
        <p:nvSpPr>
          <p:cNvPr id="9" name="Ovale 8"/>
          <p:cNvSpPr/>
          <p:nvPr/>
        </p:nvSpPr>
        <p:spPr>
          <a:xfrm>
            <a:off x="3851920" y="3140968"/>
            <a:ext cx="756084" cy="7200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MA</a:t>
            </a:r>
            <a:endParaRPr lang="it-IT" dirty="0"/>
          </a:p>
        </p:txBody>
      </p:sp>
      <p:sp>
        <p:nvSpPr>
          <p:cNvPr id="10" name="Freccia giù 1"/>
          <p:cNvSpPr/>
          <p:nvPr/>
        </p:nvSpPr>
        <p:spPr>
          <a:xfrm rot="12107240">
            <a:off x="3804675" y="4192863"/>
            <a:ext cx="252028" cy="5040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11" name="Freccia giù 1"/>
          <p:cNvSpPr/>
          <p:nvPr/>
        </p:nvSpPr>
        <p:spPr>
          <a:xfrm>
            <a:off x="7020272" y="4736769"/>
            <a:ext cx="252028" cy="50405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6610419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916832"/>
            <a:ext cx="8229600" cy="3240360"/>
          </a:xfrm>
          <a:noFill/>
        </p:spPr>
        <p:txBody>
          <a:bodyPr>
            <a:normAutofit fontScale="70000" lnSpcReduction="20000"/>
          </a:bodyPr>
          <a:lstStyle/>
          <a:p>
            <a:pPr marL="0" indent="0" algn="just">
              <a:buNone/>
            </a:pPr>
            <a:r>
              <a:rPr lang="it-IT" sz="2600" dirty="0" smtClean="0">
                <a:latin typeface="Times New Roman"/>
                <a:ea typeface="Verdana" panose="020B0604030504040204" pitchFamily="34" charset="0"/>
                <a:cs typeface="Times New Roman"/>
              </a:rPr>
              <a:t>La S.C. </a:t>
            </a:r>
            <a:r>
              <a:rPr lang="it-IT" sz="2600" b="1" dirty="0" smtClean="0">
                <a:latin typeface="Times New Roman"/>
                <a:ea typeface="Verdana" panose="020B0604030504040204" pitchFamily="34" charset="0"/>
                <a:cs typeface="Times New Roman"/>
              </a:rPr>
              <a:t>accoglie il ricorso </a:t>
            </a:r>
            <a:r>
              <a:rPr lang="it-IT" sz="2600" dirty="0" smtClean="0">
                <a:latin typeface="Times New Roman"/>
                <a:ea typeface="Verdana" panose="020B0604030504040204" pitchFamily="34" charset="0"/>
                <a:cs typeface="Times New Roman"/>
              </a:rPr>
              <a:t>proposto dalla Procura avverso l’annullamento della misura cautelare personale disposto dal Tribunale del Riesame in favore di tre membri del collegio sindacale di una società fallita, accusati di bancarotta fraudolenta distrattiva e documentale di non aver impedito alcune operazioni distrattive verso altre due società</a:t>
            </a:r>
          </a:p>
          <a:p>
            <a:pPr marL="0" indent="0" algn="just">
              <a:buNone/>
            </a:pPr>
            <a:endParaRPr lang="it-IT" sz="2600" dirty="0">
              <a:latin typeface="Times New Roman"/>
              <a:ea typeface="Verdana" panose="020B0604030504040204" pitchFamily="34" charset="0"/>
              <a:cs typeface="Times New Roman"/>
            </a:endParaRPr>
          </a:p>
          <a:p>
            <a:pPr marL="0" indent="0" algn="just">
              <a:buNone/>
            </a:pPr>
            <a:r>
              <a:rPr lang="it-IT" sz="2900" dirty="0" smtClean="0">
                <a:latin typeface="Times New Roman"/>
                <a:ea typeface="Verdana" panose="020B0604030504040204" pitchFamily="34" charset="0"/>
                <a:cs typeface="Times New Roman"/>
              </a:rPr>
              <a:t>Vengono valorizzati indici quali:</a:t>
            </a:r>
          </a:p>
          <a:p>
            <a:pPr algn="just"/>
            <a:r>
              <a:rPr lang="it-IT" sz="2900" dirty="0" smtClean="0">
                <a:latin typeface="Times New Roman"/>
                <a:ea typeface="Verdana" panose="020B0604030504040204" pitchFamily="34" charset="0"/>
                <a:cs typeface="Times New Roman"/>
              </a:rPr>
              <a:t>La </a:t>
            </a:r>
            <a:r>
              <a:rPr lang="it-IT" sz="2900" b="1" dirty="0" smtClean="0">
                <a:latin typeface="Times New Roman"/>
                <a:ea typeface="Verdana" panose="020B0604030504040204" pitchFamily="34" charset="0"/>
                <a:cs typeface="Times New Roman"/>
              </a:rPr>
              <a:t>modalità distrattiva </a:t>
            </a:r>
            <a:r>
              <a:rPr lang="it-IT" sz="2900" dirty="0" smtClean="0">
                <a:latin typeface="Times New Roman"/>
                <a:ea typeface="Verdana" panose="020B0604030504040204" pitchFamily="34" charset="0"/>
                <a:cs typeface="Times New Roman"/>
              </a:rPr>
              <a:t>con “operazioni assai anomale” (ad es. conferimenti di cantieri </a:t>
            </a:r>
            <a:r>
              <a:rPr lang="it-IT" sz="2900" dirty="0" smtClean="0">
                <a:latin typeface="Times New Roman"/>
                <a:ea typeface="Verdana" panose="020B0604030504040204" pitchFamily="34" charset="0"/>
                <a:cs typeface="Times New Roman"/>
              </a:rPr>
              <a:t>privi di immobili)</a:t>
            </a:r>
            <a:endParaRPr lang="it-IT" sz="2900" dirty="0" smtClean="0">
              <a:latin typeface="Times New Roman"/>
              <a:ea typeface="Verdana" panose="020B0604030504040204" pitchFamily="34" charset="0"/>
              <a:cs typeface="Times New Roman"/>
            </a:endParaRPr>
          </a:p>
          <a:p>
            <a:pPr algn="just"/>
            <a:r>
              <a:rPr lang="it-IT" sz="2900" dirty="0" smtClean="0">
                <a:latin typeface="Times New Roman"/>
                <a:ea typeface="Verdana" panose="020B0604030504040204" pitchFamily="34" charset="0"/>
                <a:cs typeface="Times New Roman"/>
              </a:rPr>
              <a:t>La </a:t>
            </a:r>
            <a:r>
              <a:rPr lang="it-IT" sz="2900" b="1" dirty="0" smtClean="0">
                <a:latin typeface="Times New Roman"/>
                <a:ea typeface="Verdana" panose="020B0604030504040204" pitchFamily="34" charset="0"/>
                <a:cs typeface="Times New Roman"/>
              </a:rPr>
              <a:t>contemporanea carica sindacale </a:t>
            </a:r>
            <a:r>
              <a:rPr lang="it-IT" sz="2900" dirty="0" smtClean="0">
                <a:latin typeface="Times New Roman"/>
                <a:ea typeface="Verdana" panose="020B0604030504040204" pitchFamily="34" charset="0"/>
                <a:cs typeface="Times New Roman"/>
              </a:rPr>
              <a:t>rivestita nelle altre società destinatarie dei proventi distratti</a:t>
            </a:r>
          </a:p>
          <a:p>
            <a:pPr algn="just"/>
            <a:r>
              <a:rPr lang="it-IT" sz="2900" dirty="0" smtClean="0">
                <a:latin typeface="Times New Roman"/>
                <a:ea typeface="Verdana" panose="020B0604030504040204" pitchFamily="34" charset="0"/>
                <a:cs typeface="Times New Roman"/>
              </a:rPr>
              <a:t>La “</a:t>
            </a:r>
            <a:r>
              <a:rPr lang="it-IT" sz="2900" b="1" dirty="0" smtClean="0">
                <a:latin typeface="Times New Roman"/>
                <a:ea typeface="Verdana" panose="020B0604030504040204" pitchFamily="34" charset="0"/>
                <a:cs typeface="Times New Roman"/>
              </a:rPr>
              <a:t>stringente </a:t>
            </a:r>
            <a:r>
              <a:rPr lang="it-IT" sz="2900" b="1" dirty="0" err="1" smtClean="0">
                <a:latin typeface="Times New Roman"/>
                <a:ea typeface="Verdana" panose="020B0604030504040204" pitchFamily="34" charset="0"/>
                <a:cs typeface="Times New Roman"/>
              </a:rPr>
              <a:t>intraneità</a:t>
            </a:r>
            <a:r>
              <a:rPr lang="it-IT" sz="2900" dirty="0" smtClean="0">
                <a:latin typeface="Times New Roman"/>
                <a:ea typeface="Verdana" panose="020B0604030504040204" pitchFamily="34" charset="0"/>
                <a:cs typeface="Times New Roman"/>
              </a:rPr>
              <a:t>” dell’amministratore di fatto della società fallita</a:t>
            </a:r>
          </a:p>
          <a:p>
            <a:pPr algn="just"/>
            <a:endParaRPr lang="it-IT" sz="2900" dirty="0" smtClean="0">
              <a:latin typeface="Times New Roman" panose="02020603050405020304" pitchFamily="18" charset="0"/>
              <a:ea typeface="Verdana" panose="020B0604030504040204" pitchFamily="34" charset="0"/>
              <a:cs typeface="Times New Roman" panose="02020603050405020304" pitchFamily="18" charset="0"/>
            </a:endParaRPr>
          </a:p>
          <a:p>
            <a:pPr algn="just"/>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Penale 9 febbraio 2016, n.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19470</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6" name="Immagine 5"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spTree>
    <p:extLst>
      <p:ext uri="{BB962C8B-B14F-4D97-AF65-F5344CB8AC3E}">
        <p14:creationId xmlns:p14="http://schemas.microsoft.com/office/powerpoint/2010/main" val="341789176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23 febbraio 2016, n. 15639</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8" name="CasellaDiTesto 7"/>
          <p:cNvSpPr txBox="1"/>
          <p:nvPr/>
        </p:nvSpPr>
        <p:spPr>
          <a:xfrm>
            <a:off x="539552" y="3429000"/>
            <a:ext cx="8064896" cy="3693319"/>
          </a:xfrm>
          <a:prstGeom prst="rect">
            <a:avLst/>
          </a:prstGeom>
          <a:noFill/>
        </p:spPr>
        <p:txBody>
          <a:bodyPr wrap="square" rtlCol="0">
            <a:spAutoFit/>
          </a:bodyPr>
          <a:lstStyle/>
          <a:p>
            <a:pPr algn="just"/>
            <a:r>
              <a:rPr lang="it-IT" b="1" dirty="0">
                <a:latin typeface="Times New Roman"/>
                <a:cs typeface="Times New Roman"/>
              </a:rPr>
              <a:t>Non può essere la "comoda" invalidità della nomina </a:t>
            </a:r>
            <a:r>
              <a:rPr lang="it-IT" dirty="0">
                <a:latin typeface="Times New Roman"/>
                <a:cs typeface="Times New Roman"/>
              </a:rPr>
              <a:t>ad esentare il sindaco dai doveri di controllo e di impedimento dei fatti illeciti degli amministratori, specie ove questi ultimi integrino conosciuti reati societari e </a:t>
            </a:r>
            <a:r>
              <a:rPr lang="it-IT" dirty="0" smtClean="0">
                <a:latin typeface="Times New Roman"/>
                <a:cs typeface="Times New Roman"/>
              </a:rPr>
              <a:t>fallimentari</a:t>
            </a:r>
          </a:p>
          <a:p>
            <a:pPr algn="just"/>
            <a:endParaRPr lang="it-IT" b="1" dirty="0" smtClean="0">
              <a:latin typeface="Times New Roman"/>
              <a:cs typeface="Times New Roman"/>
            </a:endParaRPr>
          </a:p>
          <a:p>
            <a:pPr algn="just"/>
            <a:r>
              <a:rPr lang="it-IT" b="1" dirty="0" smtClean="0">
                <a:latin typeface="Times New Roman"/>
                <a:cs typeface="Times New Roman"/>
              </a:rPr>
              <a:t>Per </a:t>
            </a:r>
            <a:r>
              <a:rPr lang="it-IT" b="1" dirty="0">
                <a:latin typeface="Times New Roman"/>
                <a:cs typeface="Times New Roman"/>
              </a:rPr>
              <a:t>converso, la concreta conoscibilità di tali reati non può essere scambiata, con pari semplificazione probatoria, con la conoscenza di </a:t>
            </a:r>
            <a:r>
              <a:rPr lang="it-IT" b="1" dirty="0" smtClean="0">
                <a:latin typeface="Times New Roman"/>
                <a:cs typeface="Times New Roman"/>
              </a:rPr>
              <a:t>essi </a:t>
            </a:r>
          </a:p>
          <a:p>
            <a:pPr algn="just"/>
            <a:endParaRPr lang="it-IT" dirty="0" smtClean="0">
              <a:latin typeface="Times New Roman"/>
              <a:cs typeface="Times New Roman"/>
            </a:endParaRPr>
          </a:p>
          <a:p>
            <a:pPr algn="just"/>
            <a:r>
              <a:rPr lang="it-IT" dirty="0" smtClean="0">
                <a:latin typeface="Times New Roman"/>
                <a:cs typeface="Times New Roman"/>
              </a:rPr>
              <a:t>Atteggiamenti </a:t>
            </a:r>
            <a:r>
              <a:rPr lang="it-IT" dirty="0">
                <a:latin typeface="Times New Roman"/>
                <a:cs typeface="Times New Roman"/>
              </a:rPr>
              <a:t>di </a:t>
            </a:r>
            <a:r>
              <a:rPr lang="it-IT" b="1" dirty="0">
                <a:latin typeface="Times New Roman"/>
                <a:cs typeface="Times New Roman"/>
              </a:rPr>
              <a:t>trascuratezza e di inerzia </a:t>
            </a:r>
            <a:r>
              <a:rPr lang="it-IT" dirty="0">
                <a:latin typeface="Times New Roman"/>
                <a:cs typeface="Times New Roman"/>
              </a:rPr>
              <a:t>da parte dei sindaci che precedono l'acquisizione delle conoscenza storica del fatto illeciti altrui possono costituire base di un'incriminazione per reato fallimentare a titolo di dolo eventuale </a:t>
            </a:r>
            <a:r>
              <a:rPr lang="it-IT" b="1" dirty="0">
                <a:solidFill>
                  <a:srgbClr val="FF0000"/>
                </a:solidFill>
                <a:latin typeface="Times New Roman"/>
                <a:cs typeface="Times New Roman"/>
              </a:rPr>
              <a:t>solo in presenza di segnali di allarme dai primi conosciuti e rappresentati come dimostrativi di fatti potenzialmente </a:t>
            </a:r>
            <a:r>
              <a:rPr lang="it-IT" b="1" dirty="0" smtClean="0">
                <a:solidFill>
                  <a:srgbClr val="FF0000"/>
                </a:solidFill>
                <a:latin typeface="Times New Roman"/>
                <a:cs typeface="Times New Roman"/>
              </a:rPr>
              <a:t>dannosi</a:t>
            </a:r>
            <a:endParaRPr lang="it-IT" b="1" dirty="0">
              <a:solidFill>
                <a:srgbClr val="FF0000"/>
              </a:solidFill>
              <a:latin typeface="Times New Roman"/>
              <a:cs typeface="Times New Roman"/>
            </a:endParaRPr>
          </a:p>
          <a:p>
            <a:endParaRPr lang="it-IT" dirty="0"/>
          </a:p>
        </p:txBody>
      </p:sp>
      <p:sp>
        <p:nvSpPr>
          <p:cNvPr id="9" name="CasellaDiTesto 8"/>
          <p:cNvSpPr txBox="1"/>
          <p:nvPr/>
        </p:nvSpPr>
        <p:spPr>
          <a:xfrm>
            <a:off x="683568" y="1772816"/>
            <a:ext cx="7920880" cy="1477328"/>
          </a:xfrm>
          <a:prstGeom prst="rect">
            <a:avLst/>
          </a:prstGeom>
          <a:noFill/>
        </p:spPr>
        <p:txBody>
          <a:bodyPr wrap="square" rtlCol="0">
            <a:spAutoFit/>
          </a:bodyPr>
          <a:lstStyle/>
          <a:p>
            <a:pPr algn="ctr"/>
            <a:r>
              <a:rPr lang="it-IT" b="1" dirty="0" smtClean="0">
                <a:latin typeface="Times New Roman"/>
                <a:cs typeface="Times New Roman"/>
              </a:rPr>
              <a:t>La S.C. ha confermato </a:t>
            </a:r>
            <a:r>
              <a:rPr lang="it-IT" dirty="0" smtClean="0">
                <a:latin typeface="Times New Roman"/>
                <a:cs typeface="Times New Roman"/>
              </a:rPr>
              <a:t>la condanna inflitta ai sindaci per bancarotta fraudolenta, respingendo la censura fondata sull’invalidità della nomina degli stessi, che, una volta accettato l’incarico, hanno assunto la posizione di garanzia</a:t>
            </a:r>
          </a:p>
          <a:p>
            <a:pPr algn="ctr"/>
            <a:r>
              <a:rPr lang="it-IT" b="1" dirty="0" smtClean="0">
                <a:latin typeface="Times New Roman"/>
                <a:cs typeface="Times New Roman"/>
              </a:rPr>
              <a:t>Le Corti di merito </a:t>
            </a:r>
            <a:r>
              <a:rPr lang="it-IT" dirty="0" smtClean="0">
                <a:latin typeface="Times New Roman"/>
                <a:cs typeface="Times New Roman"/>
              </a:rPr>
              <a:t>hanno adeguatamente motivato in ordine al concorso consapevole degli stessi</a:t>
            </a:r>
            <a:endParaRPr lang="it-IT" dirty="0">
              <a:latin typeface="Times New Roman"/>
              <a:cs typeface="Times New Roman"/>
            </a:endParaRPr>
          </a:p>
        </p:txBody>
      </p:sp>
      <p:pic>
        <p:nvPicPr>
          <p:cNvPr id="7" name="Immagine 6"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spTree>
    <p:extLst>
      <p:ext uri="{BB962C8B-B14F-4D97-AF65-F5344CB8AC3E}">
        <p14:creationId xmlns:p14="http://schemas.microsoft.com/office/powerpoint/2010/main" val="297125653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51520" y="1700808"/>
            <a:ext cx="8352928" cy="3240360"/>
          </a:xfrm>
          <a:noFill/>
        </p:spPr>
        <p:txBody>
          <a:bodyPr>
            <a:normAutofit fontScale="77500" lnSpcReduction="20000"/>
          </a:bodyPr>
          <a:lstStyle/>
          <a:p>
            <a:pPr marL="0" indent="0" algn="just">
              <a:buNone/>
            </a:pPr>
            <a:r>
              <a:rPr lang="it-IT" sz="2600" dirty="0" smtClean="0">
                <a:latin typeface="Times New Roman"/>
                <a:ea typeface="Verdana" panose="020B0604030504040204" pitchFamily="34" charset="0"/>
                <a:cs typeface="Times New Roman"/>
              </a:rPr>
              <a:t>Amministratore non esecutivo condannato in entrambi i gradi di merito per concorso omissivo in bancarotta fraudolenta</a:t>
            </a:r>
          </a:p>
          <a:p>
            <a:pPr marL="0" indent="0" algn="ctr">
              <a:buNone/>
            </a:pPr>
            <a:r>
              <a:rPr lang="it-IT" sz="2600" dirty="0" smtClean="0">
                <a:latin typeface="Times New Roman"/>
                <a:ea typeface="Verdana" panose="020B0604030504040204" pitchFamily="34" charset="0"/>
                <a:cs typeface="Times New Roman"/>
              </a:rPr>
              <a:t>(NON POTEVA NON SAPERE= VOLONTA’ DI OFFESA)</a:t>
            </a:r>
          </a:p>
          <a:p>
            <a:pPr marL="0" indent="0" algn="just">
              <a:buNone/>
            </a:pPr>
            <a:r>
              <a:rPr lang="it-IT" sz="2600" dirty="0" smtClean="0">
                <a:latin typeface="Times New Roman"/>
                <a:ea typeface="Verdana" panose="020B0604030504040204" pitchFamily="34" charset="0"/>
                <a:cs typeface="Times New Roman"/>
              </a:rPr>
              <a:t>La condotta era consistita in un comportamento c.d. compiacente tenuto dallo stesso </a:t>
            </a:r>
            <a:r>
              <a:rPr lang="it-IT" sz="2600" b="1" dirty="0" smtClean="0">
                <a:latin typeface="Times New Roman"/>
                <a:ea typeface="Verdana" panose="020B0604030504040204" pitchFamily="34" charset="0"/>
                <a:cs typeface="Times New Roman"/>
              </a:rPr>
              <a:t>che disertava deliberatamente le sedute consiliari</a:t>
            </a:r>
          </a:p>
          <a:p>
            <a:pPr algn="just"/>
            <a:r>
              <a:rPr lang="it-IT" sz="2600" dirty="0" smtClean="0">
                <a:latin typeface="Times New Roman"/>
                <a:ea typeface="Verdana" panose="020B0604030504040204" pitchFamily="34" charset="0"/>
                <a:cs typeface="Times New Roman"/>
              </a:rPr>
              <a:t>Robusti segnali d’allarme espressivi dell’anomala gestione societaria </a:t>
            </a:r>
            <a:r>
              <a:rPr lang="mr-IN" sz="2600" dirty="0" smtClean="0">
                <a:latin typeface="Times New Roman"/>
                <a:ea typeface="Verdana" panose="020B0604030504040204" pitchFamily="34" charset="0"/>
                <a:cs typeface="Times New Roman"/>
              </a:rPr>
              <a:t>–</a:t>
            </a:r>
            <a:r>
              <a:rPr lang="it-IT" sz="2600" dirty="0" smtClean="0">
                <a:latin typeface="Times New Roman"/>
                <a:ea typeface="Verdana" panose="020B0604030504040204" pitchFamily="34" charset="0"/>
                <a:cs typeface="Times New Roman"/>
              </a:rPr>
              <a:t> circuito commerciale fittizio</a:t>
            </a:r>
          </a:p>
          <a:p>
            <a:pPr algn="just"/>
            <a:r>
              <a:rPr lang="it-IT" sz="2600" dirty="0" smtClean="0">
                <a:latin typeface="Times New Roman"/>
                <a:ea typeface="Verdana" panose="020B0604030504040204" pitchFamily="34" charset="0"/>
                <a:cs typeface="Times New Roman"/>
              </a:rPr>
              <a:t>Competenza professionale comprovata dell’amministratore senza delega;</a:t>
            </a:r>
          </a:p>
          <a:p>
            <a:pPr algn="just"/>
            <a:r>
              <a:rPr lang="it-IT" sz="2600" dirty="0" smtClean="0">
                <a:latin typeface="Times New Roman"/>
                <a:ea typeface="Verdana" panose="020B0604030504040204" pitchFamily="34" charset="0"/>
                <a:cs typeface="Times New Roman"/>
              </a:rPr>
              <a:t>Anomalo incremento del suo compenso a fronte di una partecipazione saltuaria al </a:t>
            </a:r>
            <a:r>
              <a:rPr lang="it-IT" sz="2600" dirty="0" err="1" smtClean="0">
                <a:latin typeface="Times New Roman"/>
                <a:ea typeface="Verdana" panose="020B0604030504040204" pitchFamily="34" charset="0"/>
                <a:cs typeface="Times New Roman"/>
              </a:rPr>
              <a:t>c.d.a.</a:t>
            </a:r>
            <a:endParaRPr lang="it-IT" sz="2600" dirty="0" smtClean="0">
              <a:latin typeface="Times New Roman"/>
              <a:ea typeface="Verdana" panose="020B0604030504040204" pitchFamily="34" charset="0"/>
              <a:cs typeface="Times New Roman"/>
            </a:endParaRPr>
          </a:p>
          <a:p>
            <a:pPr algn="just"/>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a:p>
            <a:pPr algn="just"/>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22 marzo 2016, n.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14045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Ovale 3"/>
          <p:cNvSpPr/>
          <p:nvPr/>
        </p:nvSpPr>
        <p:spPr>
          <a:xfrm>
            <a:off x="5111552" y="4797152"/>
            <a:ext cx="4032448" cy="165618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it-IT" dirty="0">
                <a:latin typeface="Times New Roman" panose="02020603050405020304" pitchFamily="18" charset="0"/>
                <a:ea typeface="Verdana" panose="020B0604030504040204" pitchFamily="34" charset="0"/>
                <a:cs typeface="Times New Roman" panose="02020603050405020304" pitchFamily="18" charset="0"/>
              </a:rPr>
              <a:t>Quale significato assegnare in punto di elemento soggettivo alle diserzioni da numerosi </a:t>
            </a:r>
            <a:r>
              <a:rPr lang="it-IT" dirty="0" err="1">
                <a:latin typeface="Times New Roman" panose="02020603050405020304" pitchFamily="18" charset="0"/>
                <a:ea typeface="Verdana" panose="020B0604030504040204" pitchFamily="34" charset="0"/>
                <a:cs typeface="Times New Roman" panose="02020603050405020304" pitchFamily="18" charset="0"/>
              </a:rPr>
              <a:t>c.d.a.</a:t>
            </a:r>
            <a:r>
              <a:rPr lang="it-IT" dirty="0">
                <a:latin typeface="Times New Roman" panose="02020603050405020304" pitchFamily="18" charset="0"/>
                <a:ea typeface="Verdana" panose="020B0604030504040204" pitchFamily="34" charset="0"/>
                <a:cs typeface="Times New Roman" panose="02020603050405020304" pitchFamily="18" charset="0"/>
              </a:rPr>
              <a:t>?</a:t>
            </a:r>
          </a:p>
        </p:txBody>
      </p:sp>
      <p:pic>
        <p:nvPicPr>
          <p:cNvPr id="6" name="Immagine 5"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pic>
        <p:nvPicPr>
          <p:cNvPr id="7" name="Immagine 6" descr="Malattia-nel-weekend-e-licenziamento-per-assenteismo-tattico-nuove-regole-370x23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4941168"/>
            <a:ext cx="2697017" cy="1676524"/>
          </a:xfrm>
          <a:prstGeom prst="rect">
            <a:avLst/>
          </a:prstGeom>
        </p:spPr>
      </p:pic>
    </p:spTree>
    <p:extLst>
      <p:ext uri="{BB962C8B-B14F-4D97-AF65-F5344CB8AC3E}">
        <p14:creationId xmlns:p14="http://schemas.microsoft.com/office/powerpoint/2010/main" val="1329964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83568"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Il reato omissivo (improprio)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Segnaposto contenuto 5"/>
          <p:cNvSpPr>
            <a:spLocks noGrp="1"/>
          </p:cNvSpPr>
          <p:nvPr>
            <p:ph idx="1"/>
          </p:nvPr>
        </p:nvSpPr>
        <p:spPr/>
        <p:txBody>
          <a:bodyPr/>
          <a:lstStyle/>
          <a:p>
            <a:pPr marL="0" indent="0" algn="ctr">
              <a:buNone/>
            </a:pPr>
            <a:r>
              <a:rPr lang="it-IT" b="1" dirty="0" smtClean="0">
                <a:latin typeface="Times New Roman"/>
                <a:cs typeface="Times New Roman"/>
              </a:rPr>
              <a:t>Art. 40 c.p. comma 2 </a:t>
            </a:r>
          </a:p>
          <a:p>
            <a:pPr marL="0" indent="0" algn="ctr">
              <a:buNone/>
            </a:pPr>
            <a:r>
              <a:rPr lang="it-IT" dirty="0">
                <a:latin typeface="Times New Roman"/>
                <a:cs typeface="Times New Roman"/>
              </a:rPr>
              <a:t>Non impedire un </a:t>
            </a:r>
            <a:r>
              <a:rPr lang="it-IT" dirty="0" smtClean="0">
                <a:latin typeface="Times New Roman"/>
                <a:cs typeface="Times New Roman"/>
              </a:rPr>
              <a:t>evento</a:t>
            </a:r>
            <a:endParaRPr lang="it-IT" dirty="0">
              <a:latin typeface="Times New Roman"/>
              <a:cs typeface="Times New Roman"/>
            </a:endParaRPr>
          </a:p>
          <a:p>
            <a:pPr marL="0" indent="0" algn="ctr">
              <a:buNone/>
            </a:pPr>
            <a:r>
              <a:rPr lang="it-IT" dirty="0" smtClean="0">
                <a:latin typeface="Times New Roman"/>
                <a:cs typeface="Times New Roman"/>
              </a:rPr>
              <a:t>che </a:t>
            </a:r>
            <a:r>
              <a:rPr lang="it-IT" dirty="0">
                <a:latin typeface="Times New Roman"/>
                <a:cs typeface="Times New Roman"/>
              </a:rPr>
              <a:t>si ha l'obbligo giuridico di </a:t>
            </a:r>
            <a:r>
              <a:rPr lang="it-IT" dirty="0" smtClean="0">
                <a:latin typeface="Times New Roman"/>
                <a:cs typeface="Times New Roman"/>
              </a:rPr>
              <a:t>impedire</a:t>
            </a:r>
          </a:p>
          <a:p>
            <a:pPr algn="ctr"/>
            <a:endParaRPr lang="it-IT" dirty="0"/>
          </a:p>
          <a:p>
            <a:pPr algn="ctr"/>
            <a:endParaRPr lang="it-IT" dirty="0" smtClean="0"/>
          </a:p>
          <a:p>
            <a:pPr algn="ctr"/>
            <a:endParaRPr lang="it-IT" dirty="0"/>
          </a:p>
          <a:p>
            <a:pPr marL="0" indent="0" algn="ctr">
              <a:buNone/>
            </a:pPr>
            <a:r>
              <a:rPr lang="it-IT" dirty="0">
                <a:latin typeface="Times New Roman"/>
                <a:cs typeface="Times New Roman"/>
              </a:rPr>
              <a:t>equivale a cagionarlo</a:t>
            </a:r>
          </a:p>
          <a:p>
            <a:pPr algn="ctr"/>
            <a:endParaRPr lang="it-IT" dirty="0" smtClean="0"/>
          </a:p>
        </p:txBody>
      </p:sp>
      <p:sp>
        <p:nvSpPr>
          <p:cNvPr id="7" name="Freccia in giù 6"/>
          <p:cNvSpPr/>
          <p:nvPr/>
        </p:nvSpPr>
        <p:spPr>
          <a:xfrm>
            <a:off x="4267874" y="3429000"/>
            <a:ext cx="576064" cy="144016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3304290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68760"/>
            <a:ext cx="8229600" cy="3240360"/>
          </a:xfrm>
          <a:noFill/>
        </p:spPr>
        <p:txBody>
          <a:bodyPr>
            <a:normAutofit/>
          </a:bodyPr>
          <a:lstStyle/>
          <a:p>
            <a:pPr marL="0" indent="0" algn="just">
              <a:buNone/>
            </a:pPr>
            <a:r>
              <a:rPr lang="it-IT" sz="2000" dirty="0" smtClean="0">
                <a:latin typeface="Times New Roman"/>
                <a:ea typeface="Verdana" panose="020B0604030504040204" pitchFamily="34" charset="0"/>
                <a:cs typeface="Times New Roman"/>
              </a:rPr>
              <a:t>La defezione manifestava un deliberato stato di consapevole ignoranza che oltre a manifestare un complessivo disinteresse per le vicende societarie, a parere dei giudici di merito, dimostrava il suo preciso interesse a </a:t>
            </a:r>
            <a:r>
              <a:rPr lang="it-IT" sz="2000" dirty="0" smtClean="0">
                <a:latin typeface="Times New Roman"/>
                <a:ea typeface="Verdana" panose="020B0604030504040204" pitchFamily="34" charset="0"/>
                <a:cs typeface="Times New Roman"/>
              </a:rPr>
              <a:t>orientare l’interpretazione del suo comportamento in senso colposo, </a:t>
            </a:r>
            <a:r>
              <a:rPr lang="it-IT" sz="2000" dirty="0" smtClean="0">
                <a:latin typeface="Times New Roman"/>
                <a:ea typeface="Verdana" panose="020B0604030504040204" pitchFamily="34" charset="0"/>
                <a:cs typeface="Times New Roman"/>
              </a:rPr>
              <a:t>assumendo un atteggiamento volontariamente imprudente e imperito </a:t>
            </a:r>
          </a:p>
          <a:p>
            <a:pPr algn="just"/>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22 marzo 2016, n.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14045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pic>
        <p:nvPicPr>
          <p:cNvPr id="2" name="Immagine 1" descr="see_no_evi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3140968"/>
            <a:ext cx="4064000" cy="2286000"/>
          </a:xfrm>
          <a:prstGeom prst="rect">
            <a:avLst/>
          </a:prstGeom>
        </p:spPr>
      </p:pic>
      <p:sp>
        <p:nvSpPr>
          <p:cNvPr id="6" name="CasellaDiTesto 5"/>
          <p:cNvSpPr txBox="1"/>
          <p:nvPr/>
        </p:nvSpPr>
        <p:spPr>
          <a:xfrm>
            <a:off x="467544" y="5733256"/>
            <a:ext cx="4032448" cy="369332"/>
          </a:xfrm>
          <a:prstGeom prst="rect">
            <a:avLst/>
          </a:prstGeom>
          <a:noFill/>
        </p:spPr>
        <p:txBody>
          <a:bodyPr wrap="square" rtlCol="0">
            <a:spAutoFit/>
          </a:bodyPr>
          <a:lstStyle/>
          <a:p>
            <a:r>
              <a:rPr lang="it-IT" b="1" dirty="0" smtClean="0">
                <a:latin typeface="Times New Roman"/>
                <a:cs typeface="Times New Roman"/>
              </a:rPr>
              <a:t>Ostinata cecità, o “</a:t>
            </a:r>
            <a:r>
              <a:rPr lang="it-IT" b="1" dirty="0" err="1" smtClean="0">
                <a:latin typeface="Times New Roman"/>
                <a:cs typeface="Times New Roman"/>
              </a:rPr>
              <a:t>Willful</a:t>
            </a:r>
            <a:r>
              <a:rPr lang="it-IT" b="1" dirty="0" smtClean="0">
                <a:latin typeface="Times New Roman"/>
                <a:cs typeface="Times New Roman"/>
              </a:rPr>
              <a:t> </a:t>
            </a:r>
            <a:r>
              <a:rPr lang="it-IT" b="1" dirty="0" err="1" smtClean="0">
                <a:latin typeface="Times New Roman"/>
                <a:cs typeface="Times New Roman"/>
              </a:rPr>
              <a:t>blindness</a:t>
            </a:r>
            <a:r>
              <a:rPr lang="it-IT" b="1" dirty="0" smtClean="0">
                <a:latin typeface="Times New Roman"/>
                <a:cs typeface="Times New Roman"/>
              </a:rPr>
              <a:t>”</a:t>
            </a:r>
            <a:endParaRPr lang="it-IT" b="1" dirty="0">
              <a:latin typeface="Times New Roman"/>
              <a:cs typeface="Times New Roman"/>
            </a:endParaRPr>
          </a:p>
        </p:txBody>
      </p:sp>
      <p:sp>
        <p:nvSpPr>
          <p:cNvPr id="7" name="CasellaDiTesto 6"/>
          <p:cNvSpPr txBox="1"/>
          <p:nvPr/>
        </p:nvSpPr>
        <p:spPr>
          <a:xfrm>
            <a:off x="4932040" y="3068960"/>
            <a:ext cx="3816424" cy="2308324"/>
          </a:xfrm>
          <a:prstGeom prst="rect">
            <a:avLst/>
          </a:prstGeom>
          <a:noFill/>
        </p:spPr>
        <p:txBody>
          <a:bodyPr wrap="square" rtlCol="0">
            <a:spAutoFit/>
          </a:bodyPr>
          <a:lstStyle/>
          <a:p>
            <a:pPr algn="just"/>
            <a:r>
              <a:rPr lang="it-IT" dirty="0" smtClean="0">
                <a:latin typeface="Times New Roman"/>
                <a:cs typeface="Times New Roman"/>
              </a:rPr>
              <a:t>Secondo la Corte d’Appello le ragioni dell’assenza sono riconducibili ad una pattuizione: l’ente si può fregiare nelle relazioni esterne del nome di uno stimato professionista, mentre lo stesso si sarebbe impegnato a non sapere, disinteressandosi dalle dinamiche aziendali</a:t>
            </a:r>
            <a:endParaRPr lang="it-IT" dirty="0">
              <a:latin typeface="Times New Roman"/>
              <a:cs typeface="Times New Roman"/>
            </a:endParaRPr>
          </a:p>
        </p:txBody>
      </p:sp>
    </p:spTree>
    <p:extLst>
      <p:ext uri="{BB962C8B-B14F-4D97-AF65-F5344CB8AC3E}">
        <p14:creationId xmlns:p14="http://schemas.microsoft.com/office/powerpoint/2010/main" val="10629296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68760"/>
            <a:ext cx="8229600" cy="5328592"/>
          </a:xfrm>
          <a:noFill/>
        </p:spPr>
        <p:txBody>
          <a:bodyPr>
            <a:normAutofit fontScale="77500" lnSpcReduction="20000"/>
          </a:bodyPr>
          <a:lstStyle/>
          <a:p>
            <a:pPr marL="0" indent="0" algn="ctr">
              <a:buNone/>
            </a:pPr>
            <a:r>
              <a:rPr lang="it-IT" sz="2500" dirty="0" smtClean="0">
                <a:latin typeface="Times New Roman"/>
                <a:ea typeface="Verdana" panose="020B0604030504040204" pitchFamily="34" charset="0"/>
                <a:cs typeface="Times New Roman"/>
              </a:rPr>
              <a:t>La S.C. sottolinea l’importanza di verificare le situazioni sottostanti.</a:t>
            </a:r>
          </a:p>
          <a:p>
            <a:pPr marL="0" indent="0" algn="ctr">
              <a:buNone/>
            </a:pPr>
            <a:r>
              <a:rPr lang="it-IT" sz="2500" b="1" dirty="0" smtClean="0">
                <a:solidFill>
                  <a:srgbClr val="FF0000"/>
                </a:solidFill>
                <a:latin typeface="Times New Roman"/>
                <a:ea typeface="Verdana" panose="020B0604030504040204" pitchFamily="34" charset="0"/>
                <a:cs typeface="Times New Roman"/>
              </a:rPr>
              <a:t>Assenza o inerzia sono di per sé mute e compatibili con entrambi gli elementi soggettivi, doloso o colposo.</a:t>
            </a:r>
          </a:p>
          <a:p>
            <a:pPr marL="0" indent="0" algn="just">
              <a:buNone/>
            </a:pPr>
            <a:endParaRPr lang="it-IT" sz="2500" dirty="0" smtClean="0">
              <a:latin typeface="Times New Roman"/>
              <a:ea typeface="Verdana" panose="020B0604030504040204" pitchFamily="34" charset="0"/>
              <a:cs typeface="Times New Roman"/>
            </a:endParaRPr>
          </a:p>
          <a:p>
            <a:pPr marL="0" indent="0" algn="just">
              <a:buNone/>
            </a:pPr>
            <a:r>
              <a:rPr lang="it-IT" sz="2500" dirty="0">
                <a:latin typeface="Times New Roman"/>
                <a:cs typeface="Times New Roman"/>
              </a:rPr>
              <a:t>Ma anche volendo ritenere sia stata raggiunta la prova che egli abbia effettivamente percepito le anomalie della rappresentazione contabile del ciclo economico della </a:t>
            </a:r>
            <a:r>
              <a:rPr lang="it-IT" sz="2500" dirty="0" smtClean="0">
                <a:latin typeface="Times New Roman"/>
                <a:cs typeface="Times New Roman"/>
              </a:rPr>
              <a:t>fallita, [</a:t>
            </a:r>
            <a:r>
              <a:rPr lang="mr-IN" sz="2500" dirty="0" smtClean="0">
                <a:latin typeface="Times New Roman"/>
                <a:cs typeface="Times New Roman"/>
              </a:rPr>
              <a:t>…</a:t>
            </a:r>
            <a:r>
              <a:rPr lang="it-IT" sz="2500" dirty="0" smtClean="0">
                <a:latin typeface="Times New Roman"/>
                <a:cs typeface="Times New Roman"/>
              </a:rPr>
              <a:t>] deve </a:t>
            </a:r>
            <a:r>
              <a:rPr lang="it-IT" sz="2500" dirty="0">
                <a:latin typeface="Times New Roman"/>
                <a:cs typeface="Times New Roman"/>
              </a:rPr>
              <a:t>pur sempre ricordarsi come il dolo attribuito all'imputato </a:t>
            </a:r>
            <a:r>
              <a:rPr lang="it-IT" sz="2500" b="1" dirty="0">
                <a:latin typeface="Times New Roman"/>
                <a:cs typeface="Times New Roman"/>
              </a:rPr>
              <a:t>non deve essersi alimentato esclusivamente di rappresentazione, ma </a:t>
            </a:r>
            <a:r>
              <a:rPr lang="it-IT" sz="2500" b="1" dirty="0" smtClean="0">
                <a:latin typeface="Times New Roman"/>
                <a:cs typeface="Times New Roman"/>
              </a:rPr>
              <a:t>altresì della volontarietà dell'omessa </a:t>
            </a:r>
            <a:r>
              <a:rPr lang="it-IT" sz="2500" b="1" dirty="0">
                <a:latin typeface="Times New Roman"/>
                <a:cs typeface="Times New Roman"/>
              </a:rPr>
              <a:t>attivazione dei poteri di cui l'imputato era titolare. </a:t>
            </a:r>
          </a:p>
          <a:p>
            <a:pPr marL="0" indent="0" algn="just">
              <a:buNone/>
            </a:pPr>
            <a:endParaRPr lang="it-IT" sz="2500" b="1" dirty="0">
              <a:latin typeface="Times New Roman"/>
              <a:ea typeface="Verdana" panose="020B0604030504040204" pitchFamily="34" charset="0"/>
              <a:cs typeface="Times New Roman"/>
            </a:endParaRPr>
          </a:p>
          <a:p>
            <a:pPr marL="0" indent="0" algn="just">
              <a:buNone/>
            </a:pPr>
            <a:r>
              <a:rPr lang="it-IT" sz="2500" dirty="0">
                <a:latin typeface="Times New Roman"/>
                <a:cs typeface="Times New Roman"/>
              </a:rPr>
              <a:t>La Corte territoriale ha aggirato il problema della prova della </a:t>
            </a:r>
            <a:r>
              <a:rPr lang="it-IT" sz="2500" dirty="0" smtClean="0">
                <a:latin typeface="Times New Roman"/>
                <a:cs typeface="Times New Roman"/>
              </a:rPr>
              <a:t>volontarietà della </a:t>
            </a:r>
            <a:r>
              <a:rPr lang="it-IT" sz="2500" dirty="0">
                <a:latin typeface="Times New Roman"/>
                <a:cs typeface="Times New Roman"/>
              </a:rPr>
              <a:t>condotta omissiva </a:t>
            </a:r>
            <a:r>
              <a:rPr lang="it-IT" sz="2500" dirty="0" smtClean="0">
                <a:latin typeface="Times New Roman"/>
                <a:cs typeface="Times New Roman"/>
              </a:rPr>
              <a:t>formulando in </a:t>
            </a:r>
            <a:r>
              <a:rPr lang="it-IT" sz="2500" dirty="0">
                <a:latin typeface="Times New Roman"/>
                <a:cs typeface="Times New Roman"/>
              </a:rPr>
              <a:t>termini quasi "</a:t>
            </a:r>
            <a:r>
              <a:rPr lang="it-IT" sz="2500" dirty="0" smtClean="0">
                <a:latin typeface="Times New Roman"/>
                <a:cs typeface="Times New Roman"/>
              </a:rPr>
              <a:t>impressionistici” la </a:t>
            </a:r>
            <a:r>
              <a:rPr lang="it-IT" sz="2500" dirty="0">
                <a:latin typeface="Times New Roman"/>
                <a:cs typeface="Times New Roman"/>
              </a:rPr>
              <a:t>tesi del "comportamento compiacente", fondata sulla </a:t>
            </a:r>
            <a:r>
              <a:rPr lang="it-IT" sz="2500" dirty="0" smtClean="0">
                <a:latin typeface="Times New Roman"/>
                <a:cs typeface="Times New Roman"/>
              </a:rPr>
              <a:t>già̀ </a:t>
            </a:r>
            <a:r>
              <a:rPr lang="it-IT" sz="2500" dirty="0">
                <a:latin typeface="Times New Roman"/>
                <a:cs typeface="Times New Roman"/>
              </a:rPr>
              <a:t>citata scarsa frequentazione da parte dello stesso delle sedute consiliari e sull'asserito progressivo incremento del suo compenso. </a:t>
            </a:r>
          </a:p>
          <a:p>
            <a:pPr marL="0" indent="0" algn="just">
              <a:buNone/>
            </a:pPr>
            <a:endParaRPr lang="it-IT" sz="2500" dirty="0">
              <a:latin typeface="Times New Roman"/>
              <a:cs typeface="Times New Roman"/>
            </a:endParaRPr>
          </a:p>
          <a:p>
            <a:pPr marL="0" indent="0" algn="just">
              <a:buNone/>
            </a:pPr>
            <a:r>
              <a:rPr lang="it-IT" sz="2500" dirty="0" smtClean="0">
                <a:latin typeface="Times New Roman"/>
                <a:cs typeface="Times New Roman"/>
              </a:rPr>
              <a:t>In </a:t>
            </a:r>
            <a:r>
              <a:rPr lang="it-IT" sz="2500" dirty="0">
                <a:latin typeface="Times New Roman"/>
                <a:cs typeface="Times New Roman"/>
              </a:rPr>
              <a:t>altri termini l'imputato avrebbe accettato di assecondare gli intenti criminali di coloro che lo avevano cooptato nell'organo gestionale proprio disinteressandosi, dietro lauto compenso, del loro operato. </a:t>
            </a:r>
            <a:endParaRPr lang="it-IT" sz="2500" b="1" dirty="0">
              <a:solidFill>
                <a:srgbClr val="FF0000"/>
              </a:solidFill>
              <a:latin typeface="Times New Roman"/>
              <a:cs typeface="Times New Roman"/>
            </a:endParaRPr>
          </a:p>
          <a:p>
            <a:pPr marL="0" indent="0" algn="just">
              <a:buNone/>
            </a:pPr>
            <a:endParaRPr lang="it-IT" sz="2500" dirty="0" smtClean="0">
              <a:latin typeface="Times New Roman"/>
              <a:ea typeface="Verdana" panose="020B0604030504040204" pitchFamily="34" charset="0"/>
              <a:cs typeface="Times New Roman"/>
            </a:endParaRPr>
          </a:p>
          <a:p>
            <a:pPr marL="0" indent="0" algn="just">
              <a:buNone/>
            </a:pPr>
            <a:endParaRPr lang="it-IT" sz="2600" dirty="0">
              <a:latin typeface="Times New Roman"/>
              <a:ea typeface="Verdana" panose="020B0604030504040204" pitchFamily="34" charset="0"/>
              <a:cs typeface="Times New Roman"/>
            </a:endParaRPr>
          </a:p>
          <a:p>
            <a:pPr marL="0" indent="0" algn="just">
              <a:buNone/>
            </a:pPr>
            <a:endParaRPr lang="it-IT" sz="2600" dirty="0" smtClean="0">
              <a:latin typeface="Times New Roman"/>
              <a:ea typeface="Verdana" panose="020B0604030504040204" pitchFamily="34" charset="0"/>
              <a:cs typeface="Times New Roman"/>
            </a:endParaRPr>
          </a:p>
          <a:p>
            <a:pPr marL="0" indent="0" algn="just">
              <a:buNone/>
            </a:pPr>
            <a:endParaRPr lang="it-IT" sz="2800" dirty="0" smtClean="0">
              <a:latin typeface="Times New Roman"/>
              <a:cs typeface="Times New Roman"/>
            </a:endParaRPr>
          </a:p>
          <a:p>
            <a:pPr marL="0" indent="0">
              <a:buNone/>
            </a:pPr>
            <a:endParaRPr lang="it-IT" sz="2800" dirty="0" smtClean="0">
              <a:latin typeface="Times New Roman"/>
              <a:cs typeface="Times New Roman"/>
            </a:endParaRPr>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22 marzo 2016, n.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14045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009020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268760"/>
            <a:ext cx="8229600" cy="5328592"/>
          </a:xfrm>
          <a:noFill/>
        </p:spPr>
        <p:txBody>
          <a:bodyPr>
            <a:normAutofit/>
          </a:bodyPr>
          <a:lstStyle/>
          <a:p>
            <a:pPr marL="0" indent="0" algn="just">
              <a:buNone/>
            </a:pPr>
            <a:r>
              <a:rPr lang="it-IT" sz="2500" dirty="0" smtClean="0">
                <a:latin typeface="Times New Roman"/>
                <a:cs typeface="Times New Roman"/>
              </a:rPr>
              <a:t>Affermazione </a:t>
            </a:r>
            <a:r>
              <a:rPr lang="it-IT" sz="2500" dirty="0">
                <a:latin typeface="Times New Roman"/>
                <a:cs typeface="Times New Roman"/>
              </a:rPr>
              <a:t>che rivela la sua apoditticità̀ nel momento in cui assume per provato ciò̀ che deve essere dimostrato e cioè che l'imputato fosse a conoscenza quantomeno delle intenzioni di gestire in maniera non ortodossa la società, che altrimenti quello ritenuto si rivelerebbe essere un </a:t>
            </a:r>
            <a:r>
              <a:rPr lang="it-IT" sz="2500" b="1" dirty="0">
                <a:solidFill>
                  <a:srgbClr val="FF0000"/>
                </a:solidFill>
                <a:latin typeface="Times New Roman"/>
                <a:cs typeface="Times New Roman"/>
              </a:rPr>
              <a:t>inaccettabile dolo eventuale fondato sull'accettazione di un rischio generico ed astratto, di per sè insufficiente ad </a:t>
            </a:r>
            <a:r>
              <a:rPr lang="it-IT" sz="2500" b="1" dirty="0" smtClean="0">
                <a:solidFill>
                  <a:srgbClr val="FF0000"/>
                </a:solidFill>
                <a:latin typeface="Times New Roman"/>
                <a:cs typeface="Times New Roman"/>
              </a:rPr>
              <a:t>integrarlo</a:t>
            </a:r>
          </a:p>
          <a:p>
            <a:pPr marL="0" indent="0" algn="just">
              <a:buNone/>
            </a:pPr>
            <a:endParaRPr lang="it-IT" sz="2500" b="1" dirty="0">
              <a:solidFill>
                <a:srgbClr val="FF0000"/>
              </a:solidFill>
              <a:latin typeface="Times New Roman"/>
              <a:ea typeface="Verdana" panose="020B0604030504040204" pitchFamily="34" charset="0"/>
              <a:cs typeface="Times New Roman"/>
            </a:endParaRPr>
          </a:p>
          <a:p>
            <a:pPr marL="0" indent="0" algn="ctr">
              <a:buNone/>
            </a:pPr>
            <a:r>
              <a:rPr lang="it-IT" sz="2500" dirty="0" smtClean="0">
                <a:latin typeface="Times New Roman"/>
                <a:ea typeface="Verdana" panose="020B0604030504040204" pitchFamily="34" charset="0"/>
                <a:cs typeface="Times New Roman"/>
              </a:rPr>
              <a:t>Annulla con rinvio la condanna per vizio di motivazione in ordine alla sussistenza dell’elemento soggettivo</a:t>
            </a:r>
            <a:endParaRPr lang="it-IT" sz="2500" dirty="0">
              <a:latin typeface="Times New Roman"/>
              <a:ea typeface="Verdana" panose="020B0604030504040204" pitchFamily="34" charset="0"/>
              <a:cs typeface="Times New Roman"/>
            </a:endParaRPr>
          </a:p>
          <a:p>
            <a:pPr marL="0" indent="0" algn="ctr">
              <a:buNone/>
            </a:pPr>
            <a:r>
              <a:rPr lang="it-IT" sz="2500" dirty="0" smtClean="0">
                <a:latin typeface="Times New Roman"/>
                <a:ea typeface="Verdana" panose="020B0604030504040204" pitchFamily="34" charset="0"/>
                <a:cs typeface="Times New Roman"/>
              </a:rPr>
              <a:t>Viene bocciata la teoria del comportamento compiacente, vicina parente della </a:t>
            </a:r>
            <a:r>
              <a:rPr lang="it-IT" sz="2500" i="1" dirty="0" err="1" smtClean="0">
                <a:latin typeface="Times New Roman"/>
                <a:ea typeface="Verdana" panose="020B0604030504040204" pitchFamily="34" charset="0"/>
                <a:cs typeface="Times New Roman"/>
              </a:rPr>
              <a:t>willful</a:t>
            </a:r>
            <a:r>
              <a:rPr lang="it-IT" sz="2500" i="1" dirty="0" smtClean="0">
                <a:latin typeface="Times New Roman"/>
                <a:ea typeface="Verdana" panose="020B0604030504040204" pitchFamily="34" charset="0"/>
                <a:cs typeface="Times New Roman"/>
              </a:rPr>
              <a:t> </a:t>
            </a:r>
            <a:r>
              <a:rPr lang="it-IT" sz="2500" i="1" dirty="0" err="1" smtClean="0">
                <a:latin typeface="Times New Roman"/>
                <a:ea typeface="Verdana" panose="020B0604030504040204" pitchFamily="34" charset="0"/>
                <a:cs typeface="Times New Roman"/>
              </a:rPr>
              <a:t>blindness</a:t>
            </a:r>
            <a:r>
              <a:rPr lang="it-IT" sz="2500" i="1" dirty="0" smtClean="0">
                <a:latin typeface="Times New Roman"/>
                <a:ea typeface="Verdana" panose="020B0604030504040204" pitchFamily="34" charset="0"/>
                <a:cs typeface="Times New Roman"/>
              </a:rPr>
              <a:t> </a:t>
            </a:r>
            <a:r>
              <a:rPr lang="it-IT" sz="2500" dirty="0" smtClean="0">
                <a:latin typeface="Times New Roman"/>
                <a:ea typeface="Verdana" panose="020B0604030504040204" pitchFamily="34" charset="0"/>
                <a:cs typeface="Times New Roman"/>
              </a:rPr>
              <a:t>per provare il dolo</a:t>
            </a:r>
          </a:p>
          <a:p>
            <a:pPr algn="just"/>
            <a:endParaRPr lang="it-IT" sz="25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600" dirty="0" smtClean="0">
              <a:latin typeface="Times New Roman" panose="02020603050405020304" pitchFamily="18" charset="0"/>
              <a:ea typeface="Verdana" panose="020B0604030504040204" pitchFamily="34" charset="0"/>
              <a:cs typeface="Times New Roman" panose="02020603050405020304" pitchFamily="18" charset="0"/>
            </a:endParaRPr>
          </a:p>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22 marzo 2016, n.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14045</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08695330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1556792"/>
            <a:ext cx="8229600" cy="3240360"/>
          </a:xfrm>
          <a:noFill/>
        </p:spPr>
        <p:txBody>
          <a:bodyPr>
            <a:normAutofit/>
          </a:bodyPr>
          <a:lstStyle/>
          <a:p>
            <a:pPr marL="0" indent="0" algn="just">
              <a:buNone/>
            </a:pPr>
            <a:endParaRPr lang="it-IT" sz="2800" dirty="0" smtClean="0"/>
          </a:p>
          <a:p>
            <a:pPr marL="0" indent="0">
              <a:buNone/>
            </a:pPr>
            <a:endParaRPr lang="it-IT" sz="2800" dirty="0" smtClean="0"/>
          </a:p>
        </p:txBody>
      </p:sp>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26 maggio 2017, n. 42046</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CasellaDiTesto 3"/>
          <p:cNvSpPr txBox="1"/>
          <p:nvPr/>
        </p:nvSpPr>
        <p:spPr>
          <a:xfrm>
            <a:off x="179512" y="908720"/>
            <a:ext cx="3312368" cy="2862322"/>
          </a:xfrm>
          <a:prstGeom prst="rect">
            <a:avLst/>
          </a:prstGeom>
          <a:noFill/>
        </p:spPr>
        <p:txBody>
          <a:bodyPr wrap="square" rtlCol="0">
            <a:spAutoFit/>
          </a:bodyPr>
          <a:lstStyle/>
          <a:p>
            <a:pPr algn="just"/>
            <a:r>
              <a:rPr lang="it-IT" b="1" dirty="0" smtClean="0">
                <a:latin typeface="Times New Roman"/>
                <a:cs typeface="Times New Roman"/>
              </a:rPr>
              <a:t>Componenti del collegio sindacale </a:t>
            </a:r>
            <a:r>
              <a:rPr lang="it-IT" dirty="0" smtClean="0">
                <a:latin typeface="Times New Roman"/>
                <a:cs typeface="Times New Roman"/>
              </a:rPr>
              <a:t>di società fallita condannati in appello per bancarotta fraudolenta patrimoniale per aver omesso dolosamente di esercitare la dovuta vigilanza, dopo essere stati assolti in primo grado.</a:t>
            </a:r>
          </a:p>
          <a:p>
            <a:endParaRPr lang="it-IT" dirty="0"/>
          </a:p>
          <a:p>
            <a:endParaRPr lang="it-IT" dirty="0"/>
          </a:p>
        </p:txBody>
      </p:sp>
      <p:sp>
        <p:nvSpPr>
          <p:cNvPr id="6" name="CasellaDiTesto 5"/>
          <p:cNvSpPr txBox="1"/>
          <p:nvPr/>
        </p:nvSpPr>
        <p:spPr>
          <a:xfrm>
            <a:off x="310691" y="3284984"/>
            <a:ext cx="2088232" cy="3416320"/>
          </a:xfrm>
          <a:prstGeom prst="rect">
            <a:avLst/>
          </a:prstGeom>
          <a:noFill/>
        </p:spPr>
        <p:txBody>
          <a:bodyPr wrap="square" rtlCol="0">
            <a:spAutoFit/>
          </a:bodyPr>
          <a:lstStyle/>
          <a:p>
            <a:pPr algn="just"/>
            <a:r>
              <a:rPr lang="it-IT" dirty="0">
                <a:latin typeface="Times New Roman"/>
                <a:cs typeface="Times New Roman"/>
              </a:rPr>
              <a:t>Operazione di </a:t>
            </a:r>
            <a:r>
              <a:rPr lang="it-IT" b="1" dirty="0">
                <a:latin typeface="Times New Roman"/>
                <a:cs typeface="Times New Roman"/>
              </a:rPr>
              <a:t>prelievo dai conti della società</a:t>
            </a:r>
            <a:r>
              <a:rPr lang="it-IT" dirty="0">
                <a:latin typeface="Times New Roman"/>
                <a:cs typeface="Times New Roman"/>
              </a:rPr>
              <a:t> in stato di crisi di importo ingente a titolo di rimborso di finanziamenti ai soci (che non risultavano da alcuna delibera) effettuata dagli amministratori </a:t>
            </a:r>
          </a:p>
          <a:p>
            <a:endParaRPr lang="it-IT" dirty="0"/>
          </a:p>
        </p:txBody>
      </p:sp>
      <p:sp>
        <p:nvSpPr>
          <p:cNvPr id="10" name="Ovale 9"/>
          <p:cNvSpPr/>
          <p:nvPr/>
        </p:nvSpPr>
        <p:spPr>
          <a:xfrm>
            <a:off x="4608004" y="980728"/>
            <a:ext cx="4557704" cy="199619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it-IT" dirty="0" smtClean="0">
                <a:latin typeface="Times New Roman"/>
                <a:cs typeface="Times New Roman"/>
              </a:rPr>
              <a:t>Come avrebbero </a:t>
            </a:r>
            <a:r>
              <a:rPr lang="it-IT" dirty="0">
                <a:latin typeface="Times New Roman"/>
                <a:cs typeface="Times New Roman"/>
              </a:rPr>
              <a:t>potuto impedire l’evento, visto che l’operazione distrattiva era già stata compiuta dagli </a:t>
            </a:r>
            <a:r>
              <a:rPr lang="it-IT" dirty="0" smtClean="0">
                <a:latin typeface="Times New Roman"/>
                <a:cs typeface="Times New Roman"/>
              </a:rPr>
              <a:t>amministratori prima del momento del controllo loro demandato?</a:t>
            </a:r>
            <a:endParaRPr lang="it-IT" dirty="0">
              <a:latin typeface="Times New Roman"/>
              <a:cs typeface="Times New Roman"/>
            </a:endParaRPr>
          </a:p>
        </p:txBody>
      </p:sp>
      <p:sp>
        <p:nvSpPr>
          <p:cNvPr id="11" name="Ovale 10"/>
          <p:cNvSpPr/>
          <p:nvPr/>
        </p:nvSpPr>
        <p:spPr>
          <a:xfrm>
            <a:off x="2699792" y="2976920"/>
            <a:ext cx="4896544" cy="2016224"/>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just"/>
            <a:r>
              <a:rPr lang="it-IT" dirty="0">
                <a:latin typeface="Times New Roman"/>
                <a:cs typeface="Times New Roman"/>
              </a:rPr>
              <a:t>Manca inoltre un’adeguata indagine in punto di elemento soggettivo: quale consapevolezza dolosa?</a:t>
            </a:r>
          </a:p>
        </p:txBody>
      </p:sp>
      <p:sp>
        <p:nvSpPr>
          <p:cNvPr id="12" name="Diamante 11"/>
          <p:cNvSpPr/>
          <p:nvPr/>
        </p:nvSpPr>
        <p:spPr>
          <a:xfrm>
            <a:off x="6192180" y="4697760"/>
            <a:ext cx="2808312" cy="2160240"/>
          </a:xfrm>
          <a:prstGeom prst="diamon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a:latin typeface="Times New Roman"/>
                <a:cs typeface="Times New Roman"/>
              </a:rPr>
              <a:t>Annulla con rinvio la condanna</a:t>
            </a:r>
          </a:p>
        </p:txBody>
      </p:sp>
      <p:pic>
        <p:nvPicPr>
          <p:cNvPr id="13" name="Immagine 12"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spTree>
    <p:extLst>
      <p:ext uri="{BB962C8B-B14F-4D97-AF65-F5344CB8AC3E}">
        <p14:creationId xmlns:p14="http://schemas.microsoft.com/office/powerpoint/2010/main" val="13931605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27 novembre 2017, n. 52433</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4" name="Rettangolo 3"/>
          <p:cNvSpPr/>
          <p:nvPr/>
        </p:nvSpPr>
        <p:spPr>
          <a:xfrm>
            <a:off x="611560" y="1844824"/>
            <a:ext cx="8032708" cy="1246495"/>
          </a:xfrm>
          <a:prstGeom prst="rect">
            <a:avLst/>
          </a:prstGeom>
          <a:ln>
            <a:solidFill>
              <a:schemeClr val="tx1"/>
            </a:solidFill>
          </a:ln>
        </p:spPr>
        <p:txBody>
          <a:bodyPr wrap="square">
            <a:spAutoFit/>
          </a:bodyPr>
          <a:lstStyle/>
          <a:p>
            <a:pPr algn="ctr"/>
            <a:r>
              <a:rPr lang="it-IT" sz="2500" b="1" i="1" dirty="0" smtClean="0">
                <a:latin typeface="Times New Roman" panose="02020603050405020304" pitchFamily="18" charset="0"/>
                <a:ea typeface="Verdana" panose="020B0604030504040204" pitchFamily="34" charset="0"/>
                <a:cs typeface="Times New Roman" panose="02020603050405020304" pitchFamily="18" charset="0"/>
              </a:rPr>
              <a:t>Da ultimo</a:t>
            </a:r>
            <a:r>
              <a:rPr lang="mr-IN" sz="2500" b="1" i="1" dirty="0" smtClean="0">
                <a:latin typeface="Times New Roman" panose="02020603050405020304" pitchFamily="18" charset="0"/>
                <a:ea typeface="Verdana" panose="020B0604030504040204" pitchFamily="34" charset="0"/>
                <a:cs typeface="Times New Roman" panose="02020603050405020304" pitchFamily="18" charset="0"/>
              </a:rPr>
              <a:t>…</a:t>
            </a:r>
            <a:r>
              <a:rPr lang="it-IT" sz="2500" b="1" i="1" dirty="0" smtClean="0">
                <a:latin typeface="Times New Roman" panose="02020603050405020304" pitchFamily="18" charset="0"/>
                <a:ea typeface="Verdana" panose="020B0604030504040204" pitchFamily="34" charset="0"/>
                <a:cs typeface="Times New Roman" panose="02020603050405020304" pitchFamily="18" charset="0"/>
              </a:rPr>
              <a:t>confermata una condanna per bancarotta  fraudolenta in capo ai componenti del collegio sindacale basata sui segnali d’allarme</a:t>
            </a:r>
            <a:endParaRPr lang="it-IT" sz="2500" b="1" i="1" dirty="0">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CasellaDiTesto 1"/>
          <p:cNvSpPr txBox="1"/>
          <p:nvPr/>
        </p:nvSpPr>
        <p:spPr>
          <a:xfrm>
            <a:off x="827584" y="3212976"/>
            <a:ext cx="7632848" cy="2308324"/>
          </a:xfrm>
          <a:prstGeom prst="rect">
            <a:avLst/>
          </a:prstGeom>
          <a:noFill/>
        </p:spPr>
        <p:txBody>
          <a:bodyPr wrap="square" rtlCol="0">
            <a:spAutoFit/>
          </a:bodyPr>
          <a:lstStyle/>
          <a:p>
            <a:pPr marL="285750" indent="-285750">
              <a:buFont typeface="Arial"/>
              <a:buChar char="•"/>
            </a:pPr>
            <a:r>
              <a:rPr lang="it-IT" dirty="0" smtClean="0">
                <a:latin typeface="Times New Roman"/>
                <a:cs typeface="Times New Roman"/>
              </a:rPr>
              <a:t>Acquisto da parte della società fallita di partecipazione in società decotta</a:t>
            </a:r>
          </a:p>
          <a:p>
            <a:pPr marL="285750" indent="-285750">
              <a:buFont typeface="Arial"/>
              <a:buChar char="•"/>
            </a:pPr>
            <a:r>
              <a:rPr lang="it-IT" dirty="0" smtClean="0">
                <a:latin typeface="Times New Roman"/>
                <a:cs typeface="Times New Roman"/>
              </a:rPr>
              <a:t>Errata contabilizzazione dei costi sullo smaltimento dei rifiuti</a:t>
            </a:r>
          </a:p>
          <a:p>
            <a:pPr marL="285750" indent="-285750">
              <a:buFont typeface="Arial"/>
              <a:buChar char="•"/>
            </a:pPr>
            <a:r>
              <a:rPr lang="it-IT" dirty="0" smtClean="0">
                <a:latin typeface="Times New Roman"/>
                <a:cs typeface="Times New Roman"/>
              </a:rPr>
              <a:t>Contabilizzazione di false ricevute bancarie</a:t>
            </a:r>
          </a:p>
          <a:p>
            <a:pPr marL="285750" indent="-285750">
              <a:buFont typeface="Arial"/>
              <a:buChar char="•"/>
            </a:pPr>
            <a:r>
              <a:rPr lang="it-IT" dirty="0" smtClean="0">
                <a:latin typeface="Times New Roman"/>
                <a:cs typeface="Times New Roman"/>
              </a:rPr>
              <a:t>Eccessivo accantonamento per indennità per infortunio di due lavoratori</a:t>
            </a:r>
          </a:p>
          <a:p>
            <a:pPr marL="285750" indent="-285750">
              <a:buFont typeface="Arial"/>
              <a:buChar char="•"/>
            </a:pPr>
            <a:r>
              <a:rPr lang="it-IT" dirty="0" smtClean="0">
                <a:latin typeface="Times New Roman"/>
                <a:cs typeface="Times New Roman"/>
              </a:rPr>
              <a:t>Pagamenti anomali in favore di società riconducibile agli amministratori</a:t>
            </a:r>
          </a:p>
          <a:p>
            <a:pPr marL="285750" indent="-285750">
              <a:buFont typeface="Arial"/>
              <a:buChar char="•"/>
            </a:pPr>
            <a:endParaRPr lang="it-IT" dirty="0">
              <a:latin typeface="Times New Roman"/>
              <a:cs typeface="Times New Roman"/>
            </a:endParaRPr>
          </a:p>
          <a:p>
            <a:pPr algn="ctr"/>
            <a:r>
              <a:rPr lang="it-IT" b="1" dirty="0" smtClean="0">
                <a:latin typeface="Times New Roman"/>
                <a:cs typeface="Times New Roman"/>
              </a:rPr>
              <a:t>OPERAZIONI TALMENTE RILEVANTI CHE NON SAREBBERO POTUTE NON SFUGGIRE AI SINDACI</a:t>
            </a:r>
            <a:endParaRPr lang="it-IT" b="1" dirty="0">
              <a:latin typeface="Times New Roman"/>
              <a:cs typeface="Times New Roman"/>
            </a:endParaRPr>
          </a:p>
        </p:txBody>
      </p:sp>
      <p:pic>
        <p:nvPicPr>
          <p:cNvPr id="8" name="Immagine 7" descr="bilancia-della-giustizia_318-38813.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908720"/>
            <a:ext cx="792088" cy="792088"/>
          </a:xfrm>
          <a:prstGeom prst="rect">
            <a:avLst/>
          </a:prstGeom>
        </p:spPr>
      </p:pic>
    </p:spTree>
    <p:extLst>
      <p:ext uri="{BB962C8B-B14F-4D97-AF65-F5344CB8AC3E}">
        <p14:creationId xmlns:p14="http://schemas.microsoft.com/office/powerpoint/2010/main" val="40687982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Cassazione Penale 27 novembre 2017, n. 52433</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CasellaDiTesto 1"/>
          <p:cNvSpPr txBox="1"/>
          <p:nvPr/>
        </p:nvSpPr>
        <p:spPr>
          <a:xfrm>
            <a:off x="755576" y="2420888"/>
            <a:ext cx="7632848" cy="369332"/>
          </a:xfrm>
          <a:prstGeom prst="rect">
            <a:avLst/>
          </a:prstGeom>
          <a:noFill/>
        </p:spPr>
        <p:txBody>
          <a:bodyPr wrap="square" rtlCol="0">
            <a:spAutoFit/>
          </a:bodyPr>
          <a:lstStyle/>
          <a:p>
            <a:pPr marL="285750" indent="-285750">
              <a:buFont typeface="Arial"/>
              <a:buChar char="•"/>
            </a:pPr>
            <a:endParaRPr lang="it-IT" b="1" dirty="0"/>
          </a:p>
        </p:txBody>
      </p:sp>
      <p:sp>
        <p:nvSpPr>
          <p:cNvPr id="3" name="CasellaDiTesto 2"/>
          <p:cNvSpPr txBox="1"/>
          <p:nvPr/>
        </p:nvSpPr>
        <p:spPr>
          <a:xfrm>
            <a:off x="539552" y="1484784"/>
            <a:ext cx="8064896" cy="4801315"/>
          </a:xfrm>
          <a:prstGeom prst="rect">
            <a:avLst/>
          </a:prstGeom>
          <a:noFill/>
        </p:spPr>
        <p:txBody>
          <a:bodyPr wrap="square" rtlCol="0">
            <a:spAutoFit/>
          </a:bodyPr>
          <a:lstStyle/>
          <a:p>
            <a:pPr algn="just"/>
            <a:r>
              <a:rPr lang="it-IT" dirty="0" smtClean="0">
                <a:latin typeface="Times New Roman"/>
                <a:cs typeface="Times New Roman"/>
              </a:rPr>
              <a:t>Le due </a:t>
            </a:r>
            <a:r>
              <a:rPr lang="it-IT" dirty="0">
                <a:latin typeface="Times New Roman"/>
                <a:cs typeface="Times New Roman"/>
              </a:rPr>
              <a:t>sentenze di merito </a:t>
            </a:r>
            <a:r>
              <a:rPr lang="it-IT" dirty="0" smtClean="0">
                <a:latin typeface="Times New Roman"/>
                <a:cs typeface="Times New Roman"/>
              </a:rPr>
              <a:t>avevano dato conto in </a:t>
            </a:r>
            <a:r>
              <a:rPr lang="it-IT" dirty="0">
                <a:latin typeface="Times New Roman"/>
                <a:cs typeface="Times New Roman"/>
              </a:rPr>
              <a:t>termini esaustivi del carattere </a:t>
            </a:r>
            <a:r>
              <a:rPr lang="it-IT" b="1" dirty="0">
                <a:latin typeface="Times New Roman"/>
                <a:cs typeface="Times New Roman"/>
              </a:rPr>
              <a:t>macroscopicamente distrattivo e </a:t>
            </a:r>
            <a:r>
              <a:rPr lang="it-IT" b="1" dirty="0" err="1">
                <a:latin typeface="Times New Roman"/>
                <a:cs typeface="Times New Roman"/>
              </a:rPr>
              <a:t>dissipatorio</a:t>
            </a:r>
            <a:r>
              <a:rPr lang="it-IT" b="1" dirty="0">
                <a:latin typeface="Times New Roman"/>
                <a:cs typeface="Times New Roman"/>
              </a:rPr>
              <a:t> </a:t>
            </a:r>
            <a:r>
              <a:rPr lang="it-IT" dirty="0">
                <a:latin typeface="Times New Roman"/>
                <a:cs typeface="Times New Roman"/>
              </a:rPr>
              <a:t>dell'operazione di acquisto delle quote di altre società, della manifesta evidenza dell'illegittima contabilizzazione dei costi per lo smaltimento dei rifiuti, che costituiva una delle attività principali della fallita, atteso che in azienda erano stati rinvenuti enormi quantitativi di rifiuti non smaltiti, l’evidente natura </a:t>
            </a:r>
            <a:r>
              <a:rPr lang="it-IT" dirty="0" smtClean="0">
                <a:latin typeface="Times New Roman"/>
                <a:cs typeface="Times New Roman"/>
              </a:rPr>
              <a:t>distrattiva</a:t>
            </a:r>
            <a:r>
              <a:rPr lang="it-IT" dirty="0">
                <a:latin typeface="Times New Roman"/>
                <a:cs typeface="Times New Roman"/>
              </a:rPr>
              <a:t> </a:t>
            </a:r>
            <a:r>
              <a:rPr lang="it-IT" dirty="0" smtClean="0">
                <a:latin typeface="Times New Roman"/>
                <a:cs typeface="Times New Roman"/>
              </a:rPr>
              <a:t>delle </a:t>
            </a:r>
            <a:r>
              <a:rPr lang="it-IT" dirty="0">
                <a:latin typeface="Times New Roman"/>
                <a:cs typeface="Times New Roman"/>
              </a:rPr>
              <a:t>condotte poste in essere dagli </a:t>
            </a:r>
            <a:r>
              <a:rPr lang="it-IT" dirty="0" smtClean="0">
                <a:latin typeface="Times New Roman"/>
                <a:cs typeface="Times New Roman"/>
              </a:rPr>
              <a:t>amministratori </a:t>
            </a:r>
          </a:p>
          <a:p>
            <a:pPr algn="just"/>
            <a:endParaRPr lang="it-IT" dirty="0">
              <a:latin typeface="Times New Roman"/>
              <a:cs typeface="Times New Roman"/>
            </a:endParaRPr>
          </a:p>
          <a:p>
            <a:pPr algn="just"/>
            <a:r>
              <a:rPr lang="it-IT" dirty="0" smtClean="0">
                <a:latin typeface="Times New Roman"/>
                <a:cs typeface="Times New Roman"/>
              </a:rPr>
              <a:t>Secondo i giudici di legittimità, i sindaci, sui quali grava l’obbligo di non limitarsi ad un mero controllo formale della contabilità ma di vigilare, in forma penetrante e costante, sul generale andamento gestionale societario</a:t>
            </a:r>
          </a:p>
          <a:p>
            <a:pPr algn="just"/>
            <a:endParaRPr lang="it-IT" dirty="0">
              <a:latin typeface="Times New Roman"/>
              <a:cs typeface="Times New Roman"/>
            </a:endParaRPr>
          </a:p>
          <a:p>
            <a:pPr algn="just"/>
            <a:r>
              <a:rPr lang="it-IT" b="1" dirty="0" smtClean="0">
                <a:latin typeface="Times New Roman"/>
                <a:cs typeface="Times New Roman"/>
              </a:rPr>
              <a:t>Sotto </a:t>
            </a:r>
            <a:r>
              <a:rPr lang="it-IT" b="1" dirty="0">
                <a:latin typeface="Times New Roman"/>
                <a:cs typeface="Times New Roman"/>
              </a:rPr>
              <a:t>quest'ultimo profilo è evidente che la </a:t>
            </a:r>
            <a:r>
              <a:rPr lang="it-IT" b="1" dirty="0" smtClean="0">
                <a:latin typeface="Times New Roman"/>
                <a:cs typeface="Times New Roman"/>
              </a:rPr>
              <a:t>macroscopica </a:t>
            </a:r>
            <a:r>
              <a:rPr lang="it-IT" b="1" dirty="0">
                <a:latin typeface="Times New Roman"/>
                <a:cs typeface="Times New Roman"/>
              </a:rPr>
              <a:t>attitudine delle condotte poste in essere dagli amministratori a pregiudicare la salute economica della società </a:t>
            </a:r>
            <a:r>
              <a:rPr lang="it-IT" b="1" dirty="0">
                <a:solidFill>
                  <a:srgbClr val="FF0000"/>
                </a:solidFill>
                <a:latin typeface="Times New Roman"/>
                <a:cs typeface="Times New Roman"/>
              </a:rPr>
              <a:t>doveva costituire un segnale d'allarme per l'organismo preposto al </a:t>
            </a:r>
            <a:r>
              <a:rPr lang="it-IT" b="1" dirty="0" smtClean="0">
                <a:solidFill>
                  <a:srgbClr val="FF0000"/>
                </a:solidFill>
                <a:latin typeface="Times New Roman"/>
                <a:cs typeface="Times New Roman"/>
              </a:rPr>
              <a:t>controllo</a:t>
            </a:r>
            <a:endParaRPr lang="it-IT" b="1" dirty="0">
              <a:solidFill>
                <a:srgbClr val="FF0000"/>
              </a:solidFill>
              <a:latin typeface="Times New Roman"/>
              <a:cs typeface="Times New Roman"/>
            </a:endParaRPr>
          </a:p>
          <a:p>
            <a:endParaRPr lang="it-IT" dirty="0"/>
          </a:p>
        </p:txBody>
      </p:sp>
    </p:spTree>
    <p:extLst>
      <p:ext uri="{BB962C8B-B14F-4D97-AF65-F5344CB8AC3E}">
        <p14:creationId xmlns:p14="http://schemas.microsoft.com/office/powerpoint/2010/main" val="390046225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Appendice: spunti dalla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l</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egge delega 155/2017</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2" name="CasellaDiTesto 1"/>
          <p:cNvSpPr txBox="1"/>
          <p:nvPr/>
        </p:nvSpPr>
        <p:spPr>
          <a:xfrm>
            <a:off x="755576" y="1772816"/>
            <a:ext cx="7632848" cy="2585323"/>
          </a:xfrm>
          <a:prstGeom prst="rect">
            <a:avLst/>
          </a:prstGeom>
          <a:noFill/>
        </p:spPr>
        <p:txBody>
          <a:bodyPr wrap="square" rtlCol="0">
            <a:spAutoFit/>
          </a:bodyPr>
          <a:lstStyle/>
          <a:p>
            <a:pPr marL="285750" lvl="0" indent="-285750" algn="just">
              <a:buFont typeface="Arial" panose="020B0604020202020204" pitchFamily="34" charset="0"/>
              <a:buChar char="•"/>
            </a:pPr>
            <a:r>
              <a:rPr lang="it-IT" dirty="0">
                <a:latin typeface="Times New Roman" panose="02020603050405020304" pitchFamily="18" charset="0"/>
                <a:cs typeface="Times New Roman" panose="02020603050405020304" pitchFamily="18" charset="0"/>
              </a:rPr>
              <a:t>Le procedure di allerta sono uno strumento che ha l’obiettivo di far emergere, prima di ogni intervento dell’autorità giudiziaria, le difficoltà dell’impresa</a:t>
            </a:r>
          </a:p>
          <a:p>
            <a:pPr marL="285750" indent="-285750" algn="just">
              <a:buFont typeface="Arial" panose="020B0604020202020204" pitchFamily="34" charset="0"/>
              <a:buChar char="•"/>
            </a:pPr>
            <a:r>
              <a:rPr lang="it-IT" dirty="0" smtClean="0">
                <a:latin typeface="Times New Roman" panose="02020603050405020304" pitchFamily="18" charset="0"/>
                <a:cs typeface="Times New Roman" panose="02020603050405020304" pitchFamily="18" charset="0"/>
              </a:rPr>
              <a:t>È </a:t>
            </a:r>
            <a:r>
              <a:rPr lang="it-IT" dirty="0">
                <a:latin typeface="Times New Roman" panose="02020603050405020304" pitchFamily="18" charset="0"/>
                <a:cs typeface="Times New Roman" panose="02020603050405020304" pitchFamily="18" charset="0"/>
              </a:rPr>
              <a:t>uno strumento stragiudiziale e confidenziale di sostegno alle imprese, diretto a una rapida analisi delle cause del malessere economico e finanziario dell’impresa, destinato a sfociare in un servizio di composizione assistita della </a:t>
            </a:r>
            <a:r>
              <a:rPr lang="it-IT" dirty="0" smtClean="0">
                <a:latin typeface="Times New Roman" panose="02020603050405020304" pitchFamily="18" charset="0"/>
                <a:cs typeface="Times New Roman" panose="02020603050405020304" pitchFamily="18" charset="0"/>
              </a:rPr>
              <a:t>crisi</a:t>
            </a:r>
          </a:p>
          <a:p>
            <a:pPr algn="just"/>
            <a:endParaRPr lang="it-IT" dirty="0"/>
          </a:p>
          <a:p>
            <a:pPr lvl="0" algn="just"/>
            <a:endParaRPr lang="it-IT" dirty="0"/>
          </a:p>
          <a:p>
            <a:pPr marL="285750" indent="-285750">
              <a:buFont typeface="Arial"/>
              <a:buChar char="•"/>
            </a:pPr>
            <a:endParaRPr lang="it-IT" b="1" dirty="0"/>
          </a:p>
        </p:txBody>
      </p:sp>
      <p:sp>
        <p:nvSpPr>
          <p:cNvPr id="3" name="CasellaDiTesto 2"/>
          <p:cNvSpPr txBox="1"/>
          <p:nvPr/>
        </p:nvSpPr>
        <p:spPr>
          <a:xfrm>
            <a:off x="539552" y="1119430"/>
            <a:ext cx="8064896" cy="369332"/>
          </a:xfrm>
          <a:prstGeom prst="rect">
            <a:avLst/>
          </a:prstGeom>
          <a:noFill/>
        </p:spPr>
        <p:txBody>
          <a:bodyPr wrap="square" rtlCol="0">
            <a:spAutoFit/>
          </a:bodyPr>
          <a:lstStyle/>
          <a:p>
            <a:pPr algn="ctr"/>
            <a:r>
              <a:rPr lang="it-IT" b="1" dirty="0" smtClean="0">
                <a:latin typeface="Times New Roman" panose="02020603050405020304" pitchFamily="18" charset="0"/>
                <a:cs typeface="Times New Roman" panose="02020603050405020304" pitchFamily="18" charset="0"/>
              </a:rPr>
              <a:t>Dai segnali di allarme…alle procedure di allerta</a:t>
            </a:r>
            <a:endParaRPr lang="it-IT" b="1" dirty="0">
              <a:latin typeface="Times New Roman" panose="02020603050405020304" pitchFamily="18" charset="0"/>
              <a:cs typeface="Times New Roman" panose="02020603050405020304" pitchFamily="18" charset="0"/>
            </a:endParaRPr>
          </a:p>
        </p:txBody>
      </p:sp>
      <p:sp>
        <p:nvSpPr>
          <p:cNvPr id="4" name="Freccia in giù 3"/>
          <p:cNvSpPr/>
          <p:nvPr/>
        </p:nvSpPr>
        <p:spPr>
          <a:xfrm>
            <a:off x="4267874" y="3565623"/>
            <a:ext cx="576064" cy="11521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810813" y="4739205"/>
            <a:ext cx="7632848" cy="2031325"/>
          </a:xfrm>
          <a:prstGeom prst="rect">
            <a:avLst/>
          </a:prstGeom>
          <a:noFill/>
        </p:spPr>
        <p:txBody>
          <a:bodyPr wrap="square" rtlCol="0">
            <a:spAutoFit/>
          </a:bodyPr>
          <a:lstStyle/>
          <a:p>
            <a:pPr algn="ctr"/>
            <a:r>
              <a:rPr lang="it-IT" b="1" dirty="0">
                <a:latin typeface="Times New Roman" panose="02020603050405020304" pitchFamily="18" charset="0"/>
                <a:cs typeface="Times New Roman" panose="02020603050405020304" pitchFamily="18" charset="0"/>
              </a:rPr>
              <a:t>Art. 4.  Procedure di allerta e di composizione assistita della crisi</a:t>
            </a:r>
          </a:p>
          <a:p>
            <a:pPr algn="just"/>
            <a:r>
              <a:rPr lang="it-IT" dirty="0">
                <a:latin typeface="Times New Roman" panose="02020603050405020304" pitchFamily="18" charset="0"/>
                <a:cs typeface="Times New Roman" panose="02020603050405020304" pitchFamily="18" charset="0"/>
              </a:rPr>
              <a:t>1.  Nell'esercizio della delega di cui all'articolo 1, il Governo disciplina l'introduzione di procedure di allerta e di composizione assistita della crisi, di natura non giudiziale e confidenziale, finalizzate a incentivare l'emersione anticipata della crisi e ad agevolare lo svolgimento di trattative tra debitore e creditori, attenendosi ai seguenti princìpi e criteri direttivi:</a:t>
            </a:r>
            <a:br>
              <a:rPr lang="it-IT" dirty="0">
                <a:latin typeface="Times New Roman" panose="02020603050405020304" pitchFamily="18" charset="0"/>
                <a:cs typeface="Times New Roman" panose="02020603050405020304" pitchFamily="18" charset="0"/>
              </a:rPr>
            </a:b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1137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Appendice: spunti dalla </a:t>
            </a: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l</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egge delega 155/2017</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Rettangolo 5"/>
          <p:cNvSpPr/>
          <p:nvPr/>
        </p:nvSpPr>
        <p:spPr>
          <a:xfrm>
            <a:off x="539552" y="1124744"/>
            <a:ext cx="8136904" cy="3416320"/>
          </a:xfrm>
          <a:prstGeom prst="rect">
            <a:avLst/>
          </a:prstGeom>
        </p:spPr>
        <p:txBody>
          <a:bodyPr wrap="square">
            <a:spAutoFit/>
          </a:bodyPr>
          <a:lstStyle/>
          <a:p>
            <a:pPr algn="just"/>
            <a:r>
              <a:rPr lang="it-IT" dirty="0" smtClean="0">
                <a:latin typeface="Times New Roman" panose="02020603050405020304" pitchFamily="18" charset="0"/>
                <a:cs typeface="Times New Roman" panose="02020603050405020304" pitchFamily="18" charset="0"/>
              </a:rPr>
              <a:t>c</a:t>
            </a:r>
            <a:r>
              <a:rPr lang="it-IT" dirty="0">
                <a:latin typeface="Times New Roman" panose="02020603050405020304" pitchFamily="18" charset="0"/>
                <a:cs typeface="Times New Roman" panose="02020603050405020304" pitchFamily="18" charset="0"/>
              </a:rPr>
              <a:t>)  porre </a:t>
            </a:r>
            <a:r>
              <a:rPr lang="it-IT" b="1" dirty="0">
                <a:latin typeface="Times New Roman" panose="02020603050405020304" pitchFamily="18" charset="0"/>
                <a:cs typeface="Times New Roman" panose="02020603050405020304" pitchFamily="18" charset="0"/>
              </a:rPr>
              <a:t>a carico degli organi di controllo societari</a:t>
            </a:r>
            <a:r>
              <a:rPr lang="it-IT" dirty="0">
                <a:latin typeface="Times New Roman" panose="02020603050405020304" pitchFamily="18" charset="0"/>
                <a:cs typeface="Times New Roman" panose="02020603050405020304" pitchFamily="18" charset="0"/>
              </a:rPr>
              <a:t>, del revisore contabile e delle società di revisione, ciascuno nell'ambito delle proprie funzioni, </a:t>
            </a:r>
            <a:r>
              <a:rPr lang="it-IT" b="1" dirty="0">
                <a:latin typeface="Times New Roman" panose="02020603050405020304" pitchFamily="18" charset="0"/>
                <a:cs typeface="Times New Roman" panose="02020603050405020304" pitchFamily="18" charset="0"/>
              </a:rPr>
              <a:t>l'obbligo di avvisare immediatamente l'organo amministrativo della società dell'esistenza di fondati indizi della crisi</a:t>
            </a:r>
            <a:r>
              <a:rPr lang="it-IT" dirty="0">
                <a:latin typeface="Times New Roman" panose="02020603050405020304" pitchFamily="18" charset="0"/>
                <a:cs typeface="Times New Roman" panose="02020603050405020304" pitchFamily="18" charset="0"/>
              </a:rPr>
              <a:t>, da individuare secondo parametri corrispondenti a quelli rilevanti ai fini del riconoscimento delle misure premiali di cui alla lettera h), e, in caso di omessa o inadeguata risposta, di informare tempestivamente l'organismo di cui alla lettera b); </a:t>
            </a:r>
          </a:p>
          <a:p>
            <a:pPr algn="just"/>
            <a:endParaRPr lang="it-IT"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f) </a:t>
            </a:r>
            <a:r>
              <a:rPr lang="it-IT" dirty="0">
                <a:latin typeface="Times New Roman" panose="02020603050405020304" pitchFamily="18" charset="0"/>
                <a:cs typeface="Times New Roman" panose="02020603050405020304" pitchFamily="18" charset="0"/>
              </a:rPr>
              <a:t>determinare i criteri di responsabilità del collegio sindacale in modo che, in caso di segnalazione all'organo di amministrazione e all'organismo di cui alla lettera b), </a:t>
            </a:r>
            <a:r>
              <a:rPr lang="it-IT" b="1" dirty="0">
                <a:latin typeface="Times New Roman" panose="02020603050405020304" pitchFamily="18" charset="0"/>
                <a:cs typeface="Times New Roman" panose="02020603050405020304" pitchFamily="18" charset="0"/>
              </a:rPr>
              <a:t>non ricorra la responsabilità solidale dei sindaci con gli amministratori per le conseguenze pregiudizievoli dei fatti o delle omissioni successivi alla predetta segnalazione; </a:t>
            </a:r>
          </a:p>
        </p:txBody>
      </p:sp>
      <p:sp>
        <p:nvSpPr>
          <p:cNvPr id="7" name="Freccia in giù 6"/>
          <p:cNvSpPr/>
          <p:nvPr/>
        </p:nvSpPr>
        <p:spPr>
          <a:xfrm>
            <a:off x="1843743" y="4541064"/>
            <a:ext cx="504056"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699662" y="5661248"/>
            <a:ext cx="2792218"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Possibili riflessi in ambito penale?</a:t>
            </a:r>
            <a:endParaRPr lang="it-IT" dirty="0"/>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880" y="4629424"/>
            <a:ext cx="1537345" cy="1816273"/>
          </a:xfrm>
          <a:prstGeom prst="rect">
            <a:avLst/>
          </a:prstGeom>
        </p:spPr>
      </p:pic>
      <p:sp>
        <p:nvSpPr>
          <p:cNvPr id="10" name="CasellaDiTesto 9"/>
          <p:cNvSpPr txBox="1"/>
          <p:nvPr/>
        </p:nvSpPr>
        <p:spPr>
          <a:xfrm>
            <a:off x="5220072" y="4365105"/>
            <a:ext cx="3096344" cy="2031325"/>
          </a:xfrm>
          <a:prstGeom prst="rect">
            <a:avLst/>
          </a:prstGeom>
          <a:noFill/>
        </p:spPr>
        <p:txBody>
          <a:bodyPr wrap="square" rtlCol="0">
            <a:spAutoFit/>
          </a:bodyPr>
          <a:lstStyle/>
          <a:p>
            <a:pPr algn="just"/>
            <a:r>
              <a:rPr lang="it-IT" dirty="0" smtClean="0">
                <a:latin typeface="Times New Roman" panose="02020603050405020304" pitchFamily="18" charset="0"/>
                <a:cs typeface="Times New Roman" panose="02020603050405020304" pitchFamily="18" charset="0"/>
              </a:rPr>
              <a:t>Il sindaco che si è debitamente attivato con la segnalazione di situazioni critiche…mantiene una </a:t>
            </a:r>
            <a:r>
              <a:rPr lang="it-IT" b="1" dirty="0" smtClean="0">
                <a:latin typeface="Times New Roman" panose="02020603050405020304" pitchFamily="18" charset="0"/>
                <a:cs typeface="Times New Roman" panose="02020603050405020304" pitchFamily="18" charset="0"/>
              </a:rPr>
              <a:t>posizione di garanzia </a:t>
            </a:r>
            <a:r>
              <a:rPr lang="it-IT" dirty="0" smtClean="0">
                <a:latin typeface="Times New Roman" panose="02020603050405020304" pitchFamily="18" charset="0"/>
                <a:cs typeface="Times New Roman" panose="02020603050405020304" pitchFamily="18" charset="0"/>
              </a:rPr>
              <a:t>in ordine alle successive condotte di pregiudizio poste in essere dagli amministratori?</a:t>
            </a: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52977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3059832" y="6093296"/>
            <a:ext cx="2784737" cy="646331"/>
          </a:xfrm>
          <a:prstGeom prst="rect">
            <a:avLst/>
          </a:prstGeom>
        </p:spPr>
        <p:txBody>
          <a:bodyPr wrap="none">
            <a:spAutoFit/>
          </a:bodyPr>
          <a:lstStyle/>
          <a:p>
            <a:r>
              <a:rPr lang="it-IT"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borsari@studioborsari.it</a:t>
            </a:r>
          </a:p>
          <a:p>
            <a:r>
              <a:rPr lang="it-IT" b="1" dirty="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a:t>
            </a:r>
            <a:r>
              <a:rPr lang="it-IT" b="1" dirty="0" smtClean="0">
                <a:solidFill>
                  <a:schemeClr val="accent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iccardo.borsari@unipd.it</a:t>
            </a:r>
            <a:endParaRPr lang="it-IT" dirty="0">
              <a:effectLst>
                <a:outerShdw blurRad="38100" dist="38100" dir="2700000" algn="tl">
                  <a:srgbClr val="000000">
                    <a:alpha val="43137"/>
                  </a:srgbClr>
                </a:outerShdw>
              </a:effectLst>
            </a:endParaRPr>
          </a:p>
        </p:txBody>
      </p:sp>
      <p:pic>
        <p:nvPicPr>
          <p:cNvPr id="2" name="Immagine 1" descr="GRAZIE+PER+L’+ATTENZION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592" y="548680"/>
            <a:ext cx="7020272" cy="4860189"/>
          </a:xfrm>
          <a:prstGeom prst="rect">
            <a:avLst/>
          </a:prstGeom>
        </p:spPr>
      </p:pic>
    </p:spTree>
    <p:extLst>
      <p:ext uri="{BB962C8B-B14F-4D97-AF65-F5344CB8AC3E}">
        <p14:creationId xmlns:p14="http://schemas.microsoft.com/office/powerpoint/2010/main" val="2760313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83568"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Il reato omissivo (improprio)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2" name="Segnaposto contenuto 1"/>
          <p:cNvGraphicFramePr>
            <a:graphicFrameLocks noGrp="1"/>
          </p:cNvGraphicFramePr>
          <p:nvPr>
            <p:ph idx="1"/>
            <p:extLst>
              <p:ext uri="{D42A27DB-BD31-4B8C-83A1-F6EECF244321}">
                <p14:modId xmlns:p14="http://schemas.microsoft.com/office/powerpoint/2010/main" val="342369761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a destra 3"/>
          <p:cNvSpPr/>
          <p:nvPr/>
        </p:nvSpPr>
        <p:spPr>
          <a:xfrm>
            <a:off x="4355976" y="2924944"/>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rot="5400000">
            <a:off x="6588224" y="3789040"/>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rot="10800000">
            <a:off x="4330024" y="5517232"/>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585114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683568" y="342035"/>
            <a:ext cx="8032708" cy="477054"/>
          </a:xfrm>
          <a:prstGeom prst="rect">
            <a:avLst/>
          </a:prstGeom>
          <a:ln>
            <a:solidFill>
              <a:schemeClr val="tx1"/>
            </a:solidFill>
          </a:ln>
        </p:spPr>
        <p:txBody>
          <a:bodyPr wrap="square">
            <a:spAutoFit/>
          </a:bodyPr>
          <a:lstStyle/>
          <a:p>
            <a:pPr algn="ct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Fatti </a:t>
            </a:r>
            <a:r>
              <a:rPr lang="it-IT" sz="2500" b="1"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di bancarotta fraudolenta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in concorso omissivo</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graphicFrame>
        <p:nvGraphicFramePr>
          <p:cNvPr id="2" name="Segnaposto contenuto 1"/>
          <p:cNvGraphicFramePr>
            <a:graphicFrameLocks noGrp="1"/>
          </p:cNvGraphicFramePr>
          <p:nvPr>
            <p:ph idx="1"/>
            <p:extLst>
              <p:ext uri="{D42A27DB-BD31-4B8C-83A1-F6EECF244321}">
                <p14:modId xmlns:p14="http://schemas.microsoft.com/office/powerpoint/2010/main" val="355372181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a destra 3"/>
          <p:cNvSpPr/>
          <p:nvPr/>
        </p:nvSpPr>
        <p:spPr>
          <a:xfrm>
            <a:off x="4355976" y="2924944"/>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Freccia a destra 5"/>
          <p:cNvSpPr/>
          <p:nvPr/>
        </p:nvSpPr>
        <p:spPr>
          <a:xfrm rot="5400000">
            <a:off x="6588224" y="3789040"/>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rot="10800000">
            <a:off x="4330024" y="5517232"/>
            <a:ext cx="504056" cy="216024"/>
          </a:xfrm>
          <a:prstGeom prst="rightArrow">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70107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Amministratori privi di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delega: la riforma del diritto societario del 2003 – art. 2392 c.c.</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Segnaposto contenuto 5"/>
          <p:cNvSpPr>
            <a:spLocks noGrp="1"/>
          </p:cNvSpPr>
          <p:nvPr>
            <p:ph idx="1"/>
          </p:nvPr>
        </p:nvSpPr>
        <p:spPr>
          <a:xfrm>
            <a:off x="364085" y="1484784"/>
            <a:ext cx="8229600" cy="4525963"/>
          </a:xfrm>
        </p:spPr>
        <p:txBody>
          <a:bodyPr>
            <a:normAutofit fontScale="62500" lnSpcReduction="20000"/>
          </a:bodyPr>
          <a:lstStyle/>
          <a:p>
            <a:pPr marL="0" indent="0" algn="ctr">
              <a:buNone/>
            </a:pPr>
            <a:r>
              <a:rPr lang="it-IT" b="1" dirty="0" smtClean="0"/>
              <a:t>Responsabilità </a:t>
            </a:r>
            <a:r>
              <a:rPr lang="it-IT" b="1" dirty="0"/>
              <a:t>verso la società </a:t>
            </a:r>
            <a:endParaRPr lang="it-IT" b="1" dirty="0" smtClean="0"/>
          </a:p>
          <a:p>
            <a:pPr marL="0" indent="0" algn="just">
              <a:buNone/>
            </a:pPr>
            <a:r>
              <a:rPr lang="it-IT" dirty="0" smtClean="0">
                <a:latin typeface="Times New Roman"/>
                <a:cs typeface="Times New Roman"/>
              </a:rPr>
              <a:t>Gli </a:t>
            </a:r>
            <a:r>
              <a:rPr lang="it-IT" dirty="0">
                <a:latin typeface="Times New Roman"/>
                <a:cs typeface="Times New Roman"/>
              </a:rPr>
              <a:t>amministratori devono adempiere i doveri ad essi imposti dalla legge </a:t>
            </a:r>
            <a:r>
              <a:rPr lang="it-IT" dirty="0" smtClean="0">
                <a:latin typeface="Times New Roman"/>
                <a:cs typeface="Times New Roman"/>
              </a:rPr>
              <a:t>e </a:t>
            </a:r>
            <a:r>
              <a:rPr lang="it-IT" dirty="0">
                <a:latin typeface="Times New Roman"/>
                <a:cs typeface="Times New Roman"/>
              </a:rPr>
              <a:t>dallo statuto con la diligenza richiesta dalla natura dell'incarico e dalle loro specifiche </a:t>
            </a:r>
            <a:r>
              <a:rPr lang="it-IT" dirty="0" smtClean="0">
                <a:latin typeface="Times New Roman"/>
                <a:cs typeface="Times New Roman"/>
              </a:rPr>
              <a:t>competenze. Essi </a:t>
            </a:r>
            <a:r>
              <a:rPr lang="it-IT" dirty="0">
                <a:latin typeface="Times New Roman"/>
                <a:cs typeface="Times New Roman"/>
              </a:rPr>
              <a:t>sono solidalmente responsabili </a:t>
            </a:r>
            <a:r>
              <a:rPr lang="it-IT" dirty="0" smtClean="0">
                <a:latin typeface="Times New Roman"/>
                <a:cs typeface="Times New Roman"/>
              </a:rPr>
              <a:t>verso </a:t>
            </a:r>
            <a:r>
              <a:rPr lang="it-IT" dirty="0">
                <a:latin typeface="Times New Roman"/>
                <a:cs typeface="Times New Roman"/>
              </a:rPr>
              <a:t>la società dei danni derivanti dall'inosservanza di tali doveri, a meno che si tratti di attribuzioni proprie del comitato esecutivo o di funzioni in concreto attribuite ad uno o più </a:t>
            </a:r>
            <a:r>
              <a:rPr lang="it-IT" dirty="0" smtClean="0">
                <a:latin typeface="Times New Roman"/>
                <a:cs typeface="Times New Roman"/>
              </a:rPr>
              <a:t>amministratori.</a:t>
            </a:r>
            <a:endParaRPr lang="it-IT" dirty="0">
              <a:latin typeface="Times New Roman"/>
              <a:cs typeface="Times New Roman"/>
            </a:endParaRPr>
          </a:p>
          <a:p>
            <a:pPr marL="0" indent="0" algn="just">
              <a:buNone/>
            </a:pPr>
            <a:r>
              <a:rPr lang="it-IT" dirty="0">
                <a:latin typeface="Times New Roman"/>
                <a:cs typeface="Times New Roman"/>
              </a:rPr>
              <a:t>In ogni caso gli amministratori, </a:t>
            </a:r>
            <a:r>
              <a:rPr lang="it-IT" b="1" dirty="0">
                <a:latin typeface="Times New Roman"/>
                <a:cs typeface="Times New Roman"/>
              </a:rPr>
              <a:t>fermo quanto disposto dal comma terzo dell'articolo 2381</a:t>
            </a:r>
            <a:r>
              <a:rPr lang="it-IT" dirty="0">
                <a:latin typeface="Times New Roman"/>
                <a:cs typeface="Times New Roman"/>
              </a:rPr>
              <a:t>, sono solidalmente responsabili se, </a:t>
            </a:r>
            <a:r>
              <a:rPr lang="it-IT" b="1" dirty="0">
                <a:latin typeface="Times New Roman"/>
                <a:cs typeface="Times New Roman"/>
              </a:rPr>
              <a:t>essendo a conoscenza di fatti pregiudizievoli, non hanno fatto quanto potevano per impedirne il compimento o eliminarne o attenuarne le </a:t>
            </a:r>
            <a:r>
              <a:rPr lang="it-IT" b="1" dirty="0" smtClean="0">
                <a:latin typeface="Times New Roman"/>
                <a:cs typeface="Times New Roman"/>
              </a:rPr>
              <a:t>conseguenze</a:t>
            </a:r>
            <a:r>
              <a:rPr lang="it-IT" dirty="0" smtClean="0">
                <a:latin typeface="Times New Roman"/>
                <a:cs typeface="Times New Roman"/>
              </a:rPr>
              <a:t>.</a:t>
            </a:r>
            <a:endParaRPr lang="it-IT" dirty="0">
              <a:latin typeface="Times New Roman"/>
              <a:cs typeface="Times New Roman"/>
            </a:endParaRPr>
          </a:p>
          <a:p>
            <a:pPr marL="0" indent="0" algn="just">
              <a:buNone/>
            </a:pPr>
            <a:r>
              <a:rPr lang="it-IT" dirty="0">
                <a:latin typeface="Times New Roman"/>
                <a:cs typeface="Times New Roman"/>
              </a:rPr>
              <a:t>La responsabilità per gli atti o le omissioni degli amministratori non si estende a quello tra essi che, essendo immune da colpa, abbia fatto annotare senza ritardo il suo dissenso nel libro delle adunanze e delle deliberazioni del </a:t>
            </a:r>
            <a:r>
              <a:rPr lang="it-IT" dirty="0" smtClean="0">
                <a:latin typeface="Times New Roman"/>
                <a:cs typeface="Times New Roman"/>
              </a:rPr>
              <a:t>consiglio, </a:t>
            </a:r>
            <a:r>
              <a:rPr lang="it-IT" dirty="0">
                <a:latin typeface="Times New Roman"/>
                <a:cs typeface="Times New Roman"/>
              </a:rPr>
              <a:t>dandone immediata notizia per iscritto al presidente del collegio </a:t>
            </a:r>
            <a:r>
              <a:rPr lang="it-IT" dirty="0" smtClean="0">
                <a:latin typeface="Times New Roman"/>
                <a:cs typeface="Times New Roman"/>
              </a:rPr>
              <a:t>sindacale.</a:t>
            </a:r>
            <a:endParaRPr lang="it-IT" dirty="0">
              <a:latin typeface="Times New Roman"/>
              <a:cs typeface="Times New Roman"/>
            </a:endParaRPr>
          </a:p>
          <a:p>
            <a:endParaRPr lang="it-IT" dirty="0"/>
          </a:p>
        </p:txBody>
      </p:sp>
    </p:spTree>
    <p:extLst>
      <p:ext uri="{BB962C8B-B14F-4D97-AF65-F5344CB8AC3E}">
        <p14:creationId xmlns:p14="http://schemas.microsoft.com/office/powerpoint/2010/main" val="1434903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39552" y="342035"/>
            <a:ext cx="8032708" cy="861774"/>
          </a:xfrm>
          <a:prstGeom prst="rect">
            <a:avLst/>
          </a:prstGeom>
          <a:ln>
            <a:solidFill>
              <a:schemeClr val="tx1"/>
            </a:solidFill>
          </a:ln>
        </p:spPr>
        <p:txBody>
          <a:bodyPr wrap="square">
            <a:spAutoFit/>
          </a:bodyPr>
          <a:lstStyle/>
          <a:p>
            <a:pPr algn="ctr"/>
            <a:r>
              <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rPr>
              <a:t>Amministratori privi di </a:t>
            </a:r>
            <a:r>
              <a:rPr lang="it-IT" sz="2500" b="1" dirty="0" smtClean="0">
                <a:solidFill>
                  <a:srgbClr val="C00000"/>
                </a:solidFill>
                <a:latin typeface="Times New Roman" panose="02020603050405020304" pitchFamily="18" charset="0"/>
                <a:ea typeface="Verdana" panose="020B0604030504040204" pitchFamily="34" charset="0"/>
                <a:cs typeface="Times New Roman" panose="02020603050405020304" pitchFamily="18" charset="0"/>
              </a:rPr>
              <a:t>delega: la riforma del diritto societario del 2003 – art. 2381commi 3- 5-6 c.c.</a:t>
            </a:r>
            <a:endParaRPr lang="it-IT" sz="2500" b="1" dirty="0">
              <a:solidFill>
                <a:srgbClr val="C00000"/>
              </a:solidFill>
              <a:latin typeface="Times New Roman" panose="02020603050405020304" pitchFamily="18" charset="0"/>
              <a:ea typeface="Verdana" panose="020B0604030504040204" pitchFamily="34" charset="0"/>
              <a:cs typeface="Times New Roman" panose="02020603050405020304" pitchFamily="18" charset="0"/>
            </a:endParaRPr>
          </a:p>
        </p:txBody>
      </p:sp>
      <p:sp>
        <p:nvSpPr>
          <p:cNvPr id="6" name="Segnaposto contenuto 5"/>
          <p:cNvSpPr>
            <a:spLocks noGrp="1"/>
          </p:cNvSpPr>
          <p:nvPr>
            <p:ph idx="1"/>
          </p:nvPr>
        </p:nvSpPr>
        <p:spPr>
          <a:xfrm>
            <a:off x="364085" y="1484784"/>
            <a:ext cx="8229600" cy="4525963"/>
          </a:xfrm>
        </p:spPr>
        <p:txBody>
          <a:bodyPr>
            <a:normAutofit fontScale="55000" lnSpcReduction="20000"/>
          </a:bodyPr>
          <a:lstStyle/>
          <a:p>
            <a:pPr marL="0" indent="0" algn="ctr">
              <a:buNone/>
            </a:pPr>
            <a:r>
              <a:rPr lang="it-IT" b="1" dirty="0" smtClean="0"/>
              <a:t>Presidente</a:t>
            </a:r>
            <a:r>
              <a:rPr lang="it-IT" b="1" dirty="0"/>
              <a:t>, comitato esecutivo e amministratori delegati </a:t>
            </a:r>
            <a:endParaRPr lang="it-IT" b="1" dirty="0" smtClean="0"/>
          </a:p>
          <a:p>
            <a:pPr marL="0" indent="0" algn="just">
              <a:buNone/>
            </a:pPr>
            <a:r>
              <a:rPr lang="it-IT" dirty="0" smtClean="0">
                <a:latin typeface="Times New Roman"/>
                <a:cs typeface="Times New Roman"/>
              </a:rPr>
              <a:t>3.Il </a:t>
            </a:r>
            <a:r>
              <a:rPr lang="it-IT" dirty="0">
                <a:latin typeface="Times New Roman"/>
                <a:cs typeface="Times New Roman"/>
              </a:rPr>
              <a:t>consiglio di amministrazione determina il contenuto, i limiti e le eventuali modalità di esercizio della </a:t>
            </a:r>
            <a:r>
              <a:rPr lang="it-IT" dirty="0" smtClean="0">
                <a:latin typeface="Times New Roman"/>
                <a:cs typeface="Times New Roman"/>
              </a:rPr>
              <a:t>delega; </a:t>
            </a:r>
            <a:r>
              <a:rPr lang="it-IT" dirty="0">
                <a:latin typeface="Times New Roman"/>
                <a:cs typeface="Times New Roman"/>
              </a:rPr>
              <a:t>può sempre impartire direttive agli organi delegati e avocare a </a:t>
            </a:r>
            <a:r>
              <a:rPr lang="it-IT" dirty="0" err="1">
                <a:latin typeface="Times New Roman"/>
                <a:cs typeface="Times New Roman"/>
              </a:rPr>
              <a:t>sè</a:t>
            </a:r>
            <a:r>
              <a:rPr lang="it-IT" dirty="0">
                <a:latin typeface="Times New Roman"/>
                <a:cs typeface="Times New Roman"/>
              </a:rPr>
              <a:t> operazioni rientranti nella delega</a:t>
            </a:r>
            <a:r>
              <a:rPr lang="it-IT" b="1" dirty="0">
                <a:latin typeface="Times New Roman"/>
                <a:cs typeface="Times New Roman"/>
              </a:rPr>
              <a:t>. Sulla base delle informazioni ricevute valuta l'adeguatezza dell'assetto organizzativo, amministrativo e contabile della società; quando elaborati, esamina i piani strategici, industriali e finanziari della società; valuta, sulla base della relazione degli organi delegati, il generale </a:t>
            </a:r>
            <a:r>
              <a:rPr lang="it-IT" b="1" dirty="0" smtClean="0">
                <a:latin typeface="Times New Roman"/>
                <a:cs typeface="Times New Roman"/>
              </a:rPr>
              <a:t>andamento </a:t>
            </a:r>
            <a:r>
              <a:rPr lang="it-IT" b="1" dirty="0">
                <a:latin typeface="Times New Roman"/>
                <a:cs typeface="Times New Roman"/>
              </a:rPr>
              <a:t>della gestione.</a:t>
            </a:r>
          </a:p>
          <a:p>
            <a:pPr marL="0" indent="0" algn="just">
              <a:buNone/>
            </a:pPr>
            <a:r>
              <a:rPr lang="it-IT" dirty="0" smtClean="0">
                <a:latin typeface="Times New Roman"/>
                <a:cs typeface="Times New Roman"/>
              </a:rPr>
              <a:t>5.Gli </a:t>
            </a:r>
            <a:r>
              <a:rPr lang="it-IT" dirty="0">
                <a:latin typeface="Times New Roman"/>
                <a:cs typeface="Times New Roman"/>
              </a:rPr>
              <a:t>organi delegati curano che l'assetto organizzativo, amministrativo e contabile sia adeguato alla natura e alle dimensioni dell'impresa e riferiscono al consiglio di amministrazione e al collegio sindacale, con la periodicità fissata dallo statuto e in ogni caso almeno ogni sei mesi, sul generale andamento della gestione e sulla sua prevedibile evoluzione nonché sulle operazioni di maggior rilievo, per le loro dimensioni o caratteristiche, effettuate dalla società e dalle sue controllate.</a:t>
            </a:r>
          </a:p>
          <a:p>
            <a:pPr marL="0" indent="0" algn="just">
              <a:buNone/>
            </a:pPr>
            <a:r>
              <a:rPr lang="it-IT" b="1" dirty="0" smtClean="0">
                <a:latin typeface="Times New Roman"/>
                <a:cs typeface="Times New Roman"/>
              </a:rPr>
              <a:t>6.Gli </a:t>
            </a:r>
            <a:r>
              <a:rPr lang="it-IT" b="1" dirty="0">
                <a:latin typeface="Times New Roman"/>
                <a:cs typeface="Times New Roman"/>
              </a:rPr>
              <a:t>amministratori sono tenuti ad agire in modo informato; ciascun amministratore può chiedere agli organi delegati che in consiglio siano fornite informazioni relative alla gestione della società.</a:t>
            </a:r>
          </a:p>
          <a:p>
            <a:endParaRPr lang="it-IT" dirty="0"/>
          </a:p>
        </p:txBody>
      </p:sp>
    </p:spTree>
    <p:extLst>
      <p:ext uri="{BB962C8B-B14F-4D97-AF65-F5344CB8AC3E}">
        <p14:creationId xmlns:p14="http://schemas.microsoft.com/office/powerpoint/2010/main" val="551948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2316</TotalTime>
  <Words>5735</Words>
  <Application>Microsoft Office PowerPoint</Application>
  <PresentationFormat>Presentazione su schermo (4:3)</PresentationFormat>
  <Paragraphs>375</Paragraphs>
  <Slides>58</Slides>
  <Notes>0</Notes>
  <HiddenSlides>0</HiddenSlides>
  <MMClips>0</MMClips>
  <ScaleCrop>false</ScaleCrop>
  <HeadingPairs>
    <vt:vector size="4" baseType="variant">
      <vt:variant>
        <vt:lpstr>Tema</vt:lpstr>
      </vt:variant>
      <vt:variant>
        <vt:i4>1</vt:i4>
      </vt:variant>
      <vt:variant>
        <vt:lpstr>Titoli diapositive</vt:lpstr>
      </vt:variant>
      <vt:variant>
        <vt:i4>58</vt:i4>
      </vt:variant>
    </vt:vector>
  </HeadingPairs>
  <TitlesOfParts>
    <vt:vector size="59" baseType="lpstr">
      <vt:lpstr>Tema di Office</vt:lpstr>
      <vt:lpstr>FALLIMENTO E RESPONSABILITÁ PENALI DEL SINDACO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RESPONSABILITA’ PENALE DEL COLLEGIO SINDACALE</dc:title>
  <dc:creator>Elena Carboni</dc:creator>
  <cp:lastModifiedBy>Giorgio Passarin - Studio Borsari</cp:lastModifiedBy>
  <cp:revision>267</cp:revision>
  <cp:lastPrinted>2018-01-16T16:47:01Z</cp:lastPrinted>
  <dcterms:created xsi:type="dcterms:W3CDTF">2017-10-04T08:49:11Z</dcterms:created>
  <dcterms:modified xsi:type="dcterms:W3CDTF">2018-01-19T11:00:53Z</dcterms:modified>
</cp:coreProperties>
</file>