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799263" cy="99298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0" autoAdjust="0"/>
    <p:restoredTop sz="94660"/>
  </p:normalViewPr>
  <p:slideViewPr>
    <p:cSldViewPr snapToGrid="0">
      <p:cViewPr varScale="1">
        <p:scale>
          <a:sx n="73" d="100"/>
          <a:sy n="73" d="100"/>
        </p:scale>
        <p:origin x="2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it-IT" smtClean="0"/>
              <a:t>I finanziamenti soci,  da soci persone fisiche nelle imposte indirette e dirette e le recenti indicazioni dell’agenzia.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A7A653-85A7-4803-B0E6-E6674DBB6BAC}" type="datetimeFigureOut">
              <a:rPr lang="it-IT" smtClean="0"/>
              <a:t>05/12/2017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it-IT" smtClean="0"/>
              <a:t>Verona, 5 dicembre 2017         Commissioni di studio Imposte Dirette e Indirette e Accertamento e Contenzioso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5D2BD6-1DB8-4971-BE22-7D4CD8FEAF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3521724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it-IT" smtClean="0"/>
              <a:t>I finanziamenti soci,  da soci persone fisiche nelle imposte indirette e dirette e le recenti indicazioni dell’agenzia.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635A4D-25DD-4B1B-BD82-44A355974930}" type="datetimeFigureOut">
              <a:rPr lang="it-IT" smtClean="0"/>
              <a:t>05/12/2017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40363" cy="3910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it-IT" smtClean="0"/>
              <a:t>Verona, 5 dicembre 2017         Commissioni di studio Imposte Dirette e Indirette e Accertamento e Contenzioso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68F635-3B99-4E7A-9F1B-26C9FCE7D0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633085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68F635-3B99-4E7A-9F1B-26C9FCE7D0A5}" type="slidenum">
              <a:rPr lang="it-IT" smtClean="0"/>
              <a:t>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Verona, 5 dicembre 2017         Commissioni di studio Imposte Dirette e Indirette e Accertamento e Contenzioso</a:t>
            </a:r>
            <a:endParaRPr lang="it-IT"/>
          </a:p>
        </p:txBody>
      </p:sp>
      <p:sp>
        <p:nvSpPr>
          <p:cNvPr id="6" name="Segnaposto intestazione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it-IT" smtClean="0"/>
              <a:t>I finanziamenti soci,  da soci persone fisiche nelle imposte indirette e dirette e le recenti indicazioni dell’agenzia.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05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68F635-3B99-4E7A-9F1B-26C9FCE7D0A5}" type="slidenum">
              <a:rPr lang="it-IT" smtClean="0"/>
              <a:t>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Verona, 5 dicembre 2017         Commissioni di studio Imposte Dirette e Indirette e Accertamento e Contenzioso</a:t>
            </a:r>
            <a:endParaRPr lang="it-IT"/>
          </a:p>
        </p:txBody>
      </p:sp>
      <p:sp>
        <p:nvSpPr>
          <p:cNvPr id="6" name="Segnaposto intestazione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it-IT" smtClean="0"/>
              <a:t>I finanziamenti soci,  da soci persone fisiche nelle imposte indirette e dirette e le recenti indicazioni dell’agenzia.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17951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68F635-3B99-4E7A-9F1B-26C9FCE7D0A5}" type="slidenum">
              <a:rPr lang="it-IT" smtClean="0"/>
              <a:t>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Verona, 5 dicembre 2017         Commissioni di studio Imposte Dirette e Indirette e Accertamento e Contenzioso</a:t>
            </a:r>
            <a:endParaRPr lang="it-IT"/>
          </a:p>
        </p:txBody>
      </p:sp>
      <p:sp>
        <p:nvSpPr>
          <p:cNvPr id="6" name="Segnaposto intestazione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it-IT" smtClean="0"/>
              <a:t>I finanziamenti soci,  da soci persone fisiche nelle imposte indirette e dirette e le recenti indicazioni dell’agenzia.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30085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intestazion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it-IT" smtClean="0"/>
              <a:t>I finanziamenti soci,  da soci persone fisiche nelle imposte indirette e dirette e le recenti indicazioni dell’agenzia.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Verona, 5 dicembre 2017         Commissioni di studio Imposte Dirette e Indirette e Accertamento e Contenzioso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8F635-3B99-4E7A-9F1B-26C9FCE7D0A5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9869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FE30-8B45-4044-B049-9BD0FB60486A}" type="datetime1">
              <a:rPr lang="it-IT" smtClean="0"/>
              <a:t>05/12/2017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Verona, 5 dicembre 2017    Commissioni di studio Imposte Dirette e Indirette e Accertamento e Contenzioso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20A-EC8C-41D4-AD71-BF3A47ADF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1120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49883-77D5-489B-93F5-11E73C2AEEAC}" type="datetime1">
              <a:rPr lang="it-IT" smtClean="0"/>
              <a:t>05/12/2017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Verona, 5 dicembre 2017    Commissioni di studio Imposte Dirette e Indirette e Accertamento e Contenzioso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20A-EC8C-41D4-AD71-BF3A47ADF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3490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9D885-1941-449C-BB19-1ED925627C2A}" type="datetime1">
              <a:rPr lang="it-IT" smtClean="0"/>
              <a:t>05/12/2017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Verona, 5 dicembre 2017    Commissioni di studio Imposte Dirette e Indirette e Accertamento e Contenzioso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20A-EC8C-41D4-AD71-BF3A47ADF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4842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B42FF-565A-48D7-AA51-91922A8D5544}" type="datetime1">
              <a:rPr lang="it-IT" smtClean="0"/>
              <a:t>05/12/2017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Verona, 5 dicembre 2017    Commissioni di studio Imposte Dirette e Indirette e Accertamento e Contenzioso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20A-EC8C-41D4-AD71-BF3A47ADF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7902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AA77-B016-469F-9C26-D7592065CC5E}" type="datetime1">
              <a:rPr lang="it-IT" smtClean="0"/>
              <a:t>05/12/2017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Verona, 5 dicembre 2017    Commissioni di studio Imposte Dirette e Indirette e Accertamento e Contenzioso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20A-EC8C-41D4-AD71-BF3A47ADF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7736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B47E5-161A-4670-94A3-DEFD1E398295}" type="datetime1">
              <a:rPr lang="it-IT" smtClean="0"/>
              <a:t>05/12/2017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Verona, 5 dicembre 2017    Commissioni di studio Imposte Dirette e Indirette e Accertamento e Contenzioso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20A-EC8C-41D4-AD71-BF3A47ADF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0361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7EB4-8EFA-4149-8AE6-CDC785E09CE5}" type="datetime1">
              <a:rPr lang="it-IT" smtClean="0"/>
              <a:t>05/12/2017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Verona, 5 dicembre 2017    Commissioni di studio Imposte Dirette e Indirette e Accertamento e Contenzioso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20A-EC8C-41D4-AD71-BF3A47ADF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6352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5B4C-37D9-4B26-A5F2-8493EB2A70F6}" type="datetime1">
              <a:rPr lang="it-IT" smtClean="0"/>
              <a:t>05/12/2017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Verona, 5 dicembre 2017    Commissioni di studio Imposte Dirette e Indirette e Accertamento e Contenzioso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20A-EC8C-41D4-AD71-BF3A47ADF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7823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E0A67-8996-431E-9B4F-BEB5CAFBA78C}" type="datetime1">
              <a:rPr lang="it-IT" smtClean="0"/>
              <a:t>05/12/2017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Verona, 5 dicembre 2017    Commissioni di studio Imposte Dirette e Indirette e Accertamento e Contenzioso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20A-EC8C-41D4-AD71-BF3A47ADF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3735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924C3-B90A-452B-AD39-D0E4E584E31A}" type="datetime1">
              <a:rPr lang="it-IT" smtClean="0"/>
              <a:t>05/12/2017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Verona, 5 dicembre 2017    Commissioni di studio Imposte Dirette e Indirette e Accertamento e Contenzioso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20A-EC8C-41D4-AD71-BF3A47ADF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2347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F9F29-0E30-4EA8-9824-5EB23CEADF92}" type="datetime1">
              <a:rPr lang="it-IT" smtClean="0"/>
              <a:t>05/12/2017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Verona, 5 dicembre 2017    Commissioni di studio Imposte Dirette e Indirette e Accertamento e Contenzioso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20A-EC8C-41D4-AD71-BF3A47ADF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6589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7C1B3-B00B-48B8-B89C-B4EF91454FEB}" type="datetime1">
              <a:rPr lang="it-IT" smtClean="0"/>
              <a:t>05/12/2017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Verona, 5 dicembre 2017    Commissioni di studio Imposte Dirette e Indirette e Accertamento e Contenzioso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AE20A-EC8C-41D4-AD71-BF3A47ADF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8420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276349"/>
            <a:ext cx="10515600" cy="1724025"/>
          </a:xfrm>
        </p:spPr>
        <p:txBody>
          <a:bodyPr>
            <a:normAutofit/>
          </a:bodyPr>
          <a:lstStyle/>
          <a:p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924050" y="1863725"/>
            <a:ext cx="8058150" cy="4351338"/>
          </a:xfrm>
        </p:spPr>
        <p:txBody>
          <a:bodyPr/>
          <a:lstStyle/>
          <a:p>
            <a:pPr marL="0" indent="0" algn="ctr">
              <a:lnSpc>
                <a:spcPct val="80000"/>
              </a:lnSpc>
              <a:buClr>
                <a:srgbClr val="666699"/>
              </a:buClr>
              <a:buNone/>
            </a:pPr>
            <a:endParaRPr lang="it-IT" altLang="it-IT" dirty="0" smtClean="0">
              <a:solidFill>
                <a:srgbClr val="666699"/>
              </a:solidFill>
            </a:endParaRPr>
          </a:p>
          <a:p>
            <a:pPr marL="0" indent="0" algn="ctr">
              <a:lnSpc>
                <a:spcPct val="80000"/>
              </a:lnSpc>
              <a:buClr>
                <a:srgbClr val="666699"/>
              </a:buClr>
              <a:buNone/>
            </a:pPr>
            <a:endParaRPr lang="it-IT" altLang="it-IT" dirty="0">
              <a:solidFill>
                <a:srgbClr val="666699"/>
              </a:solidFill>
            </a:endParaRPr>
          </a:p>
          <a:p>
            <a:pPr marL="0" indent="0" algn="ctr">
              <a:lnSpc>
                <a:spcPct val="80000"/>
              </a:lnSpc>
              <a:buClr>
                <a:srgbClr val="666699"/>
              </a:buClr>
              <a:buNone/>
            </a:pPr>
            <a:endParaRPr lang="it-IT" altLang="it-IT" dirty="0" smtClean="0">
              <a:solidFill>
                <a:srgbClr val="666699"/>
              </a:solidFill>
            </a:endParaRPr>
          </a:p>
          <a:p>
            <a:pPr marL="0" indent="0" algn="ctr">
              <a:lnSpc>
                <a:spcPct val="80000"/>
              </a:lnSpc>
              <a:buClr>
                <a:srgbClr val="666699"/>
              </a:buClr>
              <a:buNone/>
            </a:pPr>
            <a:endParaRPr lang="it-IT" altLang="it-IT" dirty="0" smtClean="0">
              <a:solidFill>
                <a:srgbClr val="666699"/>
              </a:solidFill>
            </a:endParaRPr>
          </a:p>
          <a:p>
            <a:pPr marL="0" indent="0" algn="ctr">
              <a:lnSpc>
                <a:spcPct val="80000"/>
              </a:lnSpc>
              <a:buClr>
                <a:srgbClr val="666699"/>
              </a:buClr>
              <a:buNone/>
            </a:pPr>
            <a:r>
              <a:rPr lang="it-IT" altLang="it-IT" dirty="0" smtClean="0">
                <a:solidFill>
                  <a:srgbClr val="666699"/>
                </a:solidFill>
              </a:rPr>
              <a:t>A </a:t>
            </a:r>
            <a:r>
              <a:rPr lang="it-IT" altLang="it-IT" dirty="0">
                <a:solidFill>
                  <a:srgbClr val="666699"/>
                </a:solidFill>
              </a:rPr>
              <a:t>cura di Mario Tomiolo</a:t>
            </a:r>
          </a:p>
          <a:p>
            <a:pPr algn="ctr">
              <a:lnSpc>
                <a:spcPct val="80000"/>
              </a:lnSpc>
              <a:buClr>
                <a:srgbClr val="666699"/>
              </a:buClr>
            </a:pPr>
            <a:endParaRPr lang="it-IT" altLang="it-IT" dirty="0">
              <a:solidFill>
                <a:srgbClr val="666699"/>
              </a:solidFill>
            </a:endParaRPr>
          </a:p>
          <a:p>
            <a:pPr algn="ctr">
              <a:lnSpc>
                <a:spcPct val="80000"/>
              </a:lnSpc>
              <a:buClr>
                <a:srgbClr val="666699"/>
              </a:buClr>
            </a:pPr>
            <a:endParaRPr lang="it-IT" altLang="it-IT" dirty="0">
              <a:solidFill>
                <a:srgbClr val="666699"/>
              </a:solidFill>
            </a:endParaRPr>
          </a:p>
          <a:p>
            <a:pPr algn="ctr">
              <a:lnSpc>
                <a:spcPct val="80000"/>
              </a:lnSpc>
              <a:buClr>
                <a:srgbClr val="666699"/>
              </a:buClr>
            </a:pPr>
            <a:endParaRPr lang="it-IT" altLang="it-IT" dirty="0">
              <a:solidFill>
                <a:srgbClr val="666699"/>
              </a:solidFill>
            </a:endParaRPr>
          </a:p>
          <a:p>
            <a:pPr marL="0" indent="0" algn="ctr">
              <a:lnSpc>
                <a:spcPct val="80000"/>
              </a:lnSpc>
              <a:buClr>
                <a:srgbClr val="666699"/>
              </a:buClr>
              <a:buNone/>
            </a:pPr>
            <a:r>
              <a:rPr lang="it-IT" altLang="it-IT" sz="3600" dirty="0">
                <a:solidFill>
                  <a:srgbClr val="666699"/>
                </a:solidFill>
              </a:rPr>
              <a:t>Verona, 5 dicembre 2017</a:t>
            </a:r>
          </a:p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20A-EC8C-41D4-AD71-BF3A47ADFF71}" type="slidenum">
              <a:rPr lang="it-IT" smtClean="0"/>
              <a:t>1</a:t>
            </a:fld>
            <a:endParaRPr lang="it-IT"/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1924050" y="1385092"/>
            <a:ext cx="8058150" cy="1724025"/>
          </a:xfrm>
          <a:prstGeom prst="rect">
            <a:avLst/>
          </a:prstGeom>
          <a:ln w="76200" cmpd="tri">
            <a:solidFill>
              <a:srgbClr val="FF0000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altLang="it-IT" sz="2400" dirty="0" smtClean="0"/>
              <a:t>I finanziamenti soci,  da soci persone fisiche nelle imposte indirette e dirette e le recenti indicazioni dell’agenzia.</a:t>
            </a:r>
            <a:endParaRPr lang="it-IT" altLang="it-IT" sz="2400" dirty="0" smtClean="0">
              <a:solidFill>
                <a:srgbClr val="666699"/>
              </a:solidFill>
            </a:endParaRPr>
          </a:p>
        </p:txBody>
      </p:sp>
      <p:sp>
        <p:nvSpPr>
          <p:cNvPr id="7" name="Segnaposto piè di pagina 21"/>
          <p:cNvSpPr>
            <a:spLocks/>
          </p:cNvSpPr>
          <p:nvPr/>
        </p:nvSpPr>
        <p:spPr bwMode="auto">
          <a:xfrm>
            <a:off x="2071687" y="77788"/>
            <a:ext cx="7748587" cy="39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b="1" dirty="0">
                <a:solidFill>
                  <a:srgbClr val="666699"/>
                </a:solidFill>
              </a:rPr>
              <a:t>Commissioni di studio Imposte Dirette e Indirette e Accertamento e Contenzioso</a:t>
            </a:r>
            <a:endParaRPr lang="it-IT" altLang="it-IT" sz="1200" dirty="0">
              <a:solidFill>
                <a:srgbClr val="666699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lum bright="-10000"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7363" y="88899"/>
            <a:ext cx="1152525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6569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3999" y="847725"/>
            <a:ext cx="9942575" cy="46412"/>
          </a:xfrm>
        </p:spPr>
        <p:txBody>
          <a:bodyPr>
            <a:normAutofit fontScale="90000"/>
          </a:bodyPr>
          <a:lstStyle/>
          <a:p>
            <a:r>
              <a:rPr lang="it-IT" sz="2400" dirty="0" smtClean="0"/>
              <a:t>Il finanziamento soci: dalla natura dell’atto al </a:t>
            </a:r>
            <a:r>
              <a:rPr lang="it-IT" sz="2400" dirty="0" smtClean="0">
                <a:solidFill>
                  <a:schemeClr val="accent6">
                    <a:lumMod val="75000"/>
                  </a:schemeClr>
                </a:solidFill>
              </a:rPr>
              <a:t>Registro</a:t>
            </a:r>
            <a:r>
              <a:rPr lang="it-IT" sz="2400" dirty="0" smtClean="0"/>
              <a:t> e al </a:t>
            </a:r>
            <a:r>
              <a:rPr lang="it-IT" sz="2400" dirty="0" smtClean="0">
                <a:solidFill>
                  <a:srgbClr val="7030A0"/>
                </a:solidFill>
              </a:rPr>
              <a:t>Reddito</a:t>
            </a:r>
            <a:endParaRPr lang="it-IT" sz="2400" dirty="0">
              <a:solidFill>
                <a:srgbClr val="7030A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2029968"/>
            <a:ext cx="9144000" cy="3227832"/>
          </a:xfrm>
        </p:spPr>
        <p:txBody>
          <a:bodyPr/>
          <a:lstStyle/>
          <a:p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29463"/>
              </p:ext>
            </p:extLst>
          </p:nvPr>
        </p:nvGraphicFramePr>
        <p:xfrm>
          <a:off x="939338" y="931295"/>
          <a:ext cx="14132841" cy="55617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0858"/>
                <a:gridCol w="2082698"/>
                <a:gridCol w="2752173"/>
                <a:gridCol w="2408917"/>
                <a:gridCol w="3788475"/>
                <a:gridCol w="365740"/>
                <a:gridCol w="1063980"/>
              </a:tblGrid>
              <a:tr h="228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Finanziamento soci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contratto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mutuo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r>
                        <a:rPr lang="it-IT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qualificato nelle Parti Contraenti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959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endParaRPr lang="it-IT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Art.1813</a:t>
                      </a:r>
                      <a:r>
                        <a:rPr lang="it-IT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cod. civ.                                                      </a:t>
                      </a:r>
                      <a:r>
                        <a:rPr lang="it-IT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Partecipazione minima </a:t>
                      </a:r>
                      <a:r>
                        <a:rPr lang="it-IT" sz="12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2%</a:t>
                      </a:r>
                      <a:r>
                        <a:rPr lang="it-IT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it-IT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Statuto, 3 mesi</a:t>
                      </a:r>
                      <a:endParaRPr lang="it-IT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r>
                        <a:rPr lang="it-IT" sz="1100" dirty="0" smtClean="0">
                          <a:effectLst/>
                        </a:rPr>
                        <a:t>illecito. no Snc Sas Coop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28614">
                <a:tc>
                  <a:txBody>
                    <a:bodyPr/>
                    <a:lstStyle/>
                    <a:p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natura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causa </a:t>
                      </a:r>
                      <a:r>
                        <a:rPr lang="it-IT" sz="1400" b="1" dirty="0" smtClean="0">
                          <a:effectLst/>
                        </a:rPr>
                        <a:t>tipica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r>
                        <a:rPr lang="it-IT" sz="1100" b="0" kern="1200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Cause</a:t>
                      </a:r>
                      <a:r>
                        <a:rPr lang="it-IT" sz="1100" b="0" kern="1200" baseline="0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in</a:t>
                      </a:r>
                      <a:r>
                        <a:rPr lang="it-IT" sz="1100" b="0" kern="1200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100" kern="1200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OIC</a:t>
                      </a:r>
                      <a:r>
                        <a:rPr lang="it-IT" sz="1100" kern="1200" baseline="0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400" b="1" kern="1200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 </a:t>
                      </a:r>
                      <a:r>
                        <a:rPr lang="it-IT" sz="1000" kern="1200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p36</a:t>
                      </a:r>
                      <a:r>
                        <a:rPr lang="it-IT" sz="1100" kern="1200" baseline="0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 </a:t>
                      </a:r>
                      <a:r>
                        <a:rPr lang="it-IT" sz="1100" b="1" kern="1200" baseline="0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TUIR.</a:t>
                      </a:r>
                      <a:r>
                        <a:rPr lang="it-IT" sz="1100" kern="1200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Es. credito</a:t>
                      </a:r>
                      <a:r>
                        <a:rPr lang="it-IT" sz="1100" kern="1200" baseline="0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endParaRPr lang="it-IT" sz="1100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Dividendo,</a:t>
                      </a:r>
                      <a:r>
                        <a:rPr lang="it-IT" sz="1100" baseline="0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commerciale </a:t>
                      </a:r>
                      <a:r>
                        <a:rPr lang="it-IT" sz="1100" baseline="0" dirty="0" err="1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</a:t>
                      </a:r>
                      <a:r>
                        <a:rPr lang="it-IT" sz="1100" baseline="0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it-IT" sz="1100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28614">
                <a:tc>
                  <a:txBody>
                    <a:bodyPr/>
                    <a:lstStyle/>
                    <a:p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credito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credito socio; </a:t>
                      </a:r>
                      <a:r>
                        <a:rPr lang="it-IT" sz="1400" b="1" dirty="0" smtClean="0">
                          <a:effectLst/>
                        </a:rPr>
                        <a:t> bene e sua circolazione  </a:t>
                      </a:r>
                      <a:r>
                        <a:rPr lang="it-IT" sz="1400" b="1" baseline="0" dirty="0" smtClean="0">
                          <a:effectLst/>
                        </a:rPr>
                        <a:t>                </a:t>
                      </a:r>
                      <a:r>
                        <a:rPr lang="it-IT" sz="1400" dirty="0" smtClean="0">
                          <a:effectLst/>
                        </a:rPr>
                        <a:t>art. 1260 cod. civ.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28614">
                <a:tc>
                  <a:txBody>
                    <a:bodyPr/>
                    <a:lstStyle/>
                    <a:p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debito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d</a:t>
                      </a:r>
                      <a:r>
                        <a:rPr lang="it-IT" sz="1400" b="1" dirty="0" smtClean="0">
                          <a:effectLst/>
                        </a:rPr>
                        <a:t>ebito </a:t>
                      </a:r>
                      <a:r>
                        <a:rPr lang="it-IT" sz="1400" b="1" dirty="0">
                          <a:effectLst/>
                        </a:rPr>
                        <a:t>società; rappresentazione inventariale, prova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93932">
                <a:tc>
                  <a:txBody>
                    <a:bodyPr/>
                    <a:lstStyle/>
                    <a:p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frutto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onerosità </a:t>
                      </a:r>
                      <a:r>
                        <a:rPr lang="it-IT" sz="1400" b="1" dirty="0" smtClean="0">
                          <a:effectLst/>
                        </a:rPr>
                        <a:t>presunta                                                     </a:t>
                      </a:r>
                      <a:r>
                        <a:rPr lang="it-IT" sz="1400" dirty="0" smtClean="0">
                          <a:effectLst/>
                        </a:rPr>
                        <a:t>art. 1815 cod. civ.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endParaRPr lang="it-IT" dirty="0"/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53528">
                <a:tc>
                  <a:txBody>
                    <a:bodyPr/>
                    <a:lstStyle/>
                    <a:p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endParaRPr lang="it-IT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r>
                        <a:rPr lang="it-IT" sz="14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Accordo</a:t>
                      </a:r>
                      <a:r>
                        <a:rPr lang="it-IT" sz="1400" b="1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200" b="1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(simultane</a:t>
                      </a:r>
                      <a:r>
                        <a:rPr lang="it-IT" sz="1200" b="1" baseline="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o, non simultaneo</a:t>
                      </a: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r>
                        <a:rPr lang="it-IT" sz="11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</a:t>
                      </a:r>
                      <a:r>
                        <a:rPr lang="it-IT" sz="14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art. 1321 cod.</a:t>
                      </a:r>
                      <a:r>
                        <a:rPr lang="it-IT" sz="1400" baseline="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civ.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28614">
                <a:tc>
                  <a:txBody>
                    <a:bodyPr/>
                    <a:lstStyle/>
                    <a:p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Registro </a:t>
                      </a:r>
                      <a:r>
                        <a:rPr lang="it-IT" sz="1400" b="1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Dpr</a:t>
                      </a:r>
                      <a:r>
                        <a:rPr lang="it-IT" sz="14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 131/86</a:t>
                      </a:r>
                      <a:endParaRPr lang="it-IT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imposta </a:t>
                      </a:r>
                      <a:r>
                        <a:rPr lang="it-IT" sz="1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d'atto, contratto di mutuo, </a:t>
                      </a:r>
                      <a:r>
                        <a:rPr lang="it-IT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aliquota </a:t>
                      </a:r>
                      <a:r>
                        <a:rPr lang="it-IT" sz="1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contratto registrato 3</a:t>
                      </a:r>
                      <a:r>
                        <a:rPr lang="it-IT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%</a:t>
                      </a:r>
                      <a:endParaRPr lang="it-IT" sz="14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t-IT" sz="11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95955">
                <a:tc>
                  <a:txBody>
                    <a:bodyPr/>
                    <a:lstStyle/>
                    <a:p>
                      <a:endParaRPr lang="it-IT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endParaRPr lang="it-IT" sz="120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contratto </a:t>
                      </a:r>
                      <a:r>
                        <a:rPr lang="it-IT" sz="14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verbale</a:t>
                      </a:r>
                      <a:r>
                        <a:rPr lang="it-IT" sz="1400" b="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 e </a:t>
                      </a:r>
                      <a:r>
                        <a:rPr lang="it-IT" sz="14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 per corrispondenza.</a:t>
                      </a:r>
                      <a:endParaRPr lang="it-IT" sz="1400" b="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it-IT" sz="11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57228">
                <a:tc>
                  <a:txBody>
                    <a:bodyPr/>
                    <a:lstStyle/>
                    <a:p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1a operazione                                             </a:t>
                      </a:r>
                      <a:r>
                        <a:rPr lang="it-IT" sz="14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   </a:t>
                      </a:r>
                      <a:r>
                        <a:rPr lang="it-IT" sz="1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    </a:t>
                      </a:r>
                      <a:r>
                        <a:rPr lang="it-IT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atto di</a:t>
                      </a:r>
                      <a:endParaRPr lang="it-IT" sz="14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Nella</a:t>
                      </a:r>
                      <a:r>
                        <a:rPr lang="it-IT" sz="1400" b="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rinuncia </a:t>
                      </a:r>
                      <a:r>
                        <a:rPr lang="it-IT" sz="14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al credito</a:t>
                      </a:r>
                      <a:r>
                        <a:rPr lang="it-IT" sz="14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da finanziamento soci   l’ </a:t>
                      </a:r>
                      <a:r>
                        <a:rPr lang="it-IT" sz="14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Enunciazione</a:t>
                      </a:r>
                      <a:r>
                        <a:rPr lang="it-IT" sz="1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3% come </a:t>
                      </a:r>
                      <a:r>
                        <a:rPr lang="it-IT" sz="1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evitarla. Posizione </a:t>
                      </a:r>
                      <a:r>
                        <a:rPr lang="it-IT" sz="1400" u="sng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Cassazione</a:t>
                      </a:r>
                      <a:r>
                        <a:rPr lang="it-IT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.</a:t>
                      </a:r>
                      <a:endParaRPr lang="it-IT" sz="14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939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endParaRPr lang="it-IT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endParaRPr lang="it-IT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endParaRPr lang="it-IT" sz="10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it-IT" sz="11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572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300" dirty="0" smtClean="0">
                          <a:solidFill>
                            <a:schemeClr val="bg1"/>
                          </a:solidFill>
                          <a:effectLst/>
                        </a:rPr>
                        <a:t>No diritto accessorio</a:t>
                      </a:r>
                      <a:r>
                        <a:rPr lang="it-IT" sz="120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t-IT" sz="1400" dirty="0" smtClean="0">
                          <a:solidFill>
                            <a:schemeClr val="bg1"/>
                          </a:solidFill>
                          <a:effectLst/>
                        </a:rPr>
                        <a:t>alla  Partecipazione</a:t>
                      </a:r>
                      <a:endParaRPr lang="it-IT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2a operazione                                                    atto </a:t>
                      </a:r>
                      <a:r>
                        <a:rPr lang="it-IT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di</a:t>
                      </a:r>
                      <a:endParaRPr lang="it-IT" sz="14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Atto</a:t>
                      </a:r>
                      <a:r>
                        <a:rPr lang="it-IT" sz="14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 disposizione </a:t>
                      </a:r>
                      <a:r>
                        <a:rPr lang="it-IT" sz="14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 diritto di </a:t>
                      </a:r>
                      <a:r>
                        <a:rPr lang="it-IT" sz="14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credito</a:t>
                      </a:r>
                      <a:r>
                        <a:rPr lang="it-IT" sz="14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 finanziamento  soci</a:t>
                      </a:r>
                      <a:endParaRPr lang="it-IT" sz="14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r>
                        <a:rPr lang="it-IT" sz="1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 atto</a:t>
                      </a:r>
                      <a:r>
                        <a:rPr lang="it-IT" sz="1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 di cessione di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 Partecipazione      </a:t>
                      </a:r>
                      <a:r>
                        <a:rPr lang="it-IT" sz="14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  </a:t>
                      </a:r>
                      <a:endParaRPr lang="it-IT" sz="14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939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endParaRPr lang="it-IT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endParaRPr lang="it-IT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93932">
                <a:tc>
                  <a:txBody>
                    <a:bodyPr/>
                    <a:lstStyle/>
                    <a:p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endParaRPr lang="it-IT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endParaRPr lang="it-IT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28614">
                <a:tc>
                  <a:txBody>
                    <a:bodyPr/>
                    <a:lstStyle/>
                    <a:p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300" b="1" dirty="0" smtClean="0">
                          <a:solidFill>
                            <a:srgbClr val="7030A0"/>
                          </a:solidFill>
                          <a:effectLst/>
                        </a:rPr>
                        <a:t>Imposte dirette </a:t>
                      </a:r>
                      <a:r>
                        <a:rPr lang="it-IT" sz="1300" b="1" dirty="0" err="1" smtClean="0">
                          <a:solidFill>
                            <a:srgbClr val="7030A0"/>
                          </a:solidFill>
                          <a:effectLst/>
                        </a:rPr>
                        <a:t>Dpr</a:t>
                      </a:r>
                      <a:r>
                        <a:rPr lang="it-IT" sz="1300" b="1" baseline="0" dirty="0" smtClean="0">
                          <a:solidFill>
                            <a:srgbClr val="7030A0"/>
                          </a:solidFill>
                          <a:effectLst/>
                        </a:rPr>
                        <a:t> 917/86</a:t>
                      </a:r>
                      <a:endParaRPr lang="it-IT" sz="13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aseline="0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fattispecie</a:t>
                      </a:r>
                      <a:endParaRPr lang="it-IT" sz="1400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dirty="0" smtClean="0">
                          <a:solidFill>
                            <a:srgbClr val="7030A0"/>
                          </a:solidFill>
                          <a:effectLst/>
                        </a:rPr>
                        <a:t>Interesse</a:t>
                      </a:r>
                      <a:r>
                        <a:rPr lang="it-IT" sz="1400" dirty="0" smtClean="0">
                          <a:solidFill>
                            <a:srgbClr val="7030A0"/>
                          </a:solidFill>
                          <a:effectLst/>
                        </a:rPr>
                        <a:t> art. 44,</a:t>
                      </a:r>
                      <a:r>
                        <a:rPr lang="it-IT" sz="1400" baseline="0" dirty="0" smtClean="0">
                          <a:solidFill>
                            <a:srgbClr val="7030A0"/>
                          </a:solidFill>
                          <a:effectLst/>
                        </a:rPr>
                        <a:t> 45 e 46</a:t>
                      </a:r>
                      <a:r>
                        <a:rPr lang="it-IT" sz="1400" dirty="0" smtClean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it-IT" sz="1400" baseline="0" dirty="0" smtClean="0">
                          <a:solidFill>
                            <a:srgbClr val="7030A0"/>
                          </a:solidFill>
                          <a:effectLst/>
                        </a:rPr>
                        <a:t> TUIR</a:t>
                      </a:r>
                      <a:endParaRPr lang="it-IT" sz="1400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24569">
                <a:tc>
                  <a:txBody>
                    <a:bodyPr/>
                    <a:lstStyle/>
                    <a:p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endParaRPr lang="it-IT" sz="1000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fattispecie</a:t>
                      </a:r>
                      <a:endParaRPr lang="it-IT" sz="1400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300" b="1" dirty="0" smtClean="0">
                          <a:solidFill>
                            <a:srgbClr val="7030A0"/>
                          </a:solidFill>
                          <a:effectLst/>
                        </a:rPr>
                        <a:t>Rinuncia</a:t>
                      </a:r>
                      <a:r>
                        <a:rPr lang="it-IT" sz="1300" dirty="0" smtClean="0">
                          <a:solidFill>
                            <a:srgbClr val="7030A0"/>
                          </a:solidFill>
                          <a:effectLst/>
                        </a:rPr>
                        <a:t> credito socio art. </a:t>
                      </a:r>
                      <a:r>
                        <a:rPr lang="it-IT" sz="1300" dirty="0">
                          <a:solidFill>
                            <a:srgbClr val="7030A0"/>
                          </a:solidFill>
                          <a:effectLst/>
                        </a:rPr>
                        <a:t>88  </a:t>
                      </a:r>
                      <a:r>
                        <a:rPr lang="it-IT" sz="1300" dirty="0" smtClean="0">
                          <a:solidFill>
                            <a:srgbClr val="7030A0"/>
                          </a:solidFill>
                          <a:effectLst/>
                        </a:rPr>
                        <a:t>4bis TUIR,  </a:t>
                      </a:r>
                      <a:r>
                        <a:rPr lang="it-IT" sz="1300" dirty="0">
                          <a:solidFill>
                            <a:srgbClr val="7030A0"/>
                          </a:solidFill>
                          <a:effectLst/>
                        </a:rPr>
                        <a:t>atto notorio  </a:t>
                      </a:r>
                      <a:r>
                        <a:rPr lang="it-IT" sz="1300" dirty="0" smtClean="0">
                          <a:solidFill>
                            <a:srgbClr val="7030A0"/>
                          </a:solidFill>
                          <a:effectLst/>
                        </a:rPr>
                        <a:t>indicazioni </a:t>
                      </a:r>
                      <a:r>
                        <a:rPr lang="it-IT" sz="1300" u="sng" dirty="0">
                          <a:solidFill>
                            <a:srgbClr val="7030A0"/>
                          </a:solidFill>
                          <a:effectLst/>
                        </a:rPr>
                        <a:t>A</a:t>
                      </a:r>
                      <a:r>
                        <a:rPr lang="it-IT" sz="1300" u="sng" dirty="0" smtClean="0">
                          <a:solidFill>
                            <a:srgbClr val="7030A0"/>
                          </a:solidFill>
                          <a:effectLst/>
                        </a:rPr>
                        <a:t>genzia</a:t>
                      </a:r>
                      <a:r>
                        <a:rPr lang="it-IT" sz="1300" dirty="0" smtClean="0">
                          <a:solidFill>
                            <a:srgbClr val="7030A0"/>
                          </a:solidFill>
                          <a:effectLst/>
                        </a:rPr>
                        <a:t>  </a:t>
                      </a:r>
                      <a:r>
                        <a:rPr lang="it-IT" sz="1300" dirty="0">
                          <a:solidFill>
                            <a:srgbClr val="7030A0"/>
                          </a:solidFill>
                          <a:effectLst/>
                        </a:rPr>
                        <a:t>esempio</a:t>
                      </a:r>
                      <a:endParaRPr lang="it-IT" sz="1300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93932">
                <a:tc>
                  <a:txBody>
                    <a:bodyPr/>
                    <a:lstStyle/>
                    <a:p>
                      <a:endParaRPr lang="it-IT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79625">
                <a:tc>
                  <a:txBody>
                    <a:bodyPr/>
                    <a:lstStyle/>
                    <a:p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79625">
                <a:tc>
                  <a:txBody>
                    <a:bodyPr/>
                    <a:lstStyle/>
                    <a:p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79625">
                <a:tc>
                  <a:txBody>
                    <a:bodyPr/>
                    <a:lstStyle/>
                    <a:p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79625">
                <a:tc>
                  <a:txBody>
                    <a:bodyPr/>
                    <a:lstStyle/>
                    <a:p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endParaRPr lang="it-IT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lum bright="-10000"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4" y="309163"/>
            <a:ext cx="1152525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egnaposto piè di pagina 8"/>
          <p:cNvSpPr>
            <a:spLocks noGrp="1"/>
          </p:cNvSpPr>
          <p:nvPr>
            <p:ph type="ftr" sz="quarter" idx="11"/>
          </p:nvPr>
        </p:nvSpPr>
        <p:spPr>
          <a:xfrm>
            <a:off x="-209550" y="6562725"/>
            <a:ext cx="9077325" cy="158750"/>
          </a:xfrm>
        </p:spPr>
        <p:txBody>
          <a:bodyPr/>
          <a:lstStyle/>
          <a:p>
            <a:r>
              <a:rPr lang="it-IT" dirty="0" smtClean="0"/>
              <a:t>Verona, 5 dicembre 2017    Commissioni di studio Imposte Dirette e Indirette e Accertamento e Contenzioso</a:t>
            </a:r>
            <a:endParaRPr lang="it-IT" dirty="0"/>
          </a:p>
        </p:txBody>
      </p:sp>
      <p:sp>
        <p:nvSpPr>
          <p:cNvPr id="10" name="Segnaposto numero diapos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20A-EC8C-41D4-AD71-BF3A47ADFF71}" type="slidenum">
              <a:rPr lang="it-IT" smtClean="0"/>
              <a:t>2</a:t>
            </a:fld>
            <a:endParaRPr lang="it-IT"/>
          </a:p>
        </p:txBody>
      </p:sp>
      <p:sp>
        <p:nvSpPr>
          <p:cNvPr id="11" name="CasellaDiTesto 10"/>
          <p:cNvSpPr txBox="1"/>
          <p:nvPr/>
        </p:nvSpPr>
        <p:spPr>
          <a:xfrm>
            <a:off x="5181600" y="146512"/>
            <a:ext cx="68008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b="1" dirty="0" smtClean="0">
                <a:solidFill>
                  <a:srgbClr val="002060"/>
                </a:solidFill>
              </a:rPr>
              <a:t>I finanziamenti soci, da soci persone fisiche nelle imposte indirette e dirette e le recenti indicazioni dell’Agenzia</a:t>
            </a:r>
            <a:endParaRPr lang="it-IT" sz="1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76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2025" y="521208"/>
            <a:ext cx="10318749" cy="726567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400" dirty="0" smtClean="0"/>
              <a:t>L’accordo nel contratto di mutuo  nell’Imposta di Registro</a:t>
            </a:r>
            <a:br>
              <a:rPr lang="it-IT" sz="2400" dirty="0" smtClean="0"/>
            </a:b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124712"/>
            <a:ext cx="10515600" cy="5231636"/>
          </a:xfrm>
        </p:spPr>
        <p:txBody>
          <a:bodyPr>
            <a:normAutofit fontScale="25000" lnSpcReduction="20000"/>
          </a:bodyPr>
          <a:lstStyle/>
          <a:p>
            <a:pPr marL="0" indent="0" fontAlgn="b">
              <a:buNone/>
            </a:pPr>
            <a:r>
              <a:rPr lang="it-IT" dirty="0" smtClean="0"/>
              <a:t> </a:t>
            </a:r>
            <a:endParaRPr lang="it-IT" dirty="0"/>
          </a:p>
          <a:p>
            <a:pPr fontAlgn="b"/>
            <a:r>
              <a:rPr lang="it-IT" sz="5600" b="1" dirty="0"/>
              <a:t>Accordo </a:t>
            </a:r>
            <a:r>
              <a:rPr lang="it-IT" sz="5600" b="1" dirty="0" smtClean="0"/>
              <a:t>(</a:t>
            </a:r>
            <a:r>
              <a:rPr lang="it-IT" sz="5600" b="1" dirty="0"/>
              <a:t>s</a:t>
            </a:r>
            <a:r>
              <a:rPr lang="it-IT" sz="5600" b="1" dirty="0" smtClean="0"/>
              <a:t>imultaneo o non simultaneo ) nel contratto di mutuo è in forma libera.</a:t>
            </a:r>
            <a:endParaRPr lang="it-IT" sz="5600" dirty="0"/>
          </a:p>
          <a:p>
            <a:pPr fontAlgn="b"/>
            <a:r>
              <a:rPr lang="it-IT" sz="5600" b="1" u="sng" dirty="0" smtClean="0"/>
              <a:t>art  </a:t>
            </a:r>
            <a:r>
              <a:rPr lang="it-IT" sz="5600" b="1" u="sng" dirty="0"/>
              <a:t>1321  </a:t>
            </a:r>
            <a:r>
              <a:rPr lang="it-IT" sz="5600" b="1" dirty="0"/>
              <a:t>cod. civ</a:t>
            </a:r>
            <a:r>
              <a:rPr lang="it-IT" sz="5600" b="1" dirty="0" smtClean="0"/>
              <a:t>. Contratto- L’</a:t>
            </a:r>
            <a:r>
              <a:rPr lang="it-IT" sz="6400" b="1" dirty="0" smtClean="0"/>
              <a:t>accordo.</a:t>
            </a:r>
            <a:endParaRPr lang="it-IT" sz="6400" dirty="0"/>
          </a:p>
          <a:p>
            <a:pPr fontAlgn="b"/>
            <a:r>
              <a:rPr lang="it-IT" sz="5600" b="1" dirty="0" smtClean="0"/>
              <a:t>Imposta Registro è</a:t>
            </a:r>
            <a:endParaRPr lang="it-IT" sz="5600" dirty="0"/>
          </a:p>
          <a:p>
            <a:pPr fontAlgn="b"/>
            <a:r>
              <a:rPr lang="it-IT" sz="5600" b="1" i="1" u="sng" dirty="0"/>
              <a:t>imposta </a:t>
            </a:r>
            <a:r>
              <a:rPr lang="it-IT" sz="5600" b="1" i="1" u="sng" dirty="0" smtClean="0"/>
              <a:t>d'atto:</a:t>
            </a:r>
          </a:p>
          <a:p>
            <a:pPr fontAlgn="b"/>
            <a:endParaRPr lang="it-IT" sz="5600" b="1" i="1" u="sng" dirty="0" smtClean="0"/>
          </a:p>
          <a:p>
            <a:pPr marL="0" indent="0" fontAlgn="b">
              <a:buNone/>
            </a:pPr>
            <a:r>
              <a:rPr lang="it-IT" sz="4300" dirty="0" smtClean="0"/>
              <a:t>       </a:t>
            </a:r>
            <a:r>
              <a:rPr lang="it-IT" sz="5600" dirty="0" smtClean="0"/>
              <a:t>Accordo simultaneo in forma scritta (la fattispecie relativa al </a:t>
            </a:r>
            <a:r>
              <a:rPr lang="it-IT" sz="5600" i="1" u="sng" dirty="0" smtClean="0"/>
              <a:t>mutuo</a:t>
            </a:r>
            <a:r>
              <a:rPr lang="it-IT" sz="5600" i="1" dirty="0" smtClean="0"/>
              <a:t> </a:t>
            </a:r>
            <a:r>
              <a:rPr lang="it-IT" sz="5600" dirty="0" smtClean="0"/>
              <a:t>è compresa negli </a:t>
            </a:r>
            <a:r>
              <a:rPr lang="it-IT" sz="5600" i="1" u="sng" dirty="0"/>
              <a:t>A</a:t>
            </a:r>
            <a:r>
              <a:rPr lang="it-IT" sz="5600" i="1" u="sng" dirty="0" smtClean="0"/>
              <a:t>tti diversi</a:t>
            </a:r>
            <a:r>
              <a:rPr lang="it-IT" sz="5600" dirty="0" smtClean="0"/>
              <a:t>)</a:t>
            </a:r>
          </a:p>
          <a:p>
            <a:pPr fontAlgn="b"/>
            <a:r>
              <a:rPr lang="it-IT" sz="5600" dirty="0"/>
              <a:t>Art. </a:t>
            </a:r>
            <a:r>
              <a:rPr lang="it-IT" sz="6400" b="1" u="sng" dirty="0"/>
              <a:t>9</a:t>
            </a:r>
            <a:r>
              <a:rPr lang="it-IT" sz="5600" dirty="0"/>
              <a:t>. TARIFFA </a:t>
            </a:r>
            <a:r>
              <a:rPr lang="it-IT" sz="5600" dirty="0" smtClean="0"/>
              <a:t> </a:t>
            </a:r>
            <a:r>
              <a:rPr lang="it-IT" sz="5600" dirty="0"/>
              <a:t>PARTE PRIMA       </a:t>
            </a:r>
            <a:r>
              <a:rPr lang="it-IT" sz="5600" dirty="0" smtClean="0"/>
              <a:t>         </a:t>
            </a:r>
            <a:r>
              <a:rPr lang="it-IT" sz="4800" dirty="0"/>
              <a:t>Atti soggetti a registrazione in </a:t>
            </a:r>
            <a:r>
              <a:rPr lang="it-IT" sz="4800" b="1" dirty="0"/>
              <a:t>termine fisso                                                                   </a:t>
            </a:r>
            <a:endParaRPr lang="it-IT" sz="4800" b="1" dirty="0" smtClean="0"/>
          </a:p>
          <a:p>
            <a:pPr marL="0" indent="0" fontAlgn="b">
              <a:buNone/>
            </a:pPr>
            <a:r>
              <a:rPr lang="it-IT" sz="5600" dirty="0" smtClean="0"/>
              <a:t>       1</a:t>
            </a:r>
            <a:r>
              <a:rPr lang="it-IT" sz="5600" dirty="0"/>
              <a:t>. </a:t>
            </a:r>
            <a:r>
              <a:rPr lang="it-IT" sz="5600" i="1" u="sng" dirty="0"/>
              <a:t>Atti diversi </a:t>
            </a:r>
            <a:r>
              <a:rPr lang="it-IT" sz="5600" dirty="0"/>
              <a:t>da quelli altrove indicati aventi per oggetto prestazioni a </a:t>
            </a:r>
            <a:r>
              <a:rPr lang="it-IT" sz="5600" b="1" dirty="0"/>
              <a:t>contenuto patrimoniale....     </a:t>
            </a:r>
            <a:r>
              <a:rPr lang="it-IT" sz="5600" b="1" dirty="0" smtClean="0"/>
              <a:t>3%   </a:t>
            </a:r>
            <a:endParaRPr lang="it-IT" sz="5600" dirty="0"/>
          </a:p>
          <a:p>
            <a:pPr marL="0" indent="0" fontAlgn="b">
              <a:buNone/>
            </a:pPr>
            <a:r>
              <a:rPr lang="it-IT" sz="5600" dirty="0" smtClean="0"/>
              <a:t>        in sostanza. </a:t>
            </a:r>
            <a:r>
              <a:rPr lang="it-IT" sz="5600" b="1" i="1" u="sng" dirty="0" smtClean="0"/>
              <a:t>Un unico </a:t>
            </a:r>
            <a:r>
              <a:rPr lang="it-IT" sz="5600" dirty="0" smtClean="0"/>
              <a:t>documento con la firma di entrambi</a:t>
            </a:r>
          </a:p>
          <a:p>
            <a:pPr marL="0" indent="0" fontAlgn="b">
              <a:buNone/>
            </a:pPr>
            <a:endParaRPr lang="it-IT" sz="4300" dirty="0" smtClean="0"/>
          </a:p>
          <a:p>
            <a:pPr fontAlgn="b"/>
            <a:r>
              <a:rPr lang="it-IT" sz="5600" dirty="0" smtClean="0"/>
              <a:t>Accordo in forma orale. Il Mutuo </a:t>
            </a:r>
            <a:r>
              <a:rPr lang="it-IT" sz="5600" b="1" dirty="0" smtClean="0"/>
              <a:t>Non è</a:t>
            </a:r>
            <a:r>
              <a:rPr lang="it-IT" sz="5600" dirty="0" smtClean="0"/>
              <a:t> tra i </a:t>
            </a:r>
            <a:r>
              <a:rPr lang="it-IT" sz="4800" dirty="0" smtClean="0"/>
              <a:t>Contratti Verbali  soggetti a registrazione </a:t>
            </a:r>
          </a:p>
          <a:p>
            <a:pPr marL="0" indent="0" fontAlgn="b">
              <a:buNone/>
            </a:pPr>
            <a:r>
              <a:rPr lang="it-IT" sz="5600" dirty="0" smtClean="0"/>
              <a:t>                                                                                     </a:t>
            </a:r>
            <a:r>
              <a:rPr lang="it-IT" sz="4800" dirty="0" smtClean="0"/>
              <a:t>di cui all’Art. 3 T.U. Imposta di Registro</a:t>
            </a:r>
            <a:endParaRPr lang="it-IT" sz="4800" dirty="0"/>
          </a:p>
          <a:p>
            <a:pPr marL="0" indent="0" fontAlgn="b">
              <a:buNone/>
            </a:pPr>
            <a:r>
              <a:rPr lang="it-IT" sz="5600" dirty="0"/>
              <a:t> </a:t>
            </a:r>
            <a:r>
              <a:rPr lang="it-IT" sz="5600" dirty="0" smtClean="0"/>
              <a:t>   </a:t>
            </a:r>
          </a:p>
          <a:p>
            <a:pPr marL="0" indent="0" fontAlgn="b">
              <a:buNone/>
            </a:pPr>
            <a:r>
              <a:rPr lang="it-IT" sz="5600" dirty="0" smtClean="0"/>
              <a:t>     Accordo </a:t>
            </a:r>
            <a:r>
              <a:rPr lang="it-IT" sz="5600" u="sng" dirty="0" smtClean="0"/>
              <a:t>non</a:t>
            </a:r>
            <a:r>
              <a:rPr lang="it-IT" sz="5600" dirty="0" smtClean="0"/>
              <a:t> simultaneo in forma scritta </a:t>
            </a:r>
          </a:p>
          <a:p>
            <a:pPr marL="0" indent="0" fontAlgn="b">
              <a:buNone/>
            </a:pPr>
            <a:r>
              <a:rPr lang="it-IT" sz="5600" dirty="0" smtClean="0"/>
              <a:t>     Art</a:t>
            </a:r>
            <a:r>
              <a:rPr lang="it-IT" sz="5600" dirty="0"/>
              <a:t>. </a:t>
            </a:r>
            <a:r>
              <a:rPr lang="it-IT" sz="5600" dirty="0" smtClean="0"/>
              <a:t>1. TARIFFA PARTE </a:t>
            </a:r>
            <a:r>
              <a:rPr lang="it-IT" sz="5600" dirty="0"/>
              <a:t>SECONDA           </a:t>
            </a:r>
            <a:r>
              <a:rPr lang="it-IT" sz="4800" dirty="0"/>
              <a:t>Atti soggetti a registrazione solo in </a:t>
            </a:r>
            <a:r>
              <a:rPr lang="it-IT" sz="4800" b="1" dirty="0"/>
              <a:t>caso d'uso </a:t>
            </a:r>
            <a:endParaRPr lang="it-IT" sz="4800" b="1" dirty="0" smtClean="0"/>
          </a:p>
          <a:p>
            <a:pPr fontAlgn="b"/>
            <a:r>
              <a:rPr lang="it-IT" sz="5600" dirty="0" smtClean="0"/>
              <a:t>a</a:t>
            </a:r>
            <a:r>
              <a:rPr lang="it-IT" sz="5600" dirty="0"/>
              <a:t>) negli  articoli  2,  comma  1,  3,  6</a:t>
            </a:r>
            <a:r>
              <a:rPr lang="it-IT" sz="6400" u="sng" dirty="0"/>
              <a:t>,  </a:t>
            </a:r>
            <a:r>
              <a:rPr lang="it-IT" sz="6400" b="1" u="sng" dirty="0"/>
              <a:t>9</a:t>
            </a:r>
            <a:r>
              <a:rPr lang="it-IT" sz="5600" u="sng" dirty="0"/>
              <a:t>  </a:t>
            </a:r>
            <a:r>
              <a:rPr lang="it-IT" sz="5600" dirty="0"/>
              <a:t>e 10 della parte prima formati </a:t>
            </a:r>
            <a:r>
              <a:rPr lang="it-IT" sz="5600" b="1" dirty="0"/>
              <a:t>mediante corrispondenza</a:t>
            </a:r>
            <a:r>
              <a:rPr lang="it-IT" sz="5600" dirty="0"/>
              <a:t>, ad eccezione di quelli  per  i  quali  dal  codice civile è</a:t>
            </a:r>
            <a:r>
              <a:rPr lang="it-IT" sz="5600" dirty="0" smtClean="0"/>
              <a:t> </a:t>
            </a:r>
            <a:r>
              <a:rPr lang="it-IT" sz="5600" dirty="0"/>
              <a:t>richiesta a  pena  di  </a:t>
            </a:r>
            <a:r>
              <a:rPr lang="it-IT" sz="5600" dirty="0" smtClean="0"/>
              <a:t>nullità la </a:t>
            </a:r>
            <a:r>
              <a:rPr lang="it-IT" sz="5600" dirty="0"/>
              <a:t>forma scritta e di quelli aventi  per  oggetto  cessioni di aziende o costituzioni di  diritti di godimento reali o personali sulle stesse.................... </a:t>
            </a:r>
            <a:endParaRPr lang="it-IT" sz="5600" dirty="0" smtClean="0"/>
          </a:p>
          <a:p>
            <a:pPr marL="0" indent="0" fontAlgn="b">
              <a:buNone/>
            </a:pPr>
            <a:r>
              <a:rPr lang="it-IT" sz="5600" dirty="0" smtClean="0"/>
              <a:t>       in sostanza. </a:t>
            </a:r>
            <a:r>
              <a:rPr lang="it-IT" sz="5600" b="1" i="1" u="sng" dirty="0" smtClean="0"/>
              <a:t>Due documenti</a:t>
            </a:r>
            <a:r>
              <a:rPr lang="it-IT" sz="5600" dirty="0" smtClean="0"/>
              <a:t>. Una </a:t>
            </a:r>
            <a:r>
              <a:rPr lang="it-IT" sz="5600" b="1" dirty="0" smtClean="0"/>
              <a:t>proposta</a:t>
            </a:r>
            <a:r>
              <a:rPr lang="it-IT" sz="5600" dirty="0" smtClean="0"/>
              <a:t> firmata </a:t>
            </a:r>
            <a:r>
              <a:rPr lang="it-IT" sz="5600" u="sng" dirty="0" smtClean="0"/>
              <a:t>dal solo </a:t>
            </a:r>
            <a:r>
              <a:rPr lang="it-IT" sz="5600" dirty="0" smtClean="0"/>
              <a:t>proponente. Una </a:t>
            </a:r>
            <a:r>
              <a:rPr lang="it-IT" sz="5600" b="1" dirty="0" smtClean="0"/>
              <a:t>accettazione </a:t>
            </a:r>
            <a:r>
              <a:rPr lang="it-IT" sz="5600" dirty="0" smtClean="0"/>
              <a:t>firmata </a:t>
            </a:r>
            <a:r>
              <a:rPr lang="it-IT" sz="5600" u="sng" dirty="0" smtClean="0"/>
              <a:t>dal solo </a:t>
            </a:r>
            <a:r>
              <a:rPr lang="it-IT" sz="5600" dirty="0" smtClean="0"/>
              <a:t>accettante.</a:t>
            </a:r>
          </a:p>
          <a:p>
            <a:pPr marL="0" indent="0" fontAlgn="b">
              <a:buNone/>
            </a:pPr>
            <a:r>
              <a:rPr lang="it-IT" sz="5600" dirty="0" smtClean="0"/>
              <a:t> </a:t>
            </a:r>
            <a:endParaRPr lang="it-IT" sz="5600" dirty="0"/>
          </a:p>
        </p:txBody>
      </p:sp>
      <p:pic>
        <p:nvPicPr>
          <p:cNvPr id="13" name="Picture 2" descr="Immagine correla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0487" y="3684271"/>
            <a:ext cx="1158621" cy="880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AutoShape 4" descr="Risultati immagini per contratto firmat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4" name="AutoShape 6" descr="Risultati immagini per contratto firmat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cxnSp>
        <p:nvCxnSpPr>
          <p:cNvPr id="5" name="Connettore 1 4"/>
          <p:cNvCxnSpPr/>
          <p:nvPr/>
        </p:nvCxnSpPr>
        <p:spPr>
          <a:xfrm>
            <a:off x="1965960" y="2368296"/>
            <a:ext cx="466344" cy="448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8"/>
          <p:cNvCxnSpPr/>
          <p:nvPr/>
        </p:nvCxnSpPr>
        <p:spPr>
          <a:xfrm>
            <a:off x="1965960" y="2368296"/>
            <a:ext cx="577215" cy="1756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1 10"/>
          <p:cNvCxnSpPr/>
          <p:nvPr/>
        </p:nvCxnSpPr>
        <p:spPr>
          <a:xfrm>
            <a:off x="1965960" y="2368294"/>
            <a:ext cx="0" cy="26501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>
            <a:lum bright="-10000"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10599"/>
            <a:ext cx="1152525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1085850" y="6489094"/>
            <a:ext cx="9010650" cy="232379"/>
          </a:xfrm>
        </p:spPr>
        <p:txBody>
          <a:bodyPr/>
          <a:lstStyle/>
          <a:p>
            <a:pPr algn="l"/>
            <a:r>
              <a:rPr lang="it-IT" dirty="0" smtClean="0"/>
              <a:t>Verona, 5 dicembre 2017    Commissioni di studio Imposte Dirette e Indirette e Accertamento e Contenzioso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20A-EC8C-41D4-AD71-BF3A47ADFF71}" type="slidenum">
              <a:rPr lang="it-IT" smtClean="0"/>
              <a:t>3</a:t>
            </a:fld>
            <a:endParaRPr lang="it-IT"/>
          </a:p>
        </p:txBody>
      </p:sp>
      <p:sp>
        <p:nvSpPr>
          <p:cNvPr id="19" name="CasellaDiTesto 18"/>
          <p:cNvSpPr txBox="1"/>
          <p:nvPr/>
        </p:nvSpPr>
        <p:spPr>
          <a:xfrm>
            <a:off x="5181600" y="247650"/>
            <a:ext cx="68008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b="1" dirty="0" smtClean="0">
                <a:solidFill>
                  <a:srgbClr val="002060"/>
                </a:solidFill>
              </a:rPr>
              <a:t>I finanziamenti soci, da soci persone fisiche nelle imposte indirette e dirette e le recenti indicazioni dell’Agenzia</a:t>
            </a:r>
            <a:endParaRPr lang="it-IT" sz="1000" b="1" dirty="0">
              <a:solidFill>
                <a:srgbClr val="002060"/>
              </a:solidFill>
            </a:endParaRPr>
          </a:p>
        </p:txBody>
      </p:sp>
      <p:pic>
        <p:nvPicPr>
          <p:cNvPr id="20" name="Picture 2" descr="Risultati immagini per proposta contratt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4812" y="4278916"/>
            <a:ext cx="885825" cy="1258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Risultati immagini per proposta contratt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4278915"/>
            <a:ext cx="885825" cy="1258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Risultati immagini per contratto uso bollo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5749" y="2820986"/>
            <a:ext cx="112395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Connettore 1 7"/>
          <p:cNvCxnSpPr/>
          <p:nvPr/>
        </p:nvCxnSpPr>
        <p:spPr>
          <a:xfrm>
            <a:off x="2801389" y="1753985"/>
            <a:ext cx="3773978" cy="16126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625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33450" y="895350"/>
            <a:ext cx="10420349" cy="384810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400" dirty="0" smtClean="0"/>
              <a:t>nella rinuncia al credito di finanziamento l’Imposta di Registro e l’istituto dell’ enunciazione</a:t>
            </a:r>
            <a:r>
              <a:rPr lang="it-IT" sz="2200" dirty="0" smtClean="0"/>
              <a:t/>
            </a:r>
            <a:br>
              <a:rPr lang="it-IT" sz="2200" dirty="0" smtClean="0"/>
            </a:br>
            <a:endParaRPr lang="it-IT" sz="2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183070"/>
            <a:ext cx="10515600" cy="4993893"/>
          </a:xfrm>
        </p:spPr>
        <p:txBody>
          <a:bodyPr>
            <a:normAutofit fontScale="92500" lnSpcReduction="10000"/>
          </a:bodyPr>
          <a:lstStyle/>
          <a:p>
            <a:pPr fontAlgn="b"/>
            <a:r>
              <a:rPr lang="it-IT" sz="1600" b="1" dirty="0" smtClean="0"/>
              <a:t>Due </a:t>
            </a:r>
            <a:r>
              <a:rPr lang="it-IT" sz="1600" dirty="0" smtClean="0"/>
              <a:t>operazioni ricorrenti sul credito da finanziamento soci   a fine anno.</a:t>
            </a:r>
          </a:p>
          <a:p>
            <a:pPr marL="0" indent="0" fontAlgn="b">
              <a:buNone/>
            </a:pPr>
            <a:r>
              <a:rPr lang="it-IT" sz="1600" b="1" i="1" u="sng" dirty="0" smtClean="0"/>
              <a:t>1a operazione </a:t>
            </a:r>
            <a:r>
              <a:rPr lang="it-IT" sz="1600" dirty="0" smtClean="0"/>
              <a:t>.   All’atto di</a:t>
            </a:r>
            <a:r>
              <a:rPr lang="it-IT" sz="1600" dirty="0"/>
              <a:t> </a:t>
            </a:r>
            <a:r>
              <a:rPr lang="it-IT" sz="1600" dirty="0" smtClean="0"/>
              <a:t>rinuncia</a:t>
            </a:r>
            <a:r>
              <a:rPr lang="it-IT" sz="1600" dirty="0"/>
              <a:t> </a:t>
            </a:r>
            <a:r>
              <a:rPr lang="it-IT" sz="1600" dirty="0" smtClean="0"/>
              <a:t>del credito di finanziamento</a:t>
            </a:r>
            <a:r>
              <a:rPr lang="it-IT" sz="1600" dirty="0"/>
              <a:t> </a:t>
            </a:r>
            <a:r>
              <a:rPr lang="it-IT" sz="1600" dirty="0" smtClean="0"/>
              <a:t>socio vi è la necessità di confrontarsi con </a:t>
            </a:r>
            <a:r>
              <a:rPr lang="it-IT" sz="1600" b="1" dirty="0" smtClean="0"/>
              <a:t>l’enunciazione.</a:t>
            </a:r>
          </a:p>
          <a:p>
            <a:pPr marL="0" indent="0" fontAlgn="b">
              <a:buNone/>
            </a:pPr>
            <a:r>
              <a:rPr lang="it-IT" sz="1600" dirty="0" smtClean="0"/>
              <a:t>L’ enunciazione non è più un istituto regolamentato dal codice civile, ma era regolamentata dal precedente codice civile  del 1865:</a:t>
            </a:r>
          </a:p>
          <a:p>
            <a:pPr marL="0" indent="0" fontAlgn="b">
              <a:buNone/>
            </a:pPr>
            <a:r>
              <a:rPr lang="it-IT" sz="1200" dirty="0" smtClean="0"/>
              <a:t>«art.1318</a:t>
            </a:r>
            <a:r>
              <a:rPr lang="it-IT" sz="1200" dirty="0"/>
              <a:t>. Tanto l'atto pubblico quanto la scrittura </a:t>
            </a:r>
            <a:r>
              <a:rPr lang="it-IT" sz="1200" dirty="0" smtClean="0"/>
              <a:t>privata </a:t>
            </a:r>
            <a:r>
              <a:rPr lang="it-IT" sz="1200" dirty="0"/>
              <a:t>fanno prova tra le parti anche di quelle cose </a:t>
            </a:r>
            <a:r>
              <a:rPr lang="it-IT" sz="1200" dirty="0" smtClean="0"/>
              <a:t>^le </a:t>
            </a:r>
            <a:r>
              <a:rPr lang="it-IT" sz="1200" dirty="0"/>
              <a:t>quali non sono state espresse che in </a:t>
            </a:r>
            <a:r>
              <a:rPr lang="it-IT" sz="1200" dirty="0" smtClean="0"/>
              <a:t>moda enunciativo</a:t>
            </a:r>
            <a:r>
              <a:rPr lang="it-IT" sz="1200" dirty="0"/>
              <a:t>^ purché l'enunciativa abbia un diretto </a:t>
            </a:r>
            <a:r>
              <a:rPr lang="it-IT" sz="1200" dirty="0" smtClean="0"/>
              <a:t>rapporto </a:t>
            </a:r>
            <a:r>
              <a:rPr lang="it-IT" sz="1200" dirty="0"/>
              <a:t>colla disposizione. </a:t>
            </a:r>
            <a:r>
              <a:rPr lang="it-IT" sz="1200" dirty="0" smtClean="0"/>
              <a:t>Le </a:t>
            </a:r>
            <a:r>
              <a:rPr lang="it-IT" sz="1200" dirty="0"/>
              <a:t>enunciative estranee alla disposizione non </a:t>
            </a:r>
            <a:r>
              <a:rPr lang="it-IT" sz="1200" dirty="0" smtClean="0"/>
              <a:t>possono </a:t>
            </a:r>
            <a:r>
              <a:rPr lang="it-IT" sz="1200" dirty="0"/>
              <a:t>servire che per un principio di prova</a:t>
            </a:r>
            <a:r>
              <a:rPr lang="it-IT" sz="1200" dirty="0" smtClean="0"/>
              <a:t>.»</a:t>
            </a:r>
          </a:p>
          <a:p>
            <a:pPr marL="0" indent="0" fontAlgn="b">
              <a:buNone/>
            </a:pPr>
            <a:r>
              <a:rPr lang="it-IT" sz="1600" dirty="0" smtClean="0"/>
              <a:t>Nell’ imposta di registro, l’ Enunciazione, nel contratto di mutuo, sconta l’aliquota 3</a:t>
            </a:r>
            <a:r>
              <a:rPr lang="it-IT" sz="1600" dirty="0"/>
              <a:t>% </a:t>
            </a:r>
            <a:endParaRPr lang="it-IT" sz="1600" dirty="0" smtClean="0"/>
          </a:p>
          <a:p>
            <a:pPr marL="0" indent="0" fontAlgn="b">
              <a:buNone/>
            </a:pPr>
            <a:r>
              <a:rPr lang="it-IT" sz="1600" dirty="0"/>
              <a:t>Art. 22</a:t>
            </a:r>
            <a:r>
              <a:rPr lang="it-IT" sz="1600" b="1" dirty="0"/>
              <a:t>.   </a:t>
            </a:r>
            <a:r>
              <a:rPr lang="it-IT" sz="1600" b="1" dirty="0" smtClean="0"/>
              <a:t>Enunciazione </a:t>
            </a:r>
            <a:r>
              <a:rPr lang="it-IT" sz="1600" dirty="0"/>
              <a:t>di atti non </a:t>
            </a:r>
            <a:r>
              <a:rPr lang="it-IT" sz="1600" dirty="0" smtClean="0"/>
              <a:t>registrati. (Per in Consiglio Notariato studio 208-2010 enunciazione </a:t>
            </a:r>
            <a:r>
              <a:rPr lang="it-IT" sz="1600" b="1" dirty="0" smtClean="0"/>
              <a:t>non è «menzione»)</a:t>
            </a:r>
            <a:endParaRPr lang="it-IT" sz="1600" b="1" dirty="0"/>
          </a:p>
          <a:p>
            <a:pPr marL="0" indent="0" fontAlgn="b">
              <a:buNone/>
            </a:pPr>
            <a:r>
              <a:rPr lang="it-IT" sz="1600" dirty="0"/>
              <a:t>    1.  Se  </a:t>
            </a:r>
            <a:r>
              <a:rPr lang="it-IT" sz="1600" u="sng" dirty="0"/>
              <a:t>in  un atto </a:t>
            </a:r>
            <a:r>
              <a:rPr lang="it-IT" sz="1600" dirty="0"/>
              <a:t>sono enunciate disposizioni contenute in atti  scritti o contratti verbali non registrati e posti in essere fra </a:t>
            </a:r>
            <a:r>
              <a:rPr lang="it-IT" sz="1600" u="sng" dirty="0"/>
              <a:t>le  stesse  parti  intervenute  nell'atto </a:t>
            </a:r>
            <a:r>
              <a:rPr lang="it-IT" sz="1600" dirty="0"/>
              <a:t>che contiene la enunciazione,  l'imposta  si  applica </a:t>
            </a:r>
            <a:r>
              <a:rPr lang="it-IT" sz="1600" u="sng" dirty="0"/>
              <a:t>anche</a:t>
            </a:r>
            <a:r>
              <a:rPr lang="it-IT" sz="1600" dirty="0"/>
              <a:t> alle disposizioni enunciate. </a:t>
            </a:r>
            <a:r>
              <a:rPr lang="it-IT" sz="1600" dirty="0" smtClean="0"/>
              <a:t>……………………………………….</a:t>
            </a:r>
            <a:endParaRPr lang="it-IT" sz="1600" dirty="0"/>
          </a:p>
          <a:p>
            <a:pPr marL="0" indent="0" fontAlgn="b">
              <a:buNone/>
            </a:pPr>
            <a:r>
              <a:rPr lang="it-IT" sz="1600" dirty="0" smtClean="0"/>
              <a:t>Posizione </a:t>
            </a:r>
            <a:r>
              <a:rPr lang="it-IT" sz="1600" i="1" u="sng" dirty="0" smtClean="0"/>
              <a:t>Cassazione sez. Tributaria Civile</a:t>
            </a:r>
            <a:r>
              <a:rPr lang="it-IT" sz="1600" i="1" dirty="0" smtClean="0"/>
              <a:t>, sentenza del </a:t>
            </a:r>
            <a:r>
              <a:rPr lang="it-IT" sz="1600" b="1" i="1" dirty="0" smtClean="0"/>
              <a:t>30 giugno 2010 n.15585</a:t>
            </a:r>
            <a:r>
              <a:rPr lang="it-IT" sz="1600" dirty="0" smtClean="0"/>
              <a:t>. </a:t>
            </a:r>
          </a:p>
          <a:p>
            <a:pPr marL="0" indent="0" fontAlgn="b">
              <a:buNone/>
            </a:pPr>
            <a:r>
              <a:rPr lang="it-IT" sz="1600" dirty="0" smtClean="0"/>
              <a:t>Secondo la stessa, va assoggettato a imposta di registro il finanziamento soci,  in atto di ripianamento perdite attraverso la rinuncia dei soci a conseguire la restituzione della somma.  Il tutto a seguito di registrazione di verbale di delibera di azzeramento di perdite e ricostituzione del capitale sociale con rinuncia del finanziamento soci registrata all’ufficio del Registro di Bolzano.</a:t>
            </a:r>
          </a:p>
          <a:p>
            <a:pPr marL="0" indent="0" fontAlgn="b">
              <a:buNone/>
            </a:pPr>
            <a:r>
              <a:rPr lang="it-IT" sz="1600" dirty="0" err="1" smtClean="0"/>
              <a:t>Ctp</a:t>
            </a:r>
            <a:r>
              <a:rPr lang="it-IT" sz="1600" dirty="0" smtClean="0"/>
              <a:t> Piacenza sentenza 71 del 18 febbraio 2014. </a:t>
            </a:r>
            <a:r>
              <a:rPr lang="it-IT" sz="1600" u="sng" dirty="0" smtClean="0"/>
              <a:t>contraria</a:t>
            </a:r>
            <a:r>
              <a:rPr lang="it-IT" sz="1600" dirty="0" smtClean="0"/>
              <a:t> all’assoggettamento al Registro, in quanto nell’atto enunciato manca la </a:t>
            </a:r>
            <a:r>
              <a:rPr lang="it-IT" sz="1600" b="1" dirty="0" smtClean="0"/>
              <a:t>condizione di identità </a:t>
            </a:r>
            <a:r>
              <a:rPr lang="it-IT" sz="1600" dirty="0" smtClean="0"/>
              <a:t>delle parti. </a:t>
            </a:r>
          </a:p>
          <a:p>
            <a:pPr marL="0" indent="0" fontAlgn="b">
              <a:buNone/>
            </a:pPr>
            <a:endParaRPr lang="it-IT" sz="1600" dirty="0" smtClean="0"/>
          </a:p>
          <a:p>
            <a:pPr marL="0" indent="0" fontAlgn="b">
              <a:buNone/>
            </a:pPr>
            <a:r>
              <a:rPr lang="it-IT" sz="1600" dirty="0" smtClean="0"/>
              <a:t>La rinuncia al credito è </a:t>
            </a:r>
            <a:r>
              <a:rPr lang="it-IT" sz="1600" i="1" dirty="0" smtClean="0"/>
              <a:t>in forma libera </a:t>
            </a:r>
            <a:r>
              <a:rPr lang="it-IT" sz="1600" dirty="0" smtClean="0"/>
              <a:t>e quindi possibile in forma scritta per </a:t>
            </a:r>
            <a:r>
              <a:rPr lang="it-IT" sz="1600" b="1" dirty="0" smtClean="0"/>
              <a:t>corrispondenza commerciale</a:t>
            </a:r>
            <a:r>
              <a:rPr lang="it-IT" sz="1600" dirty="0" smtClean="0"/>
              <a:t>.</a:t>
            </a:r>
            <a:endParaRPr lang="it-IT" sz="1600" dirty="0"/>
          </a:p>
          <a:p>
            <a:pPr marL="0" indent="0" fontAlgn="b">
              <a:buNone/>
            </a:pPr>
            <a:endParaRPr lang="it-IT" sz="1600" b="1" dirty="0" smtClean="0"/>
          </a:p>
          <a:p>
            <a:pPr fontAlgn="b"/>
            <a:endParaRPr lang="it-IT" sz="1200" dirty="0" smtClean="0"/>
          </a:p>
          <a:p>
            <a:pPr fontAlgn="b"/>
            <a:endParaRPr lang="it-IT" sz="12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lum bright="-10000"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7" y="491585"/>
            <a:ext cx="1152525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933450" y="6404898"/>
            <a:ext cx="7943849" cy="362934"/>
          </a:xfrm>
        </p:spPr>
        <p:txBody>
          <a:bodyPr/>
          <a:lstStyle/>
          <a:p>
            <a:pPr algn="l"/>
            <a:r>
              <a:rPr lang="it-IT" dirty="0" smtClean="0"/>
              <a:t>Verona, 5 dicembre 2017    Commissioni di studio Imposte Dirette e Indirette e Accertamento e Contenzioso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20A-EC8C-41D4-AD71-BF3A47ADFF71}" type="slidenum">
              <a:rPr lang="it-IT" smtClean="0"/>
              <a:t>4</a:t>
            </a:fld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5181600" y="209550"/>
            <a:ext cx="68008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b="1" dirty="0" smtClean="0">
                <a:solidFill>
                  <a:srgbClr val="002060"/>
                </a:solidFill>
              </a:rPr>
              <a:t>I finanziamenti soci, da soci persone fisiche nelle imposte indirette e dirette e le recenti indicazioni dell’Agenzia</a:t>
            </a:r>
            <a:endParaRPr lang="it-IT" sz="1000" b="1" dirty="0">
              <a:solidFill>
                <a:srgbClr val="002060"/>
              </a:solidFill>
            </a:endParaRPr>
          </a:p>
        </p:txBody>
      </p:sp>
      <p:cxnSp>
        <p:nvCxnSpPr>
          <p:cNvPr id="9" name="Connettore 1 8"/>
          <p:cNvCxnSpPr/>
          <p:nvPr/>
        </p:nvCxnSpPr>
        <p:spPr>
          <a:xfrm>
            <a:off x="1870364" y="1047404"/>
            <a:ext cx="4073236" cy="4621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005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62000" y="742950"/>
            <a:ext cx="10591801" cy="483870"/>
          </a:xfrm>
        </p:spPr>
        <p:txBody>
          <a:bodyPr>
            <a:noAutofit/>
          </a:bodyPr>
          <a:lstStyle/>
          <a:p>
            <a:pPr algn="ctr"/>
            <a:r>
              <a:rPr lang="it-IT" sz="2000" dirty="0" smtClean="0"/>
              <a:t>Il diritto di credito da finanziamento del socio, la  sua circolazione nell’imposta di Registro</a:t>
            </a:r>
            <a:endParaRPr lang="it-IT" sz="2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105692"/>
            <a:ext cx="10515600" cy="5250658"/>
          </a:xfrm>
        </p:spPr>
        <p:txBody>
          <a:bodyPr>
            <a:normAutofit fontScale="70000" lnSpcReduction="20000"/>
          </a:bodyPr>
          <a:lstStyle/>
          <a:p>
            <a:pPr marL="0" indent="0" fontAlgn="b">
              <a:buNone/>
            </a:pPr>
            <a:endParaRPr lang="it-IT" sz="1600" b="1" i="1" dirty="0"/>
          </a:p>
          <a:p>
            <a:pPr marL="0" indent="0" fontAlgn="b">
              <a:buNone/>
            </a:pPr>
            <a:r>
              <a:rPr lang="it-IT" sz="2000" b="1" i="1" u="sng" dirty="0" smtClean="0"/>
              <a:t>2a </a:t>
            </a:r>
            <a:r>
              <a:rPr lang="it-IT" sz="2000" b="1" i="1" u="sng" dirty="0"/>
              <a:t>operazione</a:t>
            </a:r>
            <a:r>
              <a:rPr lang="it-IT" sz="2000" b="1" i="1" dirty="0"/>
              <a:t>. </a:t>
            </a:r>
            <a:r>
              <a:rPr lang="it-IT" sz="2000" b="1" i="1" dirty="0" smtClean="0"/>
              <a:t> </a:t>
            </a:r>
            <a:r>
              <a:rPr lang="it-IT" sz="2000" b="1" dirty="0" smtClean="0"/>
              <a:t>Atto </a:t>
            </a:r>
            <a:r>
              <a:rPr lang="it-IT" sz="2000" b="1" dirty="0"/>
              <a:t>di cessione del </a:t>
            </a:r>
            <a:r>
              <a:rPr lang="it-IT" sz="2000" b="1" dirty="0" smtClean="0"/>
              <a:t>credito di </a:t>
            </a:r>
            <a:r>
              <a:rPr lang="it-IT" sz="2000" b="1" dirty="0"/>
              <a:t>finanziamento </a:t>
            </a:r>
            <a:r>
              <a:rPr lang="it-IT" sz="2000" b="1" dirty="0" smtClean="0"/>
              <a:t>socio e cessione della Partecipazione sono due beni indipendenti.</a:t>
            </a:r>
            <a:endParaRPr lang="it-IT" sz="2000" dirty="0"/>
          </a:p>
          <a:p>
            <a:pPr marL="0" indent="0" fontAlgn="b">
              <a:buNone/>
            </a:pPr>
            <a:r>
              <a:rPr lang="it-IT" sz="1800" dirty="0"/>
              <a:t>Il socio che ha finanziato la società è titolare di </a:t>
            </a:r>
            <a:r>
              <a:rPr lang="it-IT" sz="1800" b="1" dirty="0"/>
              <a:t>due</a:t>
            </a:r>
            <a:r>
              <a:rPr lang="it-IT" sz="1800" dirty="0"/>
              <a:t> beni, una quota di partecipazione e un credito verso la società e il bene credito ha specifiche regole di circolazione</a:t>
            </a:r>
            <a:r>
              <a:rPr lang="it-IT" sz="1800" dirty="0" smtClean="0"/>
              <a:t>.</a:t>
            </a:r>
          </a:p>
          <a:p>
            <a:pPr marL="0" indent="0" fontAlgn="b">
              <a:buNone/>
            </a:pPr>
            <a:r>
              <a:rPr lang="it-IT" sz="1800" dirty="0" smtClean="0"/>
              <a:t>La </a:t>
            </a:r>
            <a:r>
              <a:rPr lang="it-IT" sz="1800" dirty="0"/>
              <a:t>cessione del credito </a:t>
            </a:r>
            <a:r>
              <a:rPr lang="it-IT" sz="1800" dirty="0" smtClean="0"/>
              <a:t>(da finanziamento socio) </a:t>
            </a:r>
            <a:r>
              <a:rPr lang="it-IT" sz="1800" dirty="0"/>
              <a:t>risulta ai sensi dell</a:t>
            </a:r>
            <a:r>
              <a:rPr lang="it-IT" sz="1800" b="1" dirty="0"/>
              <a:t>’ </a:t>
            </a:r>
            <a:r>
              <a:rPr lang="it-IT" sz="1800" b="1" u="sng" dirty="0"/>
              <a:t>Art 1260 </a:t>
            </a:r>
            <a:r>
              <a:rPr lang="it-IT" sz="1800" dirty="0"/>
              <a:t>cod. civ. e il consenso è espresso in </a:t>
            </a:r>
            <a:r>
              <a:rPr lang="it-IT" sz="1800" b="1" dirty="0"/>
              <a:t>forma libera</a:t>
            </a:r>
            <a:r>
              <a:rPr lang="it-IT" sz="1800" dirty="0"/>
              <a:t>. </a:t>
            </a:r>
            <a:r>
              <a:rPr lang="it-IT" sz="1800" dirty="0" smtClean="0"/>
              <a:t>*</a:t>
            </a:r>
          </a:p>
          <a:p>
            <a:pPr marL="0" indent="0" fontAlgn="b">
              <a:buNone/>
            </a:pPr>
            <a:endParaRPr lang="it-IT" sz="1800" dirty="0" smtClean="0"/>
          </a:p>
          <a:p>
            <a:pPr marL="0" indent="0" fontAlgn="b">
              <a:buNone/>
            </a:pPr>
            <a:r>
              <a:rPr lang="it-IT" sz="1800" dirty="0" smtClean="0"/>
              <a:t>Accordo simultaneo (</a:t>
            </a:r>
            <a:r>
              <a:rPr lang="it-IT" sz="1800" b="1" dirty="0" smtClean="0"/>
              <a:t>un unico </a:t>
            </a:r>
            <a:r>
              <a:rPr lang="it-IT" sz="1800" dirty="0" smtClean="0"/>
              <a:t>documento) </a:t>
            </a:r>
            <a:r>
              <a:rPr lang="it-IT" sz="1800" dirty="0"/>
              <a:t>in forma </a:t>
            </a:r>
            <a:r>
              <a:rPr lang="it-IT" sz="1800" dirty="0" smtClean="0"/>
              <a:t>scritta                                                                                                   </a:t>
            </a:r>
          </a:p>
          <a:p>
            <a:pPr marL="0" indent="0" fontAlgn="b">
              <a:buNone/>
            </a:pPr>
            <a:r>
              <a:rPr lang="it-IT" sz="1800" dirty="0" smtClean="0"/>
              <a:t>Art</a:t>
            </a:r>
            <a:r>
              <a:rPr lang="it-IT" sz="2300" u="sng" dirty="0"/>
              <a:t>. </a:t>
            </a:r>
            <a:r>
              <a:rPr lang="it-IT" sz="2300" b="1" u="sng" dirty="0"/>
              <a:t>6.</a:t>
            </a:r>
            <a:r>
              <a:rPr lang="it-IT" sz="1800" b="1" u="sng" dirty="0"/>
              <a:t> </a:t>
            </a:r>
            <a:r>
              <a:rPr lang="it-IT" sz="1800" dirty="0" smtClean="0"/>
              <a:t>TARIFFA, PARTE </a:t>
            </a:r>
            <a:r>
              <a:rPr lang="it-IT" sz="1800" dirty="0"/>
              <a:t>PRIMA   </a:t>
            </a:r>
            <a:r>
              <a:rPr lang="it-IT" sz="1800" dirty="0" smtClean="0"/>
              <a:t>            Atti soggetti a registrazione </a:t>
            </a:r>
            <a:r>
              <a:rPr lang="it-IT" sz="1800" b="1" i="1" dirty="0" smtClean="0"/>
              <a:t>in termine fisso    </a:t>
            </a:r>
          </a:p>
          <a:p>
            <a:pPr marL="0" indent="0" fontAlgn="b">
              <a:buNone/>
            </a:pPr>
            <a:r>
              <a:rPr lang="it-IT" sz="1800" dirty="0" smtClean="0"/>
              <a:t>           </a:t>
            </a:r>
            <a:r>
              <a:rPr lang="it-IT" sz="1800" i="1" u="sng" dirty="0" smtClean="0"/>
              <a:t>Cessioni </a:t>
            </a:r>
            <a:r>
              <a:rPr lang="it-IT" sz="1800" i="1" u="sng" dirty="0"/>
              <a:t>di crediti</a:t>
            </a:r>
            <a:r>
              <a:rPr lang="it-IT" sz="1800" dirty="0"/>
              <a:t>, compensazioni e remissioni di debiti, </a:t>
            </a:r>
            <a:r>
              <a:rPr lang="it-IT" sz="1800" dirty="0" smtClean="0"/>
              <a:t>quietanze………0,5% </a:t>
            </a:r>
          </a:p>
          <a:p>
            <a:pPr marL="0" indent="0" fontAlgn="b">
              <a:buNone/>
            </a:pPr>
            <a:r>
              <a:rPr lang="it-IT" sz="1800" dirty="0" smtClean="0"/>
              <a:t>                                                     </a:t>
            </a:r>
            <a:endParaRPr lang="it-IT" sz="1800" dirty="0"/>
          </a:p>
          <a:p>
            <a:pPr marL="0" indent="0" fontAlgn="b">
              <a:buNone/>
            </a:pPr>
            <a:endParaRPr lang="it-IT" sz="1800" dirty="0"/>
          </a:p>
          <a:p>
            <a:pPr marL="0" indent="0" fontAlgn="b">
              <a:buNone/>
            </a:pPr>
            <a:r>
              <a:rPr lang="it-IT" sz="1800" dirty="0" smtClean="0"/>
              <a:t>Accordo </a:t>
            </a:r>
            <a:r>
              <a:rPr lang="it-IT" sz="1800" u="sng" dirty="0"/>
              <a:t>non</a:t>
            </a:r>
            <a:r>
              <a:rPr lang="it-IT" sz="1800" dirty="0"/>
              <a:t> simultaneo in forma </a:t>
            </a:r>
            <a:r>
              <a:rPr lang="it-IT" sz="1800" dirty="0" smtClean="0"/>
              <a:t>scritta, mediante corrispondenza (</a:t>
            </a:r>
            <a:r>
              <a:rPr lang="it-IT" sz="1800" b="1" dirty="0" smtClean="0"/>
              <a:t>due</a:t>
            </a:r>
            <a:r>
              <a:rPr lang="it-IT" sz="1800" dirty="0" smtClean="0"/>
              <a:t> documenti, proposta + accettazione) </a:t>
            </a:r>
          </a:p>
          <a:p>
            <a:pPr marL="0" indent="0" fontAlgn="b">
              <a:buNone/>
            </a:pPr>
            <a:r>
              <a:rPr lang="it-IT" sz="1800" dirty="0" smtClean="0"/>
              <a:t>Art</a:t>
            </a:r>
            <a:r>
              <a:rPr lang="it-IT" sz="1800" dirty="0"/>
              <a:t>. 1. </a:t>
            </a:r>
            <a:r>
              <a:rPr lang="it-IT" sz="1800" dirty="0" smtClean="0"/>
              <a:t>TARIFFA, </a:t>
            </a:r>
            <a:r>
              <a:rPr lang="it-IT" sz="1800" dirty="0"/>
              <a:t>PARTE SECONDA  </a:t>
            </a:r>
            <a:r>
              <a:rPr lang="it-IT" sz="1800" dirty="0" smtClean="0"/>
              <a:t> Atti </a:t>
            </a:r>
            <a:r>
              <a:rPr lang="it-IT" sz="1800" dirty="0"/>
              <a:t>soggetti a registrazione solo </a:t>
            </a:r>
            <a:r>
              <a:rPr lang="it-IT" sz="1800" b="1" i="1" dirty="0"/>
              <a:t>in caso </a:t>
            </a:r>
            <a:r>
              <a:rPr lang="it-IT" sz="1800" b="1" i="1" dirty="0" smtClean="0"/>
              <a:t>d'uso </a:t>
            </a:r>
          </a:p>
          <a:p>
            <a:pPr marL="0" indent="0" fontAlgn="b">
              <a:buNone/>
            </a:pPr>
            <a:r>
              <a:rPr lang="it-IT" sz="1800" dirty="0"/>
              <a:t> a) negli  articoli  2,  comma  1,  3</a:t>
            </a:r>
            <a:r>
              <a:rPr lang="it-IT" sz="1800" u="sng" dirty="0"/>
              <a:t>,  </a:t>
            </a:r>
            <a:r>
              <a:rPr lang="it-IT" sz="2300" b="1" u="sng" dirty="0"/>
              <a:t>6</a:t>
            </a:r>
            <a:r>
              <a:rPr lang="it-IT" sz="1800" dirty="0"/>
              <a:t>,  9  e 10 della parte prima formati </a:t>
            </a:r>
            <a:r>
              <a:rPr lang="it-IT" sz="1800" b="1" dirty="0"/>
              <a:t>mediante </a:t>
            </a:r>
            <a:r>
              <a:rPr lang="it-IT" sz="1800" b="1" dirty="0" smtClean="0"/>
              <a:t>corrispondenza…………..</a:t>
            </a:r>
            <a:r>
              <a:rPr lang="it-IT" sz="1800" dirty="0" smtClean="0"/>
              <a:t>                                                                                                                                 </a:t>
            </a:r>
          </a:p>
          <a:p>
            <a:pPr marL="0" indent="0" fontAlgn="b">
              <a:buNone/>
            </a:pPr>
            <a:endParaRPr lang="it-IT" sz="1800" dirty="0" smtClean="0"/>
          </a:p>
          <a:p>
            <a:pPr marL="0" indent="0" fontAlgn="b">
              <a:buNone/>
            </a:pPr>
            <a:r>
              <a:rPr lang="it-IT" sz="1500" dirty="0" smtClean="0"/>
              <a:t>Art 1264 cod. civ. Notifica al debitore società (o sua accettazione).</a:t>
            </a:r>
          </a:p>
          <a:p>
            <a:pPr marL="0" indent="0" fontAlgn="b">
              <a:buNone/>
            </a:pPr>
            <a:endParaRPr lang="it-IT" sz="1400" dirty="0" smtClean="0"/>
          </a:p>
          <a:p>
            <a:pPr marL="0" indent="0" fontAlgn="b">
              <a:buNone/>
            </a:pPr>
            <a:r>
              <a:rPr lang="it-IT" sz="1800" dirty="0" smtClean="0"/>
              <a:t>La </a:t>
            </a:r>
            <a:r>
              <a:rPr lang="it-IT" sz="1800" dirty="0"/>
              <a:t>cessione della partecipazione </a:t>
            </a:r>
            <a:r>
              <a:rPr lang="it-IT" sz="1800" b="1" dirty="0"/>
              <a:t>non importa </a:t>
            </a:r>
            <a:r>
              <a:rPr lang="it-IT" sz="1800" dirty="0"/>
              <a:t>la automatica cessione del credito che ha titolo proprio e può essere mantenuto in capo al cedente della sola </a:t>
            </a:r>
            <a:r>
              <a:rPr lang="it-IT" sz="1800" dirty="0" smtClean="0"/>
              <a:t>partecipazione.</a:t>
            </a:r>
            <a:r>
              <a:rPr lang="it-IT" sz="1800" b="1" dirty="0" smtClean="0"/>
              <a:t> </a:t>
            </a:r>
            <a:r>
              <a:rPr lang="it-IT" sz="1800" b="1" dirty="0"/>
              <a:t>Cassazione sentenza  n. 16049/2015</a:t>
            </a:r>
            <a:r>
              <a:rPr lang="it-IT" sz="1600" b="1" dirty="0"/>
              <a:t>. </a:t>
            </a:r>
            <a:endParaRPr lang="it-IT" sz="1600" dirty="0"/>
          </a:p>
          <a:p>
            <a:pPr marL="0" indent="0">
              <a:buNone/>
            </a:pPr>
            <a:endParaRPr lang="it-IT" sz="1200" dirty="0" smtClean="0"/>
          </a:p>
          <a:p>
            <a:pPr marL="0" indent="0">
              <a:buNone/>
            </a:pPr>
            <a:r>
              <a:rPr lang="it-IT" sz="1200" dirty="0" smtClean="0"/>
              <a:t>*</a:t>
            </a:r>
            <a:r>
              <a:rPr lang="it-IT" sz="1200" dirty="0"/>
              <a:t>Va posta attenzione che qualora il trasferimento del credito sia </a:t>
            </a:r>
            <a:r>
              <a:rPr lang="it-IT" sz="1200" dirty="0" smtClean="0"/>
              <a:t>gratuito(es. da genitore a figlio), </a:t>
            </a:r>
            <a:r>
              <a:rPr lang="it-IT" sz="1200" dirty="0"/>
              <a:t>trattandosi di causa di  liberalità l’atto deve avere la forma solenne della donazione</a:t>
            </a:r>
            <a:r>
              <a:rPr lang="it-IT" sz="1300" dirty="0" smtClean="0"/>
              <a:t>.</a:t>
            </a:r>
          </a:p>
          <a:p>
            <a:pPr marL="0" indent="0">
              <a:buNone/>
            </a:pPr>
            <a:endParaRPr lang="it-IT" sz="1300" dirty="0"/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lum bright="-10000"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824" y="131129"/>
            <a:ext cx="1152525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199505" y="6356350"/>
            <a:ext cx="7953896" cy="365125"/>
          </a:xfrm>
        </p:spPr>
        <p:txBody>
          <a:bodyPr/>
          <a:lstStyle/>
          <a:p>
            <a:r>
              <a:rPr lang="it-IT" dirty="0" smtClean="0"/>
              <a:t>Verona, 5 dicembre 2017    Commissioni di studio Imposte Dirette e Indirette e Accertamento e Contenzioso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20A-EC8C-41D4-AD71-BF3A47ADFF71}" type="slidenum">
              <a:rPr lang="it-IT" smtClean="0"/>
              <a:t>5</a:t>
            </a:fld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5181600" y="247650"/>
            <a:ext cx="68008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b="1" dirty="0" smtClean="0">
                <a:solidFill>
                  <a:srgbClr val="002060"/>
                </a:solidFill>
              </a:rPr>
              <a:t>I finanziamenti soci, da soci persone fisiche nelle imposte indirette e dirette e le recenti indicazioni dell’Agenzia</a:t>
            </a:r>
            <a:endParaRPr lang="it-IT" sz="1000" b="1" dirty="0">
              <a:solidFill>
                <a:srgbClr val="002060"/>
              </a:solidFill>
            </a:endParaRPr>
          </a:p>
        </p:txBody>
      </p:sp>
      <p:pic>
        <p:nvPicPr>
          <p:cNvPr id="8" name="Picture 2" descr="Risultati immagini per contratto uso boll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3061" y="2319972"/>
            <a:ext cx="112395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Risultati immagini per proposta contratto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49" y="3439665"/>
            <a:ext cx="885825" cy="1258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Risultati immagini per proposta contratto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4062" y="3425666"/>
            <a:ext cx="885825" cy="1258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Connettore 1 11"/>
          <p:cNvCxnSpPr/>
          <p:nvPr/>
        </p:nvCxnSpPr>
        <p:spPr>
          <a:xfrm flipH="1">
            <a:off x="3882044" y="1504604"/>
            <a:ext cx="5469774" cy="40482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0794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29789" y="432262"/>
            <a:ext cx="9858895" cy="562528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000" dirty="0" smtClean="0"/>
              <a:t/>
            </a:r>
            <a:br>
              <a:rPr lang="it-IT" sz="2000" dirty="0" smtClean="0"/>
            </a:br>
            <a:r>
              <a:rPr lang="it-IT" sz="2200" dirty="0" smtClean="0"/>
              <a:t>L’onerosità, l’interesse </a:t>
            </a:r>
            <a:r>
              <a:rPr lang="it-IT" sz="2200" dirty="0"/>
              <a:t>n</a:t>
            </a:r>
            <a:r>
              <a:rPr lang="it-IT" sz="2200" dirty="0" smtClean="0"/>
              <a:t>el finanziamento soci nel </a:t>
            </a:r>
            <a:r>
              <a:rPr lang="it-IT" sz="2200" dirty="0" err="1" smtClean="0"/>
              <a:t>Tuir</a:t>
            </a:r>
            <a:r>
              <a:rPr lang="it-IT" sz="2200" dirty="0" smtClean="0"/>
              <a:t>, reddito di capitale</a:t>
            </a:r>
            <a:endParaRPr lang="it-IT" sz="2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097280"/>
            <a:ext cx="10515600" cy="5293995"/>
          </a:xfrm>
        </p:spPr>
        <p:txBody>
          <a:bodyPr>
            <a:normAutofit lnSpcReduction="10000"/>
          </a:bodyPr>
          <a:lstStyle/>
          <a:p>
            <a:r>
              <a:rPr lang="it-IT" sz="1800" dirty="0" smtClean="0"/>
              <a:t>Mutuo onerosità</a:t>
            </a:r>
            <a:r>
              <a:rPr lang="it-IT" sz="1400" dirty="0" smtClean="0"/>
              <a:t>, salva diversa volont</a:t>
            </a:r>
            <a:r>
              <a:rPr lang="it-IT" sz="1400" dirty="0"/>
              <a:t>à</a:t>
            </a:r>
            <a:r>
              <a:rPr lang="it-IT" sz="1400" dirty="0" smtClean="0"/>
              <a:t> delle parti </a:t>
            </a:r>
            <a:r>
              <a:rPr lang="it-IT" sz="1800" dirty="0" smtClean="0"/>
              <a:t>art 1815 </a:t>
            </a:r>
            <a:r>
              <a:rPr lang="it-IT" sz="1800" dirty="0" err="1" smtClean="0"/>
              <a:t>cod</a:t>
            </a:r>
            <a:r>
              <a:rPr lang="it-IT" sz="1800" dirty="0" smtClean="0"/>
              <a:t> civ</a:t>
            </a:r>
            <a:r>
              <a:rPr lang="it-IT" sz="2000" dirty="0" smtClean="0"/>
              <a:t>, </a:t>
            </a:r>
            <a:r>
              <a:rPr lang="it-IT" sz="1800" dirty="0" smtClean="0"/>
              <a:t>interesse reddito di capitale art 46, 44 e 45 </a:t>
            </a:r>
            <a:r>
              <a:rPr lang="it-IT" sz="1800" dirty="0" err="1" smtClean="0"/>
              <a:t>Tuir</a:t>
            </a:r>
            <a:r>
              <a:rPr lang="it-IT" sz="1800" dirty="0" smtClean="0"/>
              <a:t>.</a:t>
            </a:r>
          </a:p>
          <a:p>
            <a:r>
              <a:rPr lang="it-IT" sz="1600" dirty="0"/>
              <a:t>NORMA DI COMPORTAMENTO </a:t>
            </a:r>
            <a:r>
              <a:rPr lang="it-IT" sz="1400" b="1" dirty="0"/>
              <a:t>N. 194 </a:t>
            </a:r>
            <a:r>
              <a:rPr lang="it-IT" sz="1400" b="1" dirty="0" smtClean="0"/>
              <a:t> del 2016 </a:t>
            </a:r>
            <a:r>
              <a:rPr lang="it-IT" sz="1600" dirty="0" smtClean="0"/>
              <a:t>AIDC di Milano</a:t>
            </a:r>
            <a:r>
              <a:rPr lang="it-IT" sz="1800" dirty="0"/>
              <a:t>. </a:t>
            </a:r>
            <a:r>
              <a:rPr lang="it-IT" sz="1400" dirty="0" smtClean="0"/>
              <a:t>Nella stessa 194 si cita </a:t>
            </a:r>
            <a:r>
              <a:rPr lang="it-IT" sz="1400" b="1" u="sng" dirty="0" smtClean="0"/>
              <a:t>Contra</a:t>
            </a:r>
            <a:r>
              <a:rPr lang="it-IT" sz="1400" u="sng" dirty="0"/>
              <a:t>: Sentenza Cassazione n. 2735/2011 </a:t>
            </a:r>
            <a:endParaRPr lang="it-IT" sz="1400" u="sng" dirty="0" smtClean="0"/>
          </a:p>
          <a:p>
            <a:pPr marL="0" indent="0">
              <a:buNone/>
            </a:pPr>
            <a:r>
              <a:rPr lang="it-IT" sz="1600" dirty="0" smtClean="0"/>
              <a:t>Art. 46. presunzione di mutuo di somme versate dai soci  che dai bilanci della società non siano versamenti di capitale.</a:t>
            </a:r>
          </a:p>
          <a:p>
            <a:pPr marL="0" indent="0" fontAlgn="base">
              <a:buNone/>
            </a:pPr>
            <a:r>
              <a:rPr lang="it-IT" sz="1600" dirty="0" smtClean="0"/>
              <a:t>Art. 44. fattispecie: </a:t>
            </a:r>
            <a:r>
              <a:rPr lang="it-IT" sz="1600" dirty="0"/>
              <a:t>1. Sono redditi di </a:t>
            </a:r>
            <a:r>
              <a:rPr lang="it-IT" sz="1600" dirty="0" smtClean="0"/>
              <a:t>capitale: a</a:t>
            </a:r>
            <a:r>
              <a:rPr lang="it-IT" sz="1600" dirty="0"/>
              <a:t>) </a:t>
            </a:r>
            <a:r>
              <a:rPr lang="it-IT" sz="1600" b="1" dirty="0"/>
              <a:t>gli interessi </a:t>
            </a:r>
            <a:r>
              <a:rPr lang="it-IT" sz="1600" dirty="0"/>
              <a:t>e altri proventi derivanti da mutui, depositi e conti correnti</a:t>
            </a:r>
            <a:r>
              <a:rPr lang="it-IT" sz="1600" dirty="0" smtClean="0"/>
              <a:t>;…</a:t>
            </a:r>
          </a:p>
          <a:p>
            <a:pPr marL="0" indent="0">
              <a:buNone/>
            </a:pPr>
            <a:r>
              <a:rPr lang="it-IT" sz="1600" dirty="0" smtClean="0"/>
              <a:t>Art. 45, determinazione. </a:t>
            </a:r>
            <a:r>
              <a:rPr lang="it-IT" sz="1400" dirty="0"/>
              <a:t>2. Per i capitali dati a mutuo gli interessi, salvo prova contraria, si presumono percepiti alle scadenze e nella misura pattuite </a:t>
            </a:r>
            <a:r>
              <a:rPr lang="it-IT" sz="1400" u="sng" dirty="0"/>
              <a:t>per iscritto</a:t>
            </a:r>
            <a:r>
              <a:rPr lang="it-IT" sz="1400" dirty="0"/>
              <a:t>. Se le scadenze non sono stabilite per iscritto gli interessi si presumono percepiti nell'ammontare maturato nel periodo di imposta. </a:t>
            </a:r>
            <a:r>
              <a:rPr lang="it-IT" sz="1400" u="sng" dirty="0"/>
              <a:t>Se la misura non </a:t>
            </a:r>
            <a:r>
              <a:rPr lang="it-IT" sz="1400" u="sng" dirty="0" err="1" smtClean="0"/>
              <a:t>e'determinata</a:t>
            </a:r>
            <a:r>
              <a:rPr lang="it-IT" sz="1400" u="sng" dirty="0" smtClean="0"/>
              <a:t> </a:t>
            </a:r>
            <a:r>
              <a:rPr lang="it-IT" sz="1400" u="sng" dirty="0"/>
              <a:t>per iscritto </a:t>
            </a:r>
            <a:r>
              <a:rPr lang="it-IT" sz="1400" dirty="0"/>
              <a:t>gli interessi si computano al saggio legale.</a:t>
            </a:r>
            <a:endParaRPr lang="it-IT" sz="1400" dirty="0" smtClean="0"/>
          </a:p>
          <a:p>
            <a:pPr marL="0" indent="0">
              <a:buNone/>
            </a:pPr>
            <a:r>
              <a:rPr lang="it-IT" sz="1600" b="1" dirty="0" smtClean="0"/>
              <a:t>La 194 dell’AIDC  </a:t>
            </a:r>
            <a:r>
              <a:rPr lang="it-IT" sz="1400" dirty="0" smtClean="0"/>
              <a:t>la diversa volontà delle parti per la gratuità di cui al 1815 cod. civ. la prova può essere data </a:t>
            </a:r>
            <a:r>
              <a:rPr lang="it-IT" sz="1400" b="1" u="sng" dirty="0" smtClean="0"/>
              <a:t>con qualunque mezzo</a:t>
            </a:r>
            <a:r>
              <a:rPr lang="it-IT" sz="1400" dirty="0" smtClean="0"/>
              <a:t>.</a:t>
            </a:r>
          </a:p>
          <a:p>
            <a:pPr marL="0" indent="0">
              <a:buNone/>
            </a:pPr>
            <a:r>
              <a:rPr lang="it-IT" sz="1400" b="1" dirty="0" smtClean="0"/>
              <a:t>«-</a:t>
            </a:r>
            <a:r>
              <a:rPr lang="it-IT" sz="1400" b="1" dirty="0"/>
              <a:t>scambio di corrispondenza, anche in forma elettronica</a:t>
            </a:r>
            <a:r>
              <a:rPr lang="it-IT" sz="1400" dirty="0"/>
              <a:t>; </a:t>
            </a:r>
          </a:p>
          <a:p>
            <a:pPr marL="0" indent="0">
              <a:buNone/>
            </a:pPr>
            <a:r>
              <a:rPr lang="it-IT" sz="1400" b="1" dirty="0"/>
              <a:t>-atto pubblico; </a:t>
            </a:r>
          </a:p>
          <a:p>
            <a:pPr marL="0" indent="0">
              <a:buNone/>
            </a:pPr>
            <a:r>
              <a:rPr lang="it-IT" sz="1400" b="1" dirty="0"/>
              <a:t>-scrittura privata in qualunque forma; </a:t>
            </a:r>
          </a:p>
          <a:p>
            <a:pPr marL="0" indent="0">
              <a:buNone/>
            </a:pPr>
            <a:r>
              <a:rPr lang="it-IT" sz="1400" b="1" dirty="0"/>
              <a:t>-delibera assembleare o dell’organo amministrativo; </a:t>
            </a:r>
          </a:p>
          <a:p>
            <a:pPr marL="0" indent="0">
              <a:buNone/>
            </a:pPr>
            <a:r>
              <a:rPr lang="it-IT" sz="1400" b="1" dirty="0" smtClean="0"/>
              <a:t>- </a:t>
            </a:r>
            <a:r>
              <a:rPr lang="it-IT" sz="1400" b="1" dirty="0"/>
              <a:t>copia ordini di bonifico con causale “</a:t>
            </a:r>
            <a:r>
              <a:rPr lang="it-IT" sz="1300" b="1" dirty="0"/>
              <a:t>finanziamento infruttifero soci</a:t>
            </a:r>
            <a:r>
              <a:rPr lang="it-IT" sz="1400" b="1" dirty="0"/>
              <a:t>” o similare e/o estratti </a:t>
            </a:r>
            <a:r>
              <a:rPr lang="it-IT" sz="1400" b="1" dirty="0" smtClean="0"/>
              <a:t> conto </a:t>
            </a:r>
            <a:r>
              <a:rPr lang="it-IT" sz="1400" b="1" dirty="0"/>
              <a:t>bancari che </a:t>
            </a:r>
            <a:r>
              <a:rPr lang="it-IT" sz="1300" b="1" dirty="0"/>
              <a:t>evidenziano</a:t>
            </a:r>
            <a:r>
              <a:rPr lang="it-IT" sz="1400" b="1" dirty="0"/>
              <a:t> </a:t>
            </a:r>
            <a:r>
              <a:rPr lang="it-IT" sz="1400" b="1" dirty="0" smtClean="0"/>
              <a:t>analoghe causali</a:t>
            </a:r>
            <a:r>
              <a:rPr lang="it-IT" sz="1400" dirty="0"/>
              <a:t>; </a:t>
            </a:r>
          </a:p>
          <a:p>
            <a:pPr marL="0" indent="0">
              <a:buNone/>
            </a:pPr>
            <a:r>
              <a:rPr lang="it-IT" sz="1400" dirty="0"/>
              <a:t>- </a:t>
            </a:r>
            <a:r>
              <a:rPr lang="it-IT" sz="1400" b="1" dirty="0"/>
              <a:t>informativa di bilancio.</a:t>
            </a:r>
            <a:r>
              <a:rPr lang="it-IT" sz="1400" dirty="0"/>
              <a:t> </a:t>
            </a:r>
            <a:r>
              <a:rPr lang="it-IT" sz="1400" b="1" dirty="0" smtClean="0"/>
              <a:t>«</a:t>
            </a:r>
            <a:endParaRPr lang="it-IT" sz="1400" b="1" dirty="0"/>
          </a:p>
          <a:p>
            <a:pPr marL="0" indent="0">
              <a:buNone/>
            </a:pPr>
            <a:r>
              <a:rPr lang="it-IT" sz="1600" dirty="0"/>
              <a:t>V</a:t>
            </a:r>
            <a:r>
              <a:rPr lang="it-IT" sz="1600" dirty="0" smtClean="0"/>
              <a:t>a comunque preferita quale modalità di prova la prima </a:t>
            </a:r>
            <a:r>
              <a:rPr lang="it-IT" sz="1600" b="1" dirty="0" smtClean="0"/>
              <a:t> documenti   </a:t>
            </a:r>
            <a:endParaRPr lang="it-IT" sz="1600" dirty="0" smtClean="0"/>
          </a:p>
          <a:p>
            <a:pPr marL="0" indent="0">
              <a:buNone/>
            </a:pPr>
            <a:r>
              <a:rPr lang="it-IT" sz="1600" dirty="0" smtClean="0"/>
              <a:t>Attenzione anche per la recente per </a:t>
            </a:r>
            <a:r>
              <a:rPr lang="it-IT" sz="1600" b="1" dirty="0" smtClean="0"/>
              <a:t>Cassazione</a:t>
            </a:r>
            <a:r>
              <a:rPr lang="it-IT" sz="1600" dirty="0" smtClean="0"/>
              <a:t> Civile sez. </a:t>
            </a:r>
            <a:r>
              <a:rPr lang="it-IT" sz="1600" dirty="0"/>
              <a:t>5</a:t>
            </a:r>
            <a:r>
              <a:rPr lang="it-IT" sz="1600" dirty="0" smtClean="0"/>
              <a:t> n. 17839 del 09 settembre 2016 è produttiva di interessi tassabili la </a:t>
            </a:r>
            <a:r>
              <a:rPr lang="it-IT" sz="1800" u="sng" dirty="0" smtClean="0"/>
              <a:t>rinuncia agli </a:t>
            </a:r>
            <a:r>
              <a:rPr lang="it-IT" sz="1800" u="sng" dirty="0"/>
              <a:t>utili</a:t>
            </a:r>
            <a:r>
              <a:rPr lang="it-IT" sz="1600" dirty="0"/>
              <a:t>. </a:t>
            </a:r>
            <a:r>
              <a:rPr lang="it-IT" sz="1600" i="1" dirty="0"/>
              <a:t>che i versamenti dei soci alla società si presumono onerosi</a:t>
            </a:r>
            <a:r>
              <a:rPr lang="it-IT" sz="1600" i="1" dirty="0" smtClean="0"/>
              <a:t>,…</a:t>
            </a:r>
          </a:p>
          <a:p>
            <a:pPr marL="0" indent="0">
              <a:buNone/>
            </a:pPr>
            <a:endParaRPr lang="it-IT" sz="1600" dirty="0"/>
          </a:p>
          <a:p>
            <a:pPr marL="0" indent="0">
              <a:buNone/>
            </a:pPr>
            <a:endParaRPr lang="it-IT" sz="2000" dirty="0"/>
          </a:p>
        </p:txBody>
      </p:sp>
      <p:cxnSp>
        <p:nvCxnSpPr>
          <p:cNvPr id="5" name="Connettore 1 4"/>
          <p:cNvCxnSpPr/>
          <p:nvPr/>
        </p:nvCxnSpPr>
        <p:spPr>
          <a:xfrm>
            <a:off x="2971800" y="3648456"/>
            <a:ext cx="2532888" cy="181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reccia in giù 6"/>
          <p:cNvSpPr/>
          <p:nvPr/>
        </p:nvSpPr>
        <p:spPr>
          <a:xfrm flipH="1">
            <a:off x="1495042" y="3353752"/>
            <a:ext cx="400259" cy="212408"/>
          </a:xfrm>
          <a:prstGeom prst="downArrow">
            <a:avLst>
              <a:gd name="adj1" fmla="val 50000"/>
              <a:gd name="adj2" fmla="val 695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lum bright="-10000"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642" y="351853"/>
            <a:ext cx="1152525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61950" y="6343650"/>
            <a:ext cx="7915275" cy="282575"/>
          </a:xfrm>
        </p:spPr>
        <p:txBody>
          <a:bodyPr/>
          <a:lstStyle/>
          <a:p>
            <a:r>
              <a:rPr lang="it-IT" dirty="0" smtClean="0"/>
              <a:t>Verona, 5 dicembre 2017    Commissioni di studio Imposte Dirette e Indirette e Accertamento e Contenzioso</a:t>
            </a:r>
            <a:endParaRPr lang="it-IT" dirty="0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20A-EC8C-41D4-AD71-BF3A47ADFF71}" type="slidenum">
              <a:rPr lang="it-IT" smtClean="0"/>
              <a:t>6</a:t>
            </a:fld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5181600" y="247650"/>
            <a:ext cx="68008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b="1" dirty="0" smtClean="0">
                <a:solidFill>
                  <a:srgbClr val="002060"/>
                </a:solidFill>
              </a:rPr>
              <a:t>I finanziamenti soci, da soci persone fisiche nelle imposte indirette e dirette e le recenti indicazioni dell’Agenzia</a:t>
            </a:r>
            <a:endParaRPr lang="it-IT" sz="1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83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493871"/>
            <a:ext cx="10515600" cy="953929"/>
          </a:xfrm>
        </p:spPr>
        <p:txBody>
          <a:bodyPr>
            <a:normAutofit/>
          </a:bodyPr>
          <a:lstStyle/>
          <a:p>
            <a:pPr algn="ctr"/>
            <a:r>
              <a:rPr lang="it-IT" sz="2400" dirty="0" smtClean="0"/>
              <a:t>L’onerosità e sua presunzione per la Cassazione, nel </a:t>
            </a:r>
            <a:r>
              <a:rPr lang="it-IT" sz="2400" dirty="0" err="1" smtClean="0"/>
              <a:t>Tuir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89818"/>
            <a:ext cx="10515600" cy="4587145"/>
          </a:xfrm>
        </p:spPr>
        <p:txBody>
          <a:bodyPr>
            <a:normAutofit/>
          </a:bodyPr>
          <a:lstStyle/>
          <a:p>
            <a:pPr algn="just"/>
            <a:r>
              <a:rPr lang="it-IT" sz="2000" dirty="0"/>
              <a:t>Attenzione Cassazione 17839 del 09 settembre 2016 produttiva di interessi tassabili la rinuncia agli </a:t>
            </a:r>
            <a:r>
              <a:rPr lang="it-IT" sz="2000" dirty="0" smtClean="0"/>
              <a:t>utili continua a ribadire « </a:t>
            </a:r>
            <a:r>
              <a:rPr lang="it-IT" sz="2000" i="1" dirty="0"/>
              <a:t>che i versamenti dei soci alla società </a:t>
            </a:r>
            <a:r>
              <a:rPr lang="it-IT" sz="2000" b="1" i="1" dirty="0"/>
              <a:t>si presumono onerosi</a:t>
            </a:r>
            <a:r>
              <a:rPr lang="it-IT" sz="2000" i="1" dirty="0" smtClean="0"/>
              <a:t>,…»</a:t>
            </a:r>
            <a:endParaRPr lang="it-IT" sz="2000" i="1" dirty="0"/>
          </a:p>
          <a:p>
            <a:pPr algn="just"/>
            <a:r>
              <a:rPr lang="it-IT" sz="2000" dirty="0" smtClean="0"/>
              <a:t>«la </a:t>
            </a:r>
            <a:r>
              <a:rPr lang="it-IT" sz="2000" dirty="0"/>
              <a:t>presunzione di onerosità del prestito non è vincibile con ogni mezzo, "ma soltanto nei modi e nelle </a:t>
            </a:r>
            <a:r>
              <a:rPr lang="it-IT" sz="2000" b="1" dirty="0"/>
              <a:t>forme tassativamente stabilite dalla legge</a:t>
            </a:r>
            <a:r>
              <a:rPr lang="it-IT" sz="2000" dirty="0"/>
              <a:t>, in particolare dimostrando che i bilanci allegati alle dichiarazioni dei redditi della società contemplavano un versamento fatto a titolo diverso dal mutuo". (Sez. 5 n. 16445 del 2009). Conseguentemente, da un lato è irrilevante, per superare la presunzione, che le </a:t>
            </a:r>
            <a:r>
              <a:rPr lang="it-IT" sz="2000" dirty="0" smtClean="0"/>
              <a:t>……………………………»</a:t>
            </a:r>
          </a:p>
          <a:p>
            <a:pPr marL="0" indent="0" algn="just">
              <a:buNone/>
            </a:pPr>
            <a:endParaRPr lang="it-IT" sz="2000" dirty="0" smtClean="0"/>
          </a:p>
          <a:p>
            <a:pPr marL="0" indent="0" algn="just">
              <a:buNone/>
            </a:pPr>
            <a:r>
              <a:rPr lang="it-IT" sz="2000" dirty="0" smtClean="0"/>
              <a:t>Nella Fattispecie fruttifera la remunerazione, misurata sull’interesse legale non è oggi significativa:</a:t>
            </a:r>
            <a:endParaRPr lang="it-IT" sz="2000" dirty="0"/>
          </a:p>
          <a:p>
            <a:pPr algn="just"/>
            <a:r>
              <a:rPr lang="it-IT" sz="2000" dirty="0"/>
              <a:t>L</a:t>
            </a:r>
            <a:r>
              <a:rPr lang="it-IT" sz="2000" dirty="0" smtClean="0"/>
              <a:t>’Interesse legale è il 0,2 %, </a:t>
            </a:r>
            <a:r>
              <a:rPr lang="it-IT" sz="1400" dirty="0" smtClean="0"/>
              <a:t>art 1284 cod. civ., legge 662/96, DM 11 dicembre 2015, Euro 200 su finanziamento di 100.000.</a:t>
            </a:r>
            <a:r>
              <a:rPr lang="it-IT" sz="2000" dirty="0" smtClean="0"/>
              <a:t> </a:t>
            </a:r>
          </a:p>
          <a:p>
            <a:pPr algn="just"/>
            <a:r>
              <a:rPr lang="it-IT" sz="2000" dirty="0" smtClean="0"/>
              <a:t>Con Ritenuta d’acconto del 26%, art 26 DPR 600/1973 </a:t>
            </a:r>
          </a:p>
          <a:p>
            <a:pPr algn="just"/>
            <a:endParaRPr lang="it-IT" sz="20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485775" y="6311900"/>
            <a:ext cx="7800975" cy="409575"/>
          </a:xfrm>
        </p:spPr>
        <p:txBody>
          <a:bodyPr/>
          <a:lstStyle/>
          <a:p>
            <a:r>
              <a:rPr lang="it-IT" dirty="0" smtClean="0"/>
              <a:t>Verona, 5 dicembre 2017    Commissioni di studio Imposte Dirette e Indirette e Accertamento e Contenzioso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20A-EC8C-41D4-AD71-BF3A47ADFF71}" type="slidenum">
              <a:rPr lang="it-IT" smtClean="0"/>
              <a:t>7</a:t>
            </a:fld>
            <a:endParaRPr lang="it-IT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lum bright="-10000"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642" y="351853"/>
            <a:ext cx="1152525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sellaDiTesto 6"/>
          <p:cNvSpPr txBox="1"/>
          <p:nvPr/>
        </p:nvSpPr>
        <p:spPr>
          <a:xfrm>
            <a:off x="5181600" y="247650"/>
            <a:ext cx="68008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b="1" dirty="0" smtClean="0"/>
              <a:t>I finanziamenti soci, da soci persone fisiche nelle imposte indirette e dirette e le recenti indicazioni dell’Agenzia</a:t>
            </a:r>
            <a:endParaRPr lang="it-IT" sz="1000" b="1" dirty="0"/>
          </a:p>
        </p:txBody>
      </p:sp>
      <p:cxnSp>
        <p:nvCxnSpPr>
          <p:cNvPr id="9" name="Connettore 1 8"/>
          <p:cNvCxnSpPr/>
          <p:nvPr/>
        </p:nvCxnSpPr>
        <p:spPr>
          <a:xfrm>
            <a:off x="4422371" y="1072342"/>
            <a:ext cx="1379913" cy="12967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160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43050" y="539496"/>
            <a:ext cx="9810750" cy="566928"/>
          </a:xfrm>
        </p:spPr>
        <p:txBody>
          <a:bodyPr>
            <a:normAutofit/>
          </a:bodyPr>
          <a:lstStyle/>
          <a:p>
            <a:pPr algn="ctr"/>
            <a:r>
              <a:rPr lang="it-IT" sz="2400" dirty="0" smtClean="0"/>
              <a:t>La rinuncia al credito di finanziamento del socio e la sopravvenienza nel </a:t>
            </a:r>
            <a:r>
              <a:rPr lang="it-IT" sz="2400" dirty="0" err="1" smtClean="0"/>
              <a:t>Tuir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06582" y="994790"/>
            <a:ext cx="10987486" cy="555383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it-IT" sz="4500" dirty="0" smtClean="0"/>
          </a:p>
          <a:p>
            <a:pPr marL="0" indent="0">
              <a:buNone/>
            </a:pPr>
            <a:r>
              <a:rPr lang="it-IT" sz="6400" dirty="0" smtClean="0"/>
              <a:t>Imposte dirette nelle regole di determinazione del reddito d’impresa </a:t>
            </a:r>
            <a:r>
              <a:rPr lang="it-IT" sz="6400" b="1" i="1" dirty="0" smtClean="0"/>
              <a:t>(della società</a:t>
            </a:r>
            <a:r>
              <a:rPr lang="it-IT" sz="6400" dirty="0" smtClean="0"/>
              <a:t>). Rinuncia credito soci </a:t>
            </a:r>
            <a:r>
              <a:rPr lang="it-IT" sz="6400" dirty="0"/>
              <a:t>art 88  4bis </a:t>
            </a:r>
            <a:r>
              <a:rPr lang="it-IT" sz="6400" dirty="0" err="1" smtClean="0"/>
              <a:t>Tuir</a:t>
            </a:r>
            <a:r>
              <a:rPr lang="it-IT" sz="6400" dirty="0"/>
              <a:t> </a:t>
            </a:r>
            <a:r>
              <a:rPr lang="it-IT" sz="6400" dirty="0" smtClean="0"/>
              <a:t>e l’atto notorio. </a:t>
            </a:r>
          </a:p>
          <a:p>
            <a:pPr fontAlgn="base"/>
            <a:r>
              <a:rPr lang="it-IT" sz="6400" b="1" dirty="0"/>
              <a:t>Art. </a:t>
            </a:r>
            <a:r>
              <a:rPr lang="it-IT" sz="6400" b="1" dirty="0" smtClean="0"/>
              <a:t>88</a:t>
            </a:r>
            <a:r>
              <a:rPr lang="it-IT" sz="6400" dirty="0"/>
              <a:t>.</a:t>
            </a:r>
            <a:r>
              <a:rPr lang="it-IT" sz="6400" b="1" dirty="0" smtClean="0"/>
              <a:t>Sopravvenienze attive.</a:t>
            </a:r>
            <a:r>
              <a:rPr lang="it-IT" sz="6400" dirty="0" smtClean="0"/>
              <a:t>1</a:t>
            </a:r>
            <a:r>
              <a:rPr lang="it-IT" sz="6400" dirty="0"/>
              <a:t>. Si considerano sopravvenienze </a:t>
            </a:r>
            <a:r>
              <a:rPr lang="it-IT" sz="6400" dirty="0" smtClean="0"/>
              <a:t>attive…….</a:t>
            </a:r>
          </a:p>
          <a:p>
            <a:pPr marL="0" indent="0" fontAlgn="base">
              <a:buNone/>
            </a:pPr>
            <a:r>
              <a:rPr lang="it-IT" sz="6400" dirty="0" smtClean="0"/>
              <a:t>….4bis</a:t>
            </a:r>
            <a:r>
              <a:rPr lang="it-IT" sz="6400" dirty="0"/>
              <a:t>. </a:t>
            </a:r>
            <a:r>
              <a:rPr lang="it-IT" sz="6400" u="sng" dirty="0" smtClean="0"/>
              <a:t>La rinuncia dei </a:t>
            </a:r>
            <a:r>
              <a:rPr lang="it-IT" sz="6400" u="sng" dirty="0"/>
              <a:t>soci ai crediti </a:t>
            </a:r>
            <a:r>
              <a:rPr lang="it-IT" sz="6400" dirty="0"/>
              <a:t>si considera sopravvenienza attiva per la parte che eccede il relativo valore fiscale. A tal fine, il </a:t>
            </a:r>
            <a:r>
              <a:rPr lang="it-IT" sz="6400" dirty="0" smtClean="0"/>
              <a:t>  socio</a:t>
            </a:r>
            <a:r>
              <a:rPr lang="it-IT" sz="6400" dirty="0"/>
              <a:t>, con </a:t>
            </a:r>
            <a:r>
              <a:rPr lang="it-IT" sz="6400" b="1" dirty="0"/>
              <a:t>dichiarazione </a:t>
            </a:r>
            <a:r>
              <a:rPr lang="it-IT" sz="6400" b="1" dirty="0" smtClean="0"/>
              <a:t>sostitutiva </a:t>
            </a:r>
            <a:r>
              <a:rPr lang="it-IT" sz="6400" b="1" dirty="0"/>
              <a:t>di atto notorio</a:t>
            </a:r>
            <a:r>
              <a:rPr lang="it-IT" sz="6400" dirty="0"/>
              <a:t>, comunica alla partecipata tale valore; </a:t>
            </a:r>
            <a:r>
              <a:rPr lang="it-IT" sz="6400" u="sng" dirty="0"/>
              <a:t>in assenza </a:t>
            </a:r>
            <a:r>
              <a:rPr lang="it-IT" sz="6400" dirty="0"/>
              <a:t>di tale comunicazione, </a:t>
            </a:r>
            <a:r>
              <a:rPr lang="it-IT" sz="6400" u="sng" dirty="0"/>
              <a:t>il valore fiscale del credito </a:t>
            </a:r>
            <a:r>
              <a:rPr lang="it-IT" sz="6400" dirty="0"/>
              <a:t>è assunto pari </a:t>
            </a:r>
            <a:r>
              <a:rPr lang="it-IT" sz="6400" u="sng" dirty="0"/>
              <a:t>a zero</a:t>
            </a:r>
            <a:r>
              <a:rPr lang="it-IT" sz="6400" dirty="0" smtClean="0"/>
              <a:t>.</a:t>
            </a:r>
          </a:p>
          <a:p>
            <a:pPr marL="0" indent="0" algn="just">
              <a:buNone/>
            </a:pPr>
            <a:r>
              <a:rPr lang="it-IT" sz="6400" dirty="0" smtClean="0"/>
              <a:t>La norma prescinde dal trattamento contabile che come indicato nell’OIC 28 ne impone la valorizzazioni quale apporto nello stato patrimoniale, nel patrimonio netto.</a:t>
            </a:r>
          </a:p>
          <a:p>
            <a:pPr marL="0" indent="0" algn="just">
              <a:buNone/>
            </a:pPr>
            <a:r>
              <a:rPr lang="it-IT" sz="6400" dirty="0" smtClean="0"/>
              <a:t>La fattispecie di rinuncia riguarda crediti dei soci verso la società di natura diversa da mutuo es. anche commerciale.</a:t>
            </a:r>
          </a:p>
          <a:p>
            <a:pPr marL="0" indent="0" algn="just">
              <a:buNone/>
            </a:pPr>
            <a:r>
              <a:rPr lang="it-IT" sz="6400" dirty="0"/>
              <a:t>È una </a:t>
            </a:r>
            <a:r>
              <a:rPr lang="it-IT" sz="6400" dirty="0" smtClean="0"/>
              <a:t>regola </a:t>
            </a:r>
            <a:r>
              <a:rPr lang="it-IT" sz="6400" dirty="0"/>
              <a:t>procedurale, </a:t>
            </a:r>
            <a:r>
              <a:rPr lang="it-IT" sz="6400" dirty="0" smtClean="0"/>
              <a:t>la dichiarazione </a:t>
            </a:r>
            <a:r>
              <a:rPr lang="it-IT" sz="6400" dirty="0"/>
              <a:t>alla società del valore fiscale del credito socio misura (fino a  azzerarla) </a:t>
            </a:r>
            <a:r>
              <a:rPr lang="it-IT" sz="6400" dirty="0" smtClean="0"/>
              <a:t>della </a:t>
            </a:r>
            <a:r>
              <a:rPr lang="it-IT" sz="6400" dirty="0"/>
              <a:t>sopravvenienza </a:t>
            </a:r>
            <a:r>
              <a:rPr lang="it-IT" sz="6400" dirty="0" smtClean="0"/>
              <a:t>fiscale; in mancanza della dichiarazione la sopravvenienza corrisponde all’intero valore del credito del socio rinunciato. </a:t>
            </a:r>
          </a:p>
          <a:p>
            <a:pPr marL="0" indent="0" algn="just">
              <a:buNone/>
            </a:pPr>
            <a:endParaRPr lang="it-IT" sz="6400" dirty="0"/>
          </a:p>
          <a:p>
            <a:pPr marL="0" indent="0">
              <a:buNone/>
            </a:pPr>
            <a:r>
              <a:rPr lang="it-IT" sz="6400" dirty="0" smtClean="0"/>
              <a:t>Una indicazione in ragione di un’ interpello sul trattamento di fine mandato di un amministratore socio, che rinunciava al credito per il Trattamento di Fine Mandato, deve essere segnalata.</a:t>
            </a:r>
          </a:p>
          <a:p>
            <a:pPr marL="0" indent="0" algn="just">
              <a:buNone/>
            </a:pPr>
            <a:r>
              <a:rPr lang="it-IT" sz="6400" dirty="0" smtClean="0"/>
              <a:t>L’agenzia con </a:t>
            </a:r>
            <a:r>
              <a:rPr lang="it-IT" sz="6400" b="1" dirty="0" smtClean="0"/>
              <a:t>risoluzione 124/E del 13 ottobre 2017</a:t>
            </a:r>
            <a:r>
              <a:rPr lang="it-IT" sz="6400" dirty="0" smtClean="0"/>
              <a:t>,nelle proprie argomentazioni precisa che il comma 4 bis dell’art 88, la </a:t>
            </a:r>
            <a:r>
              <a:rPr lang="it-IT" sz="6400" u="sng" dirty="0" smtClean="0"/>
              <a:t>non necessità di comunicazione </a:t>
            </a:r>
            <a:r>
              <a:rPr lang="it-IT" sz="6400" dirty="0" smtClean="0"/>
              <a:t>alla società partecipata in </a:t>
            </a:r>
            <a:r>
              <a:rPr lang="it-IT" sz="6400" u="sng" dirty="0" smtClean="0"/>
              <a:t>quanto le distorsioni sono ravvisabili </a:t>
            </a:r>
            <a:r>
              <a:rPr lang="it-IT" sz="6400" dirty="0" smtClean="0"/>
              <a:t>soltanto in presenza di un’attività </a:t>
            </a:r>
            <a:r>
              <a:rPr lang="it-IT" sz="6400" u="sng" dirty="0" smtClean="0"/>
              <a:t>d’impresa </a:t>
            </a:r>
            <a:r>
              <a:rPr lang="it-IT" sz="6400" dirty="0" smtClean="0"/>
              <a:t> del socio.</a:t>
            </a:r>
          </a:p>
          <a:p>
            <a:pPr marL="0" indent="0" algn="just">
              <a:buNone/>
            </a:pPr>
            <a:r>
              <a:rPr lang="it-IT" sz="6400" dirty="0" smtClean="0"/>
              <a:t>Sebbene i primi commenti abbiano trovato un’apertura di carattere generale, di non obbligatorietà alla dichiarazione sostitutiva di atto notorio, si ritiene che la  lettera  della norma dell’art. 88 e la fattispecie concreta specifica dell’interpello inducano a ritenere ancora opportuna la procedura di Comunicazione con l’Atto </a:t>
            </a:r>
            <a:r>
              <a:rPr lang="it-IT" sz="6400" dirty="0"/>
              <a:t>N</a:t>
            </a:r>
            <a:r>
              <a:rPr lang="it-IT" sz="6400" dirty="0" smtClean="0"/>
              <a:t>otorio, fino almeno un maggiore consolidamento della dottrina. </a:t>
            </a:r>
          </a:p>
          <a:p>
            <a:pPr marL="0" indent="0">
              <a:buNone/>
            </a:pPr>
            <a:endParaRPr lang="it-IT" sz="7200" dirty="0" smtClean="0"/>
          </a:p>
          <a:p>
            <a:pPr marL="0" indent="0">
              <a:buNone/>
            </a:pPr>
            <a:endParaRPr lang="it-IT" sz="4500" dirty="0" smtClean="0"/>
          </a:p>
          <a:p>
            <a:pPr marL="0" indent="0">
              <a:buNone/>
            </a:pPr>
            <a:endParaRPr lang="it-IT" sz="1900" dirty="0" smtClean="0"/>
          </a:p>
          <a:p>
            <a:pPr marL="0" indent="0">
              <a:buNone/>
            </a:pPr>
            <a:r>
              <a:rPr lang="it-IT" sz="1800" dirty="0" smtClean="0"/>
              <a:t> </a:t>
            </a:r>
          </a:p>
          <a:p>
            <a:pPr marL="0" indent="0">
              <a:buNone/>
            </a:pPr>
            <a:endParaRPr lang="it-IT" sz="1800" dirty="0" smtClean="0"/>
          </a:p>
          <a:p>
            <a:pPr marL="0" indent="0">
              <a:buNone/>
            </a:pPr>
            <a:r>
              <a:rPr lang="it-IT" sz="1800" dirty="0" smtClean="0"/>
              <a:t> </a:t>
            </a:r>
            <a:endParaRPr lang="it-IT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764771" y="6356350"/>
            <a:ext cx="8455429" cy="365125"/>
          </a:xfrm>
        </p:spPr>
        <p:txBody>
          <a:bodyPr/>
          <a:lstStyle/>
          <a:p>
            <a:pPr algn="l"/>
            <a:r>
              <a:rPr lang="it-IT" dirty="0" smtClean="0"/>
              <a:t>Verona, 5 dicembre 2017    Commissioni di studio Imposte Dirette e Indirette e Accertamento e Contenzioso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20A-EC8C-41D4-AD71-BF3A47ADFF71}" type="slidenum">
              <a:rPr lang="it-IT" smtClean="0"/>
              <a:t>8</a:t>
            </a:fld>
            <a:endParaRPr lang="it-IT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lum bright="-10000"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642" y="351853"/>
            <a:ext cx="1152525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sellaDiTesto 6"/>
          <p:cNvSpPr txBox="1"/>
          <p:nvPr/>
        </p:nvSpPr>
        <p:spPr>
          <a:xfrm>
            <a:off x="5181600" y="247650"/>
            <a:ext cx="68008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b="1" dirty="0" smtClean="0">
                <a:solidFill>
                  <a:srgbClr val="002060"/>
                </a:solidFill>
              </a:rPr>
              <a:t>I finanziamenti soci, da soci persone fisiche nelle imposte indirette e dirette e le recenti indicazioni dell’Agenzia</a:t>
            </a:r>
            <a:endParaRPr lang="it-IT" sz="1000" b="1" dirty="0">
              <a:solidFill>
                <a:srgbClr val="002060"/>
              </a:solidFill>
            </a:endParaRPr>
          </a:p>
        </p:txBody>
      </p:sp>
      <p:cxnSp>
        <p:nvCxnSpPr>
          <p:cNvPr id="9" name="Connettore 1 8"/>
          <p:cNvCxnSpPr/>
          <p:nvPr/>
        </p:nvCxnSpPr>
        <p:spPr>
          <a:xfrm>
            <a:off x="2917767" y="2335876"/>
            <a:ext cx="3100648" cy="27681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7696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91792" y="809624"/>
            <a:ext cx="10515600" cy="836613"/>
          </a:xfrm>
        </p:spPr>
        <p:txBody>
          <a:bodyPr>
            <a:normAutofit/>
          </a:bodyPr>
          <a:lstStyle/>
          <a:p>
            <a:r>
              <a:rPr lang="it-IT" sz="2400" dirty="0" smtClean="0"/>
              <a:t>Conclusione: la formalità da preferire è la forma scritta per corrispondenza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499901"/>
            <a:ext cx="10515600" cy="4767549"/>
          </a:xfrm>
        </p:spPr>
        <p:txBody>
          <a:bodyPr>
            <a:normAutofit fontScale="92500"/>
          </a:bodyPr>
          <a:lstStyle/>
          <a:p>
            <a:pPr marL="0" indent="0" fontAlgn="b">
              <a:buNone/>
            </a:pPr>
            <a:r>
              <a:rPr lang="it-IT" sz="1400" dirty="0" smtClean="0"/>
              <a:t>Conclusione, è formalmente possibile l’atto per corrispondenza nel finanziamento soci che sconta </a:t>
            </a:r>
            <a:r>
              <a:rPr lang="it-IT" sz="1400" b="1" i="1" u="sng" dirty="0" smtClean="0"/>
              <a:t>imposta di registro </a:t>
            </a:r>
            <a:r>
              <a:rPr lang="it-IT" sz="1400" dirty="0" smtClean="0"/>
              <a:t>solo in caso d’uso.</a:t>
            </a:r>
          </a:p>
          <a:p>
            <a:pPr marL="0" indent="0" fontAlgn="b">
              <a:buNone/>
            </a:pPr>
            <a:endParaRPr lang="it-IT" sz="1400" dirty="0" smtClean="0"/>
          </a:p>
          <a:p>
            <a:pPr marL="0" indent="0" fontAlgn="b">
              <a:buNone/>
            </a:pPr>
            <a:r>
              <a:rPr lang="it-IT" sz="1400" i="1" dirty="0" smtClean="0"/>
              <a:t>Contratto, accordo </a:t>
            </a:r>
            <a:r>
              <a:rPr lang="it-IT" sz="1400" i="1" u="sng" dirty="0"/>
              <a:t>non</a:t>
            </a:r>
            <a:r>
              <a:rPr lang="it-IT" sz="1400" i="1" dirty="0"/>
              <a:t> simultaneo in forma </a:t>
            </a:r>
            <a:r>
              <a:rPr lang="it-IT" sz="1400" i="1" dirty="0" smtClean="0"/>
              <a:t>scritta per corrispondenza </a:t>
            </a:r>
            <a:r>
              <a:rPr lang="it-IT" sz="1400" dirty="0" smtClean="0"/>
              <a:t>:</a:t>
            </a:r>
            <a:endParaRPr lang="it-IT" sz="1400" b="1" i="1" u="sng" dirty="0" smtClean="0"/>
          </a:p>
          <a:p>
            <a:pPr marL="0" indent="0" fontAlgn="b">
              <a:buNone/>
            </a:pPr>
            <a:r>
              <a:rPr lang="it-IT" sz="1400" dirty="0" smtClean="0"/>
              <a:t>nei d</a:t>
            </a:r>
            <a:r>
              <a:rPr lang="it-IT" sz="1400" u="sng" dirty="0" smtClean="0"/>
              <a:t>ue </a:t>
            </a:r>
            <a:r>
              <a:rPr lang="it-IT" sz="1400" u="sng" dirty="0"/>
              <a:t>documenti</a:t>
            </a:r>
            <a:r>
              <a:rPr lang="it-IT" sz="1400" dirty="0"/>
              <a:t>. </a:t>
            </a:r>
            <a:r>
              <a:rPr lang="it-IT" sz="1400" dirty="0" smtClean="0"/>
              <a:t>Una </a:t>
            </a:r>
            <a:r>
              <a:rPr lang="it-IT" sz="1400" dirty="0"/>
              <a:t>proposta firmata dal solo proponente. Una accettazione firmata dal solo accettante</a:t>
            </a:r>
            <a:r>
              <a:rPr lang="it-IT" sz="1400" dirty="0" smtClean="0"/>
              <a:t>.</a:t>
            </a:r>
          </a:p>
          <a:p>
            <a:pPr marL="0" indent="0" fontAlgn="b">
              <a:buNone/>
            </a:pPr>
            <a:r>
              <a:rPr lang="it-IT" sz="1400" b="1" dirty="0" smtClean="0"/>
              <a:t>.Nella costituzione </a:t>
            </a:r>
            <a:r>
              <a:rPr lang="it-IT" sz="1400" dirty="0" smtClean="0"/>
              <a:t>del finanziamento soci.</a:t>
            </a:r>
          </a:p>
          <a:p>
            <a:pPr marL="0" indent="0" fontAlgn="b">
              <a:buNone/>
            </a:pPr>
            <a:r>
              <a:rPr lang="it-IT" sz="1400" dirty="0" smtClean="0"/>
              <a:t>Indica chiaramente la titolarità del credito e permette l’ esatta indicazione nell’inventario del debito.</a:t>
            </a:r>
          </a:p>
          <a:p>
            <a:pPr marL="0" indent="0" fontAlgn="b">
              <a:buNone/>
            </a:pPr>
            <a:r>
              <a:rPr lang="it-IT" sz="1400" dirty="0" smtClean="0"/>
              <a:t>Permette di indicare la non onerosità del rapporto contrattuale (nell’accezione della AIDC di </a:t>
            </a:r>
            <a:r>
              <a:rPr lang="it-IT" sz="1400" dirty="0"/>
              <a:t>M</a:t>
            </a:r>
            <a:r>
              <a:rPr lang="it-IT" sz="1400" dirty="0" smtClean="0"/>
              <a:t>ilano N. 134/2016)</a:t>
            </a:r>
          </a:p>
          <a:p>
            <a:pPr marL="0" indent="0" fontAlgn="b">
              <a:buNone/>
            </a:pPr>
            <a:r>
              <a:rPr lang="it-IT" sz="1400" dirty="0" smtClean="0"/>
              <a:t>Permette di indicare per iscritto la clausola di scadenza del finanziamento.</a:t>
            </a:r>
          </a:p>
          <a:p>
            <a:pPr marL="0" indent="0" fontAlgn="b">
              <a:buNone/>
            </a:pPr>
            <a:r>
              <a:rPr lang="it-IT" sz="1400" b="1" dirty="0" smtClean="0"/>
              <a:t>.Nella</a:t>
            </a:r>
            <a:r>
              <a:rPr lang="it-IT" sz="1400" dirty="0" smtClean="0"/>
              <a:t> </a:t>
            </a:r>
            <a:r>
              <a:rPr lang="it-IT" sz="1400" b="1" dirty="0" smtClean="0"/>
              <a:t>cessione</a:t>
            </a:r>
            <a:r>
              <a:rPr lang="it-IT" sz="1400" dirty="0" smtClean="0"/>
              <a:t> del credito finanziamento soci</a:t>
            </a:r>
          </a:p>
          <a:p>
            <a:pPr marL="0" indent="0" fontAlgn="b">
              <a:buNone/>
            </a:pPr>
            <a:r>
              <a:rPr lang="it-IT" sz="1400" dirty="0" smtClean="0"/>
              <a:t>Permette la consegna materiale dei documenti che lo giustificano</a:t>
            </a:r>
            <a:r>
              <a:rPr lang="it-IT" sz="1400" dirty="0"/>
              <a:t> </a:t>
            </a:r>
            <a:r>
              <a:rPr lang="it-IT" sz="1400" dirty="0" smtClean="0"/>
              <a:t>e con la notificazione permette alla società di annotare nelle proprie scritture contabili la successione della titolarità del finanziamento.</a:t>
            </a:r>
          </a:p>
          <a:p>
            <a:pPr marL="0" indent="0" fontAlgn="b">
              <a:buNone/>
            </a:pPr>
            <a:endParaRPr lang="it-IT" sz="1400" dirty="0"/>
          </a:p>
          <a:p>
            <a:pPr marL="0" indent="0" fontAlgn="b">
              <a:buNone/>
            </a:pPr>
            <a:r>
              <a:rPr lang="it-IT" sz="1400" i="1" dirty="0" smtClean="0"/>
              <a:t>Atto in forma scritta per corrispondenza:</a:t>
            </a:r>
            <a:endParaRPr lang="it-IT" sz="1400" i="1" dirty="0"/>
          </a:p>
          <a:p>
            <a:pPr marL="0" indent="0" fontAlgn="b">
              <a:buNone/>
            </a:pPr>
            <a:r>
              <a:rPr lang="it-IT" sz="1400" b="1" dirty="0" smtClean="0"/>
              <a:t>Nella</a:t>
            </a:r>
            <a:r>
              <a:rPr lang="it-IT" sz="1400" dirty="0" smtClean="0"/>
              <a:t> </a:t>
            </a:r>
            <a:r>
              <a:rPr lang="it-IT" sz="1400" b="1" dirty="0" smtClean="0"/>
              <a:t>rinuncia</a:t>
            </a:r>
            <a:r>
              <a:rPr lang="it-IT" sz="1400" dirty="0" smtClean="0"/>
              <a:t> al credito finanziamento soci,  permette agli amministratori di avere un  documento del fatto giuridico.</a:t>
            </a:r>
          </a:p>
          <a:p>
            <a:pPr marL="0" indent="0" fontAlgn="b">
              <a:buNone/>
            </a:pPr>
            <a:endParaRPr lang="it-IT" sz="1400" dirty="0" smtClean="0"/>
          </a:p>
          <a:p>
            <a:pPr marL="0" indent="0" fontAlgn="b">
              <a:buNone/>
            </a:pPr>
            <a:r>
              <a:rPr lang="it-IT" sz="1400" dirty="0" smtClean="0"/>
              <a:t>Inoltre per le </a:t>
            </a:r>
            <a:r>
              <a:rPr lang="it-IT" sz="1400" b="1" i="1" u="sng" dirty="0" smtClean="0"/>
              <a:t>imposte dirette</a:t>
            </a:r>
            <a:r>
              <a:rPr lang="it-IT" sz="1400" dirty="0" smtClean="0"/>
              <a:t>, la Comunicazione con  Atto notorio, del costo fiscale  da parte del socio titolare del credito a lettera dell’art 88 c. 4bis  </a:t>
            </a:r>
            <a:r>
              <a:rPr lang="it-IT" sz="1400" dirty="0" err="1" smtClean="0"/>
              <a:t>Tuir</a:t>
            </a:r>
            <a:r>
              <a:rPr lang="it-IT" sz="1400" dirty="0" smtClean="0"/>
              <a:t>.</a:t>
            </a:r>
          </a:p>
          <a:p>
            <a:pPr marL="0" indent="0" fontAlgn="b">
              <a:buNone/>
            </a:pPr>
            <a:endParaRPr lang="it-IT" sz="1400" dirty="0"/>
          </a:p>
          <a:p>
            <a:pPr marL="0" indent="0" fontAlgn="b">
              <a:buNone/>
            </a:pPr>
            <a:endParaRPr lang="it-IT" sz="1400" dirty="0" smtClean="0"/>
          </a:p>
          <a:p>
            <a:pPr marL="0" indent="0" fontAlgn="b">
              <a:buNone/>
            </a:pPr>
            <a:endParaRPr lang="it-IT" sz="1400" dirty="0"/>
          </a:p>
          <a:p>
            <a:pPr marL="0" indent="0" fontAlgn="b">
              <a:buNone/>
            </a:pPr>
            <a:endParaRPr lang="it-IT" sz="1400" dirty="0" smtClean="0"/>
          </a:p>
          <a:p>
            <a:pPr marL="0" indent="0" fontAlgn="b">
              <a:buNone/>
            </a:pPr>
            <a:endParaRPr lang="it-IT" sz="1400" dirty="0"/>
          </a:p>
          <a:p>
            <a:pPr marL="0" indent="0" fontAlgn="b">
              <a:buNone/>
            </a:pPr>
            <a:endParaRPr lang="it-IT" sz="14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838200" y="6334126"/>
            <a:ext cx="7315201" cy="387350"/>
          </a:xfrm>
        </p:spPr>
        <p:txBody>
          <a:bodyPr/>
          <a:lstStyle/>
          <a:p>
            <a:pPr algn="l"/>
            <a:r>
              <a:rPr lang="it-IT" dirty="0" smtClean="0"/>
              <a:t>Verona, 5 dicembre 2017    Commissioni di studio Imposte Dirette e Indirette e Accertamento e Contenzioso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20A-EC8C-41D4-AD71-BF3A47ADFF71}" type="slidenum">
              <a:rPr lang="it-IT" smtClean="0"/>
              <a:t>9</a:t>
            </a:fld>
            <a:endParaRPr lang="it-IT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lum bright="-10000"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642" y="351853"/>
            <a:ext cx="1152525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asellaDiTesto 7"/>
          <p:cNvSpPr txBox="1"/>
          <p:nvPr/>
        </p:nvSpPr>
        <p:spPr>
          <a:xfrm>
            <a:off x="5819775" y="276225"/>
            <a:ext cx="60876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b="1" dirty="0" smtClean="0">
                <a:solidFill>
                  <a:srgbClr val="002060"/>
                </a:solidFill>
              </a:rPr>
              <a:t>I finanziamenti soci, da soci persone fisiche nelle imposte indirette e dirette e le recenti indicazioni dell’Agenzia</a:t>
            </a:r>
            <a:endParaRPr lang="it-IT" sz="1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561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8670</TotalTime>
  <Words>2506</Words>
  <Application>Microsoft Office PowerPoint</Application>
  <PresentationFormat>Widescreen</PresentationFormat>
  <Paragraphs>211</Paragraphs>
  <Slides>9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Tema di Office</vt:lpstr>
      <vt:lpstr> </vt:lpstr>
      <vt:lpstr>Il finanziamento soci: dalla natura dell’atto al Registro e al Reddito</vt:lpstr>
      <vt:lpstr>L’accordo nel contratto di mutuo  nell’Imposta di Registro </vt:lpstr>
      <vt:lpstr>nella rinuncia al credito di finanziamento l’Imposta di Registro e l’istituto dell’ enunciazione </vt:lpstr>
      <vt:lpstr>Il diritto di credito da finanziamento del socio, la  sua circolazione nell’imposta di Registro</vt:lpstr>
      <vt:lpstr> L’onerosità, l’interesse nel finanziamento soci nel Tuir, reddito di capitale</vt:lpstr>
      <vt:lpstr>L’onerosità e sua presunzione per la Cassazione, nel Tuir</vt:lpstr>
      <vt:lpstr>La rinuncia al credito di finanziamento del socio e la sopravvenienza nel Tuir</vt:lpstr>
      <vt:lpstr>Conclusione: la formalità da preferire è la forma scritta per corrispondenza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finanziamenti soci,  da soci persone fisiche nelle imposte indirette e dirette e le recenti indicazioni dell’agenzia.</dc:title>
  <dc:creator>Tomiolo</dc:creator>
  <cp:lastModifiedBy>Tomiolo</cp:lastModifiedBy>
  <cp:revision>236</cp:revision>
  <cp:lastPrinted>2017-11-28T13:44:51Z</cp:lastPrinted>
  <dcterms:created xsi:type="dcterms:W3CDTF">2017-11-21T21:39:16Z</dcterms:created>
  <dcterms:modified xsi:type="dcterms:W3CDTF">2017-12-05T09:26:47Z</dcterms:modified>
</cp:coreProperties>
</file>