
<file path=[Content_Types].xml><?xml version="1.0" encoding="utf-8"?>
<Types xmlns="http://schemas.openxmlformats.org/package/2006/content-types">
  <Override PartName="/ppt/notesSlides/notesSlide1.xml" ContentType="application/vnd.openxmlformats-officedocument.presentationml.notesSlide+xml"/>
  <Override PartName="/ppt/slideMasters/slideMaster1.xml" ContentType="application/vnd.openxmlformats-officedocument.presentationml.slideMaster+xml"/>
  <Override PartName="/ppt/presProps.xml" ContentType="application/vnd.openxmlformats-officedocument.presentationml.presProps+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56" r:id="rId2"/>
    <p:sldId id="257" r:id="rId3"/>
  </p:sldIdLst>
  <p:sldSz cx="7559675" cy="10694988"/>
  <p:notesSz cx="6797675" cy="9926638"/>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4" d="100"/>
          <a:sy n="74" d="100"/>
        </p:scale>
        <p:origin x="-3768" y="-120"/>
      </p:cViewPr>
      <p:guideLst>
        <p:guide orient="horz" pos="3368"/>
        <p:guide pos="2381"/>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81" d="100"/>
          <a:sy n="81" d="100"/>
        </p:scale>
        <p:origin x="-2040" y="-84"/>
      </p:cViewPr>
      <p:guideLst>
        <p:guide orient="horz" pos="3127"/>
        <p:guide pos="2141"/>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6A1A0FDA-9F89-4410-A8FD-3C62294BD49D}" type="datetimeFigureOut">
              <a:rPr lang="it-IT" smtClean="0"/>
              <a:pPr/>
              <a:t>21/11/2017</a:t>
            </a:fld>
            <a:endParaRPr lang="it-IT"/>
          </a:p>
        </p:txBody>
      </p:sp>
      <p:sp>
        <p:nvSpPr>
          <p:cNvPr id="4" name="Segnaposto immagine diapositiva 3"/>
          <p:cNvSpPr>
            <a:spLocks noGrp="1" noRot="1" noChangeAspect="1"/>
          </p:cNvSpPr>
          <p:nvPr>
            <p:ph type="sldImg" idx="2"/>
          </p:nvPr>
        </p:nvSpPr>
        <p:spPr>
          <a:xfrm>
            <a:off x="2084388" y="744538"/>
            <a:ext cx="2628900" cy="3722687"/>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79924ADF-9F78-4F49-947B-CB4ED7CA3859}" type="slidenum">
              <a:rPr lang="it-IT" smtClean="0"/>
              <a:pPr/>
              <a:t>‹N›</a:t>
            </a:fld>
            <a:endParaRPr lang="it-IT"/>
          </a:p>
        </p:txBody>
      </p:sp>
    </p:spTree>
    <p:extLst>
      <p:ext uri="{BB962C8B-B14F-4D97-AF65-F5344CB8AC3E}">
        <p14:creationId xmlns:p14="http://schemas.microsoft.com/office/powerpoint/2010/main" xmlns="" val="22116736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79924ADF-9F78-4F49-947B-CB4ED7CA3859}" type="slidenum">
              <a:rPr lang="it-IT" smtClean="0"/>
              <a:pPr/>
              <a:t>1</a:t>
            </a:fld>
            <a:endParaRPr lang="it-IT"/>
          </a:p>
        </p:txBody>
      </p:sp>
    </p:spTree>
    <p:extLst>
      <p:ext uri="{BB962C8B-B14F-4D97-AF65-F5344CB8AC3E}">
        <p14:creationId xmlns:p14="http://schemas.microsoft.com/office/powerpoint/2010/main" xmlns="" val="4096626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cSld>
    <p:bg>
      <p:bgPr>
        <a:solidFill>
          <a:schemeClr val="bg1">
            <a:alpha val="0"/>
          </a:schemeClr>
        </a:solidFill>
        <a:effectLst/>
      </p:bgPr>
    </p:bg>
    <p:spTree>
      <p:nvGrpSpPr>
        <p:cNvPr id="1" name=""/>
        <p:cNvGrpSpPr/>
        <p:nvPr/>
      </p:nvGrpSpPr>
      <p:grpSpPr>
        <a:xfrm>
          <a:off x="0" y="0"/>
          <a:ext cx="0" cy="0"/>
          <a:chOff x="0" y="0"/>
          <a:chExt cx="0" cy="0"/>
        </a:xfrm>
      </p:grpSpPr>
      <p:sp>
        <p:nvSpPr>
          <p:cNvPr id="6" name="Segnaposto testo 5"/>
          <p:cNvSpPr>
            <a:spLocks noGrp="1"/>
          </p:cNvSpPr>
          <p:nvPr>
            <p:ph type="body" idx="10"/>
          </p:nvPr>
        </p:nvSpPr>
        <p:spPr>
          <a:xfrm>
            <a:off x="591185" y="2529205"/>
            <a:ext cx="6413500" cy="967105"/>
          </a:xfrm>
          <a:prstGeom prst="rect">
            <a:avLst/>
          </a:prstGeom>
          <a:noFill/>
          <a:ln w="0" cmpd="sng">
            <a:noFill/>
            <a:prstDash val="solid"/>
          </a:ln>
        </p:spPr>
        <p:txBody>
          <a:bodyPr vert="horz" lIns="0" tIns="9525" rIns="0" bIns="0" anchor="t"/>
          <a:lstStyle/>
          <a:p>
            <a:pPr marL="0" marR="0" indent="0" algn="ctr">
              <a:lnSpc>
                <a:spcPts val="2900"/>
              </a:lnSpc>
              <a:spcAft>
                <a:spcPts val="0"/>
              </a:spcAft>
            </a:pPr>
            <a:r>
              <a:rPr lang="it-IT" sz="2400" b="1" spc="-15">
                <a:solidFill>
                  <a:srgbClr val="000000"/>
                </a:solidFill>
                <a:latin typeface="Calibri" panose="02020603050405020304" pitchFamily="2"/>
              </a:rPr>
              <a:t>IVA CON L’ESTERO ED IN DOGANA:CASI PRATICI </a:t>
            </a:r>
          </a:p>
          <a:p>
            <a:pPr marL="0" marR="0" indent="0" algn="ctr">
              <a:lnSpc>
                <a:spcPts val="2900"/>
              </a:lnSpc>
              <a:spcBef>
                <a:spcPts val="25"/>
              </a:spcBef>
              <a:spcAft>
                <a:spcPts val="1775"/>
              </a:spcAft>
            </a:pPr>
            <a:r>
              <a:rPr lang="it-IT" sz="2400" b="1" spc="-30">
                <a:solidFill>
                  <a:srgbClr val="000000"/>
                </a:solidFill>
                <a:latin typeface="Calibri" panose="02020603050405020304" pitchFamily="2"/>
              </a:rPr>
              <a:t>NOVITA‘ FISCALI IVA 2017 </a:t>
            </a:r>
          </a:p>
        </p:txBody>
      </p:sp>
      <p:sp>
        <p:nvSpPr>
          <p:cNvPr id="7" name="Segnaposto testo 6"/>
          <p:cNvSpPr>
            <a:spLocks noGrp="1"/>
          </p:cNvSpPr>
          <p:nvPr>
            <p:ph type="body" idx="10"/>
          </p:nvPr>
        </p:nvSpPr>
        <p:spPr>
          <a:xfrm>
            <a:off x="591185" y="3496310"/>
            <a:ext cx="6413500" cy="6130290"/>
          </a:xfrm>
          <a:prstGeom prst="rect">
            <a:avLst/>
          </a:prstGeom>
          <a:noFill/>
          <a:ln w="0" cmpd="sng">
            <a:noFill/>
            <a:prstDash val="solid"/>
          </a:ln>
        </p:spPr>
        <p:txBody>
          <a:bodyPr vert="horz" lIns="0" tIns="0" rIns="0" bIns="0" anchor="t"/>
          <a:lstStyle/>
          <a:p>
            <a:pPr marL="1737360" marR="91440" indent="0" algn="l">
              <a:lnSpc>
                <a:spcPts val="1400"/>
              </a:lnSpc>
              <a:spcAft>
                <a:spcPts val="0"/>
              </a:spcAft>
            </a:pPr>
            <a:r>
              <a:rPr lang="it-IT" sz="1200" b="1" spc="0">
                <a:solidFill>
                  <a:srgbClr val="040404"/>
                </a:solidFill>
                <a:latin typeface="Calibri" panose="02020603050405020304" pitchFamily="2"/>
              </a:rPr>
              <a:t>AUDITORIUM c/o CENTRO CONGRESSI INTERPORTO DOGANALE DI TRENTO, Via INNSBRUCK 13/15 VENERDI‘ 19 MAGGIO 2017 (ore 09.00/14.00) </a:t>
            </a:r>
          </a:p>
          <a:p>
            <a:pPr marL="0" marR="0" indent="0" algn="ctr">
              <a:lnSpc>
                <a:spcPts val="1300"/>
              </a:lnSpc>
              <a:spcBef>
                <a:spcPts val="1555"/>
              </a:spcBef>
              <a:spcAft>
                <a:spcPts val="0"/>
              </a:spcAft>
            </a:pPr>
            <a:r>
              <a:rPr lang="it-IT" sz="1200" b="1" spc="0">
                <a:solidFill>
                  <a:srgbClr val="040404"/>
                </a:solidFill>
                <a:latin typeface="Calibri" panose="02020603050405020304" pitchFamily="2"/>
              </a:rPr>
              <a:t>Relatori: Maurizio Barone </a:t>
            </a:r>
          </a:p>
          <a:p>
            <a:pPr marL="2971800" marR="0" indent="0" algn="l">
              <a:lnSpc>
                <a:spcPts val="1300"/>
              </a:lnSpc>
              <a:spcBef>
                <a:spcPts val="130"/>
              </a:spcBef>
              <a:spcAft>
                <a:spcPts val="0"/>
              </a:spcAft>
            </a:pPr>
            <a:r>
              <a:rPr lang="it-IT" sz="1200" b="1" spc="-5">
                <a:solidFill>
                  <a:srgbClr val="040404"/>
                </a:solidFill>
                <a:latin typeface="Calibri" panose="02020603050405020304" pitchFamily="2"/>
              </a:rPr>
              <a:t>Giorgio Andreatta </a:t>
            </a:r>
          </a:p>
          <a:p>
            <a:pPr marL="2971800" marR="0" indent="0" algn="l">
              <a:lnSpc>
                <a:spcPts val="1300"/>
              </a:lnSpc>
              <a:spcBef>
                <a:spcPts val="215"/>
              </a:spcBef>
              <a:spcAft>
                <a:spcPts val="0"/>
              </a:spcAft>
            </a:pPr>
            <a:r>
              <a:rPr lang="it-IT" sz="1200" b="1" spc="0">
                <a:solidFill>
                  <a:srgbClr val="040404"/>
                </a:solidFill>
                <a:latin typeface="Calibri" panose="02020603050405020304" pitchFamily="2"/>
              </a:rPr>
              <a:t>Carlo Massimiliano Curzel </a:t>
            </a:r>
          </a:p>
          <a:p>
            <a:pPr marL="0" marR="0" indent="0" algn="l">
              <a:lnSpc>
                <a:spcPts val="1300"/>
              </a:lnSpc>
              <a:spcBef>
                <a:spcPts val="560"/>
              </a:spcBef>
              <a:spcAft>
                <a:spcPts val="0"/>
              </a:spcAft>
            </a:pPr>
            <a:r>
              <a:rPr lang="it-IT" sz="1200" b="1" spc="0">
                <a:solidFill>
                  <a:srgbClr val="040404"/>
                </a:solidFill>
                <a:latin typeface="Calibri" panose="02020603050405020304" pitchFamily="2"/>
              </a:rPr>
              <a:t>OBIETTIVI </a:t>
            </a:r>
          </a:p>
          <a:p>
            <a:pPr marL="0" marR="0" indent="0" algn="just">
              <a:lnSpc>
                <a:spcPts val="1200"/>
              </a:lnSpc>
              <a:spcBef>
                <a:spcPts val="25"/>
              </a:spcBef>
              <a:spcAft>
                <a:spcPts val="0"/>
              </a:spcAft>
            </a:pPr>
            <a:r>
              <a:rPr lang="it-IT" sz="1000" spc="0">
                <a:solidFill>
                  <a:srgbClr val="040404"/>
                </a:solidFill>
                <a:latin typeface="Calibri" panose="02020603050405020304" pitchFamily="2"/>
              </a:rPr>
              <a:t>Il seminario, che si svolgerà in collaborazione con il Consiglio Territoriale degli Spedizionieri doganali di Bolzano e Trento, propone, con numerosi esempi pratici, un’analisi dettagliata della disciplina IVA delle operazioni con l’estero. Sarà fatto il punto sulle operazioni di acquisto e cessione intracomunitarie, sul comportamento da tenere in caso di note di variazione ricevute/emesse sia dal punto di vista IVA che Intrastat, nonchè sulle prestazioni di servizi in ambito comunitario ed ExtraUE. Saranno affrontati gli aspetti IVA relativi al commercio elettronico diretto/indiretto, considerando i limiti vigenti in ambito comunitario relativi alle “vendite a distanza”. </a:t>
            </a:r>
          </a:p>
          <a:p>
            <a:pPr marL="0" marR="0" indent="0" algn="just">
              <a:lnSpc>
                <a:spcPts val="1200"/>
              </a:lnSpc>
              <a:spcBef>
                <a:spcPts val="10"/>
              </a:spcBef>
              <a:spcAft>
                <a:spcPts val="0"/>
              </a:spcAft>
            </a:pPr>
            <a:r>
              <a:rPr lang="it-IT" sz="1000" spc="0">
                <a:solidFill>
                  <a:srgbClr val="040404"/>
                </a:solidFill>
                <a:latin typeface="Calibri" panose="02020603050405020304" pitchFamily="2"/>
              </a:rPr>
              <a:t>Si chiariranno gli aspetti operativi e pratici che le imprese devono affrontare in caso di importazioni ed esportazioni di beni, alla luce delle novità in ambito doganale in vigore dal 1° maggio 2016. Verrà data rilevanza alla prova dell’uscita delle merci sia in caso di cessioni intracomunitarie che di esportazioni. </a:t>
            </a:r>
          </a:p>
          <a:p>
            <a:pPr marL="0" marR="0" indent="0" algn="just">
              <a:lnSpc>
                <a:spcPts val="1200"/>
              </a:lnSpc>
              <a:spcBef>
                <a:spcPts val="0"/>
              </a:spcBef>
              <a:spcAft>
                <a:spcPts val="0"/>
              </a:spcAft>
            </a:pPr>
            <a:r>
              <a:rPr lang="it-IT" sz="1000" spc="0">
                <a:solidFill>
                  <a:srgbClr val="040404"/>
                </a:solidFill>
                <a:latin typeface="Calibri" panose="02020603050405020304" pitchFamily="2"/>
              </a:rPr>
              <a:t>Saranno esaminate le novità fiscali in materia di IVA collegate alla finanziaria 2017. </a:t>
            </a:r>
          </a:p>
          <a:p>
            <a:pPr marL="0" marR="0" indent="0" algn="l">
              <a:lnSpc>
                <a:spcPts val="1300"/>
              </a:lnSpc>
              <a:spcBef>
                <a:spcPts val="1535"/>
              </a:spcBef>
              <a:spcAft>
                <a:spcPts val="0"/>
              </a:spcAft>
            </a:pPr>
            <a:r>
              <a:rPr lang="it-IT" sz="1200" b="1" spc="-10">
                <a:solidFill>
                  <a:srgbClr val="040404"/>
                </a:solidFill>
                <a:latin typeface="Calibri" panose="02020603050405020304" pitchFamily="2"/>
              </a:rPr>
              <a:t>PROGRAMMA </a:t>
            </a:r>
          </a:p>
          <a:p>
            <a:pPr marL="0" marR="0" indent="182880" algn="l">
              <a:lnSpc>
                <a:spcPts val="1200"/>
              </a:lnSpc>
              <a:spcBef>
                <a:spcPts val="35"/>
              </a:spcBef>
              <a:spcAft>
                <a:spcPts val="0"/>
              </a:spcAft>
              <a:buFont typeface="Calibri"/>
              <a:buChar char="·"/>
            </a:pPr>
            <a:r>
              <a:rPr lang="it-IT" sz="1000" spc="0">
                <a:solidFill>
                  <a:srgbClr val="040404"/>
                </a:solidFill>
                <a:latin typeface="Calibri" panose="02020603050405020304" pitchFamily="2"/>
              </a:rPr>
              <a:t>Saluti del presidente del Consiglio Territoriale. </a:t>
            </a:r>
          </a:p>
          <a:p>
            <a:pPr marL="0" marR="0" indent="182880" algn="l">
              <a:lnSpc>
                <a:spcPts val="1200"/>
              </a:lnSpc>
              <a:spcBef>
                <a:spcPts val="0"/>
              </a:spcBef>
              <a:spcAft>
                <a:spcPts val="0"/>
              </a:spcAft>
              <a:buFont typeface="Calibri"/>
              <a:buChar char="·"/>
            </a:pPr>
            <a:r>
              <a:rPr lang="it-IT" sz="1000" spc="0">
                <a:solidFill>
                  <a:srgbClr val="040404"/>
                </a:solidFill>
                <a:latin typeface="Calibri" panose="02020603050405020304" pitchFamily="2"/>
              </a:rPr>
              <a:t>Acquisti e cessioni intracomunitarie di beni. </a:t>
            </a:r>
          </a:p>
          <a:p>
            <a:pPr marL="0" marR="0" indent="182880" algn="l">
              <a:lnSpc>
                <a:spcPts val="1200"/>
              </a:lnSpc>
              <a:spcBef>
                <a:spcPts val="0"/>
              </a:spcBef>
              <a:spcAft>
                <a:spcPts val="0"/>
              </a:spcAft>
              <a:buFont typeface="Calibri"/>
              <a:buChar char="·"/>
            </a:pPr>
            <a:r>
              <a:rPr lang="it-IT" sz="1000" spc="0">
                <a:solidFill>
                  <a:srgbClr val="040404"/>
                </a:solidFill>
                <a:latin typeface="Calibri" panose="02020603050405020304" pitchFamily="2"/>
              </a:rPr>
              <a:t>Le note di variazione: comportamento da tenere sia agli effetti IVA che Intrastat. </a:t>
            </a:r>
          </a:p>
          <a:p>
            <a:pPr marL="0" marR="0" indent="182880" algn="l">
              <a:lnSpc>
                <a:spcPts val="1200"/>
              </a:lnSpc>
              <a:spcBef>
                <a:spcPts val="0"/>
              </a:spcBef>
              <a:spcAft>
                <a:spcPts val="0"/>
              </a:spcAft>
              <a:buFont typeface="Calibri"/>
              <a:buChar char="·"/>
            </a:pPr>
            <a:r>
              <a:rPr lang="it-IT" sz="1000" spc="0">
                <a:solidFill>
                  <a:srgbClr val="040404"/>
                </a:solidFill>
                <a:latin typeface="Calibri" panose="02020603050405020304" pitchFamily="2"/>
              </a:rPr>
              <a:t>Commercio elettronico e limiti vigenti per le “vendite a distanza”. </a:t>
            </a:r>
          </a:p>
          <a:p>
            <a:pPr marL="0" marR="0" indent="182880" algn="l">
              <a:lnSpc>
                <a:spcPts val="1200"/>
              </a:lnSpc>
              <a:spcBef>
                <a:spcPts val="0"/>
              </a:spcBef>
              <a:spcAft>
                <a:spcPts val="0"/>
              </a:spcAft>
              <a:buFont typeface="Calibri"/>
              <a:buChar char="·"/>
            </a:pPr>
            <a:r>
              <a:rPr lang="it-IT" sz="1000" spc="0">
                <a:solidFill>
                  <a:srgbClr val="040404"/>
                </a:solidFill>
                <a:latin typeface="Calibri" panose="02020603050405020304" pitchFamily="2"/>
              </a:rPr>
              <a:t>Le dichiarazioni d’intento: novità dal 01.03.2017. </a:t>
            </a:r>
          </a:p>
          <a:p>
            <a:pPr marL="0" marR="0" indent="182880" algn="l">
              <a:lnSpc>
                <a:spcPts val="1200"/>
              </a:lnSpc>
              <a:spcBef>
                <a:spcPts val="10"/>
              </a:spcBef>
              <a:spcAft>
                <a:spcPts val="0"/>
              </a:spcAft>
              <a:buFont typeface="Calibri"/>
              <a:buChar char="·"/>
            </a:pPr>
            <a:r>
              <a:rPr lang="it-IT" sz="1000" spc="-5">
                <a:solidFill>
                  <a:srgbClr val="040404"/>
                </a:solidFill>
                <a:latin typeface="Calibri" panose="02020603050405020304" pitchFamily="2"/>
              </a:rPr>
              <a:t>Depositi IVA: novità dal 01.04.2017. </a:t>
            </a:r>
          </a:p>
          <a:p>
            <a:pPr marL="0" marR="0" indent="182880" algn="l">
              <a:lnSpc>
                <a:spcPts val="1200"/>
              </a:lnSpc>
              <a:spcBef>
                <a:spcPts val="0"/>
              </a:spcBef>
              <a:spcAft>
                <a:spcPts val="0"/>
              </a:spcAft>
              <a:buFont typeface="Calibri"/>
              <a:buChar char="·"/>
            </a:pPr>
            <a:r>
              <a:rPr lang="it-IT" sz="1000" spc="0">
                <a:solidFill>
                  <a:srgbClr val="040404"/>
                </a:solidFill>
                <a:latin typeface="Calibri" panose="02020603050405020304" pitchFamily="2"/>
              </a:rPr>
              <a:t>Dogana: cambiamenti in vigore dal 01.05.2016 e cosa cambierà fino al 31.12.2020. </a:t>
            </a:r>
          </a:p>
          <a:p>
            <a:pPr marL="0" marR="0" indent="182880" algn="l">
              <a:lnSpc>
                <a:spcPts val="1200"/>
              </a:lnSpc>
              <a:spcBef>
                <a:spcPts val="0"/>
              </a:spcBef>
              <a:spcAft>
                <a:spcPts val="0"/>
              </a:spcAft>
              <a:buFont typeface="Calibri"/>
              <a:buChar char="·"/>
            </a:pPr>
            <a:r>
              <a:rPr lang="it-IT" sz="1000" spc="0">
                <a:solidFill>
                  <a:srgbClr val="040404"/>
                </a:solidFill>
                <a:latin typeface="Calibri" panose="02020603050405020304" pitchFamily="2"/>
              </a:rPr>
              <a:t>Valore in dogana: importazioni ed esempi pratici (esame bolla doganale). </a:t>
            </a:r>
          </a:p>
          <a:p>
            <a:pPr marL="0" marR="0" indent="182880" algn="l">
              <a:lnSpc>
                <a:spcPts val="1200"/>
              </a:lnSpc>
              <a:spcBef>
                <a:spcPts val="0"/>
              </a:spcBef>
              <a:spcAft>
                <a:spcPts val="0"/>
              </a:spcAft>
              <a:buFont typeface="Calibri"/>
              <a:buChar char="·"/>
            </a:pPr>
            <a:r>
              <a:rPr lang="it-IT" sz="1000" spc="0">
                <a:solidFill>
                  <a:srgbClr val="040404"/>
                </a:solidFill>
                <a:latin typeface="Calibri" panose="02020603050405020304" pitchFamily="2"/>
              </a:rPr>
              <a:t>Cosa fare in caso di difformità tra valore dichiarato e valore reale. </a:t>
            </a:r>
          </a:p>
          <a:p>
            <a:pPr marL="0" marR="0" indent="182880" algn="l">
              <a:lnSpc>
                <a:spcPts val="1200"/>
              </a:lnSpc>
              <a:spcBef>
                <a:spcPts val="0"/>
              </a:spcBef>
              <a:spcAft>
                <a:spcPts val="0"/>
              </a:spcAft>
              <a:buFont typeface="Calibri"/>
              <a:buChar char="·"/>
            </a:pPr>
            <a:r>
              <a:rPr lang="it-IT" sz="1000" spc="0">
                <a:solidFill>
                  <a:srgbClr val="040404"/>
                </a:solidFill>
                <a:latin typeface="Calibri" panose="02020603050405020304" pitchFamily="2"/>
              </a:rPr>
              <a:t>Prestazioni di servizi in ambito comunitario ed extra/UE. </a:t>
            </a:r>
          </a:p>
          <a:p>
            <a:pPr marL="0" marR="0" indent="182880" algn="l">
              <a:lnSpc>
                <a:spcPts val="1200"/>
              </a:lnSpc>
              <a:spcBef>
                <a:spcPts val="10"/>
              </a:spcBef>
              <a:spcAft>
                <a:spcPts val="0"/>
              </a:spcAft>
              <a:buFont typeface="Calibri"/>
              <a:buChar char="·"/>
            </a:pPr>
            <a:r>
              <a:rPr lang="it-IT" sz="1000" spc="0">
                <a:solidFill>
                  <a:srgbClr val="040404"/>
                </a:solidFill>
                <a:latin typeface="Calibri" panose="02020603050405020304" pitchFamily="2"/>
              </a:rPr>
              <a:t>Esportazioni ai fini IVA: art. 8, comma 1, lett. a) e b) DPR 633/72. </a:t>
            </a:r>
          </a:p>
          <a:p>
            <a:pPr marL="0" marR="0" indent="182880" algn="l">
              <a:lnSpc>
                <a:spcPts val="1200"/>
              </a:lnSpc>
              <a:spcBef>
                <a:spcPts val="0"/>
              </a:spcBef>
              <a:spcAft>
                <a:spcPts val="0"/>
              </a:spcAft>
              <a:buFont typeface="Calibri"/>
              <a:buChar char="·"/>
            </a:pPr>
            <a:r>
              <a:rPr lang="it-IT" sz="1000" spc="0">
                <a:solidFill>
                  <a:srgbClr val="040404"/>
                </a:solidFill>
                <a:latin typeface="Calibri" panose="02020603050405020304" pitchFamily="2"/>
              </a:rPr>
              <a:t>Bolla doganale ed esportatore: novità dal 01.05.2016 (il codice EORI). </a:t>
            </a:r>
          </a:p>
          <a:p>
            <a:pPr marL="0" marR="0" indent="182880" algn="l">
              <a:lnSpc>
                <a:spcPts val="1200"/>
              </a:lnSpc>
              <a:spcBef>
                <a:spcPts val="0"/>
              </a:spcBef>
              <a:spcAft>
                <a:spcPts val="0"/>
              </a:spcAft>
              <a:buFont typeface="Calibri"/>
              <a:buChar char="·"/>
            </a:pPr>
            <a:r>
              <a:rPr lang="it-IT" sz="1000" spc="0">
                <a:solidFill>
                  <a:srgbClr val="040404"/>
                </a:solidFill>
                <a:latin typeface="Calibri" panose="02020603050405020304" pitchFamily="2"/>
              </a:rPr>
              <a:t>Esempi di esportazione ed importanza delle condizioni di consegna. </a:t>
            </a:r>
          </a:p>
          <a:p>
            <a:pPr marL="0" marR="0" indent="182880" algn="l">
              <a:lnSpc>
                <a:spcPts val="1200"/>
              </a:lnSpc>
              <a:spcBef>
                <a:spcPts val="0"/>
              </a:spcBef>
              <a:spcAft>
                <a:spcPts val="0"/>
              </a:spcAft>
              <a:buFont typeface="Calibri"/>
              <a:buChar char="·"/>
            </a:pPr>
            <a:r>
              <a:rPr lang="it-IT" sz="1000" spc="0">
                <a:solidFill>
                  <a:srgbClr val="040404"/>
                </a:solidFill>
                <a:latin typeface="Calibri" panose="02020603050405020304" pitchFamily="2"/>
              </a:rPr>
              <a:t>Triangolazioni improprie con intervento di soggetto Extra-Ue. </a:t>
            </a:r>
          </a:p>
          <a:p>
            <a:pPr marL="0" marR="0" indent="182880" algn="l">
              <a:lnSpc>
                <a:spcPts val="1200"/>
              </a:lnSpc>
              <a:spcBef>
                <a:spcPts val="0"/>
              </a:spcBef>
              <a:spcAft>
                <a:spcPts val="0"/>
              </a:spcAft>
              <a:buFont typeface="Calibri"/>
              <a:buChar char="·"/>
            </a:pPr>
            <a:r>
              <a:rPr lang="it-IT" sz="1000" spc="0">
                <a:solidFill>
                  <a:srgbClr val="040404"/>
                </a:solidFill>
                <a:latin typeface="Calibri" panose="02020603050405020304" pitchFamily="2"/>
              </a:rPr>
              <a:t>Prova dell’uscita delle merci dal territorio nazionale/comunitario. </a:t>
            </a:r>
          </a:p>
          <a:p>
            <a:pPr marL="0" marR="0" indent="182880" algn="l">
              <a:lnSpc>
                <a:spcPts val="1200"/>
              </a:lnSpc>
              <a:spcBef>
                <a:spcPts val="10"/>
              </a:spcBef>
              <a:spcAft>
                <a:spcPts val="0"/>
              </a:spcAft>
              <a:buFont typeface="Calibri"/>
              <a:buChar char="·"/>
            </a:pPr>
            <a:r>
              <a:rPr lang="it-IT" sz="1000" spc="0">
                <a:solidFill>
                  <a:srgbClr val="040404"/>
                </a:solidFill>
                <a:latin typeface="Calibri" panose="02020603050405020304" pitchFamily="2"/>
              </a:rPr>
              <a:t>Immissione in libera pratica e successiva cessione/acquisto. </a:t>
            </a:r>
          </a:p>
          <a:p>
            <a:pPr marL="0" marR="0" indent="0" algn="l">
              <a:lnSpc>
                <a:spcPts val="1800"/>
              </a:lnSpc>
              <a:spcBef>
                <a:spcPts val="1575"/>
              </a:spcBef>
              <a:spcAft>
                <a:spcPts val="165"/>
              </a:spcAft>
              <a:tabLst>
                <a:tab pos="4709160" algn="l"/>
              </a:tabLst>
            </a:pPr>
            <a:r>
              <a:rPr lang="it-IT" sz="1100" b="1" i="1" spc="0">
                <a:solidFill>
                  <a:srgbClr val="040404"/>
                </a:solidFill>
                <a:latin typeface="Calibri" panose="02020603050405020304" pitchFamily="2"/>
              </a:rPr>
              <a:t>PREZZO: 90,00 EURO + IVA 22% </a:t>
            </a:r>
            <a:r>
              <a:rPr lang="it-IT" sz="1600" b="1" i="1" u="sng" spc="0">
                <a:solidFill>
                  <a:srgbClr val="0000FF"/>
                </a:solidFill>
                <a:latin typeface="Calibri" panose="02020603050405020304" pitchFamily="2"/>
              </a:rPr>
              <a:t>www.errek.it</a:t>
            </a:r>
            <a:r>
              <a:rPr lang="it-IT" sz="100" b="1" i="1" spc="0">
                <a:solidFill>
                  <a:srgbClr val="040404"/>
                </a:solidFill>
                <a:latin typeface="Calibri" panose="02020603050405020304" pitchFamily="2"/>
              </a:rPr>
              <a:t> </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cSld>
    <p:bg>
      <p:bgPr>
        <a:solidFill>
          <a:schemeClr val="bg1">
            <a:alpha val="0"/>
          </a:schemeClr>
        </a:solidFill>
        <a:effectLst/>
      </p:bgPr>
    </p:bg>
    <p:spTree>
      <p:nvGrpSpPr>
        <p:cNvPr id="1" name=""/>
        <p:cNvGrpSpPr/>
        <p:nvPr/>
      </p:nvGrpSpPr>
      <p:grpSpPr>
        <a:xfrm>
          <a:off x="0" y="0"/>
          <a:ext cx="0" cy="0"/>
          <a:chOff x="0" y="0"/>
          <a:chExt cx="0" cy="0"/>
        </a:xfrm>
      </p:grpSpPr>
      <p:sp>
        <p:nvSpPr>
          <p:cNvPr id="10" name="Segnaposto testo 9"/>
          <p:cNvSpPr>
            <a:spLocks noGrp="1"/>
          </p:cNvSpPr>
          <p:nvPr>
            <p:ph type="body" idx="10"/>
          </p:nvPr>
        </p:nvSpPr>
        <p:spPr>
          <a:xfrm>
            <a:off x="553085" y="990600"/>
            <a:ext cx="6413500" cy="8142605"/>
          </a:xfrm>
          <a:prstGeom prst="rect">
            <a:avLst/>
          </a:prstGeom>
          <a:noFill/>
          <a:ln w="0" cmpd="sng">
            <a:noFill/>
            <a:prstDash val="solid"/>
          </a:ln>
        </p:spPr>
        <p:txBody>
          <a:bodyPr vert="horz" lIns="0" tIns="12065" rIns="0" bIns="0" anchor="t"/>
          <a:lstStyle/>
          <a:p>
            <a:pPr marL="0" marR="0" indent="0" algn="l">
              <a:lnSpc>
                <a:spcPts val="1900"/>
              </a:lnSpc>
              <a:spcAft>
                <a:spcPts val="0"/>
              </a:spcAft>
            </a:pPr>
            <a:r>
              <a:rPr lang="it-IT" sz="1600" b="1" spc="-5">
                <a:solidFill>
                  <a:srgbClr val="000000"/>
                </a:solidFill>
                <a:latin typeface="Calibri" panose="02020603050405020304" pitchFamily="2"/>
              </a:rPr>
              <a:t>Modulo di adesione evento formativo </a:t>
            </a:r>
          </a:p>
          <a:p>
            <a:pPr marL="0" marR="0" indent="0" algn="l">
              <a:lnSpc>
                <a:spcPts val="1900"/>
              </a:lnSpc>
              <a:spcBef>
                <a:spcPts val="0"/>
              </a:spcBef>
              <a:spcAft>
                <a:spcPts val="0"/>
              </a:spcAft>
            </a:pPr>
            <a:r>
              <a:rPr lang="it-IT" sz="1600" b="1" spc="5">
                <a:solidFill>
                  <a:srgbClr val="000000"/>
                </a:solidFill>
                <a:latin typeface="Calibri" panose="02020603050405020304" pitchFamily="2"/>
              </a:rPr>
              <a:t>Tel. 0461/421561 Fax: 0461 - 421562 @-</a:t>
            </a:r>
            <a:r>
              <a:rPr lang="it-IT" sz="1600" b="1" u="sng" spc="5">
                <a:solidFill>
                  <a:srgbClr val="0000FF"/>
                </a:solidFill>
                <a:latin typeface="Calibri" panose="02020603050405020304" pitchFamily="2"/>
              </a:rPr>
              <a:t>mail: amministrazione1@errek.it</a:t>
            </a:r>
            <a:r>
              <a:rPr lang="it-IT" sz="100" b="1" spc="5">
                <a:solidFill>
                  <a:srgbClr val="0000FF"/>
                </a:solidFill>
                <a:latin typeface="Calibri" panose="02020603050405020304" pitchFamily="2"/>
              </a:rPr>
              <a:t> </a:t>
            </a:r>
          </a:p>
          <a:p>
            <a:pPr marL="0" marR="0" indent="0" algn="l">
              <a:lnSpc>
                <a:spcPts val="1900"/>
              </a:lnSpc>
              <a:spcBef>
                <a:spcPts val="0"/>
              </a:spcBef>
              <a:spcAft>
                <a:spcPts val="0"/>
              </a:spcAft>
            </a:pPr>
            <a:r>
              <a:rPr lang="it-IT" sz="1600" b="1" spc="-5">
                <a:solidFill>
                  <a:srgbClr val="000000"/>
                </a:solidFill>
                <a:latin typeface="Calibri" panose="02020603050405020304" pitchFamily="2"/>
              </a:rPr>
              <a:t>Sig.re Mostaccio Maria e Tamburini Valentina </a:t>
            </a:r>
          </a:p>
          <a:p>
            <a:pPr marL="0" marR="914400" indent="0" algn="l">
              <a:lnSpc>
                <a:spcPts val="1900"/>
              </a:lnSpc>
              <a:spcBef>
                <a:spcPts val="1775"/>
              </a:spcBef>
              <a:spcAft>
                <a:spcPts val="0"/>
              </a:spcAft>
            </a:pPr>
            <a:r>
              <a:rPr lang="it-IT" sz="1600" spc="0">
                <a:solidFill>
                  <a:srgbClr val="000000"/>
                </a:solidFill>
                <a:latin typeface="Calibri" panose="02020603050405020304" pitchFamily="2"/>
              </a:rPr>
              <a:t>AUDITORIUM c/o Centro Congressi Interporto doganale di Trento – via Innsbruck 13/15 - Venerdì 19 maggio 2017 (ore 09.00/14.00) </a:t>
            </a:r>
          </a:p>
          <a:p>
            <a:pPr marL="0" marR="228600" indent="0" algn="just">
              <a:lnSpc>
                <a:spcPts val="2600"/>
              </a:lnSpc>
              <a:spcBef>
                <a:spcPts val="820"/>
              </a:spcBef>
              <a:spcAft>
                <a:spcPts val="0"/>
              </a:spcAft>
            </a:pPr>
            <a:r>
              <a:rPr lang="it-IT" sz="1100" b="1" spc="0">
                <a:solidFill>
                  <a:srgbClr val="000000"/>
                </a:solidFill>
                <a:latin typeface="Calibri" panose="02020603050405020304" pitchFamily="2"/>
              </a:rPr>
              <a:t>LA SCHEDA DOVR</a:t>
            </a:r>
            <a:r>
              <a:rPr lang="it-IT" sz="900" b="1" spc="0">
                <a:solidFill>
                  <a:srgbClr val="000000"/>
                </a:solidFill>
                <a:latin typeface="Verdana" panose="02020603050405020304" pitchFamily="2"/>
              </a:rPr>
              <a:t>À </a:t>
            </a:r>
            <a:r>
              <a:rPr lang="it-IT" sz="1100" b="1" spc="0">
                <a:solidFill>
                  <a:srgbClr val="000000"/>
                </a:solidFill>
                <a:latin typeface="Calibri" panose="02020603050405020304" pitchFamily="2"/>
              </a:rPr>
              <a:t>ESSERE INVIATA ENTRO 5 GG DALL‘EVENTO CON COPIA DEL PAGAMENTO EFFETTUATO Dati per la fatturazione </a:t>
            </a:r>
            <a:r>
              <a:rPr lang="it-IT" sz="1150" spc="0">
                <a:solidFill>
                  <a:srgbClr val="000000"/>
                </a:solidFill>
                <a:latin typeface="Calibri" panose="02020603050405020304" pitchFamily="2"/>
              </a:rPr>
              <a:t>(compilare tutti i campi) </a:t>
            </a:r>
          </a:p>
          <a:p>
            <a:pPr marL="0" marR="0" indent="0" algn="l">
              <a:lnSpc>
                <a:spcPts val="1200"/>
              </a:lnSpc>
              <a:spcBef>
                <a:spcPts val="1395"/>
              </a:spcBef>
              <a:spcAft>
                <a:spcPts val="0"/>
              </a:spcAft>
              <a:tabLst>
                <a:tab pos="6126480" algn="l"/>
              </a:tabLst>
            </a:pPr>
            <a:r>
              <a:rPr lang="it-IT" sz="1150" spc="20">
                <a:solidFill>
                  <a:srgbClr val="000000"/>
                </a:solidFill>
                <a:latin typeface="Calibri" panose="02020603050405020304" pitchFamily="2"/>
              </a:rPr>
              <a:t>Ragione sociale </a:t>
            </a:r>
            <a:r>
              <a:rPr lang="it-IT" sz="100" spc="20">
                <a:solidFill>
                  <a:srgbClr val="000000"/>
                </a:solidFill>
                <a:latin typeface="Calibri" panose="02020603050405020304" pitchFamily="2"/>
              </a:rPr>
              <a:t> </a:t>
            </a:r>
          </a:p>
          <a:p>
            <a:pPr marL="0" marR="0" indent="0" algn="l">
              <a:lnSpc>
                <a:spcPts val="1200"/>
              </a:lnSpc>
              <a:spcBef>
                <a:spcPts val="1395"/>
              </a:spcBef>
              <a:spcAft>
                <a:spcPts val="0"/>
              </a:spcAft>
              <a:tabLst>
                <a:tab pos="2880360" algn="l"/>
                <a:tab pos="6126480" algn="l"/>
              </a:tabLst>
            </a:pPr>
            <a:r>
              <a:rPr lang="it-IT" sz="1150" spc="15">
                <a:solidFill>
                  <a:srgbClr val="000000"/>
                </a:solidFill>
                <a:latin typeface="Calibri" panose="02020603050405020304" pitchFamily="2"/>
              </a:rPr>
              <a:t>P. IVA Codice fiscale </a:t>
            </a:r>
            <a:r>
              <a:rPr lang="it-IT" sz="100" spc="15">
                <a:solidFill>
                  <a:srgbClr val="000000"/>
                </a:solidFill>
                <a:latin typeface="Calibri" panose="02020603050405020304" pitchFamily="2"/>
              </a:rPr>
              <a:t> </a:t>
            </a:r>
          </a:p>
          <a:p>
            <a:pPr marL="0" marR="0" indent="0" algn="l">
              <a:lnSpc>
                <a:spcPts val="1200"/>
              </a:lnSpc>
              <a:spcBef>
                <a:spcPts val="1435"/>
              </a:spcBef>
              <a:spcAft>
                <a:spcPts val="0"/>
              </a:spcAft>
              <a:tabLst>
                <a:tab pos="2331720" algn="l"/>
                <a:tab pos="4480560" algn="l"/>
                <a:tab pos="6126480" algn="l"/>
              </a:tabLst>
            </a:pPr>
            <a:r>
              <a:rPr lang="it-IT" sz="1150" spc="10">
                <a:solidFill>
                  <a:srgbClr val="000000"/>
                </a:solidFill>
                <a:latin typeface="Calibri" panose="02020603050405020304" pitchFamily="2"/>
              </a:rPr>
              <a:t>Indirizzo Citt</a:t>
            </a:r>
            <a:r>
              <a:rPr lang="it-IT" sz="900" spc="10">
                <a:solidFill>
                  <a:srgbClr val="000000"/>
                </a:solidFill>
                <a:latin typeface="Verdana" panose="02020603050405020304" pitchFamily="2"/>
              </a:rPr>
              <a:t>à </a:t>
            </a:r>
            <a:r>
              <a:rPr lang="it-IT" sz="1150" spc="10">
                <a:solidFill>
                  <a:srgbClr val="000000"/>
                </a:solidFill>
                <a:latin typeface="Calibri" panose="02020603050405020304" pitchFamily="2"/>
              </a:rPr>
              <a:t>Provincia </a:t>
            </a:r>
            <a:r>
              <a:rPr lang="it-IT" sz="100" spc="10">
                <a:solidFill>
                  <a:srgbClr val="000000"/>
                </a:solidFill>
                <a:latin typeface="Calibri" panose="02020603050405020304" pitchFamily="2"/>
              </a:rPr>
              <a:t> </a:t>
            </a:r>
          </a:p>
          <a:p>
            <a:pPr marL="0" marR="0" indent="0" algn="l">
              <a:lnSpc>
                <a:spcPts val="2600"/>
              </a:lnSpc>
              <a:spcBef>
                <a:spcPts val="40"/>
              </a:spcBef>
              <a:spcAft>
                <a:spcPts val="0"/>
              </a:spcAft>
              <a:tabLst>
                <a:tab pos="1463040" algn="l"/>
                <a:tab pos="3931920" algn="l"/>
                <a:tab pos="6126480" algn="l"/>
              </a:tabLst>
            </a:pPr>
            <a:r>
              <a:rPr lang="it-IT" sz="1150" spc="0">
                <a:solidFill>
                  <a:srgbClr val="000000"/>
                </a:solidFill>
                <a:latin typeface="Calibri" panose="02020603050405020304" pitchFamily="2"/>
              </a:rPr>
              <a:t>CAP Telefono Fax </a:t>
            </a:r>
            <a:r>
              <a:rPr lang="it-IT" sz="100" spc="0">
                <a:solidFill>
                  <a:srgbClr val="000000"/>
                </a:solidFill>
                <a:latin typeface="Calibri" panose="02020603050405020304" pitchFamily="2"/>
              </a:rPr>
              <a:t> </a:t>
            </a:r>
            <a:r>
              <a:t/>
            </a:r>
            <a:br/>
            <a:r>
              <a:rPr lang="it-IT" sz="1100" b="1" spc="0">
                <a:solidFill>
                  <a:srgbClr val="000000"/>
                </a:solidFill>
                <a:latin typeface="Calibri" panose="02020603050405020304" pitchFamily="2"/>
              </a:rPr>
              <a:t>Dati del partecipante </a:t>
            </a:r>
          </a:p>
          <a:p>
            <a:pPr marL="0" marR="0" indent="0" algn="l">
              <a:lnSpc>
                <a:spcPts val="1200"/>
              </a:lnSpc>
              <a:spcBef>
                <a:spcPts val="1395"/>
              </a:spcBef>
              <a:spcAft>
                <a:spcPts val="0"/>
              </a:spcAft>
              <a:tabLst>
                <a:tab pos="3108960" algn="l"/>
                <a:tab pos="6126480" algn="l"/>
              </a:tabLst>
            </a:pPr>
            <a:r>
              <a:rPr lang="it-IT" sz="1150" spc="25">
                <a:solidFill>
                  <a:srgbClr val="000000"/>
                </a:solidFill>
                <a:latin typeface="Calibri" panose="02020603050405020304" pitchFamily="2"/>
              </a:rPr>
              <a:t>Cognome Nome </a:t>
            </a:r>
            <a:r>
              <a:rPr lang="it-IT" sz="100" spc="25">
                <a:solidFill>
                  <a:srgbClr val="000000"/>
                </a:solidFill>
                <a:latin typeface="Calibri" panose="02020603050405020304" pitchFamily="2"/>
              </a:rPr>
              <a:t> </a:t>
            </a:r>
          </a:p>
          <a:p>
            <a:pPr marL="0" marR="182880" indent="0" algn="l">
              <a:lnSpc>
                <a:spcPts val="2600"/>
              </a:lnSpc>
              <a:spcBef>
                <a:spcPts val="0"/>
              </a:spcBef>
              <a:spcAft>
                <a:spcPts val="0"/>
              </a:spcAft>
              <a:tabLst>
                <a:tab pos="6126480" algn="l"/>
              </a:tabLst>
            </a:pPr>
            <a:r>
              <a:rPr lang="it-IT" sz="1150" spc="0">
                <a:solidFill>
                  <a:srgbClr val="000000"/>
                </a:solidFill>
                <a:latin typeface="Calibri" panose="02020603050405020304" pitchFamily="2"/>
              </a:rPr>
              <a:t>E-mail alla quale inviare la conferma di adesione e/o comunicazioni </a:t>
            </a:r>
            <a:r>
              <a:rPr lang="it-IT" sz="1100" b="1" spc="0">
                <a:solidFill>
                  <a:srgbClr val="000000"/>
                </a:solidFill>
                <a:latin typeface="Calibri" panose="02020603050405020304" pitchFamily="2"/>
              </a:rPr>
              <a:t>dal secondo partecipante in poi quota di partecipazione € 75,00 + IVA </a:t>
            </a:r>
          </a:p>
          <a:p>
            <a:pPr marL="0" marR="0" indent="0" algn="l">
              <a:lnSpc>
                <a:spcPts val="1200"/>
              </a:lnSpc>
              <a:spcBef>
                <a:spcPts val="1395"/>
              </a:spcBef>
              <a:spcAft>
                <a:spcPts val="0"/>
              </a:spcAft>
              <a:tabLst>
                <a:tab pos="3108960" algn="l"/>
                <a:tab pos="6126480" algn="l"/>
              </a:tabLst>
            </a:pPr>
            <a:r>
              <a:rPr lang="it-IT" sz="1150" spc="25">
                <a:solidFill>
                  <a:srgbClr val="000000"/>
                </a:solidFill>
                <a:latin typeface="Calibri" panose="02020603050405020304" pitchFamily="2"/>
              </a:rPr>
              <a:t>Cognome Nome </a:t>
            </a:r>
            <a:r>
              <a:rPr lang="it-IT" sz="100" spc="25">
                <a:solidFill>
                  <a:srgbClr val="000000"/>
                </a:solidFill>
                <a:latin typeface="Calibri" panose="02020603050405020304" pitchFamily="2"/>
              </a:rPr>
              <a:t> </a:t>
            </a:r>
          </a:p>
          <a:p>
            <a:pPr marL="0" marR="0" indent="0" algn="l">
              <a:lnSpc>
                <a:spcPts val="1200"/>
              </a:lnSpc>
              <a:spcBef>
                <a:spcPts val="1395"/>
              </a:spcBef>
              <a:spcAft>
                <a:spcPts val="0"/>
              </a:spcAft>
              <a:tabLst>
                <a:tab pos="6126480" algn="l"/>
              </a:tabLst>
            </a:pPr>
            <a:r>
              <a:rPr lang="it-IT" sz="1150" spc="5">
                <a:solidFill>
                  <a:srgbClr val="000000"/>
                </a:solidFill>
                <a:latin typeface="Calibri" panose="02020603050405020304" pitchFamily="2"/>
              </a:rPr>
              <a:t>E-mail alla quale inviare la conferma di adesione e/o comunicazioni </a:t>
            </a:r>
            <a:r>
              <a:rPr lang="it-IT" sz="100" spc="5">
                <a:solidFill>
                  <a:srgbClr val="000000"/>
                </a:solidFill>
                <a:latin typeface="Calibri" panose="02020603050405020304" pitchFamily="2"/>
              </a:rPr>
              <a:t> </a:t>
            </a:r>
          </a:p>
          <a:p>
            <a:pPr marL="0" marR="0" indent="0" algn="l">
              <a:lnSpc>
                <a:spcPts val="1400"/>
              </a:lnSpc>
              <a:spcBef>
                <a:spcPts val="1400"/>
              </a:spcBef>
              <a:spcAft>
                <a:spcPts val="0"/>
              </a:spcAft>
            </a:pPr>
            <a:r>
              <a:rPr lang="it-IT" sz="1200" b="1" spc="0">
                <a:solidFill>
                  <a:srgbClr val="000000"/>
                </a:solidFill>
                <a:latin typeface="Calibri" panose="02020603050405020304" pitchFamily="2"/>
              </a:rPr>
              <a:t>MATERIALE DIDATTICO E COFFEE BREAK INCLUSI </a:t>
            </a:r>
            <a:r>
              <a:t/>
            </a:r>
            <a:br/>
            <a:r>
              <a:rPr lang="it-IT" sz="1200" b="1" spc="0">
                <a:solidFill>
                  <a:srgbClr val="000000"/>
                </a:solidFill>
                <a:latin typeface="Calibri" panose="02020603050405020304" pitchFamily="2"/>
              </a:rPr>
              <a:t>SARA‘ RILASCIATO ATTESTATO DI PARTECIPAZIONE </a:t>
            </a:r>
          </a:p>
          <a:p>
            <a:pPr marL="0" marR="0" indent="0" algn="just">
              <a:lnSpc>
                <a:spcPts val="1100"/>
              </a:lnSpc>
              <a:spcBef>
                <a:spcPts val="1240"/>
              </a:spcBef>
              <a:spcAft>
                <a:spcPts val="0"/>
              </a:spcAft>
            </a:pPr>
            <a:r>
              <a:rPr lang="it-IT" sz="900" spc="0">
                <a:solidFill>
                  <a:srgbClr val="000000"/>
                </a:solidFill>
                <a:latin typeface="Calibri" panose="02020603050405020304" pitchFamily="2"/>
              </a:rPr>
              <a:t>Ai sensi ed in conformit</a:t>
            </a:r>
            <a:r>
              <a:rPr lang="it-IT" sz="750" spc="0">
                <a:solidFill>
                  <a:srgbClr val="000000"/>
                </a:solidFill>
                <a:latin typeface="Verdana" panose="02020603050405020304" pitchFamily="2"/>
              </a:rPr>
              <a:t>à </a:t>
            </a:r>
            <a:r>
              <a:rPr lang="it-IT" sz="900" spc="0">
                <a:solidFill>
                  <a:srgbClr val="000000"/>
                </a:solidFill>
                <a:latin typeface="Calibri" panose="02020603050405020304" pitchFamily="2"/>
              </a:rPr>
              <a:t>di quanto previsto dal D.Lgs.N. 196/2013, la Errek Trento srl CAD informa che i dati raccolti saranno trattati con l‘ausilio dei moderni sistemi informatici ed archiviati elettronicamente presso la propria sede; i medesimi saranno utilizzati per la fornitura dei servizi richiesti e/o per scopi amministrativi, contabili e fiscali, nonché per comunicare le future iniziative promosse da Errek Trento srl CAD; il conferimento dei dati é facoltativo, ma necessario per l‘espletamento del servizio; i dati raccolti ed archiviati non saranno comunicati a terzi né diffusi e saranno trattati esclusivamente da dipendenti della Errek Trento srl CAD di ci</a:t>
            </a:r>
            <a:r>
              <a:rPr lang="it-IT" sz="750" spc="0">
                <a:solidFill>
                  <a:srgbClr val="000000"/>
                </a:solidFill>
                <a:latin typeface="Verdana" panose="02020603050405020304" pitchFamily="2"/>
              </a:rPr>
              <a:t>ò </a:t>
            </a:r>
            <a:r>
              <a:rPr lang="it-IT" sz="900" spc="0">
                <a:solidFill>
                  <a:srgbClr val="000000"/>
                </a:solidFill>
                <a:latin typeface="Calibri" panose="02020603050405020304" pitchFamily="2"/>
              </a:rPr>
              <a:t>appositamente incaricati.; ad ogni momento l‘interessato potr</a:t>
            </a:r>
            <a:r>
              <a:rPr lang="it-IT" sz="750" spc="0">
                <a:solidFill>
                  <a:srgbClr val="000000"/>
                </a:solidFill>
                <a:latin typeface="Verdana" panose="02020603050405020304" pitchFamily="2"/>
              </a:rPr>
              <a:t>à </a:t>
            </a:r>
            <a:r>
              <a:rPr lang="it-IT" sz="900" spc="0">
                <a:solidFill>
                  <a:srgbClr val="000000"/>
                </a:solidFill>
                <a:latin typeface="Calibri" panose="02020603050405020304" pitchFamily="2"/>
              </a:rPr>
              <a:t>esercitare i diritti da 7 a 10, titolo II, del D.Lgs. 196/2003 (conferma, modifica, cancellazione, blocco, aggiornamento, rettifica, etc. dei propi dati), rivolgendosi per iscritto al titolare del trattamento (Errek Trento srl CAD via S.Sebastian 11, 38121 Trento (TN) nella persona del legale rappresentante pro-tempore). </a:t>
            </a:r>
          </a:p>
          <a:p>
            <a:pPr marL="0" marR="0" indent="0" algn="l">
              <a:lnSpc>
                <a:spcPts val="1100"/>
              </a:lnSpc>
              <a:spcBef>
                <a:spcPts val="1165"/>
              </a:spcBef>
              <a:spcAft>
                <a:spcPts val="3695"/>
              </a:spcAft>
              <a:tabLst>
                <a:tab pos="3108960" algn="l"/>
              </a:tabLst>
            </a:pPr>
            <a:r>
              <a:rPr lang="it-IT" sz="900" b="1" spc="-5">
                <a:solidFill>
                  <a:srgbClr val="000000"/>
                </a:solidFill>
                <a:latin typeface="Calibri" panose="02020603050405020304" pitchFamily="2"/>
              </a:rPr>
              <a:t>TIMBRO E FIRMA DATA </a:t>
            </a:r>
          </a:p>
        </p:txBody>
      </p:sp>
      <p:sp>
        <p:nvSpPr>
          <p:cNvPr id="11" name="Segnaposto testo 10"/>
          <p:cNvSpPr>
            <a:spLocks noGrp="1"/>
          </p:cNvSpPr>
          <p:nvPr>
            <p:ph type="body" idx="10"/>
          </p:nvPr>
        </p:nvSpPr>
        <p:spPr>
          <a:xfrm>
            <a:off x="525780" y="9133205"/>
            <a:ext cx="6413500" cy="264795"/>
          </a:xfrm>
          <a:prstGeom prst="rect">
            <a:avLst/>
          </a:prstGeom>
          <a:noFill/>
          <a:ln w="0" cmpd="sng">
            <a:noFill/>
            <a:prstDash val="solid"/>
          </a:ln>
        </p:spPr>
        <p:txBody>
          <a:bodyPr vert="horz" lIns="0" tIns="6985" rIns="0" bIns="0" anchor="t"/>
          <a:lstStyle/>
          <a:p>
            <a:pPr marL="137160" marR="0" indent="0" algn="l">
              <a:lnSpc>
                <a:spcPts val="2000"/>
              </a:lnSpc>
              <a:spcAft>
                <a:spcPts val="0"/>
              </a:spcAft>
            </a:pPr>
            <a:r>
              <a:rPr lang="it-IT" sz="1800" spc="-30">
                <a:solidFill>
                  <a:srgbClr val="000000"/>
                </a:solidFill>
                <a:latin typeface="Calibri" panose="02020603050405020304" pitchFamily="2"/>
              </a:rPr>
              <a:t>Il corso è accreditato ai fini della formazione continua obbligatoria. </a:t>
            </a: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p:bodyStyle/>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6" name="Segnaposto testo 5"/>
          <p:cNvSpPr>
            <a:spLocks noGrp="1"/>
          </p:cNvSpPr>
          <p:nvPr>
            <p:ph type="body" idx="10"/>
          </p:nvPr>
        </p:nvSpPr>
        <p:spPr>
          <a:xfrm>
            <a:off x="591185" y="1747094"/>
            <a:ext cx="6413500" cy="1584176"/>
          </a:xfrm>
          <a:prstGeom prst="rect">
            <a:avLst/>
          </a:prstGeom>
          <a:noFill/>
          <a:ln w="0" cmpd="sng">
            <a:noFill/>
            <a:prstDash val="solid"/>
          </a:ln>
        </p:spPr>
        <p:txBody>
          <a:bodyPr vert="horz" lIns="0" tIns="9525" rIns="0" bIns="0" anchor="t"/>
          <a:lstStyle/>
          <a:p>
            <a:pPr algn="ctr"/>
            <a:r>
              <a:rPr lang="it-IT" b="1" spc="-30" dirty="0" smtClean="0">
                <a:solidFill>
                  <a:srgbClr val="000000"/>
                </a:solidFill>
                <a:latin typeface="Calibri" panose="02020603050405020304" pitchFamily="2"/>
              </a:rPr>
              <a:t>Seminario di Formazione ed Aggiornamento Professionale</a:t>
            </a:r>
          </a:p>
          <a:p>
            <a:pPr algn="ctr"/>
            <a:endParaRPr lang="it-IT" b="1" spc="-15" dirty="0" smtClean="0">
              <a:solidFill>
                <a:srgbClr val="000000"/>
              </a:solidFill>
              <a:latin typeface="Calibri" panose="02020603050405020304" pitchFamily="2"/>
            </a:endParaRPr>
          </a:p>
          <a:p>
            <a:pPr marL="0" marR="0" indent="0" algn="ctr">
              <a:spcAft>
                <a:spcPts val="0"/>
              </a:spcAft>
            </a:pPr>
            <a:r>
              <a:rPr lang="it-IT" sz="1600" b="1" spc="-15" dirty="0" smtClean="0">
                <a:solidFill>
                  <a:srgbClr val="000000"/>
                </a:solidFill>
                <a:latin typeface="Calibri" panose="02020603050405020304" pitchFamily="2"/>
              </a:rPr>
              <a:t>MODELLI INTRASTAT: NOVITA’ IN VIGORE DAL 01.01.2018</a:t>
            </a:r>
          </a:p>
          <a:p>
            <a:pPr marL="0" marR="0" indent="0" algn="ctr">
              <a:spcAft>
                <a:spcPts val="0"/>
              </a:spcAft>
            </a:pPr>
            <a:r>
              <a:rPr lang="it-IT" sz="1600" b="1" spc="-15" dirty="0" smtClean="0">
                <a:solidFill>
                  <a:srgbClr val="000000"/>
                </a:solidFill>
                <a:latin typeface="Calibri" panose="02020603050405020304" pitchFamily="2"/>
              </a:rPr>
              <a:t>DETRAZIONE IVA: TERMINI PER ESERCITARE IL DIRITTO </a:t>
            </a:r>
            <a:endParaRPr lang="it-IT" sz="1600" b="1" spc="-30" dirty="0">
              <a:solidFill>
                <a:srgbClr val="000000"/>
              </a:solidFill>
              <a:latin typeface="Calibri" panose="02020603050405020304" pitchFamily="2"/>
            </a:endParaRPr>
          </a:p>
          <a:p>
            <a:pPr marL="0" marR="0" indent="0" algn="ctr">
              <a:spcAft>
                <a:spcPts val="0"/>
              </a:spcAft>
            </a:pPr>
            <a:r>
              <a:rPr lang="it-IT" sz="1600" b="1" spc="-30" dirty="0" smtClean="0">
                <a:solidFill>
                  <a:srgbClr val="000000"/>
                </a:solidFill>
                <a:latin typeface="Calibri" panose="02020603050405020304" pitchFamily="2"/>
              </a:rPr>
              <a:t>CUSTOMS DECISIONS: IL NUOVO SISTEMA DELLE AUTORIZZAZIONI DOGANALI</a:t>
            </a:r>
          </a:p>
          <a:p>
            <a:pPr marL="0" marR="0" indent="0" algn="ctr">
              <a:spcAft>
                <a:spcPts val="0"/>
              </a:spcAft>
            </a:pPr>
            <a:r>
              <a:rPr lang="it-IT" sz="1600" b="1" spc="-30" dirty="0" smtClean="0">
                <a:solidFill>
                  <a:srgbClr val="000000"/>
                </a:solidFill>
                <a:latin typeface="Calibri" panose="02020603050405020304" pitchFamily="2"/>
              </a:rPr>
              <a:t>REGISTRAZIONI REX PER ESPORTATORI COMUNITARI</a:t>
            </a:r>
          </a:p>
          <a:p>
            <a:pPr marL="0" marR="0" indent="0" algn="ctr">
              <a:spcAft>
                <a:spcPts val="0"/>
              </a:spcAft>
            </a:pPr>
            <a:endParaRPr lang="it-IT" sz="1600" b="1" spc="-30" dirty="0">
              <a:solidFill>
                <a:srgbClr val="000000"/>
              </a:solidFill>
              <a:latin typeface="Calibri" panose="02020603050405020304" pitchFamily="2"/>
            </a:endParaRPr>
          </a:p>
          <a:p>
            <a:pPr marL="0" marR="0" indent="0" algn="ctr">
              <a:spcAft>
                <a:spcPts val="0"/>
              </a:spcAft>
            </a:pPr>
            <a:endParaRPr lang="it-IT" sz="2000" b="1" spc="-15" dirty="0" smtClean="0">
              <a:solidFill>
                <a:srgbClr val="000000"/>
              </a:solidFill>
              <a:latin typeface="Calibri" panose="02020603050405020304" pitchFamily="2"/>
            </a:endParaRPr>
          </a:p>
        </p:txBody>
      </p:sp>
      <p:sp>
        <p:nvSpPr>
          <p:cNvPr id="7" name="Segnaposto testo 6"/>
          <p:cNvSpPr>
            <a:spLocks noGrp="1"/>
          </p:cNvSpPr>
          <p:nvPr>
            <p:ph type="body" idx="10"/>
          </p:nvPr>
        </p:nvSpPr>
        <p:spPr>
          <a:xfrm>
            <a:off x="591185" y="3475286"/>
            <a:ext cx="6413500" cy="6336704"/>
          </a:xfrm>
          <a:prstGeom prst="rect">
            <a:avLst/>
          </a:prstGeom>
          <a:noFill/>
          <a:ln w="0" cmpd="sng">
            <a:noFill/>
            <a:prstDash val="solid"/>
          </a:ln>
        </p:spPr>
        <p:txBody>
          <a:bodyPr vert="horz" lIns="0" tIns="0" rIns="0" bIns="0" anchor="t"/>
          <a:lstStyle/>
          <a:p>
            <a:pPr marR="91440" indent="0" algn="ctr">
              <a:lnSpc>
                <a:spcPts val="1400"/>
              </a:lnSpc>
              <a:spcAft>
                <a:spcPts val="0"/>
              </a:spcAft>
            </a:pPr>
            <a:r>
              <a:rPr lang="it-IT" sz="1200" b="1" dirty="0" smtClean="0">
                <a:solidFill>
                  <a:srgbClr val="040404"/>
                </a:solidFill>
                <a:latin typeface="Calibri" panose="02020603050405020304" pitchFamily="2"/>
              </a:rPr>
              <a:t>A</a:t>
            </a:r>
            <a:r>
              <a:rPr lang="it-IT" sz="1200" b="1" spc="0" dirty="0" smtClean="0">
                <a:solidFill>
                  <a:srgbClr val="040404"/>
                </a:solidFill>
                <a:latin typeface="Calibri" panose="02020603050405020304" pitchFamily="2"/>
              </a:rPr>
              <a:t>UDITORIUM </a:t>
            </a:r>
            <a:r>
              <a:rPr lang="it-IT" sz="1200" b="1" spc="0" dirty="0">
                <a:solidFill>
                  <a:srgbClr val="040404"/>
                </a:solidFill>
                <a:latin typeface="Calibri" panose="02020603050405020304" pitchFamily="2"/>
              </a:rPr>
              <a:t>c/o CENTRO CONGRESSI INTERPORTO DOGANALE DI TRENTO, </a:t>
            </a:r>
            <a:r>
              <a:rPr lang="it-IT" sz="1200" b="1" spc="0" dirty="0" smtClean="0">
                <a:solidFill>
                  <a:srgbClr val="040404"/>
                </a:solidFill>
                <a:latin typeface="Calibri" panose="02020603050405020304" pitchFamily="2"/>
              </a:rPr>
              <a:t>Via </a:t>
            </a:r>
            <a:r>
              <a:rPr lang="it-IT" sz="1200" b="1" spc="0" dirty="0">
                <a:solidFill>
                  <a:srgbClr val="040404"/>
                </a:solidFill>
                <a:latin typeface="Calibri" panose="02020603050405020304" pitchFamily="2"/>
              </a:rPr>
              <a:t>INNSBRUCK 13/15 </a:t>
            </a:r>
            <a:r>
              <a:rPr lang="it-IT" sz="1200" b="1" u="sng" dirty="0" smtClean="0">
                <a:solidFill>
                  <a:srgbClr val="040404"/>
                </a:solidFill>
                <a:latin typeface="Calibri" panose="02020603050405020304" pitchFamily="2"/>
              </a:rPr>
              <a:t>MARTEDI’</a:t>
            </a:r>
            <a:r>
              <a:rPr lang="it-IT" sz="1200" b="1" u="sng" spc="0" dirty="0" smtClean="0">
                <a:solidFill>
                  <a:srgbClr val="040404"/>
                </a:solidFill>
                <a:latin typeface="Calibri" panose="02020603050405020304" pitchFamily="2"/>
              </a:rPr>
              <a:t> 12 DICEMBRE </a:t>
            </a:r>
            <a:r>
              <a:rPr lang="it-IT" sz="1200" b="1" u="sng" spc="0" dirty="0">
                <a:solidFill>
                  <a:srgbClr val="040404"/>
                </a:solidFill>
                <a:latin typeface="Calibri" panose="02020603050405020304" pitchFamily="2"/>
              </a:rPr>
              <a:t>2017 (ore </a:t>
            </a:r>
            <a:r>
              <a:rPr lang="it-IT" sz="1200" b="1" u="sng" spc="0" dirty="0" smtClean="0">
                <a:solidFill>
                  <a:srgbClr val="040404"/>
                </a:solidFill>
                <a:latin typeface="Calibri" panose="02020603050405020304" pitchFamily="2"/>
              </a:rPr>
              <a:t>09.00/13.00</a:t>
            </a:r>
            <a:r>
              <a:rPr lang="it-IT" sz="1200" b="1" spc="0" dirty="0">
                <a:solidFill>
                  <a:srgbClr val="040404"/>
                </a:solidFill>
                <a:latin typeface="Calibri" panose="02020603050405020304" pitchFamily="2"/>
              </a:rPr>
              <a:t>) </a:t>
            </a:r>
          </a:p>
          <a:p>
            <a:pPr marL="0" marR="0" indent="0" algn="ctr">
              <a:lnSpc>
                <a:spcPts val="1300"/>
              </a:lnSpc>
              <a:spcBef>
                <a:spcPts val="1555"/>
              </a:spcBef>
              <a:spcAft>
                <a:spcPts val="0"/>
              </a:spcAft>
            </a:pPr>
            <a:r>
              <a:rPr lang="it-IT" sz="1200" b="1" spc="0" dirty="0" smtClean="0">
                <a:solidFill>
                  <a:srgbClr val="040404"/>
                </a:solidFill>
                <a:latin typeface="Calibri" panose="02020603050405020304" pitchFamily="2"/>
              </a:rPr>
              <a:t>Relatori:    </a:t>
            </a:r>
            <a:r>
              <a:rPr lang="it-IT" sz="1200" b="1" dirty="0" smtClean="0">
                <a:solidFill>
                  <a:srgbClr val="040404"/>
                </a:solidFill>
                <a:latin typeface="Calibri" panose="02020603050405020304" pitchFamily="2"/>
              </a:rPr>
              <a:t>Giorgio Andreatta</a:t>
            </a:r>
            <a:r>
              <a:rPr lang="it-IT" sz="1200" b="1" spc="0" dirty="0" smtClean="0">
                <a:solidFill>
                  <a:srgbClr val="040404"/>
                </a:solidFill>
                <a:latin typeface="Calibri" panose="02020603050405020304" pitchFamily="2"/>
              </a:rPr>
              <a:t> </a:t>
            </a:r>
          </a:p>
          <a:p>
            <a:pPr marL="2971800" marR="0" indent="0" algn="l">
              <a:lnSpc>
                <a:spcPts val="1300"/>
              </a:lnSpc>
              <a:spcBef>
                <a:spcPts val="130"/>
              </a:spcBef>
              <a:spcAft>
                <a:spcPts val="0"/>
              </a:spcAft>
            </a:pPr>
            <a:r>
              <a:rPr lang="it-IT" sz="1200" b="1" spc="-5" dirty="0" smtClean="0">
                <a:solidFill>
                  <a:srgbClr val="040404"/>
                </a:solidFill>
                <a:latin typeface="Calibri" panose="02020603050405020304" pitchFamily="2"/>
              </a:rPr>
              <a:t>Maurizio Barone </a:t>
            </a:r>
          </a:p>
          <a:p>
            <a:pPr marL="2971800" marR="0" indent="0" algn="l">
              <a:lnSpc>
                <a:spcPts val="1300"/>
              </a:lnSpc>
              <a:spcBef>
                <a:spcPts val="215"/>
              </a:spcBef>
              <a:spcAft>
                <a:spcPts val="0"/>
              </a:spcAft>
            </a:pPr>
            <a:r>
              <a:rPr lang="it-IT" sz="1200" b="1" spc="0" dirty="0" smtClean="0">
                <a:solidFill>
                  <a:srgbClr val="040404"/>
                </a:solidFill>
                <a:latin typeface="Calibri" panose="02020603050405020304" pitchFamily="2"/>
              </a:rPr>
              <a:t>Carlo </a:t>
            </a:r>
            <a:r>
              <a:rPr lang="it-IT" sz="1200" b="1" spc="0" dirty="0">
                <a:solidFill>
                  <a:srgbClr val="040404"/>
                </a:solidFill>
                <a:latin typeface="Calibri" panose="02020603050405020304" pitchFamily="2"/>
              </a:rPr>
              <a:t>Massimiliano Curzel </a:t>
            </a:r>
          </a:p>
          <a:p>
            <a:pPr marL="0" marR="0" indent="0" algn="l">
              <a:lnSpc>
                <a:spcPts val="1300"/>
              </a:lnSpc>
              <a:spcBef>
                <a:spcPts val="560"/>
              </a:spcBef>
              <a:spcAft>
                <a:spcPts val="0"/>
              </a:spcAft>
            </a:pPr>
            <a:r>
              <a:rPr lang="it-IT" sz="1200" b="1" spc="0" dirty="0">
                <a:solidFill>
                  <a:srgbClr val="040404"/>
                </a:solidFill>
                <a:latin typeface="Calibri" panose="02020603050405020304" pitchFamily="2"/>
              </a:rPr>
              <a:t>OBIETTIVI </a:t>
            </a:r>
          </a:p>
          <a:p>
            <a:pPr marL="171450" marR="0" indent="-171450" algn="just">
              <a:lnSpc>
                <a:spcPts val="1200"/>
              </a:lnSpc>
              <a:spcBef>
                <a:spcPts val="25"/>
              </a:spcBef>
              <a:spcAft>
                <a:spcPts val="0"/>
              </a:spcAft>
              <a:buFont typeface="Arial" panose="020B0604020202020204" pitchFamily="34" charset="0"/>
              <a:buChar char="•"/>
            </a:pPr>
            <a:r>
              <a:rPr lang="it-IT" sz="1000" spc="0" dirty="0">
                <a:solidFill>
                  <a:srgbClr val="040404"/>
                </a:solidFill>
                <a:latin typeface="Calibri" panose="02020603050405020304" pitchFamily="2"/>
              </a:rPr>
              <a:t>Il seminario, </a:t>
            </a:r>
            <a:r>
              <a:rPr lang="it-IT" sz="1000" spc="0" dirty="0" smtClean="0">
                <a:solidFill>
                  <a:srgbClr val="040404"/>
                </a:solidFill>
                <a:latin typeface="Calibri" panose="02020603050405020304" pitchFamily="2"/>
              </a:rPr>
              <a:t>con numerosi esempi pratici, propone un’analisi dettagliata della disciplina IVA delle operazioni con l’estero. Sarà fatto il punto sulle operazioni di acquisto e cessione intracomunitarie, sul comportamento da tenere in caso di note di variazione  ricevute/emesse sia dal punto di vista IVA che Intrastat. Si chiariranno gli aspetti operativi e pratici che le imprese dovranno affrontare dal </a:t>
            </a:r>
            <a:r>
              <a:rPr lang="it-IT" sz="1000" b="1" spc="0" dirty="0" smtClean="0">
                <a:solidFill>
                  <a:srgbClr val="040404"/>
                </a:solidFill>
                <a:latin typeface="Calibri" panose="02020603050405020304" pitchFamily="2"/>
              </a:rPr>
              <a:t>01.01.2018</a:t>
            </a:r>
            <a:r>
              <a:rPr lang="it-IT" sz="1000" spc="0" dirty="0" smtClean="0">
                <a:solidFill>
                  <a:srgbClr val="040404"/>
                </a:solidFill>
                <a:latin typeface="Calibri" panose="02020603050405020304" pitchFamily="2"/>
              </a:rPr>
              <a:t>, a seguito delle misure di semplificazione degli obblighi comunicativi, in relazione alla presentazione degli </a:t>
            </a:r>
            <a:r>
              <a:rPr lang="it-IT" sz="1000" b="1" spc="0" dirty="0" smtClean="0">
                <a:solidFill>
                  <a:srgbClr val="040404"/>
                </a:solidFill>
                <a:latin typeface="Calibri" panose="02020603050405020304" pitchFamily="2"/>
              </a:rPr>
              <a:t>elenchi </a:t>
            </a:r>
            <a:r>
              <a:rPr lang="it-IT" sz="1000" b="1" dirty="0" smtClean="0">
                <a:solidFill>
                  <a:srgbClr val="040404"/>
                </a:solidFill>
                <a:latin typeface="Calibri" panose="02020603050405020304" pitchFamily="2"/>
              </a:rPr>
              <a:t>«</a:t>
            </a:r>
            <a:r>
              <a:rPr lang="it-IT" sz="1000" b="1" spc="0" dirty="0" smtClean="0">
                <a:solidFill>
                  <a:srgbClr val="040404"/>
                </a:solidFill>
                <a:latin typeface="Calibri" panose="02020603050405020304" pitchFamily="2"/>
              </a:rPr>
              <a:t>Intrastat».</a:t>
            </a:r>
          </a:p>
          <a:p>
            <a:pPr marL="171450" marR="0" indent="-171450" algn="just">
              <a:lnSpc>
                <a:spcPts val="1200"/>
              </a:lnSpc>
              <a:spcBef>
                <a:spcPts val="25"/>
              </a:spcBef>
              <a:spcAft>
                <a:spcPts val="0"/>
              </a:spcAft>
              <a:buFont typeface="Arial" panose="020B0604020202020204" pitchFamily="34" charset="0"/>
              <a:buChar char="•"/>
            </a:pPr>
            <a:r>
              <a:rPr lang="it-IT" sz="1000" dirty="0" smtClean="0">
                <a:solidFill>
                  <a:srgbClr val="040404"/>
                </a:solidFill>
                <a:latin typeface="Calibri" panose="02020603050405020304" pitchFamily="2"/>
              </a:rPr>
              <a:t>Le nuove regole del D.L. 50/2017 hanno determinato una drastica riduzione dei termini per esercitare il </a:t>
            </a:r>
            <a:r>
              <a:rPr lang="it-IT" sz="1000" b="1" dirty="0" smtClean="0">
                <a:solidFill>
                  <a:srgbClr val="040404"/>
                </a:solidFill>
                <a:latin typeface="Calibri" panose="02020603050405020304" pitchFamily="2"/>
              </a:rPr>
              <a:t>diritto alla detrazione</a:t>
            </a:r>
            <a:r>
              <a:rPr lang="it-IT" sz="1000" dirty="0" smtClean="0">
                <a:solidFill>
                  <a:srgbClr val="040404"/>
                </a:solidFill>
                <a:latin typeface="Calibri" panose="02020603050405020304" pitchFamily="2"/>
              </a:rPr>
              <a:t> dell’IVA passando da 2 anni e quattro mesi a soli 4 mesi (termine di presentazione della dichiarazione). Saranno analizzate le varie casistiche ed il comportamento da tenere con riferimento alle fatture di acquisto per operazioni effettuate nell’anno 2017 che il cessionario/committente riceve nel corso dell’anno 2018.</a:t>
            </a:r>
          </a:p>
          <a:p>
            <a:pPr marL="171450" marR="0" indent="-171450" algn="just">
              <a:lnSpc>
                <a:spcPts val="1200"/>
              </a:lnSpc>
              <a:spcBef>
                <a:spcPts val="25"/>
              </a:spcBef>
              <a:spcAft>
                <a:spcPts val="0"/>
              </a:spcAft>
              <a:buFont typeface="Arial" panose="020B0604020202020204" pitchFamily="34" charset="0"/>
              <a:buChar char="•"/>
            </a:pPr>
            <a:r>
              <a:rPr lang="it-IT" sz="1000" dirty="0" smtClean="0">
                <a:solidFill>
                  <a:srgbClr val="040404"/>
                </a:solidFill>
                <a:latin typeface="Calibri" panose="02020603050405020304" pitchFamily="2"/>
              </a:rPr>
              <a:t>Saranno evidenziate le procedure in vigore dal 02/10/2017 per ottenere esclusivamente in forma telematica l’autorizzazione dalla Dogana delle </a:t>
            </a:r>
            <a:r>
              <a:rPr lang="it-IT" sz="1000" b="1" dirty="0" smtClean="0">
                <a:solidFill>
                  <a:srgbClr val="040404"/>
                </a:solidFill>
                <a:latin typeface="Calibri" panose="02020603050405020304" pitchFamily="2"/>
              </a:rPr>
              <a:t>«</a:t>
            </a:r>
            <a:r>
              <a:rPr lang="it-IT" sz="1000" b="1" dirty="0" err="1" smtClean="0">
                <a:solidFill>
                  <a:srgbClr val="040404"/>
                </a:solidFill>
                <a:latin typeface="Calibri" panose="02020603050405020304" pitchFamily="2"/>
              </a:rPr>
              <a:t>customs</a:t>
            </a:r>
            <a:r>
              <a:rPr lang="it-IT" sz="1000" b="1" dirty="0" smtClean="0">
                <a:solidFill>
                  <a:srgbClr val="040404"/>
                </a:solidFill>
                <a:latin typeface="Calibri" panose="02020603050405020304" pitchFamily="2"/>
              </a:rPr>
              <a:t> </a:t>
            </a:r>
            <a:r>
              <a:rPr lang="it-IT" sz="1000" b="1" dirty="0" err="1" smtClean="0">
                <a:solidFill>
                  <a:srgbClr val="040404"/>
                </a:solidFill>
                <a:latin typeface="Calibri" panose="02020603050405020304" pitchFamily="2"/>
              </a:rPr>
              <a:t>decisions</a:t>
            </a:r>
            <a:r>
              <a:rPr lang="it-IT" sz="1000" b="1" dirty="0" smtClean="0">
                <a:solidFill>
                  <a:srgbClr val="040404"/>
                </a:solidFill>
                <a:latin typeface="Calibri" panose="02020603050405020304" pitchFamily="2"/>
              </a:rPr>
              <a:t>» </a:t>
            </a:r>
            <a:r>
              <a:rPr lang="it-IT" sz="1000" dirty="0" smtClean="0">
                <a:solidFill>
                  <a:srgbClr val="040404"/>
                </a:solidFill>
                <a:latin typeface="Calibri" panose="02020603050405020304" pitchFamily="2"/>
              </a:rPr>
              <a:t>riferite a procedure doganali, regimi speciali sospensivi quali il perfezionamento attivo-passivo, uso finale, ammissione temporanea, deposito doganale ecc..</a:t>
            </a:r>
          </a:p>
          <a:p>
            <a:pPr marL="171450" marR="0" indent="-171450" algn="just">
              <a:lnSpc>
                <a:spcPts val="1200"/>
              </a:lnSpc>
              <a:spcBef>
                <a:spcPts val="25"/>
              </a:spcBef>
              <a:spcAft>
                <a:spcPts val="0"/>
              </a:spcAft>
              <a:buFont typeface="Arial" panose="020B0604020202020204" pitchFamily="34" charset="0"/>
              <a:buChar char="•"/>
            </a:pPr>
            <a:r>
              <a:rPr lang="it-IT" sz="1000" spc="0" dirty="0" smtClean="0">
                <a:solidFill>
                  <a:srgbClr val="040404"/>
                </a:solidFill>
                <a:latin typeface="Calibri" panose="02020603050405020304" pitchFamily="2"/>
              </a:rPr>
              <a:t>Affronteremo l’argomento inerente in particolare l’obbligo per gli esportatori comunitari di registrazione al sistema </a:t>
            </a:r>
            <a:r>
              <a:rPr lang="it-IT" sz="1000" b="1" spc="0" dirty="0" smtClean="0">
                <a:solidFill>
                  <a:srgbClr val="040404"/>
                </a:solidFill>
                <a:latin typeface="Calibri" panose="02020603050405020304" pitchFamily="2"/>
              </a:rPr>
              <a:t>«Rex»</a:t>
            </a:r>
            <a:r>
              <a:rPr lang="it-IT" sz="1000" spc="0" dirty="0" smtClean="0">
                <a:solidFill>
                  <a:srgbClr val="040404"/>
                </a:solidFill>
                <a:latin typeface="Calibri" panose="02020603050405020304" pitchFamily="2"/>
              </a:rPr>
              <a:t> in vigore dal 01/01/2017, riferito agli scambi commerciali con Paesi che aderiscono al sistema delle preferenze generalizzate nonché verso tutti i Paesi con i quali la Comunità ha stipulato accordi di origine preferenziale fra cui il recente </a:t>
            </a:r>
            <a:r>
              <a:rPr lang="it-IT" sz="1000" dirty="0" smtClean="0">
                <a:solidFill>
                  <a:srgbClr val="040404"/>
                </a:solidFill>
                <a:latin typeface="Calibri" panose="02020603050405020304" pitchFamily="2"/>
              </a:rPr>
              <a:t>protocollo di origine CETA accordo U.E.- </a:t>
            </a:r>
            <a:r>
              <a:rPr lang="it-IT" sz="1000" spc="0" dirty="0" smtClean="0">
                <a:solidFill>
                  <a:srgbClr val="040404"/>
                </a:solidFill>
                <a:latin typeface="Calibri" panose="02020603050405020304" pitchFamily="2"/>
              </a:rPr>
              <a:t>Canada. </a:t>
            </a:r>
            <a:endParaRPr lang="it-IT" sz="1000" spc="0" dirty="0">
              <a:solidFill>
                <a:srgbClr val="040404"/>
              </a:solidFill>
              <a:latin typeface="Calibri" panose="02020603050405020304" pitchFamily="2"/>
            </a:endParaRPr>
          </a:p>
          <a:p>
            <a:pPr marL="0" marR="0" indent="0" algn="just">
              <a:lnSpc>
                <a:spcPts val="1200"/>
              </a:lnSpc>
              <a:spcBef>
                <a:spcPts val="25"/>
              </a:spcBef>
              <a:spcAft>
                <a:spcPts val="0"/>
              </a:spcAft>
            </a:pPr>
            <a:endParaRPr lang="it-IT" sz="1000" b="1" spc="-10" dirty="0">
              <a:solidFill>
                <a:srgbClr val="040404"/>
              </a:solidFill>
              <a:latin typeface="Calibri" panose="02020603050405020304" pitchFamily="2"/>
            </a:endParaRPr>
          </a:p>
          <a:p>
            <a:pPr marL="0" marR="0" indent="0" algn="just">
              <a:lnSpc>
                <a:spcPts val="1200"/>
              </a:lnSpc>
              <a:spcBef>
                <a:spcPts val="25"/>
              </a:spcBef>
              <a:spcAft>
                <a:spcPts val="0"/>
              </a:spcAft>
            </a:pPr>
            <a:r>
              <a:rPr lang="it-IT" sz="1200" b="1" spc="-10" dirty="0" smtClean="0">
                <a:solidFill>
                  <a:srgbClr val="040404"/>
                </a:solidFill>
                <a:latin typeface="Calibri" panose="02020603050405020304" pitchFamily="2"/>
              </a:rPr>
              <a:t>PROGRAMMA </a:t>
            </a:r>
            <a:endParaRPr lang="it-IT" sz="1200" b="1" spc="-10" dirty="0">
              <a:solidFill>
                <a:srgbClr val="040404"/>
              </a:solidFill>
              <a:latin typeface="Calibri" panose="02020603050405020304" pitchFamily="2"/>
            </a:endParaRPr>
          </a:p>
          <a:p>
            <a:pPr marL="171450" marR="0" indent="-171450" algn="l">
              <a:lnSpc>
                <a:spcPts val="1200"/>
              </a:lnSpc>
              <a:spcBef>
                <a:spcPts val="35"/>
              </a:spcBef>
              <a:spcAft>
                <a:spcPts val="0"/>
              </a:spcAft>
              <a:buFont typeface="Arial" panose="020B0604020202020204" pitchFamily="34" charset="0"/>
              <a:buChar char="•"/>
            </a:pPr>
            <a:r>
              <a:rPr lang="it-IT" sz="1000" spc="0" dirty="0" smtClean="0">
                <a:solidFill>
                  <a:srgbClr val="040404"/>
                </a:solidFill>
                <a:latin typeface="Calibri" panose="02020603050405020304" pitchFamily="2"/>
              </a:rPr>
              <a:t>Acquisti e cessioni intracomunitarie di beni </a:t>
            </a:r>
            <a:r>
              <a:rPr lang="it-IT" sz="1000" dirty="0" smtClean="0">
                <a:solidFill>
                  <a:srgbClr val="040404"/>
                </a:solidFill>
                <a:latin typeface="Calibri" panose="02020603050405020304" pitchFamily="2"/>
              </a:rPr>
              <a:t>agli effetti Iva e Intrastat</a:t>
            </a:r>
            <a:endParaRPr lang="it-IT" sz="1000" spc="0" dirty="0">
              <a:solidFill>
                <a:srgbClr val="040404"/>
              </a:solidFill>
              <a:latin typeface="Calibri" panose="02020603050405020304" pitchFamily="2"/>
            </a:endParaRPr>
          </a:p>
          <a:p>
            <a:pPr marL="171450" marR="0" indent="-171450" algn="l">
              <a:lnSpc>
                <a:spcPts val="1200"/>
              </a:lnSpc>
              <a:spcBef>
                <a:spcPts val="0"/>
              </a:spcBef>
              <a:spcAft>
                <a:spcPts val="0"/>
              </a:spcAft>
              <a:buFont typeface="Arial" panose="020B0604020202020204" pitchFamily="34" charset="0"/>
              <a:buChar char="•"/>
            </a:pPr>
            <a:r>
              <a:rPr lang="it-IT" sz="1000" spc="0" dirty="0" smtClean="0">
                <a:solidFill>
                  <a:srgbClr val="040404"/>
                </a:solidFill>
                <a:latin typeface="Calibri" panose="02020603050405020304" pitchFamily="2"/>
              </a:rPr>
              <a:t>Le note di variazione: </a:t>
            </a:r>
            <a:r>
              <a:rPr lang="it-IT" sz="1000" dirty="0">
                <a:solidFill>
                  <a:srgbClr val="040404"/>
                </a:solidFill>
                <a:latin typeface="Calibri" panose="02020603050405020304" pitchFamily="2"/>
              </a:rPr>
              <a:t>c</a:t>
            </a:r>
            <a:r>
              <a:rPr lang="it-IT" sz="1000" spc="0" dirty="0" smtClean="0">
                <a:solidFill>
                  <a:srgbClr val="040404"/>
                </a:solidFill>
                <a:latin typeface="Calibri" panose="02020603050405020304" pitchFamily="2"/>
              </a:rPr>
              <a:t>omportamento da tenere sia agli effetti IVA che Intrastat</a:t>
            </a:r>
          </a:p>
          <a:p>
            <a:pPr marL="171450" marR="0" indent="-171450" algn="l">
              <a:lnSpc>
                <a:spcPts val="1200"/>
              </a:lnSpc>
              <a:spcBef>
                <a:spcPts val="0"/>
              </a:spcBef>
              <a:spcAft>
                <a:spcPts val="0"/>
              </a:spcAft>
              <a:buFont typeface="Arial" panose="020B0604020202020204" pitchFamily="34" charset="0"/>
              <a:buChar char="•"/>
            </a:pPr>
            <a:r>
              <a:rPr lang="it-IT" sz="1000" dirty="0" smtClean="0">
                <a:solidFill>
                  <a:srgbClr val="040404"/>
                </a:solidFill>
                <a:latin typeface="Calibri" panose="02020603050405020304" pitchFamily="2"/>
              </a:rPr>
              <a:t>Prestazioni di servizi</a:t>
            </a:r>
          </a:p>
          <a:p>
            <a:pPr marL="171450" marR="0" indent="-171450" algn="l">
              <a:lnSpc>
                <a:spcPts val="1200"/>
              </a:lnSpc>
              <a:spcBef>
                <a:spcPts val="0"/>
              </a:spcBef>
              <a:spcAft>
                <a:spcPts val="0"/>
              </a:spcAft>
              <a:buFont typeface="Arial" panose="020B0604020202020204" pitchFamily="34" charset="0"/>
              <a:buChar char="•"/>
            </a:pPr>
            <a:r>
              <a:rPr lang="it-IT" sz="1000" spc="0" dirty="0" smtClean="0">
                <a:solidFill>
                  <a:srgbClr val="040404"/>
                </a:solidFill>
                <a:latin typeface="Calibri" panose="02020603050405020304" pitchFamily="2"/>
              </a:rPr>
              <a:t>Modelli Intrastat e novità in vigore dal 01.01.2018:</a:t>
            </a:r>
          </a:p>
          <a:p>
            <a:pPr lvl="2" algn="l">
              <a:lnSpc>
                <a:spcPts val="1200"/>
              </a:lnSpc>
            </a:pPr>
            <a:r>
              <a:rPr lang="it-IT" sz="1000" dirty="0">
                <a:solidFill>
                  <a:srgbClr val="040404"/>
                </a:solidFill>
                <a:latin typeface="Calibri" panose="02020603050405020304" pitchFamily="2"/>
              </a:rPr>
              <a:t>	</a:t>
            </a:r>
            <a:r>
              <a:rPr lang="it-IT" sz="1000" dirty="0" smtClean="0">
                <a:solidFill>
                  <a:srgbClr val="040404"/>
                </a:solidFill>
                <a:latin typeface="Calibri" panose="02020603050405020304" pitchFamily="2"/>
              </a:rPr>
              <a:t>- Operazioni soggette a rilevazione ed esclusione</a:t>
            </a:r>
          </a:p>
          <a:p>
            <a:pPr lvl="2" algn="l">
              <a:lnSpc>
                <a:spcPts val="1200"/>
              </a:lnSpc>
            </a:pPr>
            <a:r>
              <a:rPr lang="it-IT" sz="1000" dirty="0">
                <a:solidFill>
                  <a:srgbClr val="040404"/>
                </a:solidFill>
                <a:latin typeface="Calibri" panose="02020603050405020304" pitchFamily="2"/>
              </a:rPr>
              <a:t>	</a:t>
            </a:r>
            <a:r>
              <a:rPr lang="it-IT" sz="1000" dirty="0" smtClean="0">
                <a:solidFill>
                  <a:srgbClr val="040404"/>
                </a:solidFill>
                <a:latin typeface="Calibri" panose="02020603050405020304" pitchFamily="2"/>
              </a:rPr>
              <a:t>- Periodicità di presentazione degli elenchi</a:t>
            </a:r>
          </a:p>
          <a:p>
            <a:pPr lvl="2" algn="l">
              <a:lnSpc>
                <a:spcPts val="1200"/>
              </a:lnSpc>
            </a:pPr>
            <a:r>
              <a:rPr lang="it-IT" sz="1000" dirty="0">
                <a:solidFill>
                  <a:srgbClr val="040404"/>
                </a:solidFill>
                <a:latin typeface="Calibri" panose="02020603050405020304" pitchFamily="2"/>
              </a:rPr>
              <a:t>	</a:t>
            </a:r>
            <a:r>
              <a:rPr lang="it-IT" sz="1000" dirty="0" smtClean="0">
                <a:solidFill>
                  <a:srgbClr val="040404"/>
                </a:solidFill>
                <a:latin typeface="Calibri" panose="02020603050405020304" pitchFamily="2"/>
              </a:rPr>
              <a:t>- Caratteristiche e compilazione degli elenchi</a:t>
            </a:r>
          </a:p>
          <a:p>
            <a:pPr lvl="2" algn="l">
              <a:lnSpc>
                <a:spcPts val="1200"/>
              </a:lnSpc>
            </a:pPr>
            <a:r>
              <a:rPr lang="it-IT" sz="1000" dirty="0">
                <a:solidFill>
                  <a:srgbClr val="040404"/>
                </a:solidFill>
                <a:latin typeface="Calibri" panose="02020603050405020304" pitchFamily="2"/>
              </a:rPr>
              <a:t>	</a:t>
            </a:r>
            <a:r>
              <a:rPr lang="it-IT" sz="1000" dirty="0" smtClean="0">
                <a:solidFill>
                  <a:srgbClr val="040404"/>
                </a:solidFill>
                <a:latin typeface="Calibri" panose="02020603050405020304" pitchFamily="2"/>
              </a:rPr>
              <a:t>- Casi pratici	</a:t>
            </a:r>
            <a:endParaRPr lang="it-IT" sz="1000" dirty="0">
              <a:solidFill>
                <a:srgbClr val="040404"/>
              </a:solidFill>
              <a:latin typeface="Calibri" panose="02020603050405020304" pitchFamily="2"/>
            </a:endParaRPr>
          </a:p>
          <a:p>
            <a:pPr marL="171450" marR="0" indent="-171450" algn="l">
              <a:lnSpc>
                <a:spcPts val="1200"/>
              </a:lnSpc>
              <a:spcBef>
                <a:spcPts val="0"/>
              </a:spcBef>
              <a:spcAft>
                <a:spcPts val="0"/>
              </a:spcAft>
              <a:buFont typeface="Arial" panose="020B0604020202020204" pitchFamily="34" charset="0"/>
              <a:buChar char="•"/>
            </a:pPr>
            <a:r>
              <a:rPr lang="it-IT" sz="1000" dirty="0" smtClean="0">
                <a:solidFill>
                  <a:srgbClr val="040404"/>
                </a:solidFill>
                <a:latin typeface="Calibri" panose="02020603050405020304" pitchFamily="2"/>
              </a:rPr>
              <a:t>Regole sulla detrazione IVA, aspetti operativi</a:t>
            </a:r>
          </a:p>
          <a:p>
            <a:pPr marL="171450" marR="0" indent="-171450" algn="l">
              <a:lnSpc>
                <a:spcPts val="1200"/>
              </a:lnSpc>
              <a:spcBef>
                <a:spcPts val="0"/>
              </a:spcBef>
              <a:spcAft>
                <a:spcPts val="0"/>
              </a:spcAft>
              <a:buFont typeface="Arial" panose="020B0604020202020204" pitchFamily="34" charset="0"/>
              <a:buChar char="•"/>
            </a:pPr>
            <a:r>
              <a:rPr lang="it-IT" sz="1000" dirty="0" err="1" smtClean="0">
                <a:solidFill>
                  <a:srgbClr val="040404"/>
                </a:solidFill>
                <a:latin typeface="Calibri" panose="02020603050405020304" pitchFamily="2"/>
              </a:rPr>
              <a:t>Customs</a:t>
            </a:r>
            <a:r>
              <a:rPr lang="it-IT" sz="1000" dirty="0" smtClean="0">
                <a:solidFill>
                  <a:srgbClr val="040404"/>
                </a:solidFill>
                <a:latin typeface="Calibri" panose="02020603050405020304" pitchFamily="2"/>
              </a:rPr>
              <a:t> </a:t>
            </a:r>
            <a:r>
              <a:rPr lang="it-IT" sz="1000" dirty="0" err="1" smtClean="0">
                <a:solidFill>
                  <a:srgbClr val="040404"/>
                </a:solidFill>
                <a:latin typeface="Calibri" panose="02020603050405020304" pitchFamily="2"/>
              </a:rPr>
              <a:t>Decisions</a:t>
            </a:r>
            <a:r>
              <a:rPr lang="it-IT" sz="1000" dirty="0" smtClean="0">
                <a:solidFill>
                  <a:srgbClr val="040404"/>
                </a:solidFill>
                <a:latin typeface="Calibri" panose="02020603050405020304" pitchFamily="2"/>
              </a:rPr>
              <a:t>: illustrazione procedure per ottenere le autorizzazioni Doganali in forma telematica</a:t>
            </a:r>
          </a:p>
          <a:p>
            <a:pPr marL="171450" marR="0" indent="-171450" algn="l">
              <a:lnSpc>
                <a:spcPts val="1200"/>
              </a:lnSpc>
              <a:spcBef>
                <a:spcPts val="0"/>
              </a:spcBef>
              <a:spcAft>
                <a:spcPts val="0"/>
              </a:spcAft>
              <a:buFont typeface="Arial" panose="020B0604020202020204" pitchFamily="34" charset="0"/>
              <a:buChar char="•"/>
            </a:pPr>
            <a:r>
              <a:rPr lang="it-IT" sz="1000" dirty="0" smtClean="0">
                <a:solidFill>
                  <a:srgbClr val="040404"/>
                </a:solidFill>
                <a:latin typeface="Calibri" panose="02020603050405020304" pitchFamily="2"/>
              </a:rPr>
              <a:t>Registrazione obbligatoria per gli esportatori comunitari  nell’ ambito all’attestazione di origine preferenziale</a:t>
            </a:r>
          </a:p>
          <a:p>
            <a:pPr marL="171450" lvl="2" indent="-171450" algn="l">
              <a:lnSpc>
                <a:spcPts val="1200"/>
              </a:lnSpc>
              <a:buFont typeface="Arial" panose="020B0604020202020204" pitchFamily="34" charset="0"/>
              <a:buChar char="•"/>
            </a:pPr>
            <a:r>
              <a:rPr lang="it-IT" sz="1000" dirty="0" smtClean="0">
                <a:solidFill>
                  <a:srgbClr val="040404"/>
                </a:solidFill>
                <a:latin typeface="Calibri" panose="02020603050405020304" pitchFamily="2"/>
              </a:rPr>
              <a:t>Spazio per quesiti.</a:t>
            </a:r>
          </a:p>
          <a:p>
            <a:pPr marL="171450" lvl="2" indent="-171450" algn="l">
              <a:lnSpc>
                <a:spcPts val="1200"/>
              </a:lnSpc>
              <a:buFont typeface="Arial" panose="020B0604020202020204" pitchFamily="34" charset="0"/>
              <a:buChar char="•"/>
            </a:pPr>
            <a:endParaRPr lang="it-IT" sz="1000" dirty="0">
              <a:solidFill>
                <a:srgbClr val="040404"/>
              </a:solidFill>
              <a:latin typeface="Calibri" panose="02020603050405020304" pitchFamily="2"/>
            </a:endParaRPr>
          </a:p>
          <a:p>
            <a:pPr lvl="2" algn="l">
              <a:lnSpc>
                <a:spcPts val="1200"/>
              </a:lnSpc>
            </a:pPr>
            <a:r>
              <a:rPr lang="it-IT" sz="1000" dirty="0" smtClean="0">
                <a:solidFill>
                  <a:srgbClr val="040404"/>
                </a:solidFill>
                <a:latin typeface="Calibri" panose="02020603050405020304" pitchFamily="2"/>
              </a:rPr>
              <a:t>Con il patrocinio della Agenzia delle Dogane e dei Monopoli – Direzione Interprovinciale delle Dogane di Bolzano e Trento</a:t>
            </a:r>
          </a:p>
          <a:p>
            <a:pPr marL="0" marR="0" indent="0" algn="l">
              <a:lnSpc>
                <a:spcPts val="1800"/>
              </a:lnSpc>
              <a:spcBef>
                <a:spcPts val="1575"/>
              </a:spcBef>
              <a:spcAft>
                <a:spcPts val="165"/>
              </a:spcAft>
              <a:tabLst>
                <a:tab pos="4709160" algn="l"/>
              </a:tabLst>
            </a:pPr>
            <a:r>
              <a:rPr lang="it-IT" sz="1100" b="1" i="1" spc="0" dirty="0" smtClean="0">
                <a:solidFill>
                  <a:srgbClr val="040404"/>
                </a:solidFill>
                <a:latin typeface="Calibri" panose="02020603050405020304" pitchFamily="2"/>
              </a:rPr>
              <a:t>PREZZO</a:t>
            </a:r>
            <a:r>
              <a:rPr lang="it-IT" sz="1100" b="1" i="1" spc="0" dirty="0">
                <a:solidFill>
                  <a:srgbClr val="040404"/>
                </a:solidFill>
                <a:latin typeface="Calibri" panose="02020603050405020304" pitchFamily="2"/>
              </a:rPr>
              <a:t>: </a:t>
            </a:r>
            <a:r>
              <a:rPr lang="it-IT" sz="1100" b="1" i="1" spc="0" dirty="0" smtClean="0">
                <a:solidFill>
                  <a:srgbClr val="040404"/>
                </a:solidFill>
                <a:latin typeface="Calibri" panose="02020603050405020304" pitchFamily="2"/>
              </a:rPr>
              <a:t>70,00 </a:t>
            </a:r>
            <a:r>
              <a:rPr lang="it-IT" sz="1100" b="1" i="1" spc="0" dirty="0">
                <a:solidFill>
                  <a:srgbClr val="040404"/>
                </a:solidFill>
                <a:latin typeface="Calibri" panose="02020603050405020304" pitchFamily="2"/>
              </a:rPr>
              <a:t>EURO + IVA </a:t>
            </a:r>
            <a:r>
              <a:rPr lang="it-IT" sz="1100" b="1" i="1" spc="0" dirty="0" smtClean="0">
                <a:solidFill>
                  <a:srgbClr val="040404"/>
                </a:solidFill>
                <a:latin typeface="Calibri" panose="02020603050405020304" pitchFamily="2"/>
              </a:rPr>
              <a:t>	</a:t>
            </a:r>
            <a:r>
              <a:rPr lang="it-IT" sz="1600" b="1" i="1" u="sng" spc="0" dirty="0" smtClean="0">
                <a:solidFill>
                  <a:srgbClr val="0000FF"/>
                </a:solidFill>
                <a:latin typeface="Calibri" panose="02020603050405020304" pitchFamily="2"/>
              </a:rPr>
              <a:t>www.errek.it</a:t>
            </a:r>
            <a:r>
              <a:rPr lang="it-IT" sz="100" b="1" i="1" spc="0" dirty="0" smtClean="0">
                <a:solidFill>
                  <a:srgbClr val="040404"/>
                </a:solidFill>
                <a:latin typeface="Calibri" panose="02020603050405020304" pitchFamily="2"/>
              </a:rPr>
              <a:t> </a:t>
            </a:r>
            <a:endParaRPr lang="it-IT" sz="100" b="1" i="1" spc="0" dirty="0">
              <a:solidFill>
                <a:srgbClr val="040404"/>
              </a:solidFill>
              <a:latin typeface="Calibri" panose="02020603050405020304" pitchFamily="2"/>
            </a:endParaRPr>
          </a:p>
        </p:txBody>
      </p:sp>
      <p:pic>
        <p:nvPicPr>
          <p:cNvPr id="8" name="Immagine 7"/>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467469" y="631872"/>
            <a:ext cx="6912768" cy="827190"/>
          </a:xfrm>
          <a:prstGeom prst="rect">
            <a:avLst/>
          </a:prstGeom>
          <a:solidFill>
            <a:srgbClr val="FFFFFF"/>
          </a:solidFill>
          <a:ln>
            <a:noFill/>
          </a:ln>
        </p:spPr>
      </p:pic>
      <p:pic>
        <p:nvPicPr>
          <p:cNvPr id="9" name="Immagine 8" descr="O:\Scambio\Carta_Intestata\AEO_Logo+N.Aut_InBasso.jpg"/>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4859957" y="735334"/>
            <a:ext cx="1800200" cy="579712"/>
          </a:xfrm>
          <a:prstGeom prst="rect">
            <a:avLst/>
          </a:prstGeom>
          <a:noFill/>
          <a:ln>
            <a:noFill/>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10" name="Segnaposto testo 9"/>
          <p:cNvSpPr>
            <a:spLocks noGrp="1"/>
          </p:cNvSpPr>
          <p:nvPr>
            <p:ph type="body" idx="10"/>
          </p:nvPr>
        </p:nvSpPr>
        <p:spPr>
          <a:xfrm>
            <a:off x="553085" y="990600"/>
            <a:ext cx="6413500" cy="8965406"/>
          </a:xfrm>
          <a:prstGeom prst="rect">
            <a:avLst/>
          </a:prstGeom>
          <a:noFill/>
          <a:ln w="0" cmpd="sng">
            <a:noFill/>
            <a:prstDash val="solid"/>
          </a:ln>
        </p:spPr>
        <p:txBody>
          <a:bodyPr vert="horz" lIns="0" tIns="12065" rIns="0" bIns="0" anchor="t"/>
          <a:lstStyle/>
          <a:p>
            <a:pPr marL="0" marR="0" indent="0" algn="l">
              <a:lnSpc>
                <a:spcPts val="1900"/>
              </a:lnSpc>
              <a:spcAft>
                <a:spcPts val="0"/>
              </a:spcAft>
            </a:pPr>
            <a:r>
              <a:rPr lang="it-IT" sz="1600" b="1" spc="-5" dirty="0">
                <a:solidFill>
                  <a:srgbClr val="000000"/>
                </a:solidFill>
                <a:latin typeface="Calibri" panose="02020603050405020304" pitchFamily="2"/>
              </a:rPr>
              <a:t>Modulo di adesione evento formativo </a:t>
            </a:r>
          </a:p>
          <a:p>
            <a:pPr marL="0" marR="0" indent="0" algn="l">
              <a:lnSpc>
                <a:spcPts val="1900"/>
              </a:lnSpc>
              <a:spcBef>
                <a:spcPts val="0"/>
              </a:spcBef>
              <a:spcAft>
                <a:spcPts val="0"/>
              </a:spcAft>
            </a:pPr>
            <a:r>
              <a:rPr lang="it-IT" sz="1600" b="1" spc="5" dirty="0">
                <a:solidFill>
                  <a:srgbClr val="000000"/>
                </a:solidFill>
                <a:latin typeface="Calibri" panose="02020603050405020304" pitchFamily="2"/>
              </a:rPr>
              <a:t>Tel. 0461/421561 Fax: </a:t>
            </a:r>
            <a:r>
              <a:rPr lang="it-IT" sz="1600" b="1" spc="5" dirty="0" smtClean="0">
                <a:solidFill>
                  <a:srgbClr val="000000"/>
                </a:solidFill>
                <a:latin typeface="Calibri" panose="02020603050405020304" pitchFamily="2"/>
              </a:rPr>
              <a:t>0461/421562 </a:t>
            </a:r>
            <a:r>
              <a:rPr lang="it-IT" sz="1600" b="1" spc="5" dirty="0">
                <a:solidFill>
                  <a:srgbClr val="000000"/>
                </a:solidFill>
                <a:latin typeface="Calibri" panose="02020603050405020304" pitchFamily="2"/>
              </a:rPr>
              <a:t>@-</a:t>
            </a:r>
            <a:r>
              <a:rPr lang="it-IT" sz="1600" b="1" u="sng" spc="5" dirty="0">
                <a:solidFill>
                  <a:srgbClr val="0000FF"/>
                </a:solidFill>
                <a:latin typeface="Calibri" panose="02020603050405020304" pitchFamily="2"/>
              </a:rPr>
              <a:t>mail: amministrazione1@errek.it</a:t>
            </a:r>
            <a:r>
              <a:rPr lang="it-IT" sz="100" b="1" spc="5" dirty="0">
                <a:solidFill>
                  <a:srgbClr val="0000FF"/>
                </a:solidFill>
                <a:latin typeface="Calibri" panose="02020603050405020304" pitchFamily="2"/>
              </a:rPr>
              <a:t> </a:t>
            </a:r>
          </a:p>
          <a:p>
            <a:pPr marL="0" marR="0" indent="0" algn="l">
              <a:lnSpc>
                <a:spcPts val="1900"/>
              </a:lnSpc>
              <a:spcBef>
                <a:spcPts val="0"/>
              </a:spcBef>
              <a:spcAft>
                <a:spcPts val="0"/>
              </a:spcAft>
            </a:pPr>
            <a:r>
              <a:rPr lang="it-IT" sz="1600" b="1" spc="-5" dirty="0" smtClean="0">
                <a:solidFill>
                  <a:srgbClr val="000000"/>
                </a:solidFill>
                <a:latin typeface="Calibri" panose="02020603050405020304" pitchFamily="2"/>
              </a:rPr>
              <a:t>Sig.ra </a:t>
            </a:r>
            <a:r>
              <a:rPr lang="it-IT" sz="1600" b="1" spc="-5" dirty="0">
                <a:solidFill>
                  <a:srgbClr val="000000"/>
                </a:solidFill>
                <a:latin typeface="Calibri" panose="02020603050405020304" pitchFamily="2"/>
              </a:rPr>
              <a:t>Mostaccio </a:t>
            </a:r>
            <a:r>
              <a:rPr lang="it-IT" sz="1600" b="1" spc="-5" dirty="0" smtClean="0">
                <a:solidFill>
                  <a:srgbClr val="000000"/>
                </a:solidFill>
                <a:latin typeface="Calibri" panose="02020603050405020304" pitchFamily="2"/>
              </a:rPr>
              <a:t>Maria </a:t>
            </a:r>
            <a:endParaRPr lang="it-IT" sz="1600" b="1" spc="-5" dirty="0">
              <a:solidFill>
                <a:srgbClr val="000000"/>
              </a:solidFill>
              <a:latin typeface="Calibri" panose="02020603050405020304" pitchFamily="2"/>
            </a:endParaRPr>
          </a:p>
          <a:p>
            <a:pPr marL="0" marR="914400" indent="0" algn="l">
              <a:lnSpc>
                <a:spcPts val="1900"/>
              </a:lnSpc>
              <a:spcBef>
                <a:spcPts val="1775"/>
              </a:spcBef>
              <a:spcAft>
                <a:spcPts val="0"/>
              </a:spcAft>
            </a:pPr>
            <a:r>
              <a:rPr lang="it-IT" sz="1600" spc="0" dirty="0">
                <a:solidFill>
                  <a:srgbClr val="000000"/>
                </a:solidFill>
                <a:latin typeface="Calibri" panose="02020603050405020304" pitchFamily="2"/>
              </a:rPr>
              <a:t>AUDITORIUM c/o Centro Congressi Interporto doganale di Trento </a:t>
            </a:r>
            <a:r>
              <a:rPr lang="it-IT" sz="1600" spc="0" dirty="0" smtClean="0">
                <a:solidFill>
                  <a:srgbClr val="000000"/>
                </a:solidFill>
                <a:latin typeface="Calibri" panose="02020603050405020304" pitchFamily="2"/>
              </a:rPr>
              <a:t>Via </a:t>
            </a:r>
            <a:r>
              <a:rPr lang="it-IT" sz="1600" spc="0" dirty="0">
                <a:solidFill>
                  <a:srgbClr val="000000"/>
                </a:solidFill>
                <a:latin typeface="Calibri" panose="02020603050405020304" pitchFamily="2"/>
              </a:rPr>
              <a:t>Innsbruck </a:t>
            </a:r>
            <a:r>
              <a:rPr lang="it-IT" sz="1600" spc="0" dirty="0" smtClean="0">
                <a:solidFill>
                  <a:srgbClr val="000000"/>
                </a:solidFill>
                <a:latin typeface="Calibri" panose="02020603050405020304" pitchFamily="2"/>
              </a:rPr>
              <a:t>13/15–martedì 12 dicembre 2017 </a:t>
            </a:r>
            <a:r>
              <a:rPr lang="it-IT" sz="1600" spc="0" dirty="0">
                <a:solidFill>
                  <a:srgbClr val="000000"/>
                </a:solidFill>
                <a:latin typeface="Calibri" panose="02020603050405020304" pitchFamily="2"/>
              </a:rPr>
              <a:t>(ore </a:t>
            </a:r>
            <a:r>
              <a:rPr lang="it-IT" sz="1600" spc="0" dirty="0" smtClean="0">
                <a:solidFill>
                  <a:srgbClr val="000000"/>
                </a:solidFill>
                <a:latin typeface="Calibri" panose="02020603050405020304" pitchFamily="2"/>
              </a:rPr>
              <a:t>09.00/13.00)</a:t>
            </a:r>
          </a:p>
          <a:p>
            <a:pPr marL="0" marR="914400" indent="0" algn="l">
              <a:lnSpc>
                <a:spcPts val="1900"/>
              </a:lnSpc>
              <a:spcBef>
                <a:spcPts val="1775"/>
              </a:spcBef>
              <a:spcAft>
                <a:spcPts val="0"/>
              </a:spcAft>
            </a:pPr>
            <a:endParaRPr lang="it-IT" sz="1600" spc="0" dirty="0">
              <a:solidFill>
                <a:srgbClr val="000000"/>
              </a:solidFill>
              <a:latin typeface="Calibri" panose="02020603050405020304" pitchFamily="2"/>
            </a:endParaRPr>
          </a:p>
          <a:p>
            <a:pPr marL="0" marR="228600" indent="0" algn="just">
              <a:lnSpc>
                <a:spcPts val="2600"/>
              </a:lnSpc>
              <a:spcBef>
                <a:spcPts val="820"/>
              </a:spcBef>
              <a:spcAft>
                <a:spcPts val="0"/>
              </a:spcAft>
            </a:pPr>
            <a:r>
              <a:rPr lang="it-IT" sz="1100" b="1" spc="0" dirty="0">
                <a:solidFill>
                  <a:srgbClr val="000000"/>
                </a:solidFill>
                <a:latin typeface="Calibri" panose="02020603050405020304" pitchFamily="2"/>
              </a:rPr>
              <a:t>LA SCHEDA DOVR</a:t>
            </a:r>
            <a:r>
              <a:rPr lang="it-IT" sz="900" b="1" spc="0" dirty="0">
                <a:solidFill>
                  <a:srgbClr val="000000"/>
                </a:solidFill>
                <a:latin typeface="Verdana" panose="02020603050405020304" pitchFamily="2"/>
              </a:rPr>
              <a:t>À </a:t>
            </a:r>
            <a:r>
              <a:rPr lang="it-IT" sz="1100" b="1" spc="0" dirty="0">
                <a:solidFill>
                  <a:srgbClr val="000000"/>
                </a:solidFill>
                <a:latin typeface="Calibri" panose="02020603050405020304" pitchFamily="2"/>
              </a:rPr>
              <a:t>ESSERE INVIATA ENTRO 5 GG DALL‘EVENTO CON COPIA DEL PAGAMENTO EFFETTUATO Dati per la fatturazione </a:t>
            </a:r>
            <a:r>
              <a:rPr lang="it-IT" sz="1150" spc="0" dirty="0">
                <a:solidFill>
                  <a:srgbClr val="000000"/>
                </a:solidFill>
                <a:latin typeface="Calibri" panose="02020603050405020304" pitchFamily="2"/>
              </a:rPr>
              <a:t>(compilare tutti i campi) </a:t>
            </a:r>
          </a:p>
          <a:p>
            <a:pPr marL="0" marR="0" indent="0" algn="l">
              <a:lnSpc>
                <a:spcPts val="1200"/>
              </a:lnSpc>
              <a:spcBef>
                <a:spcPts val="1395"/>
              </a:spcBef>
              <a:spcAft>
                <a:spcPts val="0"/>
              </a:spcAft>
              <a:tabLst>
                <a:tab pos="6126480" algn="l"/>
              </a:tabLst>
            </a:pPr>
            <a:r>
              <a:rPr lang="it-IT" sz="1150" spc="20" dirty="0">
                <a:solidFill>
                  <a:srgbClr val="000000"/>
                </a:solidFill>
                <a:latin typeface="Calibri" panose="02020603050405020304" pitchFamily="2"/>
              </a:rPr>
              <a:t>Ragione </a:t>
            </a:r>
            <a:r>
              <a:rPr lang="it-IT" sz="1150" spc="20" dirty="0" smtClean="0">
                <a:solidFill>
                  <a:srgbClr val="000000"/>
                </a:solidFill>
                <a:latin typeface="Calibri" panose="02020603050405020304" pitchFamily="2"/>
              </a:rPr>
              <a:t>sociale  </a:t>
            </a:r>
            <a:r>
              <a:rPr lang="it-IT" sz="100" spc="20" dirty="0" smtClean="0">
                <a:solidFill>
                  <a:srgbClr val="000000"/>
                </a:solidFill>
                <a:latin typeface="Calibri" panose="02020603050405020304" pitchFamily="2"/>
              </a:rPr>
              <a:t> 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endParaRPr lang="it-IT" sz="100" spc="20" dirty="0">
              <a:solidFill>
                <a:srgbClr val="000000"/>
              </a:solidFill>
              <a:latin typeface="Calibri" panose="02020603050405020304" pitchFamily="2"/>
            </a:endParaRPr>
          </a:p>
          <a:p>
            <a:pPr marL="0" marR="0" indent="0" algn="l">
              <a:lnSpc>
                <a:spcPts val="1200"/>
              </a:lnSpc>
              <a:spcBef>
                <a:spcPts val="1395"/>
              </a:spcBef>
              <a:spcAft>
                <a:spcPts val="0"/>
              </a:spcAft>
              <a:tabLst>
                <a:tab pos="2880360" algn="l"/>
                <a:tab pos="6126480" algn="l"/>
              </a:tabLst>
            </a:pPr>
            <a:r>
              <a:rPr lang="it-IT" sz="1150" spc="15" dirty="0">
                <a:solidFill>
                  <a:srgbClr val="000000"/>
                </a:solidFill>
                <a:latin typeface="Calibri" panose="02020603050405020304" pitchFamily="2"/>
              </a:rPr>
              <a:t>P. IVA Codice fiscale </a:t>
            </a:r>
            <a:r>
              <a:rPr lang="it-IT" sz="100" spc="15" dirty="0">
                <a:solidFill>
                  <a:srgbClr val="000000"/>
                </a:solidFill>
                <a:latin typeface="Calibri" panose="02020603050405020304" pitchFamily="2"/>
              </a:rPr>
              <a:t> </a:t>
            </a:r>
            <a:r>
              <a:rPr lang="it-IT" sz="100" spc="15" dirty="0" smtClean="0">
                <a:solidFill>
                  <a:srgbClr val="000000"/>
                </a:solidFill>
                <a:latin typeface="Calibri" panose="02020603050405020304" pitchFamily="2"/>
              </a:rPr>
              <a:t> 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endParaRPr lang="it-IT" sz="100" spc="15" dirty="0">
              <a:solidFill>
                <a:srgbClr val="000000"/>
              </a:solidFill>
              <a:latin typeface="Calibri" panose="02020603050405020304" pitchFamily="2"/>
            </a:endParaRPr>
          </a:p>
          <a:p>
            <a:pPr marL="0" marR="0" indent="0" algn="l">
              <a:lnSpc>
                <a:spcPts val="1200"/>
              </a:lnSpc>
              <a:spcBef>
                <a:spcPts val="1435"/>
              </a:spcBef>
              <a:spcAft>
                <a:spcPts val="0"/>
              </a:spcAft>
              <a:tabLst>
                <a:tab pos="2331720" algn="l"/>
                <a:tab pos="4480560" algn="l"/>
                <a:tab pos="6126480" algn="l"/>
              </a:tabLst>
            </a:pPr>
            <a:r>
              <a:rPr lang="it-IT" sz="1150" spc="10" dirty="0">
                <a:solidFill>
                  <a:srgbClr val="000000"/>
                </a:solidFill>
                <a:latin typeface="Calibri" panose="02020603050405020304" pitchFamily="2"/>
              </a:rPr>
              <a:t>Indirizzo Citt</a:t>
            </a:r>
            <a:r>
              <a:rPr lang="it-IT" sz="900" spc="10" dirty="0">
                <a:solidFill>
                  <a:srgbClr val="000000"/>
                </a:solidFill>
                <a:latin typeface="Verdana" panose="02020603050405020304" pitchFamily="2"/>
              </a:rPr>
              <a:t>à </a:t>
            </a:r>
            <a:r>
              <a:rPr lang="it-IT" sz="1150" spc="10" dirty="0">
                <a:solidFill>
                  <a:srgbClr val="000000"/>
                </a:solidFill>
                <a:latin typeface="Calibri" panose="02020603050405020304" pitchFamily="2"/>
              </a:rPr>
              <a:t>Provincia </a:t>
            </a:r>
            <a:r>
              <a:rPr lang="it-IT" sz="100" spc="10" dirty="0">
                <a:solidFill>
                  <a:srgbClr val="000000"/>
                </a:solidFill>
                <a:latin typeface="Calibri" panose="02020603050405020304" pitchFamily="2"/>
              </a:rPr>
              <a:t> </a:t>
            </a:r>
            <a:r>
              <a:rPr lang="it-IT" sz="100" spc="10" dirty="0" smtClean="0">
                <a:solidFill>
                  <a:srgbClr val="000000"/>
                </a:solidFill>
                <a:latin typeface="Calibri" panose="02020603050405020304" pitchFamily="2"/>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endParaRPr lang="it-IT" sz="100" spc="10" dirty="0">
              <a:solidFill>
                <a:srgbClr val="000000"/>
              </a:solidFill>
              <a:latin typeface="Calibri" panose="02020603050405020304" pitchFamily="2"/>
            </a:endParaRPr>
          </a:p>
          <a:p>
            <a:pPr marL="0" marR="0" indent="0" algn="l">
              <a:lnSpc>
                <a:spcPts val="2600"/>
              </a:lnSpc>
              <a:spcBef>
                <a:spcPts val="40"/>
              </a:spcBef>
              <a:spcAft>
                <a:spcPts val="0"/>
              </a:spcAft>
              <a:tabLst>
                <a:tab pos="1463040" algn="l"/>
                <a:tab pos="3931920" algn="l"/>
                <a:tab pos="6126480" algn="l"/>
              </a:tabLst>
            </a:pPr>
            <a:r>
              <a:rPr lang="it-IT" sz="1150" spc="0" dirty="0">
                <a:solidFill>
                  <a:srgbClr val="000000"/>
                </a:solidFill>
                <a:latin typeface="Calibri" panose="02020603050405020304" pitchFamily="2"/>
              </a:rPr>
              <a:t>CAP Telefono Fax </a:t>
            </a:r>
            <a:r>
              <a:rPr lang="it-IT" sz="100" spc="0" dirty="0">
                <a:solidFill>
                  <a:srgbClr val="000000"/>
                </a:solidFill>
                <a:latin typeface="Calibri" panose="02020603050405020304" pitchFamily="2"/>
              </a:rPr>
              <a:t> </a:t>
            </a:r>
            <a:r>
              <a:rPr lang="it-IT" sz="100" spc="0" dirty="0" smtClean="0">
                <a:solidFill>
                  <a:srgbClr val="000000"/>
                </a:solidFill>
                <a:latin typeface="Calibri" panose="02020603050405020304" pitchFamily="2"/>
              </a:rPr>
              <a:t> 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r>
              <a:rPr dirty="0"/>
              <a:t/>
            </a:r>
            <a:br>
              <a:rPr dirty="0"/>
            </a:br>
            <a:r>
              <a:rPr lang="it-IT" sz="1100" b="1" spc="0" dirty="0">
                <a:solidFill>
                  <a:srgbClr val="000000"/>
                </a:solidFill>
                <a:latin typeface="Calibri" panose="02020603050405020304" pitchFamily="2"/>
              </a:rPr>
              <a:t>Dati del partecipante </a:t>
            </a:r>
          </a:p>
          <a:p>
            <a:pPr marL="0" marR="0" indent="0" algn="l">
              <a:lnSpc>
                <a:spcPts val="1200"/>
              </a:lnSpc>
              <a:spcBef>
                <a:spcPts val="1395"/>
              </a:spcBef>
              <a:spcAft>
                <a:spcPts val="0"/>
              </a:spcAft>
              <a:tabLst>
                <a:tab pos="3108960" algn="l"/>
                <a:tab pos="6126480" algn="l"/>
              </a:tabLst>
            </a:pPr>
            <a:r>
              <a:rPr lang="it-IT" sz="1150" spc="25" dirty="0">
                <a:solidFill>
                  <a:srgbClr val="000000"/>
                </a:solidFill>
                <a:latin typeface="Calibri" panose="02020603050405020304" pitchFamily="2"/>
              </a:rPr>
              <a:t>Cognome Nome </a:t>
            </a:r>
            <a:r>
              <a:rPr lang="it-IT" sz="100" spc="25" dirty="0">
                <a:solidFill>
                  <a:srgbClr val="000000"/>
                </a:solidFill>
                <a:latin typeface="Calibri" panose="02020603050405020304" pitchFamily="2"/>
              </a:rPr>
              <a:t> </a:t>
            </a:r>
            <a:r>
              <a:rPr lang="it-IT" sz="100" spc="25" dirty="0" smtClean="0">
                <a:solidFill>
                  <a:srgbClr val="000000"/>
                </a:solidFill>
                <a:latin typeface="Calibri" panose="02020603050405020304" pitchFamily="2"/>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endParaRPr lang="it-IT" sz="100" spc="25" dirty="0">
              <a:solidFill>
                <a:srgbClr val="000000"/>
              </a:solidFill>
              <a:latin typeface="Calibri" panose="02020603050405020304" pitchFamily="2"/>
            </a:endParaRPr>
          </a:p>
          <a:p>
            <a:pPr marL="0" marR="182880" indent="0" algn="l">
              <a:lnSpc>
                <a:spcPts val="2600"/>
              </a:lnSpc>
              <a:spcBef>
                <a:spcPts val="0"/>
              </a:spcBef>
              <a:spcAft>
                <a:spcPts val="0"/>
              </a:spcAft>
              <a:tabLst>
                <a:tab pos="6126480" algn="l"/>
              </a:tabLst>
            </a:pPr>
            <a:r>
              <a:rPr lang="it-IT" sz="1150" spc="0" dirty="0">
                <a:solidFill>
                  <a:srgbClr val="000000"/>
                </a:solidFill>
                <a:latin typeface="Calibri" panose="02020603050405020304" pitchFamily="2"/>
              </a:rPr>
              <a:t>E-mail alla quale inviare la conferma di adesione e/o comunicazioni </a:t>
            </a:r>
            <a:r>
              <a:rPr lang="it-IT" sz="1100" b="1" spc="0" dirty="0">
                <a:solidFill>
                  <a:srgbClr val="000000"/>
                </a:solidFill>
                <a:latin typeface="Calibri" panose="02020603050405020304" pitchFamily="2"/>
              </a:rPr>
              <a:t>dal secondo partecipante in poi quota di partecipazione € </a:t>
            </a:r>
            <a:r>
              <a:rPr lang="it-IT" sz="1100" b="1" dirty="0">
                <a:solidFill>
                  <a:srgbClr val="000000"/>
                </a:solidFill>
                <a:latin typeface="Calibri" panose="02020603050405020304" pitchFamily="2"/>
              </a:rPr>
              <a:t>5</a:t>
            </a:r>
            <a:r>
              <a:rPr lang="it-IT" sz="1100" b="1" dirty="0" smtClean="0">
                <a:solidFill>
                  <a:srgbClr val="000000"/>
                </a:solidFill>
                <a:latin typeface="Calibri" panose="02020603050405020304" pitchFamily="2"/>
              </a:rPr>
              <a:t>5</a:t>
            </a:r>
            <a:r>
              <a:rPr lang="it-IT" sz="1100" b="1" spc="0" dirty="0" smtClean="0">
                <a:solidFill>
                  <a:srgbClr val="000000"/>
                </a:solidFill>
                <a:latin typeface="Calibri" panose="02020603050405020304" pitchFamily="2"/>
              </a:rPr>
              <a:t>,00 </a:t>
            </a:r>
            <a:r>
              <a:rPr lang="it-IT" sz="1100" b="1" spc="0" dirty="0">
                <a:solidFill>
                  <a:srgbClr val="000000"/>
                </a:solidFill>
                <a:latin typeface="Calibri" panose="02020603050405020304" pitchFamily="2"/>
              </a:rPr>
              <a:t>+ IVA </a:t>
            </a:r>
          </a:p>
          <a:p>
            <a:pPr marL="0" marR="0" indent="0" algn="l">
              <a:lnSpc>
                <a:spcPts val="1200"/>
              </a:lnSpc>
              <a:spcBef>
                <a:spcPts val="1395"/>
              </a:spcBef>
              <a:spcAft>
                <a:spcPts val="0"/>
              </a:spcAft>
              <a:tabLst>
                <a:tab pos="3108960" algn="l"/>
                <a:tab pos="6126480" algn="l"/>
              </a:tabLst>
            </a:pPr>
            <a:r>
              <a:rPr lang="it-IT" sz="1150" spc="25" dirty="0">
                <a:solidFill>
                  <a:srgbClr val="000000"/>
                </a:solidFill>
                <a:latin typeface="Calibri" panose="02020603050405020304" pitchFamily="2"/>
              </a:rPr>
              <a:t>Cognome Nome </a:t>
            </a:r>
            <a:r>
              <a:rPr lang="it-IT" sz="100" spc="25" dirty="0">
                <a:solidFill>
                  <a:srgbClr val="000000"/>
                </a:solidFill>
                <a:latin typeface="Calibri" panose="02020603050405020304" pitchFamily="2"/>
              </a:rPr>
              <a:t> </a:t>
            </a:r>
            <a:r>
              <a:rPr lang="it-IT" sz="100" spc="25" dirty="0" smtClean="0">
                <a:solidFill>
                  <a:srgbClr val="000000"/>
                </a:solidFill>
                <a:latin typeface="Calibri" panose="02020603050405020304" pitchFamily="2"/>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endParaRPr lang="it-IT" sz="100" spc="25" dirty="0">
              <a:solidFill>
                <a:srgbClr val="000000"/>
              </a:solidFill>
              <a:latin typeface="Calibri" panose="02020603050405020304" pitchFamily="2"/>
            </a:endParaRPr>
          </a:p>
          <a:p>
            <a:pPr marL="0" marR="0" indent="0" algn="l">
              <a:lnSpc>
                <a:spcPts val="1200"/>
              </a:lnSpc>
              <a:spcBef>
                <a:spcPts val="1395"/>
              </a:spcBef>
              <a:spcAft>
                <a:spcPts val="0"/>
              </a:spcAft>
              <a:tabLst>
                <a:tab pos="6126480" algn="l"/>
              </a:tabLst>
            </a:pPr>
            <a:r>
              <a:rPr lang="it-IT" sz="1150" spc="5" dirty="0">
                <a:solidFill>
                  <a:srgbClr val="000000"/>
                </a:solidFill>
                <a:latin typeface="Calibri" panose="02020603050405020304" pitchFamily="2"/>
              </a:rPr>
              <a:t>E-mail alla quale inviare la conferma di adesione e/o comunicazioni </a:t>
            </a:r>
            <a:r>
              <a:rPr lang="it-IT" sz="100" spc="5" dirty="0">
                <a:solidFill>
                  <a:srgbClr val="000000"/>
                </a:solidFill>
                <a:latin typeface="Calibri" panose="02020603050405020304" pitchFamily="2"/>
              </a:rPr>
              <a:t> </a:t>
            </a:r>
          </a:p>
          <a:p>
            <a:pPr marL="0" marR="0" indent="0" algn="l">
              <a:lnSpc>
                <a:spcPts val="1400"/>
              </a:lnSpc>
              <a:spcBef>
                <a:spcPts val="1400"/>
              </a:spcBef>
              <a:spcAft>
                <a:spcPts val="0"/>
              </a:spcAft>
            </a:pPr>
            <a:r>
              <a:rPr lang="it-IT" sz="1200" b="1" spc="0" dirty="0">
                <a:solidFill>
                  <a:srgbClr val="000000"/>
                </a:solidFill>
                <a:latin typeface="Calibri" panose="02020603050405020304" pitchFamily="2"/>
              </a:rPr>
              <a:t>MATERIALE DIDATTICO E COFFEE BREAK INCLUSI </a:t>
            </a:r>
            <a:r>
              <a:rPr dirty="0"/>
              <a:t/>
            </a:r>
            <a:br>
              <a:rPr dirty="0"/>
            </a:br>
            <a:r>
              <a:rPr lang="it-IT" sz="1200" b="1" spc="0" dirty="0">
                <a:solidFill>
                  <a:srgbClr val="000000"/>
                </a:solidFill>
                <a:latin typeface="Calibri" panose="02020603050405020304" pitchFamily="2"/>
              </a:rPr>
              <a:t>SARA‘ RILASCIATO ATTESTATO DI PARTECIPAZIONE </a:t>
            </a:r>
          </a:p>
          <a:p>
            <a:pPr marL="0" marR="0" indent="0" algn="just">
              <a:lnSpc>
                <a:spcPts val="1100"/>
              </a:lnSpc>
              <a:spcBef>
                <a:spcPts val="1240"/>
              </a:spcBef>
              <a:spcAft>
                <a:spcPts val="0"/>
              </a:spcAft>
            </a:pPr>
            <a:r>
              <a:rPr lang="it-IT" sz="900" spc="0" dirty="0">
                <a:solidFill>
                  <a:srgbClr val="000000"/>
                </a:solidFill>
                <a:latin typeface="Calibri" panose="02020603050405020304" pitchFamily="2"/>
              </a:rPr>
              <a:t>Ai sensi ed in conformit</a:t>
            </a:r>
            <a:r>
              <a:rPr lang="it-IT" sz="750" spc="0" dirty="0">
                <a:solidFill>
                  <a:srgbClr val="000000"/>
                </a:solidFill>
                <a:latin typeface="Verdana" panose="02020603050405020304" pitchFamily="2"/>
              </a:rPr>
              <a:t>à </a:t>
            </a:r>
            <a:r>
              <a:rPr lang="it-IT" sz="900" spc="0" dirty="0">
                <a:solidFill>
                  <a:srgbClr val="000000"/>
                </a:solidFill>
                <a:latin typeface="Calibri" panose="02020603050405020304" pitchFamily="2"/>
              </a:rPr>
              <a:t>di quanto previsto dal </a:t>
            </a:r>
            <a:r>
              <a:rPr lang="it-IT" sz="900" spc="0" dirty="0" err="1">
                <a:solidFill>
                  <a:srgbClr val="000000"/>
                </a:solidFill>
                <a:latin typeface="Calibri" panose="02020603050405020304" pitchFamily="2"/>
              </a:rPr>
              <a:t>D.Lgs.N</a:t>
            </a:r>
            <a:r>
              <a:rPr lang="it-IT" sz="900" spc="0" dirty="0">
                <a:solidFill>
                  <a:srgbClr val="000000"/>
                </a:solidFill>
                <a:latin typeface="Calibri" panose="02020603050405020304" pitchFamily="2"/>
              </a:rPr>
              <a:t>. 196/2013, la Errek Trento srl CAD informa che i dati raccolti saranno trattati con l‘ausilio dei moderni sistemi informatici ed archiviati elettronicamente presso la propria sede; i medesimi saranno utilizzati per la fornitura dei servizi richiesti e/o per scopi amministrativi, contabili e fiscali, nonché per comunicare le future iniziative promosse da Errek Trento srl CAD; il conferimento dei dati </a:t>
            </a:r>
            <a:r>
              <a:rPr lang="it-IT" sz="900" spc="0" dirty="0" err="1">
                <a:solidFill>
                  <a:srgbClr val="000000"/>
                </a:solidFill>
                <a:latin typeface="Calibri" panose="02020603050405020304" pitchFamily="2"/>
              </a:rPr>
              <a:t>é</a:t>
            </a:r>
            <a:r>
              <a:rPr lang="it-IT" sz="900" spc="0" dirty="0">
                <a:solidFill>
                  <a:srgbClr val="000000"/>
                </a:solidFill>
                <a:latin typeface="Calibri" panose="02020603050405020304" pitchFamily="2"/>
              </a:rPr>
              <a:t> facoltativo, ma necessario per l‘espletamento del servizio; i dati raccolti ed archiviati non saranno comunicati a terzi né diffusi e saranno trattati esclusivamente da dipendenti della Errek Trento srl CAD di ci</a:t>
            </a:r>
            <a:r>
              <a:rPr lang="it-IT" sz="750" spc="0" dirty="0">
                <a:solidFill>
                  <a:srgbClr val="000000"/>
                </a:solidFill>
                <a:latin typeface="Verdana" panose="02020603050405020304" pitchFamily="2"/>
              </a:rPr>
              <a:t>ò </a:t>
            </a:r>
            <a:r>
              <a:rPr lang="it-IT" sz="900" spc="0" dirty="0">
                <a:solidFill>
                  <a:srgbClr val="000000"/>
                </a:solidFill>
                <a:latin typeface="Calibri" panose="02020603050405020304" pitchFamily="2"/>
              </a:rPr>
              <a:t>appositamente incaricati.; ad ogni momento l‘interessato potr</a:t>
            </a:r>
            <a:r>
              <a:rPr lang="it-IT" sz="750" spc="0" dirty="0">
                <a:solidFill>
                  <a:srgbClr val="000000"/>
                </a:solidFill>
                <a:latin typeface="Verdana" panose="02020603050405020304" pitchFamily="2"/>
              </a:rPr>
              <a:t>à </a:t>
            </a:r>
            <a:r>
              <a:rPr lang="it-IT" sz="900" spc="0" dirty="0">
                <a:solidFill>
                  <a:srgbClr val="000000"/>
                </a:solidFill>
                <a:latin typeface="Calibri" panose="02020603050405020304" pitchFamily="2"/>
              </a:rPr>
              <a:t>esercitare i diritti da 7 a 10, titolo II, del </a:t>
            </a:r>
            <a:r>
              <a:rPr lang="it-IT" sz="900" spc="0" dirty="0" err="1">
                <a:solidFill>
                  <a:srgbClr val="000000"/>
                </a:solidFill>
                <a:latin typeface="Calibri" panose="02020603050405020304" pitchFamily="2"/>
              </a:rPr>
              <a:t>D.Lgs.</a:t>
            </a:r>
            <a:r>
              <a:rPr lang="it-IT" sz="900" spc="0" dirty="0">
                <a:solidFill>
                  <a:srgbClr val="000000"/>
                </a:solidFill>
                <a:latin typeface="Calibri" panose="02020603050405020304" pitchFamily="2"/>
              </a:rPr>
              <a:t> 196/2003 (conferma, modifica, cancellazione, blocco, aggiornamento, rettifica, etc. dei </a:t>
            </a:r>
            <a:r>
              <a:rPr lang="it-IT" sz="900" spc="0" dirty="0" err="1">
                <a:solidFill>
                  <a:srgbClr val="000000"/>
                </a:solidFill>
                <a:latin typeface="Calibri" panose="02020603050405020304" pitchFamily="2"/>
              </a:rPr>
              <a:t>propi</a:t>
            </a:r>
            <a:r>
              <a:rPr lang="it-IT" sz="900" spc="0" dirty="0">
                <a:solidFill>
                  <a:srgbClr val="000000"/>
                </a:solidFill>
                <a:latin typeface="Calibri" panose="02020603050405020304" pitchFamily="2"/>
              </a:rPr>
              <a:t> dati), rivolgendosi per iscritto al titolare del trattamento (Errek Trento srl CAD via </a:t>
            </a:r>
            <a:r>
              <a:rPr lang="it-IT" sz="900" spc="0" dirty="0" err="1">
                <a:solidFill>
                  <a:srgbClr val="000000"/>
                </a:solidFill>
                <a:latin typeface="Calibri" panose="02020603050405020304" pitchFamily="2"/>
              </a:rPr>
              <a:t>S.Sebastian</a:t>
            </a:r>
            <a:r>
              <a:rPr lang="it-IT" sz="900" spc="0" dirty="0">
                <a:solidFill>
                  <a:srgbClr val="000000"/>
                </a:solidFill>
                <a:latin typeface="Calibri" panose="02020603050405020304" pitchFamily="2"/>
              </a:rPr>
              <a:t> 11, 38121 Trento (TN) nella persona del legale rappresentante pro-tempore). </a:t>
            </a:r>
            <a:endParaRPr lang="it-IT" sz="900" spc="0" dirty="0" smtClean="0">
              <a:solidFill>
                <a:srgbClr val="000000"/>
              </a:solidFill>
              <a:latin typeface="Calibri" panose="02020603050405020304" pitchFamily="2"/>
            </a:endParaRPr>
          </a:p>
          <a:p>
            <a:pPr marL="0" marR="0" indent="0" algn="l">
              <a:lnSpc>
                <a:spcPts val="1100"/>
              </a:lnSpc>
              <a:spcBef>
                <a:spcPts val="1165"/>
              </a:spcBef>
              <a:spcAft>
                <a:spcPts val="3695"/>
              </a:spcAft>
              <a:tabLst>
                <a:tab pos="3108960" algn="l"/>
              </a:tabLst>
            </a:pPr>
            <a:r>
              <a:rPr lang="it-IT" sz="900" b="1" spc="-5" dirty="0" smtClean="0">
                <a:solidFill>
                  <a:srgbClr val="000000"/>
                </a:solidFill>
                <a:latin typeface="Calibri" panose="02020603050405020304" pitchFamily="2"/>
              </a:rPr>
              <a:t>TIMBRO </a:t>
            </a:r>
            <a:r>
              <a:rPr lang="it-IT" sz="900" b="1" spc="-5" dirty="0">
                <a:solidFill>
                  <a:srgbClr val="000000"/>
                </a:solidFill>
                <a:latin typeface="Calibri" panose="02020603050405020304" pitchFamily="2"/>
              </a:rPr>
              <a:t>E FIRMA DATA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Arab" typeface="Arial"/>
      </a:majorFont>
      <a:minorFont>
        <a:latin typeface="Calibri"/>
        <a:ea typeface=""/>
        <a:cs typeface=""/>
        <a:font script="Arab" typeface="Arial"/>
      </a:minorFont>
    </a:fontScheme>
    <a:fmtScheme name="Office">
      <a:fillStyleLst>
        <a:solidFill>
          <a:schemeClr val="bg1">
            <a:alpha val="0"/>
          </a:schemeClr>
        </a:solidFill>
        <a:gradFill/>
        <a:gradFill/>
      </a:fillStyleLst>
      <a:lnStyleLst>
        <a:ln/>
        <a:ln/>
        <a:ln/>
      </a:lnStyleLst>
      <a:effectStyleLst>
        <a:effectStyle>
          <a:effectLst/>
        </a:effectStyle>
        <a:effectStyle>
          <a:effectLst/>
        </a:effectStyle>
        <a:effectStyle>
          <a:effectLst/>
          <a:scene3d>
            <a:camera prst="orthographicFront"/>
            <a:lightRig rig="threePt" dir="t"/>
          </a:scene3d>
        </a:effectStyle>
      </a:effectStyleLst>
      <a:bgFillStyleLst>
        <a:solidFill>
          <a:schemeClr val="bg1">
            <a:alpha val="0"/>
          </a:schemeClr>
        </a:solidFill>
        <a:gradFill/>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113</TotalTime>
  <Words>447</Words>
  <Application>Microsoft Office PowerPoint</Application>
  <PresentationFormat>Personalizzato</PresentationFormat>
  <Paragraphs>50</Paragraphs>
  <Slides>2</Slides>
  <Notes>1</Notes>
  <HiddenSlides>0</HiddenSlides>
  <MMClips>0</MMClips>
  <ScaleCrop>false</ScaleCrop>
  <HeadingPairs>
    <vt:vector size="4" baseType="variant">
      <vt:variant>
        <vt:lpstr>Tema</vt:lpstr>
      </vt:variant>
      <vt:variant>
        <vt:i4>1</vt:i4>
      </vt:variant>
      <vt:variant>
        <vt:lpstr>Titoli diapositive</vt:lpstr>
      </vt:variant>
      <vt:variant>
        <vt:i4>2</vt:i4>
      </vt:variant>
    </vt:vector>
  </HeadingPairs>
  <TitlesOfParts>
    <vt:vector size="3" baseType="lpstr">
      <vt:lpstr/>
      <vt:lpstr>Diapositiva 1</vt:lpstr>
      <vt:lpstr>Diapositiva 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Francesca Bonvecchio</dc:creator>
  <cp:lastModifiedBy>cooperativa</cp:lastModifiedBy>
  <cp:revision>20</cp:revision>
  <cp:lastPrinted>2017-11-20T10:08:18Z</cp:lastPrinted>
  <dcterms:modified xsi:type="dcterms:W3CDTF">2017-11-21T08:14:39Z</dcterms:modified>
</cp:coreProperties>
</file>