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9"/>
  </p:notesMasterIdLst>
  <p:handoutMasterIdLst>
    <p:handoutMasterId r:id="rId20"/>
  </p:handoutMasterIdLst>
  <p:sldIdLst>
    <p:sldId id="466" r:id="rId2"/>
    <p:sldId id="397" r:id="rId3"/>
    <p:sldId id="467" r:id="rId4"/>
    <p:sldId id="468" r:id="rId5"/>
    <p:sldId id="469" r:id="rId6"/>
    <p:sldId id="470" r:id="rId7"/>
    <p:sldId id="423" r:id="rId8"/>
    <p:sldId id="480" r:id="rId9"/>
    <p:sldId id="471" r:id="rId10"/>
    <p:sldId id="479" r:id="rId11"/>
    <p:sldId id="447" r:id="rId12"/>
    <p:sldId id="472" r:id="rId13"/>
    <p:sldId id="473" r:id="rId14"/>
    <p:sldId id="474" r:id="rId15"/>
    <p:sldId id="476" r:id="rId16"/>
    <p:sldId id="477" r:id="rId17"/>
    <p:sldId id="478" r:id="rId18"/>
  </p:sldIdLst>
  <p:sldSz cx="9144000" cy="6858000" type="screen4x3"/>
  <p:notesSz cx="6797675" cy="9926638"/>
  <p:defaultTextStyle>
    <a:defPPr>
      <a:defRPr lang="it-IT"/>
    </a:defPPr>
    <a:lvl1pPr algn="l" rtl="0" fontAlgn="base">
      <a:spcBef>
        <a:spcPct val="0"/>
      </a:spcBef>
      <a:spcAft>
        <a:spcPct val="0"/>
      </a:spcAft>
      <a:defRPr sz="1600" b="1" kern="1200">
        <a:solidFill>
          <a:schemeClr val="tx1"/>
        </a:solidFill>
        <a:latin typeface="Arial" charset="0"/>
        <a:ea typeface="+mn-ea"/>
        <a:cs typeface="Arial" charset="0"/>
      </a:defRPr>
    </a:lvl1pPr>
    <a:lvl2pPr marL="457200" algn="l" rtl="0" fontAlgn="base">
      <a:spcBef>
        <a:spcPct val="0"/>
      </a:spcBef>
      <a:spcAft>
        <a:spcPct val="0"/>
      </a:spcAft>
      <a:defRPr sz="1600" b="1" kern="1200">
        <a:solidFill>
          <a:schemeClr val="tx1"/>
        </a:solidFill>
        <a:latin typeface="Arial" charset="0"/>
        <a:ea typeface="+mn-ea"/>
        <a:cs typeface="Arial" charset="0"/>
      </a:defRPr>
    </a:lvl2pPr>
    <a:lvl3pPr marL="914400" algn="l" rtl="0" fontAlgn="base">
      <a:spcBef>
        <a:spcPct val="0"/>
      </a:spcBef>
      <a:spcAft>
        <a:spcPct val="0"/>
      </a:spcAft>
      <a:defRPr sz="1600" b="1" kern="1200">
        <a:solidFill>
          <a:schemeClr val="tx1"/>
        </a:solidFill>
        <a:latin typeface="Arial" charset="0"/>
        <a:ea typeface="+mn-ea"/>
        <a:cs typeface="Arial" charset="0"/>
      </a:defRPr>
    </a:lvl3pPr>
    <a:lvl4pPr marL="1371600" algn="l" rtl="0" fontAlgn="base">
      <a:spcBef>
        <a:spcPct val="0"/>
      </a:spcBef>
      <a:spcAft>
        <a:spcPct val="0"/>
      </a:spcAft>
      <a:defRPr sz="1600" b="1" kern="1200">
        <a:solidFill>
          <a:schemeClr val="tx1"/>
        </a:solidFill>
        <a:latin typeface="Arial" charset="0"/>
        <a:ea typeface="+mn-ea"/>
        <a:cs typeface="Arial" charset="0"/>
      </a:defRPr>
    </a:lvl4pPr>
    <a:lvl5pPr marL="1828800" algn="l" rtl="0" fontAlgn="base">
      <a:spcBef>
        <a:spcPct val="0"/>
      </a:spcBef>
      <a:spcAft>
        <a:spcPct val="0"/>
      </a:spcAft>
      <a:defRPr sz="1600" b="1" kern="1200">
        <a:solidFill>
          <a:schemeClr val="tx1"/>
        </a:solidFill>
        <a:latin typeface="Arial" charset="0"/>
        <a:ea typeface="+mn-ea"/>
        <a:cs typeface="Arial" charset="0"/>
      </a:defRPr>
    </a:lvl5pPr>
    <a:lvl6pPr marL="2286000" algn="l" defTabSz="914400" rtl="0" eaLnBrk="1" latinLnBrk="0" hangingPunct="1">
      <a:defRPr sz="1600" b="1" kern="1200">
        <a:solidFill>
          <a:schemeClr val="tx1"/>
        </a:solidFill>
        <a:latin typeface="Arial" charset="0"/>
        <a:ea typeface="+mn-ea"/>
        <a:cs typeface="Arial" charset="0"/>
      </a:defRPr>
    </a:lvl6pPr>
    <a:lvl7pPr marL="2743200" algn="l" defTabSz="914400" rtl="0" eaLnBrk="1" latinLnBrk="0" hangingPunct="1">
      <a:defRPr sz="1600" b="1" kern="1200">
        <a:solidFill>
          <a:schemeClr val="tx1"/>
        </a:solidFill>
        <a:latin typeface="Arial" charset="0"/>
        <a:ea typeface="+mn-ea"/>
        <a:cs typeface="Arial" charset="0"/>
      </a:defRPr>
    </a:lvl7pPr>
    <a:lvl8pPr marL="3200400" algn="l" defTabSz="914400" rtl="0" eaLnBrk="1" latinLnBrk="0" hangingPunct="1">
      <a:defRPr sz="1600" b="1" kern="1200">
        <a:solidFill>
          <a:schemeClr val="tx1"/>
        </a:solidFill>
        <a:latin typeface="Arial" charset="0"/>
        <a:ea typeface="+mn-ea"/>
        <a:cs typeface="Arial" charset="0"/>
      </a:defRPr>
    </a:lvl8pPr>
    <a:lvl9pPr marL="3657600" algn="l" defTabSz="914400" rtl="0" eaLnBrk="1" latinLnBrk="0" hangingPunct="1">
      <a:defRPr sz="1600" b="1"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Default Section" id="{F46D93AC-D5AF-492C-BD02-E8342504DE57}">
          <p14:sldIdLst>
            <p14:sldId id="466"/>
            <p14:sldId id="397"/>
            <p14:sldId id="467"/>
            <p14:sldId id="468"/>
            <p14:sldId id="469"/>
            <p14:sldId id="470"/>
            <p14:sldId id="423"/>
            <p14:sldId id="480"/>
            <p14:sldId id="471"/>
            <p14:sldId id="479"/>
            <p14:sldId id="447"/>
            <p14:sldId id="472"/>
            <p14:sldId id="473"/>
            <p14:sldId id="474"/>
            <p14:sldId id="476"/>
            <p14:sldId id="477"/>
            <p14:sldId id="478"/>
          </p14:sldIdLst>
        </p14:section>
        <p14:section name="Untitled Section" id="{37079742-030B-49F3-8159-116E5B25214B}">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CCFFFF"/>
    <a:srgbClr val="FFD0FF"/>
    <a:srgbClr val="00FF00"/>
    <a:srgbClr val="FFFF99"/>
    <a:srgbClr val="92D050"/>
    <a:srgbClr val="666699"/>
    <a:srgbClr val="EAEAEA"/>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420" autoAdjust="0"/>
    <p:restoredTop sz="94103" autoAdjust="0"/>
  </p:normalViewPr>
  <p:slideViewPr>
    <p:cSldViewPr>
      <p:cViewPr varScale="1">
        <p:scale>
          <a:sx n="81" d="100"/>
          <a:sy n="81" d="100"/>
        </p:scale>
        <p:origin x="1046" y="53"/>
      </p:cViewPr>
      <p:guideLst>
        <p:guide orient="horz" pos="2160"/>
        <p:guide pos="288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0"/>
    </p:cViewPr>
  </p:sorterViewPr>
  <p:notesViewPr>
    <p:cSldViewPr>
      <p:cViewPr varScale="1">
        <p:scale>
          <a:sx n="37" d="100"/>
          <a:sy n="37" d="100"/>
        </p:scale>
        <p:origin x="-2510" y="-106"/>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3" y="0"/>
            <a:ext cx="2946400" cy="496888"/>
          </a:xfrm>
          <a:prstGeom prst="rect">
            <a:avLst/>
          </a:prstGeom>
          <a:noFill/>
          <a:ln w="9525">
            <a:noFill/>
            <a:miter lim="800000"/>
            <a:headEnd/>
            <a:tailEnd/>
          </a:ln>
          <a:effectLst/>
        </p:spPr>
        <p:txBody>
          <a:bodyPr vert="horz" wrap="square" lIns="91405" tIns="45703" rIns="91405" bIns="45703" numCol="1" anchor="t" anchorCtr="0" compatLnSpc="1">
            <a:prstTxWarp prst="textNoShape">
              <a:avLst/>
            </a:prstTxWarp>
          </a:bodyPr>
          <a:lstStyle>
            <a:lvl1pPr>
              <a:defRPr sz="1100" smtClean="0"/>
            </a:lvl1pPr>
          </a:lstStyle>
          <a:p>
            <a:pPr>
              <a:defRPr/>
            </a:pPr>
            <a:endParaRPr lang="it-IT"/>
          </a:p>
        </p:txBody>
      </p:sp>
      <p:sp>
        <p:nvSpPr>
          <p:cNvPr id="107523" name="Rectangle 3"/>
          <p:cNvSpPr>
            <a:spLocks noGrp="1" noChangeArrowheads="1"/>
          </p:cNvSpPr>
          <p:nvPr>
            <p:ph type="dt" sz="quarter" idx="1"/>
          </p:nvPr>
        </p:nvSpPr>
        <p:spPr bwMode="auto">
          <a:xfrm>
            <a:off x="3849693" y="0"/>
            <a:ext cx="2946400" cy="496888"/>
          </a:xfrm>
          <a:prstGeom prst="rect">
            <a:avLst/>
          </a:prstGeom>
          <a:noFill/>
          <a:ln w="9525">
            <a:noFill/>
            <a:miter lim="800000"/>
            <a:headEnd/>
            <a:tailEnd/>
          </a:ln>
          <a:effectLst/>
        </p:spPr>
        <p:txBody>
          <a:bodyPr vert="horz" wrap="square" lIns="91405" tIns="45703" rIns="91405" bIns="45703" numCol="1" anchor="t" anchorCtr="0" compatLnSpc="1">
            <a:prstTxWarp prst="textNoShape">
              <a:avLst/>
            </a:prstTxWarp>
          </a:bodyPr>
          <a:lstStyle>
            <a:lvl1pPr algn="r">
              <a:defRPr sz="1100" smtClean="0"/>
            </a:lvl1pPr>
          </a:lstStyle>
          <a:p>
            <a:pPr>
              <a:defRPr/>
            </a:pPr>
            <a:fld id="{A84A7434-D494-48BF-97D5-028FDD821FE5}" type="datetimeFigureOut">
              <a:rPr lang="it-IT"/>
              <a:pPr>
                <a:defRPr/>
              </a:pPr>
              <a:t>14/11/2017</a:t>
            </a:fld>
            <a:endParaRPr lang="it-IT"/>
          </a:p>
        </p:txBody>
      </p:sp>
      <p:sp>
        <p:nvSpPr>
          <p:cNvPr id="107524" name="Rectangle 4"/>
          <p:cNvSpPr>
            <a:spLocks noGrp="1" noChangeArrowheads="1"/>
          </p:cNvSpPr>
          <p:nvPr>
            <p:ph type="ftr" sz="quarter" idx="2"/>
          </p:nvPr>
        </p:nvSpPr>
        <p:spPr bwMode="auto">
          <a:xfrm>
            <a:off x="3" y="9428165"/>
            <a:ext cx="2946400" cy="496887"/>
          </a:xfrm>
          <a:prstGeom prst="rect">
            <a:avLst/>
          </a:prstGeom>
          <a:noFill/>
          <a:ln w="9525">
            <a:noFill/>
            <a:miter lim="800000"/>
            <a:headEnd/>
            <a:tailEnd/>
          </a:ln>
          <a:effectLst/>
        </p:spPr>
        <p:txBody>
          <a:bodyPr vert="horz" wrap="square" lIns="91405" tIns="45703" rIns="91405" bIns="45703" numCol="1" anchor="b" anchorCtr="0" compatLnSpc="1">
            <a:prstTxWarp prst="textNoShape">
              <a:avLst/>
            </a:prstTxWarp>
          </a:bodyPr>
          <a:lstStyle>
            <a:lvl1pPr>
              <a:defRPr sz="1100" smtClean="0"/>
            </a:lvl1pPr>
          </a:lstStyle>
          <a:p>
            <a:pPr>
              <a:defRPr/>
            </a:pPr>
            <a:endParaRPr lang="it-IT"/>
          </a:p>
        </p:txBody>
      </p:sp>
      <p:sp>
        <p:nvSpPr>
          <p:cNvPr id="107525" name="Rectangle 5"/>
          <p:cNvSpPr>
            <a:spLocks noGrp="1" noChangeArrowheads="1"/>
          </p:cNvSpPr>
          <p:nvPr>
            <p:ph type="sldNum" sz="quarter" idx="3"/>
          </p:nvPr>
        </p:nvSpPr>
        <p:spPr bwMode="auto">
          <a:xfrm>
            <a:off x="3849693" y="9428165"/>
            <a:ext cx="2946400" cy="496887"/>
          </a:xfrm>
          <a:prstGeom prst="rect">
            <a:avLst/>
          </a:prstGeom>
          <a:noFill/>
          <a:ln w="9525">
            <a:noFill/>
            <a:miter lim="800000"/>
            <a:headEnd/>
            <a:tailEnd/>
          </a:ln>
          <a:effectLst/>
        </p:spPr>
        <p:txBody>
          <a:bodyPr vert="horz" wrap="square" lIns="91405" tIns="45703" rIns="91405" bIns="45703" numCol="1" anchor="b" anchorCtr="0" compatLnSpc="1">
            <a:prstTxWarp prst="textNoShape">
              <a:avLst/>
            </a:prstTxWarp>
          </a:bodyPr>
          <a:lstStyle>
            <a:lvl1pPr algn="r">
              <a:defRPr sz="1100" smtClean="0"/>
            </a:lvl1pPr>
          </a:lstStyle>
          <a:p>
            <a:pPr>
              <a:defRPr/>
            </a:pPr>
            <a:fld id="{06803A3A-B3D3-4B68-BC48-94A83E218D6C}" type="slidenum">
              <a:rPr lang="it-IT"/>
              <a:pPr>
                <a:defRPr/>
              </a:pPr>
              <a:t>‹#›</a:t>
            </a:fld>
            <a:endParaRPr lang="it-IT"/>
          </a:p>
        </p:txBody>
      </p:sp>
    </p:spTree>
    <p:extLst>
      <p:ext uri="{BB962C8B-B14F-4D97-AF65-F5344CB8AC3E}">
        <p14:creationId xmlns:p14="http://schemas.microsoft.com/office/powerpoint/2010/main" val="27381221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3" y="0"/>
            <a:ext cx="2946400" cy="496888"/>
          </a:xfrm>
          <a:prstGeom prst="rect">
            <a:avLst/>
          </a:prstGeom>
        </p:spPr>
        <p:txBody>
          <a:bodyPr vert="horz" lIns="91405" tIns="45703" rIns="91405" bIns="45703" rtlCol="0"/>
          <a:lstStyle>
            <a:lvl1pPr algn="l" fontAlgn="auto">
              <a:spcBef>
                <a:spcPts val="0"/>
              </a:spcBef>
              <a:spcAft>
                <a:spcPts val="0"/>
              </a:spcAft>
              <a:defRPr sz="1100" b="0">
                <a:latin typeface="+mn-lt"/>
                <a:cs typeface="+mn-cs"/>
              </a:defRPr>
            </a:lvl1pPr>
          </a:lstStyle>
          <a:p>
            <a:pPr>
              <a:defRPr/>
            </a:pPr>
            <a:endParaRPr lang="it-IT"/>
          </a:p>
        </p:txBody>
      </p:sp>
      <p:sp>
        <p:nvSpPr>
          <p:cNvPr id="3" name="Segnaposto data 2"/>
          <p:cNvSpPr>
            <a:spLocks noGrp="1"/>
          </p:cNvSpPr>
          <p:nvPr>
            <p:ph type="dt" idx="1"/>
          </p:nvPr>
        </p:nvSpPr>
        <p:spPr>
          <a:xfrm>
            <a:off x="3849693" y="0"/>
            <a:ext cx="2946400" cy="496888"/>
          </a:xfrm>
          <a:prstGeom prst="rect">
            <a:avLst/>
          </a:prstGeom>
        </p:spPr>
        <p:txBody>
          <a:bodyPr vert="horz" lIns="91405" tIns="45703" rIns="91405" bIns="45703" rtlCol="0"/>
          <a:lstStyle>
            <a:lvl1pPr algn="r" fontAlgn="auto">
              <a:spcBef>
                <a:spcPts val="0"/>
              </a:spcBef>
              <a:spcAft>
                <a:spcPts val="0"/>
              </a:spcAft>
              <a:defRPr sz="1100" b="0">
                <a:latin typeface="+mn-lt"/>
                <a:cs typeface="+mn-cs"/>
              </a:defRPr>
            </a:lvl1pPr>
          </a:lstStyle>
          <a:p>
            <a:pPr>
              <a:defRPr/>
            </a:pPr>
            <a:fld id="{21C77333-5AC8-485C-9A35-BB68DE075CF4}" type="datetimeFigureOut">
              <a:rPr lang="it-IT"/>
              <a:pPr>
                <a:defRPr/>
              </a:pPr>
              <a:t>14/11/2017</a:t>
            </a:fld>
            <a:endParaRPr lang="it-IT" dirty="0"/>
          </a:p>
        </p:txBody>
      </p:sp>
      <p:sp>
        <p:nvSpPr>
          <p:cNvPr id="4" name="Segnaposto immagine diapositiva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05" tIns="45703" rIns="91405" bIns="45703" rtlCol="0" anchor="ctr"/>
          <a:lstStyle/>
          <a:p>
            <a:pPr lvl="0"/>
            <a:endParaRPr lang="it-IT" noProof="0" dirty="0"/>
          </a:p>
        </p:txBody>
      </p:sp>
      <p:sp>
        <p:nvSpPr>
          <p:cNvPr id="5" name="Segnaposto note 4"/>
          <p:cNvSpPr>
            <a:spLocks noGrp="1"/>
          </p:cNvSpPr>
          <p:nvPr>
            <p:ph type="body" sz="quarter" idx="3"/>
          </p:nvPr>
        </p:nvSpPr>
        <p:spPr>
          <a:xfrm>
            <a:off x="681041" y="4714879"/>
            <a:ext cx="5435600" cy="4467225"/>
          </a:xfrm>
          <a:prstGeom prst="rect">
            <a:avLst/>
          </a:prstGeom>
        </p:spPr>
        <p:txBody>
          <a:bodyPr vert="horz" lIns="91405" tIns="45703" rIns="91405" bIns="45703"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3" y="9428165"/>
            <a:ext cx="2946400" cy="496887"/>
          </a:xfrm>
          <a:prstGeom prst="rect">
            <a:avLst/>
          </a:prstGeom>
        </p:spPr>
        <p:txBody>
          <a:bodyPr vert="horz" lIns="91405" tIns="45703" rIns="91405" bIns="45703" rtlCol="0" anchor="b"/>
          <a:lstStyle>
            <a:lvl1pPr algn="l" fontAlgn="auto">
              <a:spcBef>
                <a:spcPts val="0"/>
              </a:spcBef>
              <a:spcAft>
                <a:spcPts val="0"/>
              </a:spcAft>
              <a:defRPr sz="1100" b="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49693" y="9428165"/>
            <a:ext cx="2946400" cy="496887"/>
          </a:xfrm>
          <a:prstGeom prst="rect">
            <a:avLst/>
          </a:prstGeom>
        </p:spPr>
        <p:txBody>
          <a:bodyPr vert="horz" lIns="91405" tIns="45703" rIns="91405" bIns="45703" rtlCol="0" anchor="b"/>
          <a:lstStyle>
            <a:lvl1pPr algn="r" fontAlgn="auto">
              <a:spcBef>
                <a:spcPts val="0"/>
              </a:spcBef>
              <a:spcAft>
                <a:spcPts val="0"/>
              </a:spcAft>
              <a:defRPr sz="1100" b="0">
                <a:latin typeface="+mn-lt"/>
                <a:cs typeface="+mn-cs"/>
              </a:defRPr>
            </a:lvl1pPr>
          </a:lstStyle>
          <a:p>
            <a:pPr>
              <a:defRPr/>
            </a:pPr>
            <a:fld id="{C363FCC6-CB21-41AE-8156-7041505D1025}" type="slidenum">
              <a:rPr lang="it-IT"/>
              <a:pPr>
                <a:defRPr/>
              </a:pPr>
              <a:t>‹#›</a:t>
            </a:fld>
            <a:endParaRPr lang="it-IT" dirty="0"/>
          </a:p>
        </p:txBody>
      </p:sp>
    </p:spTree>
    <p:extLst>
      <p:ext uri="{BB962C8B-B14F-4D97-AF65-F5344CB8AC3E}">
        <p14:creationId xmlns:p14="http://schemas.microsoft.com/office/powerpoint/2010/main" val="34438344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919163" y="746125"/>
            <a:ext cx="4959350" cy="3721100"/>
          </a:xfrm>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lide Number Placeholder 3"/>
          <p:cNvSpPr>
            <a:spLocks noGrp="1"/>
          </p:cNvSpPr>
          <p:nvPr>
            <p:ph type="sldNum" sz="quarter" idx="5"/>
          </p:nvPr>
        </p:nvSpPr>
        <p:spPr/>
        <p:txBody>
          <a:bodyPr/>
          <a:lstStyle/>
          <a:p>
            <a:pPr>
              <a:defRPr/>
            </a:pPr>
            <a:fld id="{8C201736-1E5C-457D-84CE-D25DFFC067D7}" type="slidenum">
              <a:rPr lang="it-IT" smtClean="0"/>
              <a:pPr>
                <a:defRPr/>
              </a:pPr>
              <a:t>1</a:t>
            </a:fld>
            <a:endParaRPr lang="it-IT" dirty="0"/>
          </a:p>
        </p:txBody>
      </p:sp>
    </p:spTree>
    <p:extLst>
      <p:ext uri="{BB962C8B-B14F-4D97-AF65-F5344CB8AC3E}">
        <p14:creationId xmlns:p14="http://schemas.microsoft.com/office/powerpoint/2010/main" val="22616325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F07B8F03-BC93-4120-96CA-A36DF640BE24}" type="slidenum">
              <a:rPr lang="en-US" smtClean="0"/>
              <a:pPr/>
              <a:t>14</a:t>
            </a:fld>
            <a:endParaRPr lang="en-US" dirty="0"/>
          </a:p>
        </p:txBody>
      </p:sp>
    </p:spTree>
    <p:extLst>
      <p:ext uri="{BB962C8B-B14F-4D97-AF65-F5344CB8AC3E}">
        <p14:creationId xmlns:p14="http://schemas.microsoft.com/office/powerpoint/2010/main" val="911684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F07B8F03-BC93-4120-96CA-A36DF640BE24}" type="slidenum">
              <a:rPr lang="en-US" smtClean="0"/>
              <a:pPr/>
              <a:t>15</a:t>
            </a:fld>
            <a:endParaRPr lang="en-US" dirty="0"/>
          </a:p>
        </p:txBody>
      </p:sp>
    </p:spTree>
    <p:extLst>
      <p:ext uri="{BB962C8B-B14F-4D97-AF65-F5344CB8AC3E}">
        <p14:creationId xmlns:p14="http://schemas.microsoft.com/office/powerpoint/2010/main" val="23783375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F07B8F03-BC93-4120-96CA-A36DF640BE24}" type="slidenum">
              <a:rPr lang="en-US" smtClean="0"/>
              <a:pPr/>
              <a:t>16</a:t>
            </a:fld>
            <a:endParaRPr lang="en-US" dirty="0"/>
          </a:p>
        </p:txBody>
      </p:sp>
    </p:spTree>
    <p:extLst>
      <p:ext uri="{BB962C8B-B14F-4D97-AF65-F5344CB8AC3E}">
        <p14:creationId xmlns:p14="http://schemas.microsoft.com/office/powerpoint/2010/main" val="42601055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F07B8F03-BC93-4120-96CA-A36DF640BE24}" type="slidenum">
              <a:rPr lang="en-US" smtClean="0"/>
              <a:pPr/>
              <a:t>17</a:t>
            </a:fld>
            <a:endParaRPr lang="en-US" dirty="0"/>
          </a:p>
        </p:txBody>
      </p:sp>
    </p:spTree>
    <p:extLst>
      <p:ext uri="{BB962C8B-B14F-4D97-AF65-F5344CB8AC3E}">
        <p14:creationId xmlns:p14="http://schemas.microsoft.com/office/powerpoint/2010/main" val="43579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sz="1000" dirty="0">
              <a:latin typeface="Arial" pitchFamily="34" charset="0"/>
            </a:endParaRPr>
          </a:p>
        </p:txBody>
      </p:sp>
      <p:sp>
        <p:nvSpPr>
          <p:cNvPr id="4" name="Segnaposto numero diapositiva 3"/>
          <p:cNvSpPr>
            <a:spLocks noGrp="1"/>
          </p:cNvSpPr>
          <p:nvPr>
            <p:ph type="sldNum" sz="quarter" idx="10"/>
          </p:nvPr>
        </p:nvSpPr>
        <p:spPr/>
        <p:txBody>
          <a:bodyPr/>
          <a:lstStyle/>
          <a:p>
            <a:pPr>
              <a:defRPr/>
            </a:pPr>
            <a:fld id="{C363FCC6-CB21-41AE-8156-7041505D1025}" type="slidenum">
              <a:rPr lang="it-IT" smtClean="0"/>
              <a:pPr>
                <a:defRPr/>
              </a:pPr>
              <a:t>2</a:t>
            </a:fld>
            <a:endParaRPr lang="it-IT" dirty="0"/>
          </a:p>
        </p:txBody>
      </p:sp>
    </p:spTree>
    <p:extLst>
      <p:ext uri="{BB962C8B-B14F-4D97-AF65-F5344CB8AC3E}">
        <p14:creationId xmlns:p14="http://schemas.microsoft.com/office/powerpoint/2010/main" val="3240696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sz="1000" dirty="0">
              <a:latin typeface="Arial" pitchFamily="34" charset="0"/>
            </a:endParaRPr>
          </a:p>
        </p:txBody>
      </p:sp>
      <p:sp>
        <p:nvSpPr>
          <p:cNvPr id="4" name="Segnaposto numero diapositiva 3"/>
          <p:cNvSpPr>
            <a:spLocks noGrp="1"/>
          </p:cNvSpPr>
          <p:nvPr>
            <p:ph type="sldNum" sz="quarter" idx="10"/>
          </p:nvPr>
        </p:nvSpPr>
        <p:spPr/>
        <p:txBody>
          <a:bodyPr/>
          <a:lstStyle/>
          <a:p>
            <a:pPr>
              <a:defRPr/>
            </a:pPr>
            <a:fld id="{C363FCC6-CB21-41AE-8156-7041505D1025}" type="slidenum">
              <a:rPr lang="it-IT" smtClean="0"/>
              <a:pPr>
                <a:defRPr/>
              </a:pPr>
              <a:t>3</a:t>
            </a:fld>
            <a:endParaRPr lang="it-IT" dirty="0"/>
          </a:p>
        </p:txBody>
      </p:sp>
    </p:spTree>
    <p:extLst>
      <p:ext uri="{BB962C8B-B14F-4D97-AF65-F5344CB8AC3E}">
        <p14:creationId xmlns:p14="http://schemas.microsoft.com/office/powerpoint/2010/main" val="2142136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10"/>
          </p:nvPr>
        </p:nvSpPr>
        <p:spPr/>
        <p:txBody>
          <a:bodyPr/>
          <a:lstStyle/>
          <a:p>
            <a:fld id="{F07B8F03-BC93-4120-96CA-A36DF640BE24}" type="slidenum">
              <a:rPr lang="de-DE" smtClean="0">
                <a:solidFill>
                  <a:prstClr val="black"/>
                </a:solidFill>
              </a:rPr>
              <a:pPr/>
              <a:t>7</a:t>
            </a:fld>
            <a:endParaRPr lang="de-DE" dirty="0">
              <a:solidFill>
                <a:prstClr val="black"/>
              </a:solidFill>
            </a:endParaRPr>
          </a:p>
        </p:txBody>
      </p:sp>
    </p:spTree>
    <p:extLst>
      <p:ext uri="{BB962C8B-B14F-4D97-AF65-F5344CB8AC3E}">
        <p14:creationId xmlns:p14="http://schemas.microsoft.com/office/powerpoint/2010/main" val="1377150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F07B8F03-BC93-4120-96CA-A36DF640BE24}" type="slidenum">
              <a:rPr lang="en-US" smtClean="0"/>
              <a:pPr/>
              <a:t>8</a:t>
            </a:fld>
            <a:endParaRPr lang="en-US" dirty="0"/>
          </a:p>
        </p:txBody>
      </p:sp>
    </p:spTree>
    <p:extLst>
      <p:ext uri="{BB962C8B-B14F-4D97-AF65-F5344CB8AC3E}">
        <p14:creationId xmlns:p14="http://schemas.microsoft.com/office/powerpoint/2010/main" val="842454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F07B8F03-BC93-4120-96CA-A36DF640BE24}" type="slidenum">
              <a:rPr lang="en-US" smtClean="0"/>
              <a:pPr/>
              <a:t>10</a:t>
            </a:fld>
            <a:endParaRPr lang="en-US" dirty="0"/>
          </a:p>
        </p:txBody>
      </p:sp>
    </p:spTree>
    <p:extLst>
      <p:ext uri="{BB962C8B-B14F-4D97-AF65-F5344CB8AC3E}">
        <p14:creationId xmlns:p14="http://schemas.microsoft.com/office/powerpoint/2010/main" val="1433497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F07B8F03-BC93-4120-96CA-A36DF640BE24}" type="slidenum">
              <a:rPr lang="en-US" smtClean="0"/>
              <a:pPr/>
              <a:t>11</a:t>
            </a:fld>
            <a:endParaRPr lang="en-US" dirty="0"/>
          </a:p>
        </p:txBody>
      </p:sp>
    </p:spTree>
    <p:extLst>
      <p:ext uri="{BB962C8B-B14F-4D97-AF65-F5344CB8AC3E}">
        <p14:creationId xmlns:p14="http://schemas.microsoft.com/office/powerpoint/2010/main" val="3614913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F07B8F03-BC93-4120-96CA-A36DF640BE24}" type="slidenum">
              <a:rPr lang="en-US" smtClean="0"/>
              <a:pPr/>
              <a:t>12</a:t>
            </a:fld>
            <a:endParaRPr lang="en-US" dirty="0"/>
          </a:p>
        </p:txBody>
      </p:sp>
    </p:spTree>
    <p:extLst>
      <p:ext uri="{BB962C8B-B14F-4D97-AF65-F5344CB8AC3E}">
        <p14:creationId xmlns:p14="http://schemas.microsoft.com/office/powerpoint/2010/main" val="35620086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F07B8F03-BC93-4120-96CA-A36DF640BE24}" type="slidenum">
              <a:rPr lang="en-US" smtClean="0"/>
              <a:pPr/>
              <a:t>13</a:t>
            </a:fld>
            <a:endParaRPr lang="en-US" dirty="0"/>
          </a:p>
        </p:txBody>
      </p:sp>
    </p:spTree>
    <p:extLst>
      <p:ext uri="{BB962C8B-B14F-4D97-AF65-F5344CB8AC3E}">
        <p14:creationId xmlns:p14="http://schemas.microsoft.com/office/powerpoint/2010/main" val="5566659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srcRect/>
          <a:stretch>
            <a:fillRect/>
          </a:stretch>
        </p:blipFill>
        <p:spPr bwMode="auto">
          <a:xfrm>
            <a:off x="1979707" y="122235"/>
            <a:ext cx="1625051" cy="902806"/>
          </a:xfrm>
          <a:prstGeom prst="rect">
            <a:avLst/>
          </a:prstGeom>
          <a:noFill/>
          <a:ln w="9525">
            <a:noFill/>
            <a:miter lim="800000"/>
            <a:headEnd/>
            <a:tailEnd/>
          </a:ln>
        </p:spPr>
      </p:pic>
      <p:sp>
        <p:nvSpPr>
          <p:cNvPr id="38914" name="Rectangle 2"/>
          <p:cNvSpPr>
            <a:spLocks noGrp="1" noChangeArrowheads="1"/>
          </p:cNvSpPr>
          <p:nvPr>
            <p:ph type="ctrTitle"/>
          </p:nvPr>
        </p:nvSpPr>
        <p:spPr>
          <a:xfrm>
            <a:off x="685800" y="1989140"/>
            <a:ext cx="7772400" cy="1470025"/>
          </a:xfrm>
          <a:ln w="76200" cmpd="tri">
            <a:solidFill>
              <a:srgbClr val="666699"/>
            </a:solidFill>
          </a:ln>
        </p:spPr>
        <p:txBody>
          <a:bodyPr/>
          <a:lstStyle>
            <a:lvl1pPr>
              <a:defRPr sz="5000"/>
            </a:lvl1pPr>
          </a:lstStyle>
          <a:p>
            <a:r>
              <a:rPr lang="it-IT"/>
              <a:t>Click to edit Master title style</a:t>
            </a:r>
          </a:p>
        </p:txBody>
      </p:sp>
      <p:sp>
        <p:nvSpPr>
          <p:cNvPr id="38915" name="Rectangle 3"/>
          <p:cNvSpPr>
            <a:spLocks noGrp="1" noChangeArrowheads="1"/>
          </p:cNvSpPr>
          <p:nvPr>
            <p:ph type="subTitle" idx="1"/>
          </p:nvPr>
        </p:nvSpPr>
        <p:spPr>
          <a:xfrm>
            <a:off x="1371600" y="3644900"/>
            <a:ext cx="6400800" cy="1752600"/>
          </a:xfrm>
        </p:spPr>
        <p:txBody>
          <a:bodyPr/>
          <a:lstStyle>
            <a:lvl1pPr marL="0" indent="0" algn="ctr">
              <a:buFontTx/>
              <a:buNone/>
              <a:defRPr sz="2800">
                <a:solidFill>
                  <a:srgbClr val="666699"/>
                </a:solidFill>
              </a:defRPr>
            </a:lvl1pPr>
          </a:lstStyle>
          <a:p>
            <a:r>
              <a:rPr lang="it-IT"/>
              <a:t>Click to edit Master subtitle style</a:t>
            </a:r>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Rectangle 9"/>
          <p:cNvSpPr>
            <a:spLocks noGrp="1" noChangeArrowheads="1"/>
          </p:cNvSpPr>
          <p:nvPr>
            <p:ph type="dt" sz="half" idx="10"/>
          </p:nvPr>
        </p:nvSpPr>
        <p:spPr>
          <a:ln/>
        </p:spPr>
        <p:txBody>
          <a:bodyPr/>
          <a:lstStyle>
            <a:lvl1pPr>
              <a:defRPr/>
            </a:lvl1pPr>
          </a:lstStyle>
          <a:p>
            <a:pPr>
              <a:defRPr/>
            </a:pPr>
            <a:endParaRPr lang="it-IT" dirty="0"/>
          </a:p>
        </p:txBody>
      </p:sp>
      <p:sp>
        <p:nvSpPr>
          <p:cNvPr id="5" name="Rectangle 10"/>
          <p:cNvSpPr>
            <a:spLocks noGrp="1" noChangeArrowheads="1"/>
          </p:cNvSpPr>
          <p:nvPr>
            <p:ph type="ftr" sz="quarter" idx="11"/>
          </p:nvPr>
        </p:nvSpPr>
        <p:spPr>
          <a:ln/>
        </p:spPr>
        <p:txBody>
          <a:bodyPr/>
          <a:lstStyle>
            <a:lvl1pPr>
              <a:defRPr/>
            </a:lvl1pPr>
          </a:lstStyle>
          <a:p>
            <a:pPr>
              <a:defRPr/>
            </a:pPr>
            <a:endParaRPr lang="it-IT" dirty="0"/>
          </a:p>
        </p:txBody>
      </p:sp>
      <p:pic>
        <p:nvPicPr>
          <p:cNvPr id="6" name="Picture 2"/>
          <p:cNvPicPr>
            <a:picLocks noChangeAspect="1" noChangeArrowheads="1"/>
          </p:cNvPicPr>
          <p:nvPr userDrawn="1"/>
        </p:nvPicPr>
        <p:blipFill>
          <a:blip r:embed="rId2" cstate="print"/>
          <a:srcRect/>
          <a:stretch>
            <a:fillRect/>
          </a:stretch>
        </p:blipFill>
        <p:spPr bwMode="auto">
          <a:xfrm>
            <a:off x="380866" y="540530"/>
            <a:ext cx="1310814" cy="72823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a:prstGeom prst="rect">
            <a:avLst/>
          </a:prstGeom>
        </p:spPr>
        <p:txBody>
          <a:bodyPr/>
          <a:lstStyle>
            <a:lvl1pPr>
              <a:defRPr/>
            </a:lvl1pPr>
          </a:lstStyle>
          <a:p>
            <a:r>
              <a:rPr lang="en-US" noProof="0" dirty="0" smtClean="0"/>
              <a:t>Click to edit Master title style</a:t>
            </a:r>
            <a:endParaRPr lang="en-GB" noProof="0" dirty="0"/>
          </a:p>
        </p:txBody>
      </p:sp>
      <p:sp>
        <p:nvSpPr>
          <p:cNvPr id="31" name="Content Placeholder 26"/>
          <p:cNvSpPr>
            <a:spLocks noGrp="1"/>
          </p:cNvSpPr>
          <p:nvPr>
            <p:ph sz="quarter" idx="15"/>
          </p:nvPr>
        </p:nvSpPr>
        <p:spPr>
          <a:xfrm>
            <a:off x="533400" y="1752600"/>
            <a:ext cx="8077200" cy="4419600"/>
          </a:xfrm>
          <a:prstGeom prst="rect">
            <a:avLst/>
          </a:prstGeom>
        </p:spPr>
        <p:txBody>
          <a:bodyPr/>
          <a:lstStyle>
            <a:lvl1pPr>
              <a:defRPr baseline="0"/>
            </a:lvl1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a:p>
        </p:txBody>
      </p:sp>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16"/>
          <p:cNvSpPr>
            <a:spLocks noGrp="1"/>
          </p:cNvSpPr>
          <p:nvPr>
            <p:ph type="sldNum" sz="quarter" idx="18"/>
          </p:nvPr>
        </p:nvSpPr>
        <p:spPr>
          <a:xfrm>
            <a:off x="7086600" y="6477000"/>
            <a:ext cx="1527048" cy="152400"/>
          </a:xfrm>
          <a:prstGeom prst="rect">
            <a:avLst/>
          </a:prstGeom>
        </p:spPr>
        <p:txBody>
          <a:bodyPr/>
          <a:lstStyle/>
          <a:p>
            <a:fld id="{3ECB4E00-572A-4B47-ACA6-AE3D9ACA361C}" type="slidenum">
              <a:rPr lang="it-IT" smtClean="0"/>
              <a:pPr/>
              <a:t>‹#›</a:t>
            </a:fld>
            <a:endParaRPr lang="it-IT"/>
          </a:p>
        </p:txBody>
      </p:sp>
    </p:spTree>
    <p:extLst>
      <p:ext uri="{BB962C8B-B14F-4D97-AF65-F5344CB8AC3E}">
        <p14:creationId xmlns:p14="http://schemas.microsoft.com/office/powerpoint/2010/main" val="474430671"/>
      </p:ext>
    </p:extLst>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979615" y="549275"/>
            <a:ext cx="6707187"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Click to edit Master title style</a:t>
            </a:r>
          </a:p>
        </p:txBody>
      </p:sp>
      <p:sp>
        <p:nvSpPr>
          <p:cNvPr id="2051" name="Rectangle 3"/>
          <p:cNvSpPr>
            <a:spLocks noGrp="1" noChangeArrowheads="1"/>
          </p:cNvSpPr>
          <p:nvPr>
            <p:ph type="body" idx="1"/>
          </p:nvPr>
        </p:nvSpPr>
        <p:spPr bwMode="auto">
          <a:xfrm>
            <a:off x="395537" y="1628777"/>
            <a:ext cx="8291266" cy="46085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dirty="0" smtClean="0"/>
              <a:t>Click </a:t>
            </a:r>
            <a:r>
              <a:rPr lang="it-IT" dirty="0" err="1" smtClean="0"/>
              <a:t>to</a:t>
            </a:r>
            <a:r>
              <a:rPr lang="it-IT" dirty="0" smtClean="0"/>
              <a:t> </a:t>
            </a:r>
            <a:r>
              <a:rPr lang="it-IT" dirty="0" err="1" smtClean="0"/>
              <a:t>edit</a:t>
            </a:r>
            <a:r>
              <a:rPr lang="it-IT" dirty="0" smtClean="0"/>
              <a:t> Master text </a:t>
            </a:r>
            <a:r>
              <a:rPr lang="it-IT" dirty="0" err="1" smtClean="0"/>
              <a:t>styles</a:t>
            </a:r>
            <a:endParaRPr lang="it-IT" dirty="0" smtClean="0"/>
          </a:p>
          <a:p>
            <a:pPr lvl="1"/>
            <a:r>
              <a:rPr lang="it-IT" dirty="0" err="1" smtClean="0"/>
              <a:t>Second</a:t>
            </a:r>
            <a:r>
              <a:rPr lang="it-IT" dirty="0" smtClean="0"/>
              <a:t> </a:t>
            </a:r>
            <a:r>
              <a:rPr lang="it-IT" dirty="0" err="1" smtClean="0"/>
              <a:t>level</a:t>
            </a:r>
            <a:endParaRPr lang="it-IT" dirty="0" smtClean="0"/>
          </a:p>
          <a:p>
            <a:pPr lvl="2"/>
            <a:r>
              <a:rPr lang="it-IT" dirty="0" err="1" smtClean="0"/>
              <a:t>Third</a:t>
            </a:r>
            <a:r>
              <a:rPr lang="it-IT" dirty="0" smtClean="0"/>
              <a:t> </a:t>
            </a:r>
            <a:r>
              <a:rPr lang="it-IT" dirty="0" err="1" smtClean="0"/>
              <a:t>level</a:t>
            </a:r>
            <a:endParaRPr lang="it-IT" dirty="0" smtClean="0"/>
          </a:p>
          <a:p>
            <a:pPr lvl="3"/>
            <a:r>
              <a:rPr lang="it-IT" dirty="0" err="1" smtClean="0"/>
              <a:t>Fourth</a:t>
            </a:r>
            <a:r>
              <a:rPr lang="it-IT" dirty="0" smtClean="0"/>
              <a:t> </a:t>
            </a:r>
            <a:r>
              <a:rPr lang="it-IT" dirty="0" err="1" smtClean="0"/>
              <a:t>level</a:t>
            </a:r>
            <a:endParaRPr lang="it-IT" dirty="0" smtClean="0"/>
          </a:p>
          <a:p>
            <a:pPr lvl="4"/>
            <a:r>
              <a:rPr lang="it-IT" dirty="0" err="1" smtClean="0"/>
              <a:t>Fifth</a:t>
            </a:r>
            <a:r>
              <a:rPr lang="it-IT" dirty="0" smtClean="0"/>
              <a:t> </a:t>
            </a:r>
            <a:r>
              <a:rPr lang="it-IT" dirty="0" err="1" smtClean="0"/>
              <a:t>level</a:t>
            </a:r>
            <a:endParaRPr lang="it-IT" dirty="0" smtClean="0"/>
          </a:p>
        </p:txBody>
      </p:sp>
      <p:pic>
        <p:nvPicPr>
          <p:cNvPr id="2052" name="Picture 2"/>
          <p:cNvPicPr>
            <a:picLocks noChangeAspect="1" noChangeArrowheads="1"/>
          </p:cNvPicPr>
          <p:nvPr userDrawn="1"/>
        </p:nvPicPr>
        <p:blipFill>
          <a:blip r:embed="rId5" cstate="print"/>
          <a:srcRect/>
          <a:stretch>
            <a:fillRect/>
          </a:stretch>
        </p:blipFill>
        <p:spPr bwMode="auto">
          <a:xfrm>
            <a:off x="250827" y="549275"/>
            <a:ext cx="1522413" cy="849313"/>
          </a:xfrm>
          <a:prstGeom prst="rect">
            <a:avLst/>
          </a:prstGeom>
          <a:noFill/>
          <a:ln w="9525">
            <a:noFill/>
            <a:miter lim="800000"/>
            <a:headEnd/>
            <a:tailEnd/>
          </a:ln>
        </p:spPr>
      </p:pic>
      <p:sp>
        <p:nvSpPr>
          <p:cNvPr id="22" name="Segnaposto piè di pagina 21"/>
          <p:cNvSpPr>
            <a:spLocks/>
          </p:cNvSpPr>
          <p:nvPr userDrawn="1"/>
        </p:nvSpPr>
        <p:spPr bwMode="auto">
          <a:xfrm>
            <a:off x="2843213" y="6526214"/>
            <a:ext cx="3529012" cy="215900"/>
          </a:xfrm>
          <a:prstGeom prst="rect">
            <a:avLst/>
          </a:prstGeom>
          <a:noFill/>
          <a:ln w="9525">
            <a:noFill/>
            <a:miter lim="800000"/>
            <a:headEnd/>
            <a:tailEnd/>
          </a:ln>
        </p:spPr>
        <p:txBody>
          <a:bodyPr lIns="0" tIns="0" rIns="0" bIns="0" anchor="b"/>
          <a:lstStyle/>
          <a:p>
            <a:pPr algn="ctr">
              <a:defRPr/>
            </a:pPr>
            <a:r>
              <a:rPr lang="it-IT" sz="1300" dirty="0">
                <a:solidFill>
                  <a:srgbClr val="666699"/>
                </a:solidFill>
                <a:latin typeface="Calibri" pitchFamily="34" charset="0"/>
              </a:rPr>
              <a:t>Commissione </a:t>
            </a:r>
            <a:r>
              <a:rPr lang="it-IT" sz="1300" dirty="0" smtClean="0">
                <a:solidFill>
                  <a:srgbClr val="666699"/>
                </a:solidFill>
                <a:latin typeface="Calibri" pitchFamily="34" charset="0"/>
              </a:rPr>
              <a:t>Revisione e Collegio Sindacale</a:t>
            </a:r>
            <a:endParaRPr lang="it-IT" sz="1300" b="0" dirty="0">
              <a:solidFill>
                <a:srgbClr val="666699"/>
              </a:solidFill>
              <a:latin typeface="Calibri" pitchFamily="34" charset="0"/>
            </a:endParaRPr>
          </a:p>
        </p:txBody>
      </p:sp>
      <p:sp>
        <p:nvSpPr>
          <p:cNvPr id="36873" name="Rectangle 9"/>
          <p:cNvSpPr>
            <a:spLocks noGrp="1" noChangeArrowheads="1"/>
          </p:cNvSpPr>
          <p:nvPr>
            <p:ph type="dt" sz="half" idx="2"/>
          </p:nvPr>
        </p:nvSpPr>
        <p:spPr bwMode="auto">
          <a:xfrm>
            <a:off x="457200" y="6553200"/>
            <a:ext cx="2133600" cy="47625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0">
                <a:solidFill>
                  <a:srgbClr val="666699"/>
                </a:solidFill>
                <a:latin typeface="+mn-lt"/>
                <a:cs typeface="+mn-cs"/>
              </a:defRPr>
            </a:lvl1pPr>
          </a:lstStyle>
          <a:p>
            <a:pPr>
              <a:defRPr/>
            </a:pPr>
            <a:endParaRPr lang="it-IT"/>
          </a:p>
        </p:txBody>
      </p:sp>
      <p:sp>
        <p:nvSpPr>
          <p:cNvPr id="36874" name="Rectangle 10"/>
          <p:cNvSpPr>
            <a:spLocks noGrp="1" noChangeArrowheads="1"/>
          </p:cNvSpPr>
          <p:nvPr>
            <p:ph type="ftr" sz="quarter" idx="3"/>
          </p:nvPr>
        </p:nvSpPr>
        <p:spPr bwMode="auto">
          <a:xfrm>
            <a:off x="900115" y="44451"/>
            <a:ext cx="7648575"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300" smtClean="0">
                <a:solidFill>
                  <a:srgbClr val="666699"/>
                </a:solidFill>
                <a:latin typeface="Calibri" pitchFamily="34" charset="0"/>
              </a:defRPr>
            </a:lvl1pPr>
          </a:lstStyle>
          <a:p>
            <a:pPr>
              <a:defRPr/>
            </a:pPr>
            <a:endParaRPr lang="it-IT"/>
          </a:p>
        </p:txBody>
      </p:sp>
      <p:sp>
        <p:nvSpPr>
          <p:cNvPr id="36877" name="Line 13"/>
          <p:cNvSpPr>
            <a:spLocks noChangeShapeType="1"/>
          </p:cNvSpPr>
          <p:nvPr userDrawn="1"/>
        </p:nvSpPr>
        <p:spPr bwMode="auto">
          <a:xfrm>
            <a:off x="0" y="6453188"/>
            <a:ext cx="9144000" cy="0"/>
          </a:xfrm>
          <a:prstGeom prst="line">
            <a:avLst/>
          </a:prstGeom>
          <a:noFill/>
          <a:ln w="9525">
            <a:solidFill>
              <a:srgbClr val="666699"/>
            </a:solidFill>
            <a:round/>
            <a:headEnd/>
            <a:tailEnd/>
          </a:ln>
          <a:effectLst/>
        </p:spPr>
        <p:txBody>
          <a:bodyPr/>
          <a:lstStyle/>
          <a:p>
            <a:pPr>
              <a:defRPr/>
            </a:pPr>
            <a:endParaRPr lang="it-IT" sz="1800" b="0">
              <a:cs typeface="+mn-cs"/>
            </a:endParaRPr>
          </a:p>
        </p:txBody>
      </p:sp>
      <p:sp>
        <p:nvSpPr>
          <p:cNvPr id="36879" name="Line 15"/>
          <p:cNvSpPr>
            <a:spLocks noChangeShapeType="1"/>
          </p:cNvSpPr>
          <p:nvPr userDrawn="1"/>
        </p:nvSpPr>
        <p:spPr bwMode="auto">
          <a:xfrm>
            <a:off x="-36513" y="333375"/>
            <a:ext cx="9144001" cy="0"/>
          </a:xfrm>
          <a:prstGeom prst="line">
            <a:avLst/>
          </a:prstGeom>
          <a:noFill/>
          <a:ln w="9525">
            <a:solidFill>
              <a:srgbClr val="666699"/>
            </a:solidFill>
            <a:round/>
            <a:headEnd/>
            <a:tailEnd/>
          </a:ln>
          <a:effectLst/>
        </p:spPr>
        <p:txBody>
          <a:bodyPr/>
          <a:lstStyle/>
          <a:p>
            <a:pPr>
              <a:defRPr/>
            </a:pPr>
            <a:endParaRPr lang="it-IT" sz="1800" b="0">
              <a:cs typeface="+mn-cs"/>
            </a:endParaRPr>
          </a:p>
        </p:txBody>
      </p:sp>
      <p:sp>
        <p:nvSpPr>
          <p:cNvPr id="12" name="CasellaDiTesto 11"/>
          <p:cNvSpPr txBox="1"/>
          <p:nvPr userDrawn="1"/>
        </p:nvSpPr>
        <p:spPr>
          <a:xfrm>
            <a:off x="8028384" y="6453336"/>
            <a:ext cx="720080" cy="276999"/>
          </a:xfrm>
          <a:prstGeom prst="rect">
            <a:avLst/>
          </a:prstGeom>
          <a:noFill/>
        </p:spPr>
        <p:txBody>
          <a:bodyPr wrap="square" rtlCol="0">
            <a:spAutoFit/>
          </a:bodyPr>
          <a:lstStyle/>
          <a:p>
            <a:pPr algn="r"/>
            <a:fld id="{6E957879-9480-4D2C-A6D1-DA81C1E9F963}" type="slidenum">
              <a:rPr lang="it-IT" sz="1200" b="0" smtClean="0"/>
              <a:pPr algn="r"/>
              <a:t>‹#›</a:t>
            </a:fld>
            <a:endParaRPr lang="it-IT" sz="1200" b="0" dirty="0"/>
          </a:p>
        </p:txBody>
      </p:sp>
    </p:spTree>
  </p:cSld>
  <p:clrMap bg1="lt1" tx1="dk1" bg2="lt2" tx2="dk2" accent1="accent1" accent2="accent2" accent3="accent3" accent4="accent4" accent5="accent5" accent6="accent6" hlink="hlink" folHlink="folHlink"/>
  <p:sldLayoutIdLst>
    <p:sldLayoutId id="2147483711" r:id="rId1"/>
    <p:sldLayoutId id="2147483815" r:id="rId2"/>
    <p:sldLayoutId id="2147483816" r:id="rId3"/>
  </p:sldLayoutIdLst>
  <p:transition/>
  <p:timing>
    <p:tnLst>
      <p:par>
        <p:cTn id="1" dur="indefinite" restart="never" nodeType="tmRoot"/>
      </p:par>
    </p:tnLst>
  </p:timing>
  <p:hf hdr="0" dt="0"/>
  <p:txStyles>
    <p:titleStyle>
      <a:lvl1pPr algn="l" rtl="0" eaLnBrk="0" fontAlgn="base" hangingPunct="0">
        <a:spcBef>
          <a:spcPct val="0"/>
        </a:spcBef>
        <a:spcAft>
          <a:spcPct val="0"/>
        </a:spcAft>
        <a:defRPr sz="3000">
          <a:solidFill>
            <a:srgbClr val="666699"/>
          </a:solidFill>
          <a:latin typeface="+mj-lt"/>
          <a:ea typeface="+mj-ea"/>
          <a:cs typeface="+mj-cs"/>
        </a:defRPr>
      </a:lvl1pPr>
      <a:lvl2pPr algn="l" rtl="0" eaLnBrk="0" fontAlgn="base" hangingPunct="0">
        <a:spcBef>
          <a:spcPct val="0"/>
        </a:spcBef>
        <a:spcAft>
          <a:spcPct val="0"/>
        </a:spcAft>
        <a:defRPr sz="3000">
          <a:solidFill>
            <a:srgbClr val="666699"/>
          </a:solidFill>
          <a:latin typeface="Calibri" pitchFamily="34" charset="0"/>
        </a:defRPr>
      </a:lvl2pPr>
      <a:lvl3pPr algn="l" rtl="0" eaLnBrk="0" fontAlgn="base" hangingPunct="0">
        <a:spcBef>
          <a:spcPct val="0"/>
        </a:spcBef>
        <a:spcAft>
          <a:spcPct val="0"/>
        </a:spcAft>
        <a:defRPr sz="3000">
          <a:solidFill>
            <a:srgbClr val="666699"/>
          </a:solidFill>
          <a:latin typeface="Calibri" pitchFamily="34" charset="0"/>
        </a:defRPr>
      </a:lvl3pPr>
      <a:lvl4pPr algn="l" rtl="0" eaLnBrk="0" fontAlgn="base" hangingPunct="0">
        <a:spcBef>
          <a:spcPct val="0"/>
        </a:spcBef>
        <a:spcAft>
          <a:spcPct val="0"/>
        </a:spcAft>
        <a:defRPr sz="3000">
          <a:solidFill>
            <a:srgbClr val="666699"/>
          </a:solidFill>
          <a:latin typeface="Calibri" pitchFamily="34" charset="0"/>
        </a:defRPr>
      </a:lvl4pPr>
      <a:lvl5pPr algn="l" rtl="0" eaLnBrk="0" fontAlgn="base" hangingPunct="0">
        <a:spcBef>
          <a:spcPct val="0"/>
        </a:spcBef>
        <a:spcAft>
          <a:spcPct val="0"/>
        </a:spcAft>
        <a:defRPr sz="3000">
          <a:solidFill>
            <a:srgbClr val="666699"/>
          </a:solidFill>
          <a:latin typeface="Calibri" pitchFamily="34" charset="0"/>
        </a:defRPr>
      </a:lvl5pPr>
      <a:lvl6pPr marL="457200" algn="l" rtl="0" fontAlgn="base">
        <a:spcBef>
          <a:spcPct val="0"/>
        </a:spcBef>
        <a:spcAft>
          <a:spcPct val="0"/>
        </a:spcAft>
        <a:defRPr sz="3000">
          <a:solidFill>
            <a:srgbClr val="666699"/>
          </a:solidFill>
          <a:latin typeface="Calibri" pitchFamily="34" charset="0"/>
        </a:defRPr>
      </a:lvl6pPr>
      <a:lvl7pPr marL="914400" algn="l" rtl="0" fontAlgn="base">
        <a:spcBef>
          <a:spcPct val="0"/>
        </a:spcBef>
        <a:spcAft>
          <a:spcPct val="0"/>
        </a:spcAft>
        <a:defRPr sz="3000">
          <a:solidFill>
            <a:srgbClr val="666699"/>
          </a:solidFill>
          <a:latin typeface="Calibri" pitchFamily="34" charset="0"/>
        </a:defRPr>
      </a:lvl7pPr>
      <a:lvl8pPr marL="1371600" algn="l" rtl="0" fontAlgn="base">
        <a:spcBef>
          <a:spcPct val="0"/>
        </a:spcBef>
        <a:spcAft>
          <a:spcPct val="0"/>
        </a:spcAft>
        <a:defRPr sz="3000">
          <a:solidFill>
            <a:srgbClr val="666699"/>
          </a:solidFill>
          <a:latin typeface="Calibri" pitchFamily="34" charset="0"/>
        </a:defRPr>
      </a:lvl8pPr>
      <a:lvl9pPr marL="1828800" algn="l" rtl="0" fontAlgn="base">
        <a:spcBef>
          <a:spcPct val="0"/>
        </a:spcBef>
        <a:spcAft>
          <a:spcPct val="0"/>
        </a:spcAft>
        <a:defRPr sz="3000">
          <a:solidFill>
            <a:srgbClr val="666699"/>
          </a:solidFill>
          <a:latin typeface="Calibri" pitchFamily="34" charset="0"/>
        </a:defRPr>
      </a:lvl9pPr>
    </p:titleStyle>
    <p:bodyStyle>
      <a:lvl1pPr marL="342900" indent="-342900" algn="l" rtl="0" eaLnBrk="0" fontAlgn="base" hangingPunct="0">
        <a:spcBef>
          <a:spcPct val="20000"/>
        </a:spcBef>
        <a:spcAft>
          <a:spcPct val="0"/>
        </a:spcAft>
        <a:buClr>
          <a:srgbClr val="666699"/>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666699"/>
        </a:buClr>
        <a:buChar char="–"/>
        <a:defRPr sz="2000">
          <a:solidFill>
            <a:schemeClr val="tx1"/>
          </a:solidFill>
          <a:latin typeface="+mn-lt"/>
        </a:defRPr>
      </a:lvl2pPr>
      <a:lvl3pPr marL="1143000" indent="-228600" algn="l" rtl="0" eaLnBrk="0" fontAlgn="base" hangingPunct="0">
        <a:spcBef>
          <a:spcPct val="20000"/>
        </a:spcBef>
        <a:spcAft>
          <a:spcPct val="0"/>
        </a:spcAft>
        <a:buClr>
          <a:srgbClr val="666699"/>
        </a:buClr>
        <a:buChar char="•"/>
        <a:defRPr sz="2400">
          <a:solidFill>
            <a:schemeClr val="tx1"/>
          </a:solidFill>
          <a:latin typeface="+mn-lt"/>
        </a:defRPr>
      </a:lvl3pPr>
      <a:lvl4pPr marL="1600200" indent="-228600" algn="l" rtl="0" eaLnBrk="0" fontAlgn="base" hangingPunct="0">
        <a:spcBef>
          <a:spcPct val="20000"/>
        </a:spcBef>
        <a:spcAft>
          <a:spcPct val="0"/>
        </a:spcAft>
        <a:buClr>
          <a:srgbClr val="666699"/>
        </a:buClr>
        <a:buChar char="–"/>
        <a:defRPr sz="1600">
          <a:solidFill>
            <a:schemeClr val="tx1"/>
          </a:solidFill>
          <a:latin typeface="+mn-lt"/>
        </a:defRPr>
      </a:lvl4pPr>
      <a:lvl5pPr marL="2057400" indent="-228600" algn="l" rtl="0" eaLnBrk="0" fontAlgn="base" hangingPunct="0">
        <a:spcBef>
          <a:spcPct val="20000"/>
        </a:spcBef>
        <a:spcAft>
          <a:spcPct val="0"/>
        </a:spcAft>
        <a:buClr>
          <a:srgbClr val="666699"/>
        </a:buClr>
        <a:buChar char="»"/>
        <a:defRPr sz="1400">
          <a:solidFill>
            <a:schemeClr val="tx1"/>
          </a:solidFill>
          <a:latin typeface="+mn-lt"/>
        </a:defRPr>
      </a:lvl5pPr>
      <a:lvl6pPr marL="2514600" indent="-228600" algn="l" rtl="0" fontAlgn="base">
        <a:spcBef>
          <a:spcPct val="20000"/>
        </a:spcBef>
        <a:spcAft>
          <a:spcPct val="0"/>
        </a:spcAft>
        <a:buClr>
          <a:srgbClr val="666699"/>
        </a:buClr>
        <a:buChar char="»"/>
        <a:defRPr sz="1400">
          <a:solidFill>
            <a:schemeClr val="tx1"/>
          </a:solidFill>
          <a:latin typeface="+mn-lt"/>
        </a:defRPr>
      </a:lvl6pPr>
      <a:lvl7pPr marL="2971800" indent="-228600" algn="l" rtl="0" fontAlgn="base">
        <a:spcBef>
          <a:spcPct val="20000"/>
        </a:spcBef>
        <a:spcAft>
          <a:spcPct val="0"/>
        </a:spcAft>
        <a:buClr>
          <a:srgbClr val="666699"/>
        </a:buClr>
        <a:buChar char="»"/>
        <a:defRPr sz="1400">
          <a:solidFill>
            <a:schemeClr val="tx1"/>
          </a:solidFill>
          <a:latin typeface="+mn-lt"/>
        </a:defRPr>
      </a:lvl7pPr>
      <a:lvl8pPr marL="3429000" indent="-228600" algn="l" rtl="0" fontAlgn="base">
        <a:spcBef>
          <a:spcPct val="20000"/>
        </a:spcBef>
        <a:spcAft>
          <a:spcPct val="0"/>
        </a:spcAft>
        <a:buClr>
          <a:srgbClr val="666699"/>
        </a:buClr>
        <a:buChar char="»"/>
        <a:defRPr sz="1400">
          <a:solidFill>
            <a:schemeClr val="tx1"/>
          </a:solidFill>
          <a:latin typeface="+mn-lt"/>
        </a:defRPr>
      </a:lvl8pPr>
      <a:lvl9pPr marL="3886200" indent="-228600" algn="l" rtl="0" fontAlgn="base">
        <a:spcBef>
          <a:spcPct val="20000"/>
        </a:spcBef>
        <a:spcAft>
          <a:spcPct val="0"/>
        </a:spcAft>
        <a:buClr>
          <a:srgbClr val="666699"/>
        </a:buClr>
        <a:buChar char="»"/>
        <a:defRPr sz="14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ttotitolo 2"/>
          <p:cNvSpPr>
            <a:spLocks noGrp="1"/>
          </p:cNvSpPr>
          <p:nvPr>
            <p:ph type="subTitle" idx="1"/>
          </p:nvPr>
        </p:nvSpPr>
        <p:spPr>
          <a:xfrm>
            <a:off x="179512" y="2780928"/>
            <a:ext cx="8856984" cy="2016224"/>
          </a:xfrm>
        </p:spPr>
        <p:txBody>
          <a:bodyPr>
            <a:normAutofit fontScale="47500" lnSpcReduction="20000"/>
          </a:bodyPr>
          <a:lstStyle/>
          <a:p>
            <a:r>
              <a:rPr lang="it-IT" sz="6700" b="1" dirty="0" smtClean="0">
                <a:solidFill>
                  <a:schemeClr val="tx1"/>
                </a:solidFill>
              </a:rPr>
              <a:t>DIALOGHI SU RESPONSABILITA’ E DEONTOLOGIA</a:t>
            </a:r>
          </a:p>
          <a:p>
            <a:endParaRPr lang="it-IT" sz="4300" b="1" dirty="0" smtClean="0">
              <a:solidFill>
                <a:schemeClr val="tx1"/>
              </a:solidFill>
            </a:endParaRPr>
          </a:p>
          <a:p>
            <a:r>
              <a:rPr lang="it-IT" sz="5900" b="1" dirty="0" smtClean="0">
                <a:solidFill>
                  <a:schemeClr val="tx1"/>
                </a:solidFill>
              </a:rPr>
              <a:t>DOVERI E RESPONSABILITA’ DEI REVISORI</a:t>
            </a:r>
          </a:p>
          <a:p>
            <a:endParaRPr lang="it-IT" b="1" dirty="0">
              <a:solidFill>
                <a:schemeClr val="tx1"/>
              </a:solidFill>
            </a:endParaRPr>
          </a:p>
          <a:p>
            <a:r>
              <a:rPr lang="it-IT" sz="3800" dirty="0" smtClean="0">
                <a:solidFill>
                  <a:schemeClr val="tx1"/>
                </a:solidFill>
              </a:rPr>
              <a:t>Paolo Vesentini</a:t>
            </a:r>
            <a:endParaRPr lang="it-IT" sz="3800" dirty="0">
              <a:solidFill>
                <a:schemeClr val="tx1"/>
              </a:solidFill>
            </a:endParaRPr>
          </a:p>
        </p:txBody>
      </p:sp>
    </p:spTree>
    <p:extLst>
      <p:ext uri="{BB962C8B-B14F-4D97-AF65-F5344CB8AC3E}">
        <p14:creationId xmlns:p14="http://schemas.microsoft.com/office/powerpoint/2010/main" val="2503121012"/>
      </p:ext>
    </p:extLst>
  </p:cSld>
  <p:clrMapOvr>
    <a:masterClrMapping/>
  </p:clrMapOvr>
  <p:transition advTm="1808"/>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p:txBody>
          <a:bodyPr/>
          <a:lstStyle/>
          <a:p>
            <a:pPr algn="ctr"/>
            <a:r>
              <a:rPr lang="it-IT" dirty="0" smtClean="0"/>
              <a:t>Responsabilità sulla comunicazione </a:t>
            </a:r>
            <a:br>
              <a:rPr lang="it-IT" dirty="0" smtClean="0"/>
            </a:br>
            <a:r>
              <a:rPr lang="it-IT" dirty="0" smtClean="0"/>
              <a:t>con gli organi di </a:t>
            </a:r>
            <a:r>
              <a:rPr lang="it-IT" dirty="0" err="1" smtClean="0"/>
              <a:t>governance</a:t>
            </a:r>
            <a:r>
              <a:rPr lang="it-IT" dirty="0" smtClean="0"/>
              <a:t> </a:t>
            </a:r>
          </a:p>
        </p:txBody>
      </p:sp>
      <p:sp>
        <p:nvSpPr>
          <p:cNvPr id="4" name="Rectangle 3"/>
          <p:cNvSpPr/>
          <p:nvPr/>
        </p:nvSpPr>
        <p:spPr>
          <a:xfrm>
            <a:off x="457386" y="2033737"/>
            <a:ext cx="8229600" cy="4419599"/>
          </a:xfrm>
          <a:prstGeom prst="rect">
            <a:avLst/>
          </a:prstGeom>
        </p:spPr>
        <p:txBody>
          <a:bodyPr/>
          <a:lstStyle/>
          <a:p>
            <a:r>
              <a:rPr lang="it-IT" sz="1400" dirty="0"/>
              <a:t>RELAZIONE DEL REVISORE INDIPENDENTE AI SENSI DELL’ART. 14 DEL D.LGS. 27 GENNAIO 2010, N. 39</a:t>
            </a:r>
            <a:endParaRPr lang="it-IT" sz="1400" i="1" dirty="0"/>
          </a:p>
          <a:p>
            <a:endParaRPr lang="it-IT" sz="1400" i="1" dirty="0" smtClean="0"/>
          </a:p>
          <a:p>
            <a:endParaRPr lang="it-IT" sz="1400" b="0" dirty="0" smtClean="0"/>
          </a:p>
          <a:p>
            <a:endParaRPr lang="it-IT" sz="1400" b="0" dirty="0"/>
          </a:p>
          <a:p>
            <a:r>
              <a:rPr lang="it-IT" sz="1400" i="1" dirty="0">
                <a:latin typeface="Arial" panose="020B0604020202020204" pitchFamily="34" charset="0"/>
                <a:cs typeface="Arial" panose="020B0604020202020204" pitchFamily="34" charset="0"/>
              </a:rPr>
              <a:t>Responsabilità del revisore per la revisione contabile del bilancio d’esercizio</a:t>
            </a:r>
            <a:endParaRPr lang="it-IT" sz="1400" dirty="0">
              <a:latin typeface="Arial" panose="020B0604020202020204" pitchFamily="34" charset="0"/>
              <a:cs typeface="Arial" panose="020B0604020202020204" pitchFamily="34" charset="0"/>
            </a:endParaRPr>
          </a:p>
          <a:p>
            <a:endParaRPr lang="it-IT" sz="1400" b="0" dirty="0" smtClean="0">
              <a:latin typeface="Arial" panose="020B0604020202020204" pitchFamily="34" charset="0"/>
              <a:cs typeface="Arial" panose="020B0604020202020204" pitchFamily="34" charset="0"/>
            </a:endParaRPr>
          </a:p>
          <a:p>
            <a:endParaRPr lang="it-IT" sz="1400" b="0" dirty="0">
              <a:latin typeface="Arial" panose="020B0604020202020204" pitchFamily="34" charset="0"/>
              <a:cs typeface="Arial" panose="020B0604020202020204" pitchFamily="34" charset="0"/>
            </a:endParaRPr>
          </a:p>
          <a:p>
            <a:r>
              <a:rPr lang="it-IT" sz="1400" b="0" dirty="0">
                <a:latin typeface="Arial" panose="020B0604020202020204" pitchFamily="34" charset="0"/>
                <a:ea typeface="Calibri" panose="020F0502020204030204" pitchFamily="34" charset="0"/>
                <a:cs typeface="Arial" panose="020B0604020202020204" pitchFamily="34" charset="0"/>
              </a:rPr>
              <a:t>Abbiamo comunicato ai responsabili delle attività di </a:t>
            </a:r>
            <a:r>
              <a:rPr lang="it-IT" sz="1400" b="0" dirty="0" err="1">
                <a:latin typeface="Arial" panose="020B0604020202020204" pitchFamily="34" charset="0"/>
                <a:ea typeface="Calibri" panose="020F0502020204030204" pitchFamily="34" charset="0"/>
                <a:cs typeface="Arial" panose="020B0604020202020204" pitchFamily="34" charset="0"/>
              </a:rPr>
              <a:t>governance</a:t>
            </a:r>
            <a:r>
              <a:rPr lang="it-IT" sz="1400" b="0" dirty="0">
                <a:latin typeface="Arial" panose="020B0604020202020204" pitchFamily="34" charset="0"/>
                <a:ea typeface="Calibri" panose="020F0502020204030204" pitchFamily="34" charset="0"/>
                <a:cs typeface="Arial" panose="020B0604020202020204" pitchFamily="34" charset="0"/>
              </a:rPr>
              <a:t>, identificati ad un livello appropriato come richiesto dagli ISA Italia, tra gli altri aspetti, la portata e la tempistica pianificate per la revisione contabile e i risultati significativi emersi, incluse le eventuali carenze significative nel controllo interno identificate nel corso della revisione contabile.</a:t>
            </a:r>
          </a:p>
          <a:p>
            <a:endParaRPr lang="it-IT" sz="1400" b="0" dirty="0" smtClean="0">
              <a:latin typeface="Arial" panose="020B0604020202020204" pitchFamily="34" charset="0"/>
              <a:cs typeface="Arial" panose="020B0604020202020204" pitchFamily="34" charset="0"/>
            </a:endParaRPr>
          </a:p>
          <a:p>
            <a:endParaRPr lang="it-IT" sz="1400" b="0" dirty="0">
              <a:latin typeface="Arial" panose="020B0604020202020204" pitchFamily="34" charset="0"/>
              <a:cs typeface="Arial" panose="020B0604020202020204" pitchFamily="34" charset="0"/>
            </a:endParaRPr>
          </a:p>
          <a:p>
            <a:endParaRPr lang="it-IT" sz="1400" b="0" dirty="0" smtClean="0">
              <a:latin typeface="Arial" panose="020B0604020202020204" pitchFamily="34" charset="0"/>
              <a:cs typeface="Arial" panose="020B0604020202020204" pitchFamily="34" charset="0"/>
            </a:endParaRPr>
          </a:p>
          <a:p>
            <a:endParaRPr lang="it-IT" sz="1400" b="0" dirty="0" smtClean="0">
              <a:latin typeface="Arial" panose="020B0604020202020204" pitchFamily="34" charset="0"/>
              <a:cs typeface="Arial" panose="020B0604020202020204" pitchFamily="34" charset="0"/>
            </a:endParaRPr>
          </a:p>
          <a:p>
            <a:r>
              <a:rPr lang="it-IT" sz="1400" b="0" dirty="0">
                <a:latin typeface="Arial" panose="020B0604020202020204" pitchFamily="34" charset="0"/>
                <a:cs typeface="Arial" panose="020B0604020202020204" pitchFamily="34" charset="0"/>
              </a:rPr>
              <a:t>ISA Italia 700</a:t>
            </a:r>
          </a:p>
          <a:p>
            <a:endParaRPr lang="en-US" sz="1400" b="1" u="none"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541212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p:txBody>
          <a:bodyPr/>
          <a:lstStyle/>
          <a:p>
            <a:pPr algn="ctr"/>
            <a:r>
              <a:rPr lang="it-IT" dirty="0" smtClean="0"/>
              <a:t>Responsabilità del revisore sul</a:t>
            </a:r>
            <a:r>
              <a:rPr lang="it-IT" dirty="0"/>
              <a:t/>
            </a:r>
            <a:br>
              <a:rPr lang="it-IT" dirty="0"/>
            </a:br>
            <a:r>
              <a:rPr lang="it-IT" dirty="0" smtClean="0"/>
              <a:t>sistema di controllo interno?</a:t>
            </a:r>
          </a:p>
        </p:txBody>
      </p:sp>
      <p:sp>
        <p:nvSpPr>
          <p:cNvPr id="4" name="Rectangle 3"/>
          <p:cNvSpPr/>
          <p:nvPr/>
        </p:nvSpPr>
        <p:spPr>
          <a:xfrm>
            <a:off x="457386" y="1772816"/>
            <a:ext cx="8229600" cy="4419599"/>
          </a:xfrm>
          <a:prstGeom prst="rect">
            <a:avLst/>
          </a:prstGeom>
        </p:spPr>
        <p:txBody>
          <a:bodyPr/>
          <a:lstStyle/>
          <a:p>
            <a:endParaRPr lang="it-IT" sz="1500" b="0" i="1" dirty="0" smtClean="0">
              <a:latin typeface="Arial" panose="020B0604020202020204" pitchFamily="34" charset="0"/>
              <a:cs typeface="Arial" panose="020B0604020202020204" pitchFamily="34" charset="0"/>
            </a:endParaRPr>
          </a:p>
          <a:p>
            <a:r>
              <a:rPr lang="it-IT" sz="1500" b="0" dirty="0" smtClean="0">
                <a:latin typeface="Arial" panose="020B0604020202020204" pitchFamily="34" charset="0"/>
                <a:cs typeface="Arial" panose="020B0604020202020204" pitchFamily="34" charset="0"/>
              </a:rPr>
              <a:t>Il revisore ha l’obiettivo di esprimere un giudizio sul bilancio e non sul sistema di controllo interno.</a:t>
            </a:r>
          </a:p>
          <a:p>
            <a:endParaRPr lang="it-IT" sz="1500" b="0" dirty="0" smtClean="0">
              <a:latin typeface="Arial" panose="020B0604020202020204" pitchFamily="34" charset="0"/>
              <a:cs typeface="Arial" panose="020B0604020202020204" pitchFamily="34" charset="0"/>
            </a:endParaRPr>
          </a:p>
          <a:p>
            <a:endParaRPr lang="it-IT" sz="1500" b="0" dirty="0" smtClean="0">
              <a:latin typeface="Arial" panose="020B0604020202020204" pitchFamily="34" charset="0"/>
              <a:cs typeface="Arial" panose="020B0604020202020204" pitchFamily="34" charset="0"/>
            </a:endParaRPr>
          </a:p>
          <a:p>
            <a:endParaRPr lang="it-IT" sz="1500" b="0" dirty="0">
              <a:latin typeface="Arial" panose="020B0604020202020204" pitchFamily="34" charset="0"/>
              <a:cs typeface="Arial" panose="020B0604020202020204" pitchFamily="34" charset="0"/>
            </a:endParaRPr>
          </a:p>
          <a:p>
            <a:r>
              <a:rPr lang="it-IT" sz="1500" b="0" dirty="0" smtClean="0">
                <a:latin typeface="Arial" panose="020B0604020202020204" pitchFamily="34" charset="0"/>
                <a:cs typeface="Arial" panose="020B0604020202020204" pitchFamily="34" charset="0"/>
              </a:rPr>
              <a:t>Il sistema di controllo interno è analizzato dal revisore:</a:t>
            </a:r>
          </a:p>
          <a:p>
            <a:endParaRPr lang="it-IT" sz="1500" b="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500" b="0" dirty="0" smtClean="0">
                <a:latin typeface="Arial" panose="020B0604020202020204" pitchFamily="34" charset="0"/>
                <a:cs typeface="Arial" panose="020B0604020202020204" pitchFamily="34" charset="0"/>
              </a:rPr>
              <a:t>limitatamente ai processi che hanno un impatto sulla formazione del dato di bilancio, ed</a:t>
            </a:r>
          </a:p>
          <a:p>
            <a:endParaRPr lang="it-IT" sz="1500" b="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500" b="0" dirty="0" smtClean="0">
                <a:latin typeface="Arial" panose="020B0604020202020204" pitchFamily="34" charset="0"/>
                <a:cs typeface="Arial" panose="020B0604020202020204" pitchFamily="34" charset="0"/>
              </a:rPr>
              <a:t>in funzione del grado di affidabilità che il revisore decide di riporre sui controlli (</a:t>
            </a:r>
            <a:r>
              <a:rPr lang="it-IT" sz="1500" b="0" dirty="0" err="1" smtClean="0">
                <a:latin typeface="Arial" panose="020B0604020202020204" pitchFamily="34" charset="0"/>
                <a:cs typeface="Arial" panose="020B0604020202020204" pitchFamily="34" charset="0"/>
              </a:rPr>
              <a:t>Understanding</a:t>
            </a:r>
            <a:r>
              <a:rPr lang="it-IT" sz="1500" b="0" dirty="0" smtClean="0">
                <a:latin typeface="Arial" panose="020B0604020202020204" pitchFamily="34" charset="0"/>
                <a:cs typeface="Arial" panose="020B0604020202020204" pitchFamily="34" charset="0"/>
              </a:rPr>
              <a:t> – </a:t>
            </a:r>
            <a:r>
              <a:rPr lang="it-IT" sz="1500" b="0" dirty="0" err="1" smtClean="0">
                <a:latin typeface="Arial" panose="020B0604020202020204" pitchFamily="34" charset="0"/>
                <a:cs typeface="Arial" panose="020B0604020202020204" pitchFamily="34" charset="0"/>
              </a:rPr>
              <a:t>Valuating</a:t>
            </a:r>
            <a:r>
              <a:rPr lang="it-IT" sz="1500" b="0" dirty="0" smtClean="0">
                <a:latin typeface="Arial" panose="020B0604020202020204" pitchFamily="34" charset="0"/>
                <a:cs typeface="Arial" panose="020B0604020202020204" pitchFamily="34" charset="0"/>
              </a:rPr>
              <a:t> – </a:t>
            </a:r>
            <a:r>
              <a:rPr lang="it-IT" sz="1500" b="0" dirty="0" err="1" smtClean="0">
                <a:latin typeface="Arial" panose="020B0604020202020204" pitchFamily="34" charset="0"/>
                <a:cs typeface="Arial" panose="020B0604020202020204" pitchFamily="34" charset="0"/>
              </a:rPr>
              <a:t>Validating</a:t>
            </a:r>
            <a:r>
              <a:rPr lang="it-IT" sz="1500" b="0" dirty="0" smtClean="0">
                <a:latin typeface="Arial" panose="020B0604020202020204" pitchFamily="34" charset="0"/>
                <a:cs typeface="Arial" panose="020B0604020202020204" pitchFamily="34" charset="0"/>
              </a:rPr>
              <a:t>)</a:t>
            </a:r>
            <a:endParaRPr lang="it-IT" sz="1500" b="0" dirty="0">
              <a:latin typeface="Arial" panose="020B0604020202020204" pitchFamily="34" charset="0"/>
              <a:cs typeface="Arial" panose="020B0604020202020204" pitchFamily="34" charset="0"/>
            </a:endParaRPr>
          </a:p>
          <a:p>
            <a:endParaRPr lang="it-IT" sz="1500" b="0" dirty="0" smtClean="0">
              <a:latin typeface="Arial" panose="020B0604020202020204" pitchFamily="34" charset="0"/>
              <a:cs typeface="Arial" panose="020B0604020202020204" pitchFamily="34" charset="0"/>
            </a:endParaRPr>
          </a:p>
          <a:p>
            <a:endParaRPr lang="it-IT" sz="1500" b="0" u="none" dirty="0">
              <a:latin typeface="Arial" panose="020B0604020202020204" pitchFamily="34" charset="0"/>
              <a:cs typeface="Arial" panose="020B0604020202020204" pitchFamily="34" charset="0"/>
            </a:endParaRPr>
          </a:p>
          <a:p>
            <a:endParaRPr lang="en-US" sz="1500" b="1" u="none"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234499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p:txBody>
          <a:bodyPr/>
          <a:lstStyle/>
          <a:p>
            <a:pPr algn="ctr"/>
            <a:r>
              <a:rPr lang="it-IT" dirty="0" smtClean="0"/>
              <a:t>Responsabilità del revisore sul</a:t>
            </a:r>
            <a:r>
              <a:rPr lang="it-IT" dirty="0"/>
              <a:t/>
            </a:r>
            <a:br>
              <a:rPr lang="it-IT" dirty="0"/>
            </a:br>
            <a:r>
              <a:rPr lang="it-IT" dirty="0" smtClean="0"/>
              <a:t>sistema di controllo interno?</a:t>
            </a:r>
          </a:p>
        </p:txBody>
      </p:sp>
      <p:sp>
        <p:nvSpPr>
          <p:cNvPr id="4" name="Rectangle 3"/>
          <p:cNvSpPr/>
          <p:nvPr/>
        </p:nvSpPr>
        <p:spPr>
          <a:xfrm>
            <a:off x="457386" y="1772816"/>
            <a:ext cx="8229600" cy="4419599"/>
          </a:xfrm>
          <a:prstGeom prst="rect">
            <a:avLst/>
          </a:prstGeom>
        </p:spPr>
        <p:txBody>
          <a:bodyPr/>
          <a:lstStyle/>
          <a:p>
            <a:r>
              <a:rPr lang="it-IT" sz="1400" dirty="0"/>
              <a:t>RELAZIONE </a:t>
            </a:r>
            <a:r>
              <a:rPr lang="it-IT" sz="1400" dirty="0" smtClean="0"/>
              <a:t>DEL REVISORE INDIPENDENTE </a:t>
            </a:r>
            <a:r>
              <a:rPr lang="it-IT" sz="1400" dirty="0"/>
              <a:t>AI SENSI DELL’ART. 14 DEL D.LGS. 27 GENNAIO 2010, N. </a:t>
            </a:r>
            <a:r>
              <a:rPr lang="it-IT" sz="1400" dirty="0" smtClean="0"/>
              <a:t>39</a:t>
            </a:r>
            <a:endParaRPr lang="it-IT" sz="1400" i="1" dirty="0"/>
          </a:p>
          <a:p>
            <a:endParaRPr lang="it-IT" sz="1400" i="1" dirty="0"/>
          </a:p>
          <a:p>
            <a:r>
              <a:rPr lang="it-IT" sz="1400" i="1" dirty="0" smtClean="0"/>
              <a:t>Responsabilità </a:t>
            </a:r>
            <a:r>
              <a:rPr lang="it-IT" sz="1400" i="1" dirty="0"/>
              <a:t>degli amministratori e del collegio sindacale per il bilancio d’esercizio </a:t>
            </a:r>
            <a:endParaRPr lang="it-IT" sz="1400" dirty="0"/>
          </a:p>
          <a:p>
            <a:r>
              <a:rPr lang="it-IT" sz="1400" dirty="0"/>
              <a:t> </a:t>
            </a:r>
          </a:p>
          <a:p>
            <a:r>
              <a:rPr lang="it-IT" sz="1400" dirty="0"/>
              <a:t>Gli amministratori sono responsabili</a:t>
            </a:r>
            <a:r>
              <a:rPr lang="it-IT" sz="1400" b="0" dirty="0"/>
              <a:t> per la redazione del bilancio d’esercizio che fornisca una rappresentazione veritiera e corretta in conformità alle norme italiane che ne disciplinano i criteri di redazione e, nei termini previsti dalla legge, </a:t>
            </a:r>
            <a:r>
              <a:rPr lang="it-IT" sz="1400" dirty="0"/>
              <a:t>per quella parte del controllo interno dagli stessi ritenuta necessaria per consentire la redazione di un bilancio</a:t>
            </a:r>
            <a:r>
              <a:rPr lang="it-IT" sz="1400" b="0" dirty="0"/>
              <a:t> che non contenga errori significativi dovuti a frodi o a comportamenti o eventi non intenzionali</a:t>
            </a:r>
            <a:r>
              <a:rPr lang="it-IT" sz="1400" b="0" dirty="0" smtClean="0"/>
              <a:t>.</a:t>
            </a:r>
          </a:p>
          <a:p>
            <a:endParaRPr lang="it-IT" sz="1400" b="0" dirty="0" smtClean="0"/>
          </a:p>
          <a:p>
            <a:endParaRPr lang="it-IT" sz="1400" b="0" dirty="0"/>
          </a:p>
          <a:p>
            <a:r>
              <a:rPr lang="it-IT" sz="1400" i="1" dirty="0"/>
              <a:t>Responsabilità </a:t>
            </a:r>
            <a:r>
              <a:rPr lang="it-IT" sz="1400" i="1" dirty="0" smtClean="0"/>
              <a:t>del revisore </a:t>
            </a:r>
            <a:r>
              <a:rPr lang="it-IT" sz="1400" i="1" dirty="0"/>
              <a:t>per la revisione contabile del bilancio d’esercizio</a:t>
            </a:r>
            <a:endParaRPr lang="it-IT" sz="1400" dirty="0"/>
          </a:p>
          <a:p>
            <a:r>
              <a:rPr lang="it-IT" sz="1400" b="0" dirty="0" smtClean="0"/>
              <a:t>..</a:t>
            </a:r>
          </a:p>
          <a:p>
            <a:r>
              <a:rPr lang="it-IT" sz="1400" b="0" dirty="0" smtClean="0"/>
              <a:t>• </a:t>
            </a:r>
            <a:r>
              <a:rPr lang="it-IT" sz="1400" dirty="0" smtClean="0"/>
              <a:t>ho acquisito </a:t>
            </a:r>
            <a:r>
              <a:rPr lang="it-IT" sz="1400" dirty="0"/>
              <a:t>una comprensione del controllo interno</a:t>
            </a:r>
            <a:r>
              <a:rPr lang="it-IT" sz="1400" b="0" dirty="0"/>
              <a:t> rilevante ai fini della revisione contabile allo scopo di definire procedure di revisione appropriate nelle circostanze e non per esprimere un giudizio sull’efficacia del controllo interno della Società; </a:t>
            </a:r>
          </a:p>
          <a:p>
            <a:endParaRPr lang="it-IT" sz="1400" b="0" dirty="0" smtClean="0"/>
          </a:p>
          <a:p>
            <a:endParaRPr lang="it-IT" sz="1400" b="0" dirty="0" smtClean="0"/>
          </a:p>
          <a:p>
            <a:r>
              <a:rPr lang="it-IT" sz="1400" b="0" dirty="0" smtClean="0"/>
              <a:t>ISA Italia 700</a:t>
            </a:r>
            <a:endParaRPr lang="it-IT" sz="1400" b="0" dirty="0"/>
          </a:p>
          <a:p>
            <a:endParaRPr lang="en-US" sz="1400" b="1" u="none"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147411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p:txBody>
          <a:bodyPr/>
          <a:lstStyle/>
          <a:p>
            <a:pPr algn="ctr"/>
            <a:r>
              <a:rPr lang="it-IT" dirty="0" smtClean="0"/>
              <a:t>Responsabilità del revisore sulla</a:t>
            </a:r>
            <a:r>
              <a:rPr lang="it-IT" dirty="0"/>
              <a:t/>
            </a:r>
            <a:br>
              <a:rPr lang="it-IT" dirty="0"/>
            </a:br>
            <a:r>
              <a:rPr lang="it-IT" dirty="0" smtClean="0"/>
              <a:t>continuità aziendale?</a:t>
            </a:r>
          </a:p>
        </p:txBody>
      </p:sp>
      <p:sp>
        <p:nvSpPr>
          <p:cNvPr id="4" name="Rectangle 3"/>
          <p:cNvSpPr/>
          <p:nvPr/>
        </p:nvSpPr>
        <p:spPr>
          <a:xfrm>
            <a:off x="457386" y="1817713"/>
            <a:ext cx="8229600" cy="4419599"/>
          </a:xfrm>
          <a:prstGeom prst="rect">
            <a:avLst/>
          </a:prstGeom>
        </p:spPr>
        <p:txBody>
          <a:bodyPr/>
          <a:lstStyle/>
          <a:p>
            <a:r>
              <a:rPr lang="it-IT" sz="1400" b="0" i="1" dirty="0" smtClean="0">
                <a:latin typeface="Arial" panose="020B0604020202020204" pitchFamily="34" charset="0"/>
                <a:cs typeface="Arial" panose="020B0604020202020204" pitchFamily="34" charset="0"/>
              </a:rPr>
              <a:t>2.</a:t>
            </a:r>
            <a:endParaRPr lang="it-IT" sz="1400" b="0" i="1" dirty="0">
              <a:latin typeface="Arial" panose="020B0604020202020204" pitchFamily="34" charset="0"/>
              <a:cs typeface="Arial" panose="020B0604020202020204" pitchFamily="34" charset="0"/>
            </a:endParaRPr>
          </a:p>
          <a:p>
            <a:r>
              <a:rPr lang="it-IT" sz="1400" b="0" dirty="0" smtClean="0"/>
              <a:t>… la </a:t>
            </a:r>
            <a:r>
              <a:rPr lang="it-IT" sz="1400" b="0" dirty="0"/>
              <a:t>redazione del bilancio richiede alla direzione la valutazione della capacità dell’impresa di continuare ad operare come un’entità in funzionamento, ancorché il quadro normativo sull’informazione finanziaria non lo preveda in modo esplicito</a:t>
            </a:r>
            <a:r>
              <a:rPr lang="it-IT" sz="1400" b="0" dirty="0" smtClean="0"/>
              <a:t>.</a:t>
            </a:r>
          </a:p>
          <a:p>
            <a:endParaRPr lang="it-IT" sz="1400" b="0" i="1" dirty="0">
              <a:latin typeface="Arial" panose="020B0604020202020204" pitchFamily="34" charset="0"/>
              <a:cs typeface="Arial" panose="020B0604020202020204" pitchFamily="34" charset="0"/>
            </a:endParaRPr>
          </a:p>
          <a:p>
            <a:endParaRPr lang="it-IT" sz="1400" b="0" i="1" dirty="0" smtClean="0">
              <a:latin typeface="Arial" panose="020B0604020202020204" pitchFamily="34" charset="0"/>
              <a:cs typeface="Arial" panose="020B0604020202020204" pitchFamily="34" charset="0"/>
            </a:endParaRPr>
          </a:p>
          <a:p>
            <a:r>
              <a:rPr lang="it-IT" sz="1400" b="0" dirty="0"/>
              <a:t>6. Le responsabilità del revisore sono quelle di: </a:t>
            </a:r>
          </a:p>
          <a:p>
            <a:endParaRPr lang="it-IT" sz="1400" b="0" dirty="0" smtClean="0"/>
          </a:p>
          <a:p>
            <a:r>
              <a:rPr lang="it-IT" sz="1400" b="0" dirty="0" smtClean="0"/>
              <a:t>a</a:t>
            </a:r>
            <a:r>
              <a:rPr lang="it-IT" sz="1400" b="0" dirty="0"/>
              <a:t>) acquisire elementi probativi sufficienti ed appropriati sull’utilizzo appropriato da parte della direzione del presupposto della continuità aziendale nella redazione del bilancio e giungere a una conclusione a tale riguardo; </a:t>
            </a:r>
          </a:p>
          <a:p>
            <a:endParaRPr lang="it-IT" sz="1400" b="0" dirty="0" smtClean="0"/>
          </a:p>
          <a:p>
            <a:r>
              <a:rPr lang="it-IT" sz="1400" b="0" dirty="0" smtClean="0"/>
              <a:t>b</a:t>
            </a:r>
            <a:r>
              <a:rPr lang="it-IT" sz="1400" b="0" dirty="0"/>
              <a:t>) concludere, sulla base degli elementi probativi acquisiti, se esista un’incertezza significativa sulla capacità dell’impresa di continuare ad operare come un’entità in funzionamento. </a:t>
            </a:r>
          </a:p>
          <a:p>
            <a:endParaRPr lang="it-IT" sz="1400" b="0" i="1" dirty="0" smtClean="0">
              <a:latin typeface="Arial" panose="020B0604020202020204" pitchFamily="34" charset="0"/>
              <a:cs typeface="Arial" panose="020B0604020202020204" pitchFamily="34" charset="0"/>
            </a:endParaRPr>
          </a:p>
          <a:p>
            <a:endParaRPr lang="it-IT" sz="1400" b="0" i="1" dirty="0">
              <a:latin typeface="Arial" panose="020B0604020202020204" pitchFamily="34" charset="0"/>
              <a:cs typeface="Arial" panose="020B0604020202020204" pitchFamily="34" charset="0"/>
            </a:endParaRPr>
          </a:p>
          <a:p>
            <a:endParaRPr lang="it-IT" sz="1400" b="0" i="1" dirty="0" smtClean="0">
              <a:latin typeface="Arial" panose="020B0604020202020204" pitchFamily="34" charset="0"/>
              <a:cs typeface="Arial" panose="020B0604020202020204" pitchFamily="34" charset="0"/>
            </a:endParaRPr>
          </a:p>
          <a:p>
            <a:endParaRPr lang="it-IT" sz="1400" b="0" dirty="0" smtClean="0">
              <a:latin typeface="Arial" panose="020B0604020202020204" pitchFamily="34" charset="0"/>
              <a:cs typeface="Arial" panose="020B0604020202020204" pitchFamily="34" charset="0"/>
            </a:endParaRPr>
          </a:p>
          <a:p>
            <a:r>
              <a:rPr lang="it-IT" sz="1400" b="0" dirty="0" smtClean="0">
                <a:latin typeface="Arial" panose="020B0604020202020204" pitchFamily="34" charset="0"/>
                <a:cs typeface="Arial" panose="020B0604020202020204" pitchFamily="34" charset="0"/>
              </a:rPr>
              <a:t>ISA Italia 570</a:t>
            </a:r>
          </a:p>
          <a:p>
            <a:endParaRPr lang="it-IT" sz="1600" b="0" u="none" dirty="0">
              <a:latin typeface="Arial" panose="020B0604020202020204" pitchFamily="34" charset="0"/>
              <a:cs typeface="Arial" panose="020B0604020202020204" pitchFamily="34" charset="0"/>
            </a:endParaRPr>
          </a:p>
          <a:p>
            <a:endParaRPr lang="en-US" sz="1400" b="1" u="none"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618419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p:txBody>
          <a:bodyPr/>
          <a:lstStyle/>
          <a:p>
            <a:pPr algn="ctr"/>
            <a:r>
              <a:rPr lang="it-IT" dirty="0" smtClean="0"/>
              <a:t>Responsabilità del </a:t>
            </a:r>
            <a:r>
              <a:rPr lang="it-IT" dirty="0"/>
              <a:t>revisore sulla</a:t>
            </a:r>
            <a:br>
              <a:rPr lang="it-IT" dirty="0"/>
            </a:br>
            <a:r>
              <a:rPr lang="it-IT" dirty="0"/>
              <a:t>continuità aziendale? </a:t>
            </a:r>
            <a:endParaRPr lang="it-IT" dirty="0" smtClean="0"/>
          </a:p>
        </p:txBody>
      </p:sp>
      <p:sp>
        <p:nvSpPr>
          <p:cNvPr id="4" name="Rectangle 3"/>
          <p:cNvSpPr/>
          <p:nvPr/>
        </p:nvSpPr>
        <p:spPr>
          <a:xfrm>
            <a:off x="457386" y="1484784"/>
            <a:ext cx="8229600" cy="4419599"/>
          </a:xfrm>
          <a:prstGeom prst="rect">
            <a:avLst/>
          </a:prstGeom>
        </p:spPr>
        <p:txBody>
          <a:bodyPr/>
          <a:lstStyle/>
          <a:p>
            <a:r>
              <a:rPr lang="it-IT" sz="1400" dirty="0"/>
              <a:t>RELAZIONE DEL REVISORE INDIPENDENTE AI SENSI DELL’ART. 14 DEL D.LGS. 27 GENNAIO 2010, N. 39</a:t>
            </a:r>
            <a:endParaRPr lang="it-IT" sz="1400" i="1" dirty="0"/>
          </a:p>
          <a:p>
            <a:endParaRPr lang="it-IT" sz="1400" i="1" dirty="0" smtClean="0"/>
          </a:p>
          <a:p>
            <a:r>
              <a:rPr lang="it-IT" sz="1400" i="1" dirty="0" smtClean="0"/>
              <a:t>Responsabilità </a:t>
            </a:r>
            <a:r>
              <a:rPr lang="it-IT" sz="1400" i="1" dirty="0"/>
              <a:t>degli amministratori e del collegio sindacale per il bilancio d’esercizio </a:t>
            </a:r>
            <a:endParaRPr lang="it-IT" sz="1400" dirty="0"/>
          </a:p>
          <a:p>
            <a:r>
              <a:rPr lang="it-IT" sz="1400" dirty="0" smtClean="0"/>
              <a:t>Gli </a:t>
            </a:r>
            <a:r>
              <a:rPr lang="it-IT" sz="1400" dirty="0"/>
              <a:t>amministratori </a:t>
            </a:r>
            <a:r>
              <a:rPr lang="it-IT" sz="1400" b="0" dirty="0"/>
              <a:t>sono responsabili per la valutazione della capacità della Società di continuare ad operare come un’entità in funzionamento</a:t>
            </a:r>
            <a:r>
              <a:rPr lang="it-IT" sz="1400" dirty="0"/>
              <a:t> e, nella redazione del bilancio d’esercizio, per l’appropriatezza dell’utilizzo del presupposto della continuità aziendale</a:t>
            </a:r>
            <a:r>
              <a:rPr lang="it-IT" sz="1400" b="0" dirty="0"/>
              <a:t>, nonché per una adeguata informativa in </a:t>
            </a:r>
            <a:r>
              <a:rPr lang="it-IT" sz="1400" b="0" dirty="0" smtClean="0"/>
              <a:t>materia…..</a:t>
            </a:r>
            <a:endParaRPr lang="it-IT" sz="1400" b="0" dirty="0"/>
          </a:p>
          <a:p>
            <a:endParaRPr lang="it-IT" sz="1400" b="0" dirty="0" smtClean="0"/>
          </a:p>
          <a:p>
            <a:endParaRPr lang="it-IT" sz="1400" b="0" dirty="0"/>
          </a:p>
          <a:p>
            <a:r>
              <a:rPr lang="it-IT" sz="1400" i="1" dirty="0"/>
              <a:t>Responsabilità del revisore per la revisione contabile del bilancio d’esercizio</a:t>
            </a:r>
            <a:endParaRPr lang="it-IT" sz="1400" dirty="0"/>
          </a:p>
          <a:p>
            <a:r>
              <a:rPr lang="it-IT" sz="1400" b="0" dirty="0" smtClean="0"/>
              <a:t>…</a:t>
            </a:r>
            <a:endParaRPr lang="it-IT" sz="1400" b="0" dirty="0"/>
          </a:p>
          <a:p>
            <a:r>
              <a:rPr lang="it-IT" sz="1400" dirty="0" smtClean="0"/>
              <a:t>sono giunto </a:t>
            </a:r>
            <a:r>
              <a:rPr lang="it-IT" sz="1400" dirty="0"/>
              <a:t>ad una conclusione sull'appropriatezza dell'utilizzo da parte degli amministratori del presupposto della continuità aziendale</a:t>
            </a:r>
            <a:r>
              <a:rPr lang="it-IT" sz="1400" b="0" dirty="0"/>
              <a:t> e, in base agli elementi probativi acquisiti, sull’eventuale esistenza di una incertezza significativa riguardo a eventi o circostanze che possono far sorgere dubbi significativi sulla capacità della Società di continuare ad operare come un’entità in funzionamento. In presenza di un'incertezza significativa, </a:t>
            </a:r>
            <a:r>
              <a:rPr lang="it-IT" sz="1400" b="0" dirty="0" smtClean="0"/>
              <a:t>sono tenuto </a:t>
            </a:r>
            <a:r>
              <a:rPr lang="it-IT" sz="1400" b="0" dirty="0"/>
              <a:t>a richiamare l'attenzione nella relazione di revisione sulla relativa informativa di bilancio ovvero, qualora tale informativa sia inadeguata, a riflettere tale circostanza nella formulazione del </a:t>
            </a:r>
            <a:r>
              <a:rPr lang="it-IT" sz="1400" b="0" dirty="0" smtClean="0"/>
              <a:t>mio giudizio</a:t>
            </a:r>
            <a:r>
              <a:rPr lang="it-IT" sz="1400" b="0" dirty="0"/>
              <a:t>. Le </a:t>
            </a:r>
            <a:r>
              <a:rPr lang="it-IT" sz="1400" b="0" dirty="0" smtClean="0"/>
              <a:t>mie conclusioni </a:t>
            </a:r>
            <a:r>
              <a:rPr lang="it-IT" sz="1400" b="0" dirty="0"/>
              <a:t>sono basate sugli elementi probativi acquisiti fino alla data della presente relazione. Tuttavia, eventi o circostanze successivi possono comportare che la Società cessi di operare come un’entità in funzionamento;</a:t>
            </a:r>
          </a:p>
          <a:p>
            <a:endParaRPr lang="it-IT" sz="1400" b="0" dirty="0" smtClean="0"/>
          </a:p>
          <a:p>
            <a:r>
              <a:rPr lang="it-IT" sz="1400" b="0" dirty="0"/>
              <a:t>ISA Italia 700</a:t>
            </a:r>
          </a:p>
          <a:p>
            <a:endParaRPr lang="en-US" sz="1400" b="1" u="none"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816634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p:txBody>
          <a:bodyPr/>
          <a:lstStyle/>
          <a:p>
            <a:pPr algn="ctr"/>
            <a:r>
              <a:rPr lang="it-IT" dirty="0" smtClean="0"/>
              <a:t>Responsabilità del </a:t>
            </a:r>
            <a:r>
              <a:rPr lang="it-IT" dirty="0"/>
              <a:t>revisore </a:t>
            </a:r>
            <a:r>
              <a:rPr lang="it-IT" dirty="0" smtClean="0"/>
              <a:t/>
            </a:r>
            <a:br>
              <a:rPr lang="it-IT" dirty="0" smtClean="0"/>
            </a:br>
            <a:r>
              <a:rPr lang="it-IT" dirty="0" smtClean="0"/>
              <a:t>sull’esistenza di frodi? </a:t>
            </a:r>
          </a:p>
        </p:txBody>
      </p:sp>
      <p:sp>
        <p:nvSpPr>
          <p:cNvPr id="4" name="Rectangle 3"/>
          <p:cNvSpPr/>
          <p:nvPr/>
        </p:nvSpPr>
        <p:spPr>
          <a:xfrm>
            <a:off x="457386" y="1628800"/>
            <a:ext cx="8229600" cy="4419599"/>
          </a:xfrm>
          <a:prstGeom prst="rect">
            <a:avLst/>
          </a:prstGeom>
        </p:spPr>
        <p:txBody>
          <a:bodyPr/>
          <a:lstStyle/>
          <a:p>
            <a:r>
              <a:rPr lang="it-IT" sz="1400" dirty="0"/>
              <a:t>RELAZIONE DEL REVISORE INDIPENDENTE AI SENSI DELL’ART. 14 DEL D.LGS. 27 GENNAIO 2010, N. 39</a:t>
            </a:r>
            <a:endParaRPr lang="it-IT" sz="1400" i="1" dirty="0"/>
          </a:p>
          <a:p>
            <a:endParaRPr lang="it-IT" sz="1400" i="1" dirty="0" smtClean="0"/>
          </a:p>
          <a:p>
            <a:r>
              <a:rPr lang="it-IT" sz="1400" i="1" dirty="0" smtClean="0"/>
              <a:t>Responsabilità </a:t>
            </a:r>
            <a:r>
              <a:rPr lang="it-IT" sz="1400" i="1" dirty="0"/>
              <a:t>degli amministratori e del collegio sindacale per il bilancio d’esercizio </a:t>
            </a:r>
            <a:endParaRPr lang="it-IT" sz="1400" dirty="0"/>
          </a:p>
          <a:p>
            <a:r>
              <a:rPr lang="it-IT" sz="1400" b="0" dirty="0" smtClean="0"/>
              <a:t>Gli </a:t>
            </a:r>
            <a:r>
              <a:rPr lang="it-IT" sz="1400" b="0" dirty="0"/>
              <a:t>amministratori sono responsabili per la redazione del bilancio d’esercizio che fornisca una rappresentazione veritiera e corretta in conformità alle norme italiane che ne disciplinano i criteri di redazione e, nei termini previsti dalla legge, per quella parte del controllo interno dagli stessi ritenuta necessaria per consentire la redazione di un bilancio che </a:t>
            </a:r>
            <a:r>
              <a:rPr lang="it-IT" sz="1400" dirty="0"/>
              <a:t>non contenga errori significativi dovuti a frodi o a comportamenti o eventi non </a:t>
            </a:r>
            <a:r>
              <a:rPr lang="it-IT" sz="1400" dirty="0" smtClean="0"/>
              <a:t>intenzionali</a:t>
            </a:r>
          </a:p>
          <a:p>
            <a:endParaRPr lang="it-IT" sz="1400" b="0" dirty="0"/>
          </a:p>
          <a:p>
            <a:r>
              <a:rPr lang="it-IT" sz="1400" i="1" dirty="0"/>
              <a:t>Responsabilità del revisore per la revisione contabile del bilancio d’esercizio</a:t>
            </a:r>
            <a:endParaRPr lang="it-IT" sz="1400" dirty="0"/>
          </a:p>
          <a:p>
            <a:r>
              <a:rPr lang="it-IT" sz="1400" dirty="0" smtClean="0"/>
              <a:t>…</a:t>
            </a:r>
            <a:endParaRPr lang="it-IT" sz="1400" dirty="0"/>
          </a:p>
          <a:p>
            <a:r>
              <a:rPr lang="it-IT" sz="1400" dirty="0" smtClean="0"/>
              <a:t>ho </a:t>
            </a:r>
            <a:r>
              <a:rPr lang="it-IT" sz="1400" dirty="0"/>
              <a:t>identificato e valutato i rischi di errori significativi nel bilancio d’esercizio, dovuti a frodi o a comportamenti o eventi non intenzionali; </a:t>
            </a:r>
            <a:r>
              <a:rPr lang="it-IT" sz="1400" dirty="0" smtClean="0"/>
              <a:t>ho </a:t>
            </a:r>
            <a:r>
              <a:rPr lang="it-IT" sz="1400" dirty="0"/>
              <a:t>definito e svolto procedure di revisione in risposta a tali rischi</a:t>
            </a:r>
            <a:r>
              <a:rPr lang="it-IT" sz="1400" b="0" dirty="0"/>
              <a:t>; </a:t>
            </a:r>
            <a:r>
              <a:rPr lang="it-IT" sz="1400" b="0" dirty="0" smtClean="0"/>
              <a:t>ho acquisito </a:t>
            </a:r>
            <a:r>
              <a:rPr lang="it-IT" sz="1400" b="0" dirty="0"/>
              <a:t>elementi probativi sufficienti ed appropriati su cui basare il nostro giudizio. Il rischio di non individuare un errore significativo dovuto a frodi è più elevato rispetto al rischio di non individuare un errore significativo derivante da comportamenti o eventi non intenzionali, poiché la frode può implicare l’esistenza di collusioni, falsificazioni, omissioni intenzionali, rappresentazioni fuorvianti o forzature del controllo interno;</a:t>
            </a:r>
          </a:p>
          <a:p>
            <a:endParaRPr lang="it-IT" sz="1400" b="0" dirty="0" smtClean="0"/>
          </a:p>
          <a:p>
            <a:r>
              <a:rPr lang="it-IT" sz="1400" b="0" dirty="0"/>
              <a:t>ISA Italia 700</a:t>
            </a:r>
          </a:p>
          <a:p>
            <a:endParaRPr lang="en-US" sz="1400" b="1" u="none"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2260389"/>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p:txBody>
          <a:bodyPr/>
          <a:lstStyle/>
          <a:p>
            <a:pPr algn="ctr"/>
            <a:r>
              <a:rPr lang="it-IT" dirty="0" smtClean="0"/>
              <a:t>Responsabilità del revisore </a:t>
            </a:r>
            <a:br>
              <a:rPr lang="it-IT" dirty="0" smtClean="0"/>
            </a:br>
            <a:r>
              <a:rPr lang="it-IT" dirty="0" smtClean="0"/>
              <a:t>sul bilancio consolidato?</a:t>
            </a:r>
          </a:p>
        </p:txBody>
      </p:sp>
      <p:sp>
        <p:nvSpPr>
          <p:cNvPr id="4" name="Rectangle 3"/>
          <p:cNvSpPr/>
          <p:nvPr/>
        </p:nvSpPr>
        <p:spPr>
          <a:xfrm>
            <a:off x="457386" y="1772816"/>
            <a:ext cx="8229600" cy="3168352"/>
          </a:xfrm>
          <a:prstGeom prst="rect">
            <a:avLst/>
          </a:prstGeom>
        </p:spPr>
        <p:txBody>
          <a:bodyPr/>
          <a:lstStyle/>
          <a:p>
            <a:endParaRPr lang="it-IT" i="1" dirty="0" smtClean="0"/>
          </a:p>
          <a:p>
            <a:endParaRPr lang="it-IT" i="1" dirty="0"/>
          </a:p>
          <a:p>
            <a:r>
              <a:rPr lang="it-IT" sz="1500" b="0" dirty="0" smtClean="0"/>
              <a:t>Nel </a:t>
            </a:r>
            <a:r>
              <a:rPr lang="it-IT" sz="1500" b="0" dirty="0"/>
              <a:t>caso di revisione legale del bilancio consolidato di un gruppo di imprese, il revisore del gruppo assume la </a:t>
            </a:r>
            <a:r>
              <a:rPr lang="it-IT" sz="1500" b="0" u="sng" dirty="0"/>
              <a:t>piena </a:t>
            </a:r>
            <a:r>
              <a:rPr lang="it-IT" sz="1500" b="0" u="sng" dirty="0" err="1"/>
              <a:t>responsabilita'</a:t>
            </a:r>
            <a:r>
              <a:rPr lang="it-IT" sz="1500" b="0" u="sng" dirty="0"/>
              <a:t> per la relazione di revisione</a:t>
            </a:r>
            <a:r>
              <a:rPr lang="it-IT" sz="1500" b="0" dirty="0"/>
              <a:t> di cui all'articolo 14 </a:t>
            </a:r>
            <a:r>
              <a:rPr lang="it-IT" sz="1500" b="0" dirty="0" smtClean="0"/>
              <a:t>….</a:t>
            </a:r>
            <a:endParaRPr lang="it-IT" sz="1500" b="0" dirty="0"/>
          </a:p>
          <a:p>
            <a:endParaRPr lang="it-IT" sz="1500" b="0" dirty="0" smtClean="0">
              <a:solidFill>
                <a:srgbClr val="FF0000"/>
              </a:solidFill>
            </a:endParaRPr>
          </a:p>
          <a:p>
            <a:endParaRPr lang="it-IT" sz="1500" b="0" dirty="0" smtClean="0">
              <a:solidFill>
                <a:srgbClr val="FF0000"/>
              </a:solidFill>
            </a:endParaRPr>
          </a:p>
          <a:p>
            <a:endParaRPr lang="it-IT" sz="1500" b="0" dirty="0">
              <a:solidFill>
                <a:srgbClr val="FF0000"/>
              </a:solidFill>
            </a:endParaRPr>
          </a:p>
          <a:p>
            <a:r>
              <a:rPr lang="it-IT" sz="1500" b="0" dirty="0" smtClean="0">
                <a:solidFill>
                  <a:srgbClr val="FF0000"/>
                </a:solidFill>
              </a:rPr>
              <a:t>Simmetria </a:t>
            </a:r>
            <a:r>
              <a:rPr lang="it-IT" sz="1500" b="0" dirty="0">
                <a:solidFill>
                  <a:srgbClr val="FF0000"/>
                </a:solidFill>
              </a:rPr>
              <a:t>con l’ISA </a:t>
            </a:r>
            <a:r>
              <a:rPr lang="it-IT" sz="1500" b="0" dirty="0" smtClean="0">
                <a:solidFill>
                  <a:srgbClr val="FF0000"/>
                </a:solidFill>
              </a:rPr>
              <a:t>Italia </a:t>
            </a:r>
            <a:r>
              <a:rPr lang="it-IT" sz="1500" b="0" dirty="0">
                <a:solidFill>
                  <a:srgbClr val="FF0000"/>
                </a:solidFill>
              </a:rPr>
              <a:t>600.11</a:t>
            </a:r>
          </a:p>
          <a:p>
            <a:r>
              <a:rPr lang="it-IT" sz="1500" b="0" dirty="0">
                <a:solidFill>
                  <a:srgbClr val="FF0000"/>
                </a:solidFill>
              </a:rPr>
              <a:t>«Il responsabile dell’incarico di revisione del gruppo è responsabile della direzione, della supervisione e dello svolgimento dell’incarico di revisione</a:t>
            </a:r>
          </a:p>
          <a:p>
            <a:r>
              <a:rPr lang="it-IT" sz="1500" b="0" dirty="0">
                <a:solidFill>
                  <a:srgbClr val="FF0000"/>
                </a:solidFill>
              </a:rPr>
              <a:t>contabile del gruppo in conformità ai principi professionali e alle disposizioni</a:t>
            </a:r>
          </a:p>
          <a:p>
            <a:r>
              <a:rPr lang="it-IT" sz="1500" b="0" dirty="0">
                <a:solidFill>
                  <a:srgbClr val="FF0000"/>
                </a:solidFill>
              </a:rPr>
              <a:t>di legge e regolamentari applicabili.»</a:t>
            </a:r>
          </a:p>
          <a:p>
            <a:endParaRPr lang="it-IT" b="0" dirty="0">
              <a:solidFill>
                <a:srgbClr val="FF0000"/>
              </a:solidFill>
            </a:endParaRPr>
          </a:p>
        </p:txBody>
      </p:sp>
      <p:sp>
        <p:nvSpPr>
          <p:cNvPr id="6" name="Title 7"/>
          <p:cNvSpPr txBox="1">
            <a:spLocks/>
          </p:cNvSpPr>
          <p:nvPr/>
        </p:nvSpPr>
        <p:spPr bwMode="ltGray">
          <a:xfrm>
            <a:off x="497478" y="1628701"/>
            <a:ext cx="8034962" cy="504155"/>
          </a:xfrm>
          <a:prstGeom prst="rect">
            <a:avLst/>
          </a:prstGeom>
          <a:ln w="3175" cap="flat" cmpd="sng" algn="ctr">
            <a:solidFill>
              <a:schemeClr val="accent1">
                <a:shade val="50000"/>
              </a:schemeClr>
            </a:solidFill>
            <a:prstDash val="solid"/>
            <a:miter lim="800000"/>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algn="l" rtl="0" eaLnBrk="0" fontAlgn="base" hangingPunct="0">
              <a:spcBef>
                <a:spcPct val="0"/>
              </a:spcBef>
              <a:spcAft>
                <a:spcPct val="0"/>
              </a:spcAft>
              <a:defRPr sz="3000">
                <a:solidFill>
                  <a:schemeClr val="lt1"/>
                </a:solidFill>
                <a:latin typeface="+mn-lt"/>
                <a:ea typeface="+mn-ea"/>
                <a:cs typeface="+mn-cs"/>
              </a:defRPr>
            </a:lvl1pPr>
            <a:lvl2pPr algn="l" rtl="0" eaLnBrk="0" fontAlgn="base" hangingPunct="0">
              <a:spcBef>
                <a:spcPct val="0"/>
              </a:spcBef>
              <a:spcAft>
                <a:spcPct val="0"/>
              </a:spcAft>
              <a:defRPr sz="3000">
                <a:solidFill>
                  <a:schemeClr val="lt1"/>
                </a:solidFill>
                <a:latin typeface="+mn-lt"/>
                <a:ea typeface="+mn-ea"/>
                <a:cs typeface="+mn-cs"/>
              </a:defRPr>
            </a:lvl2pPr>
            <a:lvl3pPr algn="l" rtl="0" eaLnBrk="0" fontAlgn="base" hangingPunct="0">
              <a:spcBef>
                <a:spcPct val="0"/>
              </a:spcBef>
              <a:spcAft>
                <a:spcPct val="0"/>
              </a:spcAft>
              <a:defRPr sz="3000">
                <a:solidFill>
                  <a:schemeClr val="lt1"/>
                </a:solidFill>
                <a:latin typeface="+mn-lt"/>
                <a:ea typeface="+mn-ea"/>
                <a:cs typeface="+mn-cs"/>
              </a:defRPr>
            </a:lvl3pPr>
            <a:lvl4pPr algn="l" rtl="0" eaLnBrk="0" fontAlgn="base" hangingPunct="0">
              <a:spcBef>
                <a:spcPct val="0"/>
              </a:spcBef>
              <a:spcAft>
                <a:spcPct val="0"/>
              </a:spcAft>
              <a:defRPr sz="3000">
                <a:solidFill>
                  <a:schemeClr val="lt1"/>
                </a:solidFill>
                <a:latin typeface="+mn-lt"/>
                <a:ea typeface="+mn-ea"/>
                <a:cs typeface="+mn-cs"/>
              </a:defRPr>
            </a:lvl4pPr>
            <a:lvl5pPr algn="l" rtl="0" eaLnBrk="0" fontAlgn="base" hangingPunct="0">
              <a:spcBef>
                <a:spcPct val="0"/>
              </a:spcBef>
              <a:spcAft>
                <a:spcPct val="0"/>
              </a:spcAft>
              <a:defRPr sz="3000">
                <a:solidFill>
                  <a:schemeClr val="lt1"/>
                </a:solidFill>
                <a:latin typeface="+mn-lt"/>
                <a:ea typeface="+mn-ea"/>
                <a:cs typeface="+mn-cs"/>
              </a:defRPr>
            </a:lvl5pPr>
            <a:lvl6pPr marL="457200" algn="l" rtl="0" fontAlgn="base">
              <a:spcBef>
                <a:spcPct val="0"/>
              </a:spcBef>
              <a:spcAft>
                <a:spcPct val="0"/>
              </a:spcAft>
              <a:defRPr sz="3000">
                <a:solidFill>
                  <a:schemeClr val="lt1"/>
                </a:solidFill>
                <a:latin typeface="+mn-lt"/>
                <a:ea typeface="+mn-ea"/>
                <a:cs typeface="+mn-cs"/>
              </a:defRPr>
            </a:lvl6pPr>
            <a:lvl7pPr marL="914400" algn="l" rtl="0" fontAlgn="base">
              <a:spcBef>
                <a:spcPct val="0"/>
              </a:spcBef>
              <a:spcAft>
                <a:spcPct val="0"/>
              </a:spcAft>
              <a:defRPr sz="3000">
                <a:solidFill>
                  <a:schemeClr val="lt1"/>
                </a:solidFill>
                <a:latin typeface="+mn-lt"/>
                <a:ea typeface="+mn-ea"/>
                <a:cs typeface="+mn-cs"/>
              </a:defRPr>
            </a:lvl7pPr>
            <a:lvl8pPr marL="1371600" algn="l" rtl="0" fontAlgn="base">
              <a:spcBef>
                <a:spcPct val="0"/>
              </a:spcBef>
              <a:spcAft>
                <a:spcPct val="0"/>
              </a:spcAft>
              <a:defRPr sz="3000">
                <a:solidFill>
                  <a:schemeClr val="lt1"/>
                </a:solidFill>
                <a:latin typeface="+mn-lt"/>
                <a:ea typeface="+mn-ea"/>
                <a:cs typeface="+mn-cs"/>
              </a:defRPr>
            </a:lvl8pPr>
            <a:lvl9pPr marL="1828800" algn="l" rtl="0" fontAlgn="base">
              <a:spcBef>
                <a:spcPct val="0"/>
              </a:spcBef>
              <a:spcAft>
                <a:spcPct val="0"/>
              </a:spcAft>
              <a:defRPr sz="3000">
                <a:solidFill>
                  <a:schemeClr val="lt1"/>
                </a:solidFill>
                <a:latin typeface="+mn-lt"/>
                <a:ea typeface="+mn-ea"/>
                <a:cs typeface="+mn-cs"/>
              </a:defRPr>
            </a:lvl9pPr>
          </a:lstStyle>
          <a:p>
            <a:r>
              <a:rPr lang="it-IT" sz="1600" b="1" kern="0" dirty="0" err="1" smtClean="0">
                <a:solidFill>
                  <a:schemeClr val="tx1"/>
                </a:solidFill>
                <a:latin typeface="Arial" panose="020B0604020202020204" pitchFamily="34" charset="0"/>
                <a:cs typeface="Arial" panose="020B0604020202020204" pitchFamily="34" charset="0"/>
              </a:rPr>
              <a:t>D.Lgs.</a:t>
            </a:r>
            <a:r>
              <a:rPr lang="it-IT" sz="1600" b="1" kern="0" dirty="0" smtClean="0">
                <a:solidFill>
                  <a:schemeClr val="tx1"/>
                </a:solidFill>
                <a:latin typeface="Arial" panose="020B0604020202020204" pitchFamily="34" charset="0"/>
                <a:cs typeface="Arial" panose="020B0604020202020204" pitchFamily="34" charset="0"/>
              </a:rPr>
              <a:t>  39/10 – Art 10 </a:t>
            </a:r>
            <a:r>
              <a:rPr lang="it-IT" sz="1600" b="1" kern="0" dirty="0" err="1" smtClean="0">
                <a:solidFill>
                  <a:schemeClr val="tx1"/>
                </a:solidFill>
                <a:latin typeface="Arial" panose="020B0604020202020204" pitchFamily="34" charset="0"/>
                <a:cs typeface="Arial" panose="020B0604020202020204" pitchFamily="34" charset="0"/>
              </a:rPr>
              <a:t>quinquies</a:t>
            </a:r>
            <a:r>
              <a:rPr lang="it-IT" sz="1600" b="1" kern="0" dirty="0" smtClean="0">
                <a:solidFill>
                  <a:schemeClr val="tx1"/>
                </a:solidFill>
                <a:latin typeface="Arial" panose="020B0604020202020204" pitchFamily="34" charset="0"/>
                <a:cs typeface="Arial" panose="020B0604020202020204" pitchFamily="34" charset="0"/>
              </a:rPr>
              <a:t> </a:t>
            </a:r>
            <a:r>
              <a:rPr lang="it-IT" sz="1600" i="1" kern="0" dirty="0" smtClean="0">
                <a:solidFill>
                  <a:schemeClr val="tx1"/>
                </a:solidFill>
                <a:latin typeface="Arial" panose="020B0604020202020204" pitchFamily="34" charset="0"/>
                <a:cs typeface="Arial" panose="020B0604020202020204" pitchFamily="34" charset="0"/>
              </a:rPr>
              <a:t>Revisione legale del bilancio consolidato </a:t>
            </a:r>
            <a:r>
              <a:rPr lang="it-IT" sz="1600" kern="0" dirty="0" smtClean="0">
                <a:solidFill>
                  <a:schemeClr val="tx1"/>
                </a:solidFill>
                <a:latin typeface="Arial" panose="020B0604020202020204" pitchFamily="34" charset="0"/>
                <a:cs typeface="Arial" panose="020B0604020202020204" pitchFamily="34" charset="0"/>
              </a:rPr>
              <a:t>(Comma 1)</a:t>
            </a:r>
            <a:r>
              <a:rPr lang="it-IT" sz="1600" b="1" kern="0" dirty="0" smtClean="0">
                <a:solidFill>
                  <a:schemeClr val="bg1"/>
                </a:solidFill>
                <a:latin typeface="Arial" panose="020B0604020202020204" pitchFamily="34" charset="0"/>
                <a:cs typeface="Arial" panose="020B0604020202020204" pitchFamily="34" charset="0"/>
              </a:rPr>
              <a:t>  </a:t>
            </a:r>
            <a:endParaRPr lang="it-IT" sz="1600" b="1" kern="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965103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p:txBody>
          <a:bodyPr/>
          <a:lstStyle/>
          <a:p>
            <a:pPr algn="ctr"/>
            <a:r>
              <a:rPr lang="it-IT" dirty="0" smtClean="0"/>
              <a:t>Responsabilità del </a:t>
            </a:r>
            <a:r>
              <a:rPr lang="it-IT" dirty="0"/>
              <a:t>revisore </a:t>
            </a:r>
            <a:r>
              <a:rPr lang="it-IT" dirty="0" smtClean="0"/>
              <a:t/>
            </a:r>
            <a:br>
              <a:rPr lang="it-IT" dirty="0" smtClean="0"/>
            </a:br>
            <a:r>
              <a:rPr lang="it-IT" dirty="0" smtClean="0"/>
              <a:t>sul bilancio consolidato? </a:t>
            </a:r>
          </a:p>
        </p:txBody>
      </p:sp>
      <p:sp>
        <p:nvSpPr>
          <p:cNvPr id="4" name="Rectangle 3"/>
          <p:cNvSpPr/>
          <p:nvPr/>
        </p:nvSpPr>
        <p:spPr>
          <a:xfrm>
            <a:off x="457386" y="1628800"/>
            <a:ext cx="8229600" cy="4419599"/>
          </a:xfrm>
          <a:prstGeom prst="rect">
            <a:avLst/>
          </a:prstGeom>
        </p:spPr>
        <p:txBody>
          <a:bodyPr/>
          <a:lstStyle/>
          <a:p>
            <a:r>
              <a:rPr lang="it-IT" sz="1400" dirty="0"/>
              <a:t>RELAZIONE DEL REVISORE INDIPENDENTE AI SENSI DELL’ART. 14 DEL D.LGS. 27 GENNAIO 2010, N. 39</a:t>
            </a:r>
            <a:endParaRPr lang="it-IT" sz="1400" i="1" dirty="0"/>
          </a:p>
          <a:p>
            <a:endParaRPr lang="it-IT" sz="1400" i="1" dirty="0"/>
          </a:p>
          <a:p>
            <a:endParaRPr lang="it-IT" sz="1400" i="1" dirty="0" smtClean="0"/>
          </a:p>
          <a:p>
            <a:endParaRPr lang="it-IT" sz="1400" i="1" dirty="0"/>
          </a:p>
          <a:p>
            <a:endParaRPr lang="it-IT" sz="1400" i="1" dirty="0" smtClean="0"/>
          </a:p>
          <a:p>
            <a:r>
              <a:rPr lang="it-IT" sz="1400" i="1" dirty="0" smtClean="0"/>
              <a:t>Responsabilità </a:t>
            </a:r>
            <a:r>
              <a:rPr lang="it-IT" sz="1400" i="1" dirty="0"/>
              <a:t>del revisore per la revisione contabile del bilancio </a:t>
            </a:r>
            <a:r>
              <a:rPr lang="it-IT" sz="1400" i="1" dirty="0" smtClean="0"/>
              <a:t>del </a:t>
            </a:r>
            <a:r>
              <a:rPr lang="it-IT" sz="1400" i="1" dirty="0"/>
              <a:t>bilancio </a:t>
            </a:r>
            <a:r>
              <a:rPr lang="it-IT" sz="1400" i="1" dirty="0" smtClean="0"/>
              <a:t>consolidato</a:t>
            </a:r>
            <a:endParaRPr lang="it-IT" sz="1400" dirty="0"/>
          </a:p>
          <a:p>
            <a:r>
              <a:rPr lang="it-IT" sz="1400" dirty="0" smtClean="0"/>
              <a:t>…</a:t>
            </a:r>
            <a:endParaRPr lang="it-IT" sz="1400" dirty="0"/>
          </a:p>
          <a:p>
            <a:r>
              <a:rPr lang="it-IT" sz="1400" b="0" dirty="0" smtClean="0"/>
              <a:t>ho </a:t>
            </a:r>
            <a:r>
              <a:rPr lang="it-IT" sz="1400" b="0" dirty="0"/>
              <a:t>acquisito elementi probativi sufficienti e appropriati sulle informazioni finanziarie delle imprese o delle differenti attività economiche svolte all'interno del Gruppo per esprimere un giudizio sul bilancio consolidato. </a:t>
            </a:r>
            <a:r>
              <a:rPr lang="it-IT" sz="1400" b="0" dirty="0" smtClean="0"/>
              <a:t>Sono responsabile </a:t>
            </a:r>
            <a:r>
              <a:rPr lang="it-IT" sz="1400" b="0" dirty="0"/>
              <a:t>della direzione, della supervisione e dello svolgimento dell’incarico di revisione contabile del Gruppo. </a:t>
            </a:r>
            <a:r>
              <a:rPr lang="it-IT" sz="1400" dirty="0" smtClean="0"/>
              <a:t>Sono l’unico responsabile </a:t>
            </a:r>
            <a:r>
              <a:rPr lang="it-IT" sz="1400" dirty="0"/>
              <a:t>del giudizio di revisione sul bilancio consolidato.</a:t>
            </a:r>
          </a:p>
          <a:p>
            <a:endParaRPr lang="it-IT" sz="1400" b="0" dirty="0" smtClean="0"/>
          </a:p>
          <a:p>
            <a:endParaRPr lang="it-IT" sz="1400" b="0" dirty="0" smtClean="0"/>
          </a:p>
          <a:p>
            <a:endParaRPr lang="it-IT" sz="1400" b="0" dirty="0"/>
          </a:p>
          <a:p>
            <a:endParaRPr lang="it-IT" sz="1400" b="0" dirty="0"/>
          </a:p>
          <a:p>
            <a:endParaRPr lang="it-IT" sz="1400" b="0" dirty="0" smtClean="0"/>
          </a:p>
          <a:p>
            <a:endParaRPr lang="it-IT" sz="1400" b="0" dirty="0" smtClean="0"/>
          </a:p>
          <a:p>
            <a:r>
              <a:rPr lang="it-IT" sz="1400" b="0" dirty="0"/>
              <a:t>ISA Italia 700</a:t>
            </a:r>
          </a:p>
          <a:p>
            <a:endParaRPr lang="en-US" sz="1400" b="1" u="none"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709633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p:txBody>
          <a:bodyPr/>
          <a:lstStyle/>
          <a:p>
            <a:pPr algn="ctr"/>
            <a:r>
              <a:rPr lang="it-IT" dirty="0" smtClean="0"/>
              <a:t>Responsabilità del revisore </a:t>
            </a:r>
            <a:br>
              <a:rPr lang="it-IT" dirty="0" smtClean="0"/>
            </a:br>
            <a:r>
              <a:rPr lang="it-IT" dirty="0" smtClean="0"/>
              <a:t>ante </a:t>
            </a:r>
            <a:r>
              <a:rPr lang="it-IT" dirty="0" err="1" smtClean="0"/>
              <a:t>D.Lgs</a:t>
            </a:r>
            <a:r>
              <a:rPr lang="it-IT" dirty="0" smtClean="0"/>
              <a:t> 39/2010</a:t>
            </a:r>
          </a:p>
        </p:txBody>
      </p:sp>
      <p:sp>
        <p:nvSpPr>
          <p:cNvPr id="6" name="Segnaposto piè di pagina 5"/>
          <p:cNvSpPr>
            <a:spLocks noGrp="1"/>
          </p:cNvSpPr>
          <p:nvPr>
            <p:ph type="ftr" sz="quarter" idx="11"/>
          </p:nvPr>
        </p:nvSpPr>
        <p:spPr/>
        <p:txBody>
          <a:bodyPr/>
          <a:lstStyle/>
          <a:p>
            <a:pPr>
              <a:defRPr/>
            </a:pPr>
            <a:endParaRPr lang="it-IT"/>
          </a:p>
        </p:txBody>
      </p:sp>
      <p:sp>
        <p:nvSpPr>
          <p:cNvPr id="5" name="Rectangle 4"/>
          <p:cNvSpPr/>
          <p:nvPr/>
        </p:nvSpPr>
        <p:spPr>
          <a:xfrm>
            <a:off x="1043608" y="3023081"/>
            <a:ext cx="7848872" cy="584775"/>
          </a:xfrm>
          <a:prstGeom prst="rect">
            <a:avLst/>
          </a:prstGeom>
        </p:spPr>
        <p:txBody>
          <a:bodyPr wrap="square">
            <a:spAutoFit/>
          </a:bodyPr>
          <a:lstStyle/>
          <a:p>
            <a:endParaRPr lang="it-IT" dirty="0" smtClean="0"/>
          </a:p>
          <a:p>
            <a:endParaRPr lang="en-GB" dirty="0"/>
          </a:p>
        </p:txBody>
      </p:sp>
      <p:sp>
        <p:nvSpPr>
          <p:cNvPr id="9" name="Rectangle 8"/>
          <p:cNvSpPr/>
          <p:nvPr/>
        </p:nvSpPr>
        <p:spPr>
          <a:xfrm>
            <a:off x="323528" y="1615147"/>
            <a:ext cx="8363274" cy="4478149"/>
          </a:xfrm>
          <a:prstGeom prst="rect">
            <a:avLst/>
          </a:prstGeom>
        </p:spPr>
        <p:txBody>
          <a:bodyPr wrap="square">
            <a:spAutoFit/>
          </a:bodyPr>
          <a:lstStyle/>
          <a:p>
            <a:r>
              <a:rPr lang="it-IT" sz="1500" dirty="0" smtClean="0"/>
              <a:t>Art</a:t>
            </a:r>
            <a:r>
              <a:rPr lang="it-IT" sz="1500" dirty="0"/>
              <a:t>. </a:t>
            </a:r>
            <a:r>
              <a:rPr lang="it-IT" sz="1500" dirty="0" smtClean="0"/>
              <a:t>2409-sexies CC – Responsabilità (del Revisore legale dei conti) </a:t>
            </a:r>
            <a:r>
              <a:rPr lang="it-IT" sz="1500" dirty="0"/>
              <a:t>(</a:t>
            </a:r>
            <a:r>
              <a:rPr lang="it-IT" sz="1500" baseline="30000" dirty="0"/>
              <a:t>1</a:t>
            </a:r>
            <a:r>
              <a:rPr lang="it-IT" sz="1500" dirty="0"/>
              <a:t>)</a:t>
            </a:r>
          </a:p>
          <a:p>
            <a:pPr lvl="0"/>
            <a:r>
              <a:rPr lang="it-IT" sz="1500" b="0" dirty="0" smtClean="0"/>
              <a:t>I </a:t>
            </a:r>
            <a:r>
              <a:rPr lang="it-IT" sz="1500" b="0" dirty="0"/>
              <a:t>soggetti incaricati del controllo contabile sono sottoposti alle disposizioni dell'articolo 2407 e sono responsabili nei confronti della società, dei soci e dei terzi per i danni derivanti dall'inadempimento ai loro doveri.</a:t>
            </a:r>
            <a:br>
              <a:rPr lang="it-IT" sz="1500" b="0" dirty="0"/>
            </a:br>
            <a:r>
              <a:rPr lang="it-IT" sz="1500" b="0" dirty="0"/>
              <a:t>Nel caso di società di revisione i soggetti che hanno effettuato il controllo contabile sono responsabili in solido con la società medesima.</a:t>
            </a:r>
            <a:br>
              <a:rPr lang="it-IT" sz="1500" b="0" dirty="0"/>
            </a:br>
            <a:r>
              <a:rPr lang="it-IT" sz="1500" b="0" dirty="0"/>
              <a:t>L'azione si prescrive nel termine di cinque anni dalla cessazione dell'incarico." </a:t>
            </a:r>
            <a:endParaRPr lang="it-IT" sz="1500" b="0" dirty="0" smtClean="0"/>
          </a:p>
          <a:p>
            <a:pPr lvl="0"/>
            <a:r>
              <a:rPr lang="it-IT" sz="1200" b="0" dirty="0" smtClean="0"/>
              <a:t>(</a:t>
            </a:r>
            <a:r>
              <a:rPr lang="it-IT" sz="1200" b="0" baseline="30000" dirty="0" smtClean="0"/>
              <a:t>1</a:t>
            </a:r>
            <a:r>
              <a:rPr lang="it-IT" sz="1200" b="0" dirty="0" smtClean="0"/>
              <a:t>) </a:t>
            </a:r>
            <a:r>
              <a:rPr lang="it-IT" sz="1200" b="0" dirty="0"/>
              <a:t>abrogato </a:t>
            </a:r>
            <a:r>
              <a:rPr lang="it-IT" sz="1200" b="0" dirty="0" smtClean="0"/>
              <a:t>dal D. </a:t>
            </a:r>
            <a:r>
              <a:rPr lang="it-IT" sz="1200" b="0" dirty="0" err="1" smtClean="0"/>
              <a:t>Lgs</a:t>
            </a:r>
            <a:r>
              <a:rPr lang="it-IT" sz="1200" b="0" dirty="0" smtClean="0"/>
              <a:t>. 27 gennaio 2010, n. 39</a:t>
            </a:r>
            <a:endParaRPr lang="it-IT" sz="1200" b="0" dirty="0"/>
          </a:p>
          <a:p>
            <a:endParaRPr lang="it-IT" sz="1500" dirty="0" smtClean="0"/>
          </a:p>
          <a:p>
            <a:endParaRPr lang="it-IT" sz="1500" dirty="0" smtClean="0"/>
          </a:p>
          <a:p>
            <a:r>
              <a:rPr lang="it-IT" sz="1500" dirty="0" smtClean="0"/>
              <a:t>Art</a:t>
            </a:r>
            <a:r>
              <a:rPr lang="it-IT" sz="1500" dirty="0"/>
              <a:t>. </a:t>
            </a:r>
            <a:r>
              <a:rPr lang="it-IT" sz="1500" dirty="0" smtClean="0"/>
              <a:t>2407 CC – Responsabilità (del Collegio Sindacale)</a:t>
            </a:r>
            <a:endParaRPr lang="it-IT" sz="1500" dirty="0"/>
          </a:p>
          <a:p>
            <a:r>
              <a:rPr lang="it-IT" sz="1500" b="0" dirty="0" smtClean="0"/>
              <a:t>I </a:t>
            </a:r>
            <a:r>
              <a:rPr lang="it-IT" sz="1500" b="0" dirty="0"/>
              <a:t>sindaci devono adempiere i loro doveri con la professionalità e la </a:t>
            </a:r>
            <a:r>
              <a:rPr lang="it-IT" sz="1500" b="0" dirty="0" smtClean="0"/>
              <a:t>diligenza richieste </a:t>
            </a:r>
            <a:r>
              <a:rPr lang="it-IT" sz="1500" b="0" dirty="0"/>
              <a:t>dalla natura dell'incarico; sono responsabili della verità delle </a:t>
            </a:r>
            <a:r>
              <a:rPr lang="it-IT" sz="1500" b="0" dirty="0" smtClean="0"/>
              <a:t>loro attestazioni </a:t>
            </a:r>
            <a:r>
              <a:rPr lang="it-IT" sz="1500" b="0" dirty="0"/>
              <a:t>e devono conservare il segreto sui fatti e sui documenti di cui hanno conoscenza per ragione del loro ufficio.</a:t>
            </a:r>
          </a:p>
          <a:p>
            <a:r>
              <a:rPr lang="it-IT" sz="1500" b="0" dirty="0" smtClean="0"/>
              <a:t>Essi </a:t>
            </a:r>
            <a:r>
              <a:rPr lang="it-IT" sz="1500" b="0" dirty="0"/>
              <a:t>sono responsabili solidalmente con gli amministratori per i fatti o le omissioni di questi, quando il danno non si sarebbe prodotto se essi avessero vigilato in conformità degli obblighi della loro carica</a:t>
            </a:r>
            <a:r>
              <a:rPr lang="it-IT" sz="1500" b="0" dirty="0" smtClean="0"/>
              <a:t>.</a:t>
            </a:r>
          </a:p>
          <a:p>
            <a:r>
              <a:rPr lang="it-IT" sz="1500" b="0" dirty="0" smtClean="0"/>
              <a:t>All'azione </a:t>
            </a:r>
            <a:r>
              <a:rPr lang="it-IT" sz="1500" b="0" dirty="0"/>
              <a:t>di responsabilità contro i sindaci si applicano, in quanto compatibili, le disposizioni degli articoli 2393, 2393-bis, 2394, 2394-bis e 2395</a:t>
            </a:r>
            <a:r>
              <a:rPr lang="it-IT" sz="1500" b="0" dirty="0" smtClean="0"/>
              <a:t>.</a:t>
            </a:r>
            <a:r>
              <a:rPr lang="it-IT" sz="1500" dirty="0"/>
              <a:t> </a:t>
            </a:r>
          </a:p>
        </p:txBody>
      </p:sp>
    </p:spTree>
    <p:extLst>
      <p:ext uri="{BB962C8B-B14F-4D97-AF65-F5344CB8AC3E}">
        <p14:creationId xmlns:p14="http://schemas.microsoft.com/office/powerpoint/2010/main" val="233246812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p:txBody>
          <a:bodyPr/>
          <a:lstStyle/>
          <a:p>
            <a:pPr algn="ctr"/>
            <a:r>
              <a:rPr lang="it-IT" dirty="0" smtClean="0"/>
              <a:t>Responsabilità del revisore </a:t>
            </a:r>
            <a:br>
              <a:rPr lang="it-IT" dirty="0" smtClean="0"/>
            </a:br>
            <a:r>
              <a:rPr lang="it-IT" dirty="0" smtClean="0"/>
              <a:t>nel </a:t>
            </a:r>
            <a:r>
              <a:rPr lang="it-IT" dirty="0" err="1" smtClean="0"/>
              <a:t>D.Lgs.</a:t>
            </a:r>
            <a:r>
              <a:rPr lang="it-IT" dirty="0" smtClean="0"/>
              <a:t> 39/2010</a:t>
            </a:r>
          </a:p>
        </p:txBody>
      </p:sp>
      <p:sp>
        <p:nvSpPr>
          <p:cNvPr id="6" name="Segnaposto piè di pagina 5"/>
          <p:cNvSpPr>
            <a:spLocks noGrp="1"/>
          </p:cNvSpPr>
          <p:nvPr>
            <p:ph type="ftr" sz="quarter" idx="11"/>
          </p:nvPr>
        </p:nvSpPr>
        <p:spPr/>
        <p:txBody>
          <a:bodyPr/>
          <a:lstStyle/>
          <a:p>
            <a:pPr>
              <a:defRPr/>
            </a:pPr>
            <a:endParaRPr lang="it-IT"/>
          </a:p>
        </p:txBody>
      </p:sp>
      <p:sp>
        <p:nvSpPr>
          <p:cNvPr id="5" name="Rectangle 4"/>
          <p:cNvSpPr/>
          <p:nvPr/>
        </p:nvSpPr>
        <p:spPr>
          <a:xfrm>
            <a:off x="1043608" y="3023081"/>
            <a:ext cx="7848872" cy="584775"/>
          </a:xfrm>
          <a:prstGeom prst="rect">
            <a:avLst/>
          </a:prstGeom>
        </p:spPr>
        <p:txBody>
          <a:bodyPr wrap="square">
            <a:spAutoFit/>
          </a:bodyPr>
          <a:lstStyle/>
          <a:p>
            <a:endParaRPr lang="it-IT" dirty="0" smtClean="0"/>
          </a:p>
          <a:p>
            <a:endParaRPr lang="en-GB" dirty="0"/>
          </a:p>
        </p:txBody>
      </p:sp>
      <p:sp>
        <p:nvSpPr>
          <p:cNvPr id="9" name="Rectangle 8"/>
          <p:cNvSpPr/>
          <p:nvPr/>
        </p:nvSpPr>
        <p:spPr>
          <a:xfrm>
            <a:off x="323528" y="1412776"/>
            <a:ext cx="8363274" cy="3785652"/>
          </a:xfrm>
          <a:prstGeom prst="rect">
            <a:avLst/>
          </a:prstGeom>
        </p:spPr>
        <p:txBody>
          <a:bodyPr wrap="square">
            <a:spAutoFit/>
          </a:bodyPr>
          <a:lstStyle/>
          <a:p>
            <a:r>
              <a:rPr lang="it-IT" sz="1500" dirty="0" smtClean="0"/>
              <a:t>Art</a:t>
            </a:r>
            <a:r>
              <a:rPr lang="it-IT" sz="1500" dirty="0"/>
              <a:t>. </a:t>
            </a:r>
            <a:r>
              <a:rPr lang="it-IT" sz="1500" dirty="0" smtClean="0"/>
              <a:t>15 - Responsabilità</a:t>
            </a:r>
          </a:p>
          <a:p>
            <a:endParaRPr lang="it-IT" sz="1500" dirty="0" smtClean="0"/>
          </a:p>
          <a:p>
            <a:r>
              <a:rPr lang="it-IT" sz="1500" b="0" dirty="0" smtClean="0"/>
              <a:t>I </a:t>
            </a:r>
            <a:r>
              <a:rPr lang="it-IT" sz="1500" b="0" dirty="0"/>
              <a:t>revisori legali e le </a:t>
            </a:r>
            <a:r>
              <a:rPr lang="it-IT" sz="1500" b="0" dirty="0" err="1"/>
              <a:t>societa'</a:t>
            </a:r>
            <a:r>
              <a:rPr lang="it-IT" sz="1500" b="0" dirty="0"/>
              <a:t> di revisione </a:t>
            </a:r>
            <a:r>
              <a:rPr lang="it-IT" sz="1500" b="0" dirty="0" smtClean="0"/>
              <a:t>legale rispondono </a:t>
            </a:r>
            <a:r>
              <a:rPr lang="it-IT" sz="1500" b="0" dirty="0"/>
              <a:t>in solido tra loro e con gli </a:t>
            </a:r>
            <a:r>
              <a:rPr lang="it-IT" sz="1500" b="0" dirty="0" smtClean="0"/>
              <a:t>amministratori nei confronti </a:t>
            </a:r>
            <a:r>
              <a:rPr lang="it-IT" sz="1500" b="0" dirty="0"/>
              <a:t>della </a:t>
            </a:r>
            <a:r>
              <a:rPr lang="it-IT" sz="1500" b="0" dirty="0" err="1"/>
              <a:t>societa'</a:t>
            </a:r>
            <a:r>
              <a:rPr lang="it-IT" sz="1500" b="0" dirty="0"/>
              <a:t> che ha conferito l'incarico </a:t>
            </a:r>
            <a:r>
              <a:rPr lang="it-IT" sz="1500" b="0" dirty="0" smtClean="0"/>
              <a:t>di revisione </a:t>
            </a:r>
            <a:r>
              <a:rPr lang="it-IT" sz="1500" b="0" dirty="0"/>
              <a:t>legale, dei suoi soci e dei terzi per i </a:t>
            </a:r>
            <a:r>
              <a:rPr lang="it-IT" sz="1500" b="0" dirty="0" smtClean="0"/>
              <a:t>danni derivanti </a:t>
            </a:r>
            <a:r>
              <a:rPr lang="it-IT" sz="1500" b="0" dirty="0"/>
              <a:t>dall'inadempimento ai loro doveri. Nei </a:t>
            </a:r>
            <a:r>
              <a:rPr lang="it-IT" sz="1500" b="0" dirty="0" smtClean="0"/>
              <a:t>rapporti interni </a:t>
            </a:r>
            <a:r>
              <a:rPr lang="it-IT" sz="1500" b="0" dirty="0"/>
              <a:t>tra i debitori solidali, essi sono responsabili </a:t>
            </a:r>
            <a:r>
              <a:rPr lang="it-IT" sz="1500" b="0" dirty="0" smtClean="0"/>
              <a:t>nei limiti </a:t>
            </a:r>
            <a:r>
              <a:rPr lang="it-IT" sz="1500" b="0" dirty="0"/>
              <a:t>del contributo effettivo al danno cagionato</a:t>
            </a:r>
            <a:r>
              <a:rPr lang="it-IT" sz="1500" b="0" dirty="0" smtClean="0"/>
              <a:t>.</a:t>
            </a:r>
          </a:p>
          <a:p>
            <a:pPr marL="342900" indent="-342900">
              <a:buAutoNum type="arabicPeriod"/>
            </a:pPr>
            <a:endParaRPr lang="it-IT" sz="1500" b="0" dirty="0"/>
          </a:p>
          <a:p>
            <a:r>
              <a:rPr lang="it-IT" sz="1500" b="0" dirty="0" smtClean="0"/>
              <a:t>Il </a:t>
            </a:r>
            <a:r>
              <a:rPr lang="it-IT" sz="1500" b="0" dirty="0"/>
              <a:t>responsabile dell'incarico ed i dipendenti che </a:t>
            </a:r>
            <a:r>
              <a:rPr lang="it-IT" sz="1500" b="0" dirty="0" smtClean="0"/>
              <a:t>hanno collaborato </a:t>
            </a:r>
            <a:r>
              <a:rPr lang="it-IT" sz="1500" b="0" dirty="0" err="1"/>
              <a:t>all'attivita'</a:t>
            </a:r>
            <a:r>
              <a:rPr lang="it-IT" sz="1500" b="0" dirty="0"/>
              <a:t> di revisione contabile </a:t>
            </a:r>
            <a:r>
              <a:rPr lang="it-IT" sz="1500" b="0" dirty="0" smtClean="0"/>
              <a:t>sono responsabili</a:t>
            </a:r>
            <a:r>
              <a:rPr lang="it-IT" sz="1500" b="0" dirty="0"/>
              <a:t>, in solido tra loro, e con la </a:t>
            </a:r>
            <a:r>
              <a:rPr lang="it-IT" sz="1500" b="0" dirty="0" err="1"/>
              <a:t>societa'</a:t>
            </a:r>
            <a:r>
              <a:rPr lang="it-IT" sz="1500" b="0" dirty="0"/>
              <a:t> </a:t>
            </a:r>
            <a:r>
              <a:rPr lang="it-IT" sz="1500" b="0" dirty="0" smtClean="0"/>
              <a:t>di revisione </a:t>
            </a:r>
            <a:r>
              <a:rPr lang="it-IT" sz="1500" b="0" dirty="0"/>
              <a:t>legale, per i danni conseguenti da </a:t>
            </a:r>
            <a:r>
              <a:rPr lang="it-IT" sz="1500" b="0" dirty="0" smtClean="0"/>
              <a:t>propri inadempimenti </a:t>
            </a:r>
            <a:r>
              <a:rPr lang="it-IT" sz="1500" b="0" dirty="0"/>
              <a:t>o da fatti illeciti nei confronti </a:t>
            </a:r>
            <a:r>
              <a:rPr lang="it-IT" sz="1500" b="0" dirty="0" smtClean="0"/>
              <a:t>della </a:t>
            </a:r>
            <a:r>
              <a:rPr lang="it-IT" sz="1500" b="0" dirty="0" err="1" smtClean="0"/>
              <a:t>societa</a:t>
            </a:r>
            <a:r>
              <a:rPr lang="it-IT" sz="1500" b="0" dirty="0" err="1"/>
              <a:t>'</a:t>
            </a:r>
            <a:r>
              <a:rPr lang="it-IT" sz="1500" b="0" dirty="0"/>
              <a:t> che ha conferito l'incarico e nei confronti </a:t>
            </a:r>
            <a:r>
              <a:rPr lang="it-IT" sz="1500" b="0" dirty="0" smtClean="0"/>
              <a:t>dei terzi </a:t>
            </a:r>
            <a:r>
              <a:rPr lang="it-IT" sz="1500" b="0" dirty="0"/>
              <a:t>danneggiati. Essi sono responsabili entro i limiti </a:t>
            </a:r>
            <a:r>
              <a:rPr lang="it-IT" sz="1500" b="0" dirty="0" smtClean="0"/>
              <a:t>del proprio </a:t>
            </a:r>
            <a:r>
              <a:rPr lang="it-IT" sz="1500" b="0" dirty="0"/>
              <a:t>contributo effettivo al danno cagionato</a:t>
            </a:r>
            <a:r>
              <a:rPr lang="it-IT" sz="1500" b="0" dirty="0" smtClean="0"/>
              <a:t>. </a:t>
            </a:r>
          </a:p>
          <a:p>
            <a:pPr marL="342900" indent="-342900">
              <a:buFont typeface="+mj-lt"/>
              <a:buAutoNum type="arabicPeriod"/>
            </a:pPr>
            <a:endParaRPr lang="it-IT" sz="1500" b="0" dirty="0"/>
          </a:p>
          <a:p>
            <a:r>
              <a:rPr lang="it-IT" sz="1500" b="0" dirty="0" smtClean="0"/>
              <a:t>L'azione </a:t>
            </a:r>
            <a:r>
              <a:rPr lang="it-IT" sz="1500" b="0" dirty="0"/>
              <a:t>di risarcimento nei confronti dei </a:t>
            </a:r>
            <a:r>
              <a:rPr lang="it-IT" sz="1500" b="0" dirty="0" smtClean="0"/>
              <a:t>responsabili ai </a:t>
            </a:r>
            <a:r>
              <a:rPr lang="it-IT" sz="1500" b="0" dirty="0"/>
              <a:t>sensi del presente articolo si prescrive nel termine </a:t>
            </a:r>
            <a:r>
              <a:rPr lang="it-IT" sz="1500" b="0" dirty="0" smtClean="0"/>
              <a:t>di cinque </a:t>
            </a:r>
            <a:r>
              <a:rPr lang="it-IT" sz="1500" b="0" dirty="0"/>
              <a:t>anni dalla data della relazione di revisione </a:t>
            </a:r>
            <a:r>
              <a:rPr lang="it-IT" sz="1500" b="0" dirty="0" smtClean="0"/>
              <a:t>sul bilancio </a:t>
            </a:r>
            <a:r>
              <a:rPr lang="it-IT" sz="1500" b="0" dirty="0"/>
              <a:t>d'esercizio o consolidato emessa al </a:t>
            </a:r>
            <a:r>
              <a:rPr lang="it-IT" sz="1500" b="0" dirty="0" smtClean="0"/>
              <a:t>termine </a:t>
            </a:r>
            <a:r>
              <a:rPr lang="it-IT" sz="1500" b="0" dirty="0" err="1" smtClean="0"/>
              <a:t>dell'attivita</a:t>
            </a:r>
            <a:r>
              <a:rPr lang="it-IT" sz="1500" b="0" dirty="0" err="1"/>
              <a:t>'</a:t>
            </a:r>
            <a:r>
              <a:rPr lang="it-IT" sz="1500" b="0" dirty="0"/>
              <a:t> di revisione cui si riferisce l'azione </a:t>
            </a:r>
            <a:r>
              <a:rPr lang="it-IT" sz="1500" b="0" dirty="0" smtClean="0"/>
              <a:t>di risarcimento.</a:t>
            </a:r>
            <a:endParaRPr lang="it-IT" sz="1500" dirty="0"/>
          </a:p>
        </p:txBody>
      </p:sp>
    </p:spTree>
    <p:extLst>
      <p:ext uri="{BB962C8B-B14F-4D97-AF65-F5344CB8AC3E}">
        <p14:creationId xmlns:p14="http://schemas.microsoft.com/office/powerpoint/2010/main" val="235524041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1600" dirty="0" smtClean="0"/>
              <a:t/>
            </a:r>
            <a:br>
              <a:rPr lang="it-IT" sz="1600" dirty="0" smtClean="0"/>
            </a:br>
            <a:r>
              <a:rPr lang="it-IT" sz="1600" dirty="0"/>
              <a:t/>
            </a:r>
            <a:br>
              <a:rPr lang="it-IT" sz="1600" dirty="0"/>
            </a:br>
            <a:r>
              <a:rPr lang="it-IT" sz="1600" dirty="0" smtClean="0"/>
              <a:t/>
            </a:r>
            <a:br>
              <a:rPr lang="it-IT" sz="1600" dirty="0" smtClean="0"/>
            </a:br>
            <a:r>
              <a:rPr lang="it-IT" sz="1600" dirty="0"/>
              <a:t/>
            </a:r>
            <a:br>
              <a:rPr lang="it-IT" sz="1600" dirty="0"/>
            </a:br>
            <a:r>
              <a:rPr lang="it-IT" sz="1600" dirty="0" smtClean="0"/>
              <a:t/>
            </a:r>
            <a:br>
              <a:rPr lang="it-IT" sz="1600" dirty="0" smtClean="0"/>
            </a:br>
            <a:r>
              <a:rPr lang="it-IT" sz="1600" dirty="0" smtClean="0"/>
              <a:t/>
            </a:r>
            <a:br>
              <a:rPr lang="it-IT" sz="1600" dirty="0" smtClean="0"/>
            </a:br>
            <a:r>
              <a:rPr lang="it-IT" sz="1600" dirty="0"/>
              <a:t/>
            </a:r>
            <a:br>
              <a:rPr lang="it-IT" sz="1600" dirty="0"/>
            </a:br>
            <a:endParaRPr lang="it-IT" sz="1600" dirty="0">
              <a:latin typeface="Arial" panose="020B0604020202020204" pitchFamily="34" charset="0"/>
              <a:cs typeface="Arial" panose="020B0604020202020204" pitchFamily="34" charset="0"/>
            </a:endParaRPr>
          </a:p>
        </p:txBody>
      </p:sp>
      <p:sp>
        <p:nvSpPr>
          <p:cNvPr id="6" name="Rectangle 2"/>
          <p:cNvSpPr txBox="1">
            <a:spLocks noChangeArrowheads="1"/>
          </p:cNvSpPr>
          <p:nvPr/>
        </p:nvSpPr>
        <p:spPr bwMode="auto">
          <a:xfrm>
            <a:off x="1979615" y="549275"/>
            <a:ext cx="6707187" cy="8635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000">
                <a:solidFill>
                  <a:srgbClr val="666699"/>
                </a:solidFill>
                <a:latin typeface="+mj-lt"/>
                <a:ea typeface="+mj-ea"/>
                <a:cs typeface="+mj-cs"/>
              </a:defRPr>
            </a:lvl1pPr>
            <a:lvl2pPr algn="l" rtl="0" eaLnBrk="0" fontAlgn="base" hangingPunct="0">
              <a:spcBef>
                <a:spcPct val="0"/>
              </a:spcBef>
              <a:spcAft>
                <a:spcPct val="0"/>
              </a:spcAft>
              <a:defRPr sz="3000">
                <a:solidFill>
                  <a:srgbClr val="666699"/>
                </a:solidFill>
                <a:latin typeface="Calibri" pitchFamily="34" charset="0"/>
              </a:defRPr>
            </a:lvl2pPr>
            <a:lvl3pPr algn="l" rtl="0" eaLnBrk="0" fontAlgn="base" hangingPunct="0">
              <a:spcBef>
                <a:spcPct val="0"/>
              </a:spcBef>
              <a:spcAft>
                <a:spcPct val="0"/>
              </a:spcAft>
              <a:defRPr sz="3000">
                <a:solidFill>
                  <a:srgbClr val="666699"/>
                </a:solidFill>
                <a:latin typeface="Calibri" pitchFamily="34" charset="0"/>
              </a:defRPr>
            </a:lvl3pPr>
            <a:lvl4pPr algn="l" rtl="0" eaLnBrk="0" fontAlgn="base" hangingPunct="0">
              <a:spcBef>
                <a:spcPct val="0"/>
              </a:spcBef>
              <a:spcAft>
                <a:spcPct val="0"/>
              </a:spcAft>
              <a:defRPr sz="3000">
                <a:solidFill>
                  <a:srgbClr val="666699"/>
                </a:solidFill>
                <a:latin typeface="Calibri" pitchFamily="34" charset="0"/>
              </a:defRPr>
            </a:lvl4pPr>
            <a:lvl5pPr algn="l" rtl="0" eaLnBrk="0" fontAlgn="base" hangingPunct="0">
              <a:spcBef>
                <a:spcPct val="0"/>
              </a:spcBef>
              <a:spcAft>
                <a:spcPct val="0"/>
              </a:spcAft>
              <a:defRPr sz="3000">
                <a:solidFill>
                  <a:srgbClr val="666699"/>
                </a:solidFill>
                <a:latin typeface="Calibri" pitchFamily="34" charset="0"/>
              </a:defRPr>
            </a:lvl5pPr>
            <a:lvl6pPr marL="457200" algn="l" rtl="0" fontAlgn="base">
              <a:spcBef>
                <a:spcPct val="0"/>
              </a:spcBef>
              <a:spcAft>
                <a:spcPct val="0"/>
              </a:spcAft>
              <a:defRPr sz="3000">
                <a:solidFill>
                  <a:srgbClr val="666699"/>
                </a:solidFill>
                <a:latin typeface="Calibri" pitchFamily="34" charset="0"/>
              </a:defRPr>
            </a:lvl6pPr>
            <a:lvl7pPr marL="914400" algn="l" rtl="0" fontAlgn="base">
              <a:spcBef>
                <a:spcPct val="0"/>
              </a:spcBef>
              <a:spcAft>
                <a:spcPct val="0"/>
              </a:spcAft>
              <a:defRPr sz="3000">
                <a:solidFill>
                  <a:srgbClr val="666699"/>
                </a:solidFill>
                <a:latin typeface="Calibri" pitchFamily="34" charset="0"/>
              </a:defRPr>
            </a:lvl7pPr>
            <a:lvl8pPr marL="1371600" algn="l" rtl="0" fontAlgn="base">
              <a:spcBef>
                <a:spcPct val="0"/>
              </a:spcBef>
              <a:spcAft>
                <a:spcPct val="0"/>
              </a:spcAft>
              <a:defRPr sz="3000">
                <a:solidFill>
                  <a:srgbClr val="666699"/>
                </a:solidFill>
                <a:latin typeface="Calibri" pitchFamily="34" charset="0"/>
              </a:defRPr>
            </a:lvl8pPr>
            <a:lvl9pPr marL="1828800" algn="l" rtl="0" fontAlgn="base">
              <a:spcBef>
                <a:spcPct val="0"/>
              </a:spcBef>
              <a:spcAft>
                <a:spcPct val="0"/>
              </a:spcAft>
              <a:defRPr sz="3000">
                <a:solidFill>
                  <a:srgbClr val="666699"/>
                </a:solidFill>
                <a:latin typeface="Calibri" pitchFamily="34" charset="0"/>
              </a:defRPr>
            </a:lvl9pPr>
          </a:lstStyle>
          <a:p>
            <a:pPr algn="ctr"/>
            <a:r>
              <a:rPr lang="it-IT" b="0" kern="0" dirty="0" smtClean="0"/>
              <a:t>Responsabilità del revisore</a:t>
            </a:r>
          </a:p>
        </p:txBody>
      </p:sp>
      <p:graphicFrame>
        <p:nvGraphicFramePr>
          <p:cNvPr id="7" name="Content Placeholder 4"/>
          <p:cNvGraphicFramePr>
            <a:graphicFrameLocks/>
          </p:cNvGraphicFramePr>
          <p:nvPr>
            <p:extLst>
              <p:ext uri="{D42A27DB-BD31-4B8C-83A1-F6EECF244321}">
                <p14:modId xmlns:p14="http://schemas.microsoft.com/office/powerpoint/2010/main" val="115143691"/>
              </p:ext>
            </p:extLst>
          </p:nvPr>
        </p:nvGraphicFramePr>
        <p:xfrm>
          <a:off x="323528" y="1484785"/>
          <a:ext cx="8640959" cy="4824535"/>
        </p:xfrm>
        <a:graphic>
          <a:graphicData uri="http://schemas.openxmlformats.org/drawingml/2006/table">
            <a:tbl>
              <a:tblPr firstRow="1" firstCol="1" lastRow="1" lastCol="1" bandRow="1" bandCol="1">
                <a:tableStyleId>{5C22544A-7EE6-4342-B048-85BDC9FD1C3A}</a:tableStyleId>
              </a:tblPr>
              <a:tblGrid>
                <a:gridCol w="4294097"/>
                <a:gridCol w="4346862"/>
              </a:tblGrid>
              <a:tr h="206196">
                <a:tc>
                  <a:txBody>
                    <a:bodyPr/>
                    <a:lstStyle/>
                    <a:p>
                      <a:pPr marL="226060">
                        <a:spcBef>
                          <a:spcPts val="95"/>
                        </a:spcBef>
                        <a:spcAft>
                          <a:spcPts val="0"/>
                        </a:spcAft>
                      </a:pPr>
                      <a:r>
                        <a:rPr lang="en-US" sz="1400" dirty="0" err="1" smtClean="0">
                          <a:solidFill>
                            <a:schemeClr val="tx1"/>
                          </a:solidFill>
                          <a:effectLst/>
                          <a:latin typeface="Arial" panose="020B0604020202020204" pitchFamily="34" charset="0"/>
                          <a:cs typeface="Arial" panose="020B0604020202020204" pitchFamily="34" charset="0"/>
                        </a:rPr>
                        <a:t>Responsabilità</a:t>
                      </a:r>
                      <a:r>
                        <a:rPr lang="en-US" sz="1400" dirty="0" smtClean="0">
                          <a:solidFill>
                            <a:schemeClr val="tx1"/>
                          </a:solidFill>
                          <a:effectLst/>
                          <a:latin typeface="Arial" panose="020B0604020202020204" pitchFamily="34" charset="0"/>
                          <a:cs typeface="Arial" panose="020B0604020202020204" pitchFamily="34" charset="0"/>
                        </a:rPr>
                        <a:t> ante </a:t>
                      </a:r>
                      <a:r>
                        <a:rPr lang="en-US" sz="1400" dirty="0" err="1" smtClean="0">
                          <a:solidFill>
                            <a:schemeClr val="tx1"/>
                          </a:solidFill>
                          <a:effectLst/>
                          <a:latin typeface="Arial" panose="020B0604020202020204" pitchFamily="34" charset="0"/>
                          <a:cs typeface="Arial" panose="020B0604020202020204" pitchFamily="34" charset="0"/>
                        </a:rPr>
                        <a:t>D.Lgs</a:t>
                      </a:r>
                      <a:r>
                        <a:rPr lang="en-US" sz="1400" dirty="0" smtClean="0">
                          <a:solidFill>
                            <a:schemeClr val="tx1"/>
                          </a:solidFill>
                          <a:effectLst/>
                          <a:latin typeface="Arial" panose="020B0604020202020204" pitchFamily="34" charset="0"/>
                          <a:cs typeface="Arial" panose="020B0604020202020204" pitchFamily="34" charset="0"/>
                        </a:rPr>
                        <a:t>. 39/2010</a:t>
                      </a:r>
                      <a:endParaRPr lang="it-IT"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1044575" marR="128270" algn="l">
                        <a:spcBef>
                          <a:spcPts val="95"/>
                        </a:spcBef>
                        <a:spcAft>
                          <a:spcPts val="0"/>
                        </a:spcAft>
                      </a:pPr>
                      <a:r>
                        <a:rPr lang="en-US" sz="1400" dirty="0" err="1" smtClean="0">
                          <a:solidFill>
                            <a:schemeClr val="tx1"/>
                          </a:solidFill>
                          <a:effectLst/>
                          <a:latin typeface="Arial" panose="020B0604020202020204" pitchFamily="34" charset="0"/>
                          <a:cs typeface="Arial" panose="020B0604020202020204" pitchFamily="34" charset="0"/>
                        </a:rPr>
                        <a:t>Responsabilità</a:t>
                      </a:r>
                      <a:r>
                        <a:rPr lang="en-US" sz="1400" dirty="0" smtClean="0">
                          <a:solidFill>
                            <a:schemeClr val="tx1"/>
                          </a:solidFill>
                          <a:effectLst/>
                          <a:latin typeface="Arial" panose="020B0604020202020204" pitchFamily="34" charset="0"/>
                          <a:cs typeface="Arial" panose="020B0604020202020204" pitchFamily="34" charset="0"/>
                        </a:rPr>
                        <a:t> </a:t>
                      </a:r>
                      <a:r>
                        <a:rPr lang="en-US" sz="1400" dirty="0" err="1" smtClean="0">
                          <a:solidFill>
                            <a:schemeClr val="tx1"/>
                          </a:solidFill>
                          <a:effectLst/>
                          <a:latin typeface="Arial" panose="020B0604020202020204" pitchFamily="34" charset="0"/>
                          <a:cs typeface="Arial" panose="020B0604020202020204" pitchFamily="34" charset="0"/>
                        </a:rPr>
                        <a:t>nel</a:t>
                      </a:r>
                      <a:r>
                        <a:rPr lang="en-US" sz="1400" dirty="0" smtClean="0">
                          <a:solidFill>
                            <a:schemeClr val="tx1"/>
                          </a:solidFill>
                          <a:effectLst/>
                          <a:latin typeface="Arial" panose="020B0604020202020204" pitchFamily="34" charset="0"/>
                          <a:cs typeface="Arial" panose="020B0604020202020204" pitchFamily="34" charset="0"/>
                        </a:rPr>
                        <a:t> </a:t>
                      </a:r>
                      <a:r>
                        <a:rPr lang="en-US" sz="1400" dirty="0" err="1" smtClean="0">
                          <a:solidFill>
                            <a:schemeClr val="tx1"/>
                          </a:solidFill>
                          <a:effectLst/>
                          <a:latin typeface="Arial" panose="020B0604020202020204" pitchFamily="34" charset="0"/>
                          <a:cs typeface="Arial" panose="020B0604020202020204" pitchFamily="34" charset="0"/>
                        </a:rPr>
                        <a:t>D.Lgs</a:t>
                      </a:r>
                      <a:r>
                        <a:rPr lang="en-US" sz="1400" dirty="0" smtClean="0">
                          <a:solidFill>
                            <a:schemeClr val="tx1"/>
                          </a:solidFill>
                          <a:effectLst/>
                          <a:latin typeface="Arial" panose="020B0604020202020204" pitchFamily="34" charset="0"/>
                          <a:cs typeface="Arial" panose="020B0604020202020204" pitchFamily="34" charset="0"/>
                        </a:rPr>
                        <a:t>. 39/2010</a:t>
                      </a:r>
                      <a:endParaRPr lang="it-IT"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r>
              <a:tr h="706958">
                <a:tc>
                  <a:txBody>
                    <a:bodyPr/>
                    <a:lstStyle/>
                    <a:p>
                      <a:pPr marL="55245" marR="76200">
                        <a:lnSpc>
                          <a:spcPct val="120000"/>
                        </a:lnSpc>
                        <a:spcBef>
                          <a:spcPts val="10"/>
                        </a:spcBef>
                        <a:spcAft>
                          <a:spcPts val="0"/>
                        </a:spcAft>
                      </a:pPr>
                      <a:r>
                        <a:rPr lang="it-IT" sz="1600" b="0" i="1" dirty="0" smtClean="0">
                          <a:solidFill>
                            <a:schemeClr val="tx1"/>
                          </a:solidFill>
                          <a:latin typeface="+mn-lt"/>
                        </a:rPr>
                        <a:t>…responsabili nei confronti della </a:t>
                      </a:r>
                      <a:r>
                        <a:rPr lang="it-IT" sz="1600" b="1" i="1" dirty="0" smtClean="0">
                          <a:solidFill>
                            <a:schemeClr val="tx1"/>
                          </a:solidFill>
                          <a:latin typeface="+mn-lt"/>
                        </a:rPr>
                        <a:t>società, dei soci e dei terzi</a:t>
                      </a:r>
                      <a:endParaRPr lang="it-IT" sz="1600" b="1" dirty="0">
                        <a:solidFill>
                          <a:schemeClr val="tx1"/>
                        </a:solidFill>
                        <a:effectLst/>
                        <a:latin typeface="+mn-lt"/>
                        <a:ea typeface="Times New Roman" panose="02020603050405020304" pitchFamily="18" charset="0"/>
                        <a:cs typeface="Arial" panose="020B0604020202020204" pitchFamily="34" charset="0"/>
                      </a:endParaRPr>
                    </a:p>
                  </a:txBody>
                  <a:tcPr marL="0" marR="0" marT="0" marB="0"/>
                </a:tc>
                <a:tc>
                  <a:txBody>
                    <a:bodyPr/>
                    <a:lstStyle/>
                    <a:p>
                      <a:pPr marL="55245" marR="128270">
                        <a:spcBef>
                          <a:spcPts val="10"/>
                        </a:spcBef>
                        <a:spcAft>
                          <a:spcPts val="0"/>
                        </a:spcAft>
                      </a:pPr>
                      <a:r>
                        <a:rPr lang="it-IT" sz="1600" b="0" i="1" baseline="0" dirty="0" smtClean="0">
                          <a:solidFill>
                            <a:schemeClr val="tx1"/>
                          </a:solidFill>
                          <a:latin typeface="+mn-lt"/>
                        </a:rPr>
                        <a:t>… nei confronti della </a:t>
                      </a:r>
                      <a:r>
                        <a:rPr lang="it-IT" sz="1600" b="1" i="1" baseline="0" dirty="0" smtClean="0">
                          <a:solidFill>
                            <a:schemeClr val="tx1"/>
                          </a:solidFill>
                          <a:latin typeface="+mn-lt"/>
                        </a:rPr>
                        <a:t>società</a:t>
                      </a:r>
                      <a:r>
                        <a:rPr lang="it-IT" sz="1600" b="0" i="1" baseline="0" dirty="0" smtClean="0">
                          <a:solidFill>
                            <a:schemeClr val="tx1"/>
                          </a:solidFill>
                          <a:latin typeface="+mn-lt"/>
                        </a:rPr>
                        <a:t> che ha conferito l'incarico di revisione legale, dei suoi </a:t>
                      </a:r>
                      <a:r>
                        <a:rPr lang="it-IT" sz="1600" b="1" i="1" baseline="0" dirty="0" smtClean="0">
                          <a:solidFill>
                            <a:schemeClr val="tx1"/>
                          </a:solidFill>
                          <a:latin typeface="+mn-lt"/>
                        </a:rPr>
                        <a:t>soci </a:t>
                      </a:r>
                      <a:r>
                        <a:rPr lang="it-IT" sz="1600" b="0" i="1" baseline="0" dirty="0" smtClean="0">
                          <a:solidFill>
                            <a:schemeClr val="tx1"/>
                          </a:solidFill>
                          <a:latin typeface="+mn-lt"/>
                        </a:rPr>
                        <a:t>e dei </a:t>
                      </a:r>
                      <a:r>
                        <a:rPr lang="it-IT" sz="1600" b="1" i="1" baseline="0" dirty="0" smtClean="0">
                          <a:solidFill>
                            <a:schemeClr val="tx1"/>
                          </a:solidFill>
                          <a:latin typeface="+mn-lt"/>
                        </a:rPr>
                        <a:t>terzi</a:t>
                      </a:r>
                      <a:endParaRPr lang="it-IT" sz="1600" b="1" baseline="0" dirty="0">
                        <a:solidFill>
                          <a:schemeClr val="tx1"/>
                        </a:solidFill>
                        <a:effectLst/>
                        <a:latin typeface="+mn-lt"/>
                        <a:ea typeface="Times New Roman" panose="02020603050405020304" pitchFamily="18" charset="0"/>
                        <a:cs typeface="Arial" panose="020B0604020202020204" pitchFamily="34" charset="0"/>
                      </a:endParaRPr>
                    </a:p>
                  </a:txBody>
                  <a:tcPr marL="0" marR="0" marT="0" marB="0"/>
                </a:tc>
              </a:tr>
              <a:tr h="575335">
                <a:tc>
                  <a:txBody>
                    <a:bodyPr/>
                    <a:lstStyle/>
                    <a:p>
                      <a:pPr marL="55245" marR="414655">
                        <a:lnSpc>
                          <a:spcPct val="120000"/>
                        </a:lnSpc>
                        <a:spcBef>
                          <a:spcPts val="105"/>
                        </a:spcBef>
                        <a:spcAft>
                          <a:spcPts val="0"/>
                        </a:spcAft>
                      </a:pPr>
                      <a:r>
                        <a:rPr lang="it-IT" sz="1600" b="0" dirty="0" smtClean="0">
                          <a:solidFill>
                            <a:schemeClr val="tx1"/>
                          </a:solidFill>
                          <a:effectLst/>
                          <a:latin typeface="+mn-lt"/>
                          <a:ea typeface="Times New Roman" panose="02020603050405020304" pitchFamily="18" charset="0"/>
                          <a:cs typeface="Arial" panose="020B0604020202020204" pitchFamily="34" charset="0"/>
                        </a:rPr>
                        <a:t>… </a:t>
                      </a:r>
                      <a:r>
                        <a:rPr lang="it-IT" sz="1600" b="0" i="1" dirty="0" smtClean="0">
                          <a:solidFill>
                            <a:schemeClr val="tx1"/>
                          </a:solidFill>
                          <a:latin typeface="+mn-lt"/>
                        </a:rPr>
                        <a:t>per i danni derivanti dall'inadempimento ai loro doveri</a:t>
                      </a:r>
                      <a:endParaRPr lang="it-IT" sz="1600" b="0" dirty="0">
                        <a:solidFill>
                          <a:schemeClr val="tx1"/>
                        </a:solidFill>
                        <a:effectLst/>
                        <a:latin typeface="+mn-lt"/>
                        <a:ea typeface="Times New Roman" panose="02020603050405020304" pitchFamily="18" charset="0"/>
                        <a:cs typeface="Arial" panose="020B0604020202020204" pitchFamily="34" charset="0"/>
                      </a:endParaRPr>
                    </a:p>
                  </a:txBody>
                  <a:tcPr marL="0" marR="0" marT="0" marB="0"/>
                </a:tc>
                <a:tc>
                  <a:txBody>
                    <a:bodyPr/>
                    <a:lstStyle/>
                    <a:p>
                      <a:pPr marL="0" marR="73660" lvl="0" indent="0">
                        <a:lnSpc>
                          <a:spcPct val="103000"/>
                        </a:lnSpc>
                        <a:spcBef>
                          <a:spcPts val="10"/>
                        </a:spcBef>
                        <a:spcAft>
                          <a:spcPts val="0"/>
                        </a:spcAft>
                        <a:buSzPts val="1600"/>
                        <a:buFont typeface="Times New Roman" panose="02020603050405020304" pitchFamily="18" charset="0"/>
                        <a:buNone/>
                        <a:tabLst>
                          <a:tab pos="231140" algn="l"/>
                        </a:tabLst>
                      </a:pPr>
                      <a:r>
                        <a:rPr lang="it-IT" sz="1600" b="0" i="1" baseline="0" dirty="0" smtClean="0">
                          <a:solidFill>
                            <a:schemeClr val="tx1"/>
                          </a:solidFill>
                          <a:latin typeface="+mn-lt"/>
                        </a:rPr>
                        <a:t> …per i danni derivanti dall'inadempimento ai loro doveri</a:t>
                      </a:r>
                      <a:endParaRPr lang="it-IT" sz="1600" b="0" baseline="0" dirty="0">
                        <a:solidFill>
                          <a:schemeClr val="tx1"/>
                        </a:solidFill>
                        <a:effectLst/>
                        <a:latin typeface="+mn-lt"/>
                        <a:ea typeface="Times New Roman" panose="02020603050405020304" pitchFamily="18" charset="0"/>
                        <a:cs typeface="Arial" panose="020B0604020202020204" pitchFamily="34" charset="0"/>
                      </a:endParaRPr>
                    </a:p>
                  </a:txBody>
                  <a:tcPr marL="0" marR="0" marT="0" marB="0"/>
                </a:tc>
              </a:tr>
              <a:tr h="894965">
                <a:tc>
                  <a:txBody>
                    <a:bodyPr/>
                    <a:lstStyle/>
                    <a:p>
                      <a:pPr marL="55245" marR="414655">
                        <a:lnSpc>
                          <a:spcPct val="120000"/>
                        </a:lnSpc>
                        <a:spcBef>
                          <a:spcPts val="105"/>
                        </a:spcBef>
                        <a:spcAft>
                          <a:spcPts val="0"/>
                        </a:spcAft>
                      </a:pPr>
                      <a:r>
                        <a:rPr lang="it-IT" sz="1600" b="0" i="1" dirty="0" smtClean="0">
                          <a:solidFill>
                            <a:schemeClr val="tx1"/>
                          </a:solidFill>
                          <a:latin typeface="+mn-lt"/>
                        </a:rPr>
                        <a:t>devono adempiere i loro doveri con la professionalità e la diligenza richieste dalla natura dell'incarico…</a:t>
                      </a:r>
                      <a:endParaRPr lang="it-IT" sz="1600" b="0" dirty="0">
                        <a:solidFill>
                          <a:schemeClr val="tx1"/>
                        </a:solidFill>
                        <a:effectLst/>
                        <a:latin typeface="+mn-lt"/>
                        <a:ea typeface="Times New Roman" panose="02020603050405020304" pitchFamily="18" charset="0"/>
                        <a:cs typeface="Arial" panose="020B0604020202020204" pitchFamily="34" charset="0"/>
                      </a:endParaRPr>
                    </a:p>
                  </a:txBody>
                  <a:tcPr marL="0" marR="0" marT="0" marB="0"/>
                </a:tc>
                <a:tc>
                  <a:txBody>
                    <a:bodyPr/>
                    <a:lstStyle/>
                    <a:p>
                      <a:pPr marL="0" marR="73660" lvl="0" indent="0">
                        <a:lnSpc>
                          <a:spcPct val="103000"/>
                        </a:lnSpc>
                        <a:spcBef>
                          <a:spcPts val="10"/>
                        </a:spcBef>
                        <a:spcAft>
                          <a:spcPts val="0"/>
                        </a:spcAft>
                        <a:buSzPts val="1600"/>
                        <a:buFont typeface="Times New Roman" panose="02020603050405020304" pitchFamily="18" charset="0"/>
                        <a:buNone/>
                        <a:tabLst>
                          <a:tab pos="231140" algn="l"/>
                        </a:tabLst>
                      </a:pPr>
                      <a:endParaRPr lang="it-IT" sz="1600" b="0" baseline="0" dirty="0">
                        <a:solidFill>
                          <a:schemeClr val="tx1"/>
                        </a:solidFill>
                        <a:effectLst/>
                        <a:latin typeface="+mn-lt"/>
                        <a:ea typeface="Times New Roman" panose="02020603050405020304" pitchFamily="18" charset="0"/>
                        <a:cs typeface="Arial" panose="020B0604020202020204" pitchFamily="34" charset="0"/>
                      </a:endParaRPr>
                    </a:p>
                  </a:txBody>
                  <a:tcPr marL="0" marR="0" marT="0" marB="0"/>
                </a:tc>
              </a:tr>
              <a:tr h="1690132">
                <a:tc>
                  <a:txBody>
                    <a:bodyPr/>
                    <a:lstStyle/>
                    <a:p>
                      <a:pPr marL="55245" marR="414655" indent="0" algn="l" defTabSz="914400" rtl="0" eaLnBrk="1" fontAlgn="auto" latinLnBrk="0" hangingPunct="1">
                        <a:lnSpc>
                          <a:spcPct val="120000"/>
                        </a:lnSpc>
                        <a:spcBef>
                          <a:spcPts val="105"/>
                        </a:spcBef>
                        <a:spcAft>
                          <a:spcPts val="0"/>
                        </a:spcAft>
                        <a:buClrTx/>
                        <a:buSzTx/>
                        <a:buFontTx/>
                        <a:buNone/>
                        <a:tabLst/>
                        <a:defRPr/>
                      </a:pPr>
                      <a:r>
                        <a:rPr lang="it-IT" sz="1600" b="0" i="1" kern="1200" dirty="0" smtClean="0">
                          <a:solidFill>
                            <a:schemeClr val="tx1"/>
                          </a:solidFill>
                          <a:latin typeface="+mn-lt"/>
                          <a:ea typeface="+mn-ea"/>
                          <a:cs typeface="+mn-cs"/>
                        </a:rPr>
                        <a:t>Essi sono </a:t>
                      </a:r>
                      <a:r>
                        <a:rPr lang="it-IT" sz="1600" b="1" i="1" kern="1200" dirty="0" smtClean="0">
                          <a:solidFill>
                            <a:schemeClr val="tx1"/>
                          </a:solidFill>
                          <a:latin typeface="+mn-lt"/>
                          <a:ea typeface="+mn-ea"/>
                          <a:cs typeface="+mn-cs"/>
                        </a:rPr>
                        <a:t>responsabili solidalmente</a:t>
                      </a:r>
                      <a:r>
                        <a:rPr lang="it-IT" sz="1600" b="0" i="1" kern="1200" dirty="0" smtClean="0">
                          <a:solidFill>
                            <a:schemeClr val="tx1"/>
                          </a:solidFill>
                          <a:latin typeface="+mn-lt"/>
                          <a:ea typeface="+mn-ea"/>
                          <a:cs typeface="+mn-cs"/>
                        </a:rPr>
                        <a:t> con gli amministratori per i fatti o le omissioni di questi, quando il danno non si sarebbe prodotto se essi avessero vigilato in conformità degli obblighi della loro carica.</a:t>
                      </a:r>
                      <a:endParaRPr lang="it-IT" sz="1600" b="0" i="1" kern="1200" dirty="0">
                        <a:solidFill>
                          <a:schemeClr val="tx1"/>
                        </a:solidFill>
                        <a:latin typeface="+mn-lt"/>
                        <a:ea typeface="+mn-ea"/>
                        <a:cs typeface="+mn-cs"/>
                      </a:endParaRPr>
                    </a:p>
                  </a:txBody>
                  <a:tcPr marL="0" marR="0" marT="0" marB="0"/>
                </a:tc>
                <a:tc>
                  <a:txBody>
                    <a:bodyPr/>
                    <a:lstStyle/>
                    <a:p>
                      <a:pPr marL="0" marR="73660" lvl="0" indent="0">
                        <a:lnSpc>
                          <a:spcPct val="103000"/>
                        </a:lnSpc>
                        <a:spcBef>
                          <a:spcPts val="10"/>
                        </a:spcBef>
                        <a:spcAft>
                          <a:spcPts val="0"/>
                        </a:spcAft>
                        <a:buSzPts val="1600"/>
                        <a:buFont typeface="Times New Roman" panose="02020603050405020304" pitchFamily="18" charset="0"/>
                        <a:buNone/>
                        <a:tabLst>
                          <a:tab pos="231140" algn="l"/>
                        </a:tabLst>
                      </a:pPr>
                      <a:r>
                        <a:rPr lang="it-IT" sz="1600" b="0" i="1" baseline="0" dirty="0" smtClean="0">
                          <a:solidFill>
                            <a:schemeClr val="tx1"/>
                          </a:solidFill>
                          <a:latin typeface="+mn-lt"/>
                        </a:rPr>
                        <a:t> …</a:t>
                      </a:r>
                      <a:r>
                        <a:rPr lang="it-IT" sz="1600" b="1" i="1" baseline="0" dirty="0" smtClean="0">
                          <a:solidFill>
                            <a:schemeClr val="tx1"/>
                          </a:solidFill>
                          <a:latin typeface="+mn-lt"/>
                        </a:rPr>
                        <a:t>rispondono in solido</a:t>
                      </a:r>
                      <a:r>
                        <a:rPr lang="it-IT" sz="1600" b="0" i="1" baseline="0" dirty="0" smtClean="0">
                          <a:solidFill>
                            <a:schemeClr val="tx1"/>
                          </a:solidFill>
                          <a:latin typeface="+mn-lt"/>
                        </a:rPr>
                        <a:t> tra loro e con gli amministratori … per i danni derivanti dall'inadempimento ai loro doveri.</a:t>
                      </a:r>
                    </a:p>
                    <a:p>
                      <a:pPr marL="0" marR="73660" lvl="0" indent="0" algn="l" defTabSz="914400" rtl="0" eaLnBrk="1" fontAlgn="auto" latinLnBrk="0" hangingPunct="1">
                        <a:lnSpc>
                          <a:spcPct val="103000"/>
                        </a:lnSpc>
                        <a:spcBef>
                          <a:spcPts val="10"/>
                        </a:spcBef>
                        <a:spcAft>
                          <a:spcPts val="0"/>
                        </a:spcAft>
                        <a:buClrTx/>
                        <a:buSzPts val="1600"/>
                        <a:buFont typeface="Times New Roman" panose="02020603050405020304" pitchFamily="18" charset="0"/>
                        <a:buNone/>
                        <a:tabLst>
                          <a:tab pos="231140" algn="l"/>
                        </a:tabLst>
                        <a:defRPr/>
                      </a:pPr>
                      <a:r>
                        <a:rPr lang="it-IT" sz="1600" b="0" i="1" baseline="0" dirty="0" smtClean="0">
                          <a:solidFill>
                            <a:srgbClr val="FF0000"/>
                          </a:solidFill>
                        </a:rPr>
                        <a:t>Nei rapporti interni tra i debitori solidali, essi sono responsabili nei limiti del contributo effettivo al danno cagionato.</a:t>
                      </a:r>
                    </a:p>
                    <a:p>
                      <a:pPr marL="0" marR="73660" lvl="0" indent="0">
                        <a:lnSpc>
                          <a:spcPct val="103000"/>
                        </a:lnSpc>
                        <a:spcBef>
                          <a:spcPts val="10"/>
                        </a:spcBef>
                        <a:spcAft>
                          <a:spcPts val="0"/>
                        </a:spcAft>
                        <a:buSzPts val="1600"/>
                        <a:buFont typeface="Times New Roman" panose="02020603050405020304" pitchFamily="18" charset="0"/>
                        <a:buNone/>
                        <a:tabLst>
                          <a:tab pos="231140" algn="l"/>
                        </a:tabLst>
                      </a:pPr>
                      <a:endParaRPr lang="it-IT" sz="1600" b="0" baseline="0" dirty="0">
                        <a:solidFill>
                          <a:schemeClr val="tx1"/>
                        </a:solidFill>
                        <a:effectLst/>
                        <a:latin typeface="+mn-lt"/>
                        <a:ea typeface="Times New Roman" panose="02020603050405020304" pitchFamily="18" charset="0"/>
                        <a:cs typeface="Arial" panose="020B0604020202020204" pitchFamily="34" charset="0"/>
                      </a:endParaRPr>
                    </a:p>
                  </a:txBody>
                  <a:tcPr marL="0" marR="0" marT="0" marB="0"/>
                </a:tc>
              </a:tr>
              <a:tr h="641476">
                <a:tc>
                  <a:txBody>
                    <a:bodyPr/>
                    <a:lstStyle/>
                    <a:p>
                      <a:pPr marL="55245" marR="414655" indent="0" algn="l" defTabSz="914400" rtl="0" eaLnBrk="1" fontAlgn="auto" latinLnBrk="0" hangingPunct="1">
                        <a:lnSpc>
                          <a:spcPct val="120000"/>
                        </a:lnSpc>
                        <a:spcBef>
                          <a:spcPts val="105"/>
                        </a:spcBef>
                        <a:spcAft>
                          <a:spcPts val="0"/>
                        </a:spcAft>
                        <a:buClrTx/>
                        <a:buSzTx/>
                        <a:buFontTx/>
                        <a:buNone/>
                        <a:tabLst/>
                        <a:defRPr/>
                      </a:pPr>
                      <a:r>
                        <a:rPr lang="it-IT" sz="1600" b="0" i="1" dirty="0" smtClean="0">
                          <a:solidFill>
                            <a:schemeClr val="tx1"/>
                          </a:solidFill>
                        </a:rPr>
                        <a:t>L'azione si prescrive nel termine di cinque anni </a:t>
                      </a:r>
                      <a:r>
                        <a:rPr lang="it-IT" sz="1600" b="0" i="1" dirty="0" smtClean="0">
                          <a:solidFill>
                            <a:srgbClr val="FF0000"/>
                          </a:solidFill>
                        </a:rPr>
                        <a:t>dalla cessazione dell'incarico</a:t>
                      </a:r>
                      <a:r>
                        <a:rPr lang="it-IT" sz="1600" b="0" i="1" dirty="0" smtClean="0">
                          <a:solidFill>
                            <a:schemeClr val="tx1"/>
                          </a:solidFill>
                        </a:rPr>
                        <a:t>.</a:t>
                      </a:r>
                      <a:endParaRPr lang="it-IT" sz="1600" b="0" dirty="0">
                        <a:solidFill>
                          <a:schemeClr val="tx1"/>
                        </a:solidFill>
                        <a:effectLst/>
                        <a:latin typeface="+mn-lt"/>
                        <a:ea typeface="Times New Roman" panose="02020603050405020304" pitchFamily="18" charset="0"/>
                        <a:cs typeface="Arial" panose="020B0604020202020204" pitchFamily="34" charset="0"/>
                      </a:endParaRPr>
                    </a:p>
                  </a:txBody>
                  <a:tcPr marL="0" marR="0" marT="0" marB="0"/>
                </a:tc>
                <a:tc>
                  <a:txBody>
                    <a:bodyPr/>
                    <a:lstStyle/>
                    <a:p>
                      <a:pPr marL="0" marR="73660" lvl="0" indent="0">
                        <a:lnSpc>
                          <a:spcPct val="103000"/>
                        </a:lnSpc>
                        <a:spcBef>
                          <a:spcPts val="10"/>
                        </a:spcBef>
                        <a:spcAft>
                          <a:spcPts val="0"/>
                        </a:spcAft>
                        <a:buSzPts val="1600"/>
                        <a:buFont typeface="Times New Roman" panose="02020603050405020304" pitchFamily="18" charset="0"/>
                        <a:buNone/>
                        <a:tabLst>
                          <a:tab pos="231140" algn="l"/>
                        </a:tabLst>
                      </a:pPr>
                      <a:r>
                        <a:rPr lang="it-IT" sz="1600" b="0" i="1" baseline="0" dirty="0" smtClean="0">
                          <a:solidFill>
                            <a:schemeClr val="tx1"/>
                          </a:solidFill>
                        </a:rPr>
                        <a:t>… si prescrive nel termine di cinque anni </a:t>
                      </a:r>
                      <a:r>
                        <a:rPr lang="it-IT" sz="1600" b="0" i="1" baseline="0" dirty="0" smtClean="0">
                          <a:solidFill>
                            <a:srgbClr val="FF0000"/>
                          </a:solidFill>
                        </a:rPr>
                        <a:t>dalla data della relazione di revisione</a:t>
                      </a:r>
                      <a:r>
                        <a:rPr lang="it-IT" sz="1600" b="0" i="1" baseline="0" dirty="0" smtClean="0">
                          <a:solidFill>
                            <a:schemeClr val="tx1"/>
                          </a:solidFill>
                        </a:rPr>
                        <a:t> sul bilancio…</a:t>
                      </a:r>
                      <a:endParaRPr lang="it-IT" sz="1600" b="0" baseline="0" dirty="0">
                        <a:solidFill>
                          <a:schemeClr val="tx1"/>
                        </a:solidFill>
                        <a:effectLst/>
                        <a:latin typeface="+mn-lt"/>
                        <a:ea typeface="Times New Roman" panose="02020603050405020304" pitchFamily="18" charset="0"/>
                        <a:cs typeface="Arial" panose="020B0604020202020204" pitchFamily="34" charset="0"/>
                      </a:endParaRPr>
                    </a:p>
                  </a:txBody>
                  <a:tcPr marL="0" marR="0" marT="0" marB="0"/>
                </a:tc>
              </a:tr>
            </a:tbl>
          </a:graphicData>
        </a:graphic>
      </p:graphicFrame>
    </p:spTree>
    <p:extLst>
      <p:ext uri="{BB962C8B-B14F-4D97-AF65-F5344CB8AC3E}">
        <p14:creationId xmlns:p14="http://schemas.microsoft.com/office/powerpoint/2010/main" val="306797106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1600" dirty="0" smtClean="0"/>
              <a:t/>
            </a:r>
            <a:br>
              <a:rPr lang="it-IT" sz="1600" dirty="0" smtClean="0"/>
            </a:br>
            <a:r>
              <a:rPr lang="it-IT" sz="1600" dirty="0"/>
              <a:t/>
            </a:r>
            <a:br>
              <a:rPr lang="it-IT" sz="1600" dirty="0"/>
            </a:br>
            <a:r>
              <a:rPr lang="it-IT" sz="1600" dirty="0" smtClean="0"/>
              <a:t/>
            </a:r>
            <a:br>
              <a:rPr lang="it-IT" sz="1600" dirty="0" smtClean="0"/>
            </a:br>
            <a:r>
              <a:rPr lang="it-IT" sz="1600" dirty="0"/>
              <a:t/>
            </a:r>
            <a:br>
              <a:rPr lang="it-IT" sz="1600" dirty="0"/>
            </a:br>
            <a:r>
              <a:rPr lang="it-IT" sz="1600" dirty="0" smtClean="0"/>
              <a:t/>
            </a:r>
            <a:br>
              <a:rPr lang="it-IT" sz="1600" dirty="0" smtClean="0"/>
            </a:br>
            <a:r>
              <a:rPr lang="it-IT" sz="1600" dirty="0" smtClean="0"/>
              <a:t/>
            </a:r>
            <a:br>
              <a:rPr lang="it-IT" sz="1600" dirty="0" smtClean="0"/>
            </a:br>
            <a:r>
              <a:rPr lang="it-IT" sz="1600" dirty="0"/>
              <a:t/>
            </a:r>
            <a:br>
              <a:rPr lang="it-IT" sz="1600" dirty="0"/>
            </a:br>
            <a:endParaRPr lang="it-IT" sz="1600" dirty="0">
              <a:latin typeface="Arial" panose="020B0604020202020204" pitchFamily="34" charset="0"/>
              <a:cs typeface="Arial" panose="020B0604020202020204" pitchFamily="34" charset="0"/>
            </a:endParaRPr>
          </a:p>
        </p:txBody>
      </p:sp>
      <p:sp>
        <p:nvSpPr>
          <p:cNvPr id="6" name="Rectangle 2"/>
          <p:cNvSpPr txBox="1">
            <a:spLocks noChangeArrowheads="1"/>
          </p:cNvSpPr>
          <p:nvPr/>
        </p:nvSpPr>
        <p:spPr bwMode="auto">
          <a:xfrm>
            <a:off x="1979615" y="549275"/>
            <a:ext cx="6707187" cy="8635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000">
                <a:solidFill>
                  <a:srgbClr val="666699"/>
                </a:solidFill>
                <a:latin typeface="+mj-lt"/>
                <a:ea typeface="+mj-ea"/>
                <a:cs typeface="+mj-cs"/>
              </a:defRPr>
            </a:lvl1pPr>
            <a:lvl2pPr algn="l" rtl="0" eaLnBrk="0" fontAlgn="base" hangingPunct="0">
              <a:spcBef>
                <a:spcPct val="0"/>
              </a:spcBef>
              <a:spcAft>
                <a:spcPct val="0"/>
              </a:spcAft>
              <a:defRPr sz="3000">
                <a:solidFill>
                  <a:srgbClr val="666699"/>
                </a:solidFill>
                <a:latin typeface="Calibri" pitchFamily="34" charset="0"/>
              </a:defRPr>
            </a:lvl2pPr>
            <a:lvl3pPr algn="l" rtl="0" eaLnBrk="0" fontAlgn="base" hangingPunct="0">
              <a:spcBef>
                <a:spcPct val="0"/>
              </a:spcBef>
              <a:spcAft>
                <a:spcPct val="0"/>
              </a:spcAft>
              <a:defRPr sz="3000">
                <a:solidFill>
                  <a:srgbClr val="666699"/>
                </a:solidFill>
                <a:latin typeface="Calibri" pitchFamily="34" charset="0"/>
              </a:defRPr>
            </a:lvl3pPr>
            <a:lvl4pPr algn="l" rtl="0" eaLnBrk="0" fontAlgn="base" hangingPunct="0">
              <a:spcBef>
                <a:spcPct val="0"/>
              </a:spcBef>
              <a:spcAft>
                <a:spcPct val="0"/>
              </a:spcAft>
              <a:defRPr sz="3000">
                <a:solidFill>
                  <a:srgbClr val="666699"/>
                </a:solidFill>
                <a:latin typeface="Calibri" pitchFamily="34" charset="0"/>
              </a:defRPr>
            </a:lvl4pPr>
            <a:lvl5pPr algn="l" rtl="0" eaLnBrk="0" fontAlgn="base" hangingPunct="0">
              <a:spcBef>
                <a:spcPct val="0"/>
              </a:spcBef>
              <a:spcAft>
                <a:spcPct val="0"/>
              </a:spcAft>
              <a:defRPr sz="3000">
                <a:solidFill>
                  <a:srgbClr val="666699"/>
                </a:solidFill>
                <a:latin typeface="Calibri" pitchFamily="34" charset="0"/>
              </a:defRPr>
            </a:lvl5pPr>
            <a:lvl6pPr marL="457200" algn="l" rtl="0" fontAlgn="base">
              <a:spcBef>
                <a:spcPct val="0"/>
              </a:spcBef>
              <a:spcAft>
                <a:spcPct val="0"/>
              </a:spcAft>
              <a:defRPr sz="3000">
                <a:solidFill>
                  <a:srgbClr val="666699"/>
                </a:solidFill>
                <a:latin typeface="Calibri" pitchFamily="34" charset="0"/>
              </a:defRPr>
            </a:lvl6pPr>
            <a:lvl7pPr marL="914400" algn="l" rtl="0" fontAlgn="base">
              <a:spcBef>
                <a:spcPct val="0"/>
              </a:spcBef>
              <a:spcAft>
                <a:spcPct val="0"/>
              </a:spcAft>
              <a:defRPr sz="3000">
                <a:solidFill>
                  <a:srgbClr val="666699"/>
                </a:solidFill>
                <a:latin typeface="Calibri" pitchFamily="34" charset="0"/>
              </a:defRPr>
            </a:lvl7pPr>
            <a:lvl8pPr marL="1371600" algn="l" rtl="0" fontAlgn="base">
              <a:spcBef>
                <a:spcPct val="0"/>
              </a:spcBef>
              <a:spcAft>
                <a:spcPct val="0"/>
              </a:spcAft>
              <a:defRPr sz="3000">
                <a:solidFill>
                  <a:srgbClr val="666699"/>
                </a:solidFill>
                <a:latin typeface="Calibri" pitchFamily="34" charset="0"/>
              </a:defRPr>
            </a:lvl8pPr>
            <a:lvl9pPr marL="1828800" algn="l" rtl="0" fontAlgn="base">
              <a:spcBef>
                <a:spcPct val="0"/>
              </a:spcBef>
              <a:spcAft>
                <a:spcPct val="0"/>
              </a:spcAft>
              <a:defRPr sz="3000">
                <a:solidFill>
                  <a:srgbClr val="666699"/>
                </a:solidFill>
                <a:latin typeface="Calibri" pitchFamily="34" charset="0"/>
              </a:defRPr>
            </a:lvl9pPr>
          </a:lstStyle>
          <a:p>
            <a:pPr algn="ctr"/>
            <a:r>
              <a:rPr lang="it-IT" b="0" kern="0" dirty="0" smtClean="0"/>
              <a:t>E’ opportuno limitare </a:t>
            </a:r>
          </a:p>
          <a:p>
            <a:pPr algn="ctr"/>
            <a:r>
              <a:rPr lang="it-IT" b="0" kern="0" dirty="0" smtClean="0"/>
              <a:t>la responsabilità del revisore?</a:t>
            </a:r>
          </a:p>
        </p:txBody>
      </p:sp>
      <p:graphicFrame>
        <p:nvGraphicFramePr>
          <p:cNvPr id="7" name="Content Placeholder 4"/>
          <p:cNvGraphicFramePr>
            <a:graphicFrameLocks/>
          </p:cNvGraphicFramePr>
          <p:nvPr>
            <p:extLst>
              <p:ext uri="{D42A27DB-BD31-4B8C-83A1-F6EECF244321}">
                <p14:modId xmlns:p14="http://schemas.microsoft.com/office/powerpoint/2010/main" val="3082328167"/>
              </p:ext>
            </p:extLst>
          </p:nvPr>
        </p:nvGraphicFramePr>
        <p:xfrm>
          <a:off x="251520" y="1772816"/>
          <a:ext cx="8640959" cy="3985899"/>
        </p:xfrm>
        <a:graphic>
          <a:graphicData uri="http://schemas.openxmlformats.org/drawingml/2006/table">
            <a:tbl>
              <a:tblPr firstRow="1" firstCol="1" lastRow="1" lastCol="1" bandRow="1" bandCol="1">
                <a:tableStyleId>{5C22544A-7EE6-4342-B048-85BDC9FD1C3A}</a:tableStyleId>
              </a:tblPr>
              <a:tblGrid>
                <a:gridCol w="4294097"/>
                <a:gridCol w="4346862"/>
              </a:tblGrid>
              <a:tr h="438309">
                <a:tc>
                  <a:txBody>
                    <a:bodyPr/>
                    <a:lstStyle/>
                    <a:p>
                      <a:pPr marL="226060" algn="ctr">
                        <a:spcBef>
                          <a:spcPts val="95"/>
                        </a:spcBef>
                        <a:spcAft>
                          <a:spcPts val="0"/>
                        </a:spcAft>
                      </a:pPr>
                      <a:r>
                        <a:rPr lang="it-IT" sz="14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FAVOREVOLI</a:t>
                      </a:r>
                    </a:p>
                    <a:p>
                      <a:pPr marL="226060" algn="ctr">
                        <a:spcBef>
                          <a:spcPts val="95"/>
                        </a:spcBef>
                        <a:spcAft>
                          <a:spcPts val="0"/>
                        </a:spcAft>
                      </a:pPr>
                      <a:endParaRPr lang="it-IT"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1044575" marR="128270" indent="0" algn="l" defTabSz="914400" rtl="0" eaLnBrk="1" fontAlgn="auto" latinLnBrk="0" hangingPunct="1">
                        <a:lnSpc>
                          <a:spcPct val="100000"/>
                        </a:lnSpc>
                        <a:spcBef>
                          <a:spcPts val="95"/>
                        </a:spcBef>
                        <a:spcAft>
                          <a:spcPts val="0"/>
                        </a:spcAft>
                        <a:buClrTx/>
                        <a:buSzTx/>
                        <a:buFontTx/>
                        <a:buNone/>
                        <a:tabLst/>
                        <a:defRPr/>
                      </a:pPr>
                      <a:r>
                        <a:rPr lang="it-IT" sz="14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CONTRARI</a:t>
                      </a:r>
                      <a:endParaRPr lang="it-IT"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r>
              <a:tr h="729671">
                <a:tc>
                  <a:txBody>
                    <a:bodyPr/>
                    <a:lstStyle/>
                    <a:p>
                      <a:pPr marL="55245" marR="76200">
                        <a:lnSpc>
                          <a:spcPct val="120000"/>
                        </a:lnSpc>
                        <a:spcBef>
                          <a:spcPts val="10"/>
                        </a:spcBef>
                        <a:spcAft>
                          <a:spcPts val="0"/>
                        </a:spcAft>
                      </a:pPr>
                      <a:r>
                        <a:rPr lang="it-IT" sz="1600" b="0" i="0" dirty="0" smtClean="0">
                          <a:solidFill>
                            <a:schemeClr val="tx1"/>
                          </a:solidFill>
                          <a:latin typeface="+mn-lt"/>
                        </a:rPr>
                        <a:t>Rischi di risarcimenti potenzialmente</a:t>
                      </a:r>
                      <a:r>
                        <a:rPr lang="it-IT" sz="1600" b="0" i="0" baseline="0" dirty="0" smtClean="0">
                          <a:solidFill>
                            <a:schemeClr val="tx1"/>
                          </a:solidFill>
                          <a:latin typeface="+mn-lt"/>
                        </a:rPr>
                        <a:t> enormi (… difficilmente assicurabili)</a:t>
                      </a:r>
                      <a:endParaRPr lang="it-IT" sz="1600" b="1" i="0" dirty="0">
                        <a:solidFill>
                          <a:schemeClr val="tx1"/>
                        </a:solidFill>
                        <a:effectLst/>
                        <a:latin typeface="+mn-lt"/>
                        <a:ea typeface="Times New Roman" panose="02020603050405020304" pitchFamily="18" charset="0"/>
                        <a:cs typeface="Arial" panose="020B0604020202020204" pitchFamily="34" charset="0"/>
                      </a:endParaRPr>
                    </a:p>
                  </a:txBody>
                  <a:tcPr marL="0" marR="0" marT="0" marB="0"/>
                </a:tc>
                <a:tc>
                  <a:txBody>
                    <a:bodyPr/>
                    <a:lstStyle/>
                    <a:p>
                      <a:pPr marL="55245" marR="128270">
                        <a:spcBef>
                          <a:spcPts val="10"/>
                        </a:spcBef>
                        <a:spcAft>
                          <a:spcPts val="0"/>
                        </a:spcAft>
                      </a:pPr>
                      <a:r>
                        <a:rPr lang="it-IT" sz="1600" b="0" baseline="0" dirty="0" smtClean="0">
                          <a:solidFill>
                            <a:schemeClr val="tx1"/>
                          </a:solidFill>
                          <a:effectLst/>
                          <a:latin typeface="+mn-lt"/>
                          <a:ea typeface="Times New Roman" panose="02020603050405020304" pitchFamily="18" charset="0"/>
                          <a:cs typeface="Arial" panose="020B0604020202020204" pitchFamily="34" charset="0"/>
                        </a:rPr>
                        <a:t>Il revisore ha una funzione di garante della credibilità delle informazioni finanziarie comunicate dalle società al mercato</a:t>
                      </a:r>
                      <a:endParaRPr lang="it-IT" sz="1600" b="0" baseline="0" dirty="0">
                        <a:solidFill>
                          <a:schemeClr val="tx1"/>
                        </a:solidFill>
                        <a:effectLst/>
                        <a:latin typeface="+mn-lt"/>
                        <a:ea typeface="Times New Roman" panose="02020603050405020304" pitchFamily="18" charset="0"/>
                        <a:cs typeface="Arial" panose="020B0604020202020204" pitchFamily="34" charset="0"/>
                      </a:endParaRPr>
                    </a:p>
                  </a:txBody>
                  <a:tcPr marL="0" marR="0" marT="0" marB="0"/>
                </a:tc>
              </a:tr>
              <a:tr h="573881">
                <a:tc>
                  <a:txBody>
                    <a:bodyPr/>
                    <a:lstStyle/>
                    <a:p>
                      <a:pPr marL="55245" marR="414655">
                        <a:lnSpc>
                          <a:spcPct val="120000"/>
                        </a:lnSpc>
                        <a:spcBef>
                          <a:spcPts val="105"/>
                        </a:spcBef>
                        <a:spcAft>
                          <a:spcPts val="0"/>
                        </a:spcAft>
                      </a:pPr>
                      <a:r>
                        <a:rPr lang="it-IT" sz="1600" b="0" i="0" dirty="0" smtClean="0">
                          <a:solidFill>
                            <a:schemeClr val="tx1"/>
                          </a:solidFill>
                          <a:effectLst/>
                          <a:latin typeface="+mn-lt"/>
                          <a:ea typeface="Times New Roman" panose="02020603050405020304" pitchFamily="18" charset="0"/>
                          <a:cs typeface="Arial" panose="020B0604020202020204" pitchFamily="34" charset="0"/>
                        </a:rPr>
                        <a:t>Conteziosi</a:t>
                      </a:r>
                      <a:r>
                        <a:rPr lang="it-IT" sz="1600" b="0" i="0" baseline="0" dirty="0" smtClean="0">
                          <a:solidFill>
                            <a:schemeClr val="tx1"/>
                          </a:solidFill>
                          <a:effectLst/>
                          <a:latin typeface="+mn-lt"/>
                          <a:ea typeface="Times New Roman" panose="02020603050405020304" pitchFamily="18" charset="0"/>
                          <a:cs typeface="Arial" panose="020B0604020202020204" pitchFamily="34" charset="0"/>
                        </a:rPr>
                        <a:t> complessi con pluralità di soggetti</a:t>
                      </a:r>
                      <a:endParaRPr lang="it-IT" sz="1600" b="0" i="0" dirty="0">
                        <a:solidFill>
                          <a:schemeClr val="tx1"/>
                        </a:solidFill>
                        <a:effectLst/>
                        <a:latin typeface="+mn-lt"/>
                        <a:ea typeface="Times New Roman" panose="02020603050405020304" pitchFamily="18" charset="0"/>
                        <a:cs typeface="Arial" panose="020B0604020202020204" pitchFamily="34" charset="0"/>
                      </a:endParaRPr>
                    </a:p>
                  </a:txBody>
                  <a:tcPr marL="0" marR="0" marT="0" marB="0"/>
                </a:tc>
                <a:tc>
                  <a:txBody>
                    <a:bodyPr/>
                    <a:lstStyle/>
                    <a:p>
                      <a:pPr marL="0" marR="73660" lvl="0" indent="0">
                        <a:lnSpc>
                          <a:spcPct val="103000"/>
                        </a:lnSpc>
                        <a:spcBef>
                          <a:spcPts val="10"/>
                        </a:spcBef>
                        <a:spcAft>
                          <a:spcPts val="0"/>
                        </a:spcAft>
                        <a:buSzPts val="1600"/>
                        <a:buFont typeface="Times New Roman" panose="02020603050405020304" pitchFamily="18" charset="0"/>
                        <a:buNone/>
                        <a:tabLst>
                          <a:tab pos="231140" algn="l"/>
                        </a:tabLst>
                      </a:pPr>
                      <a:r>
                        <a:rPr lang="it-IT" sz="1600" b="0" baseline="0" dirty="0" smtClean="0">
                          <a:solidFill>
                            <a:schemeClr val="tx1"/>
                          </a:solidFill>
                          <a:effectLst/>
                          <a:latin typeface="+mn-lt"/>
                          <a:ea typeface="Times New Roman" panose="02020603050405020304" pitchFamily="18" charset="0"/>
                          <a:cs typeface="Arial" panose="020B0604020202020204" pitchFamily="34" charset="0"/>
                        </a:rPr>
                        <a:t>Deterrente per evitare attività di revisione approssimative / carenti</a:t>
                      </a:r>
                      <a:endParaRPr lang="it-IT" sz="1600" b="0" baseline="0" dirty="0">
                        <a:solidFill>
                          <a:schemeClr val="tx1"/>
                        </a:solidFill>
                        <a:effectLst/>
                        <a:latin typeface="+mn-lt"/>
                        <a:ea typeface="Times New Roman" panose="02020603050405020304" pitchFamily="18" charset="0"/>
                        <a:cs typeface="Arial" panose="020B0604020202020204" pitchFamily="34" charset="0"/>
                      </a:endParaRPr>
                    </a:p>
                  </a:txBody>
                  <a:tcPr marL="0" marR="0" marT="0" marB="0"/>
                </a:tc>
              </a:tr>
              <a:tr h="610589">
                <a:tc>
                  <a:txBody>
                    <a:bodyPr/>
                    <a:lstStyle/>
                    <a:p>
                      <a:pPr marL="55245" marR="414655">
                        <a:lnSpc>
                          <a:spcPct val="120000"/>
                        </a:lnSpc>
                        <a:spcBef>
                          <a:spcPts val="105"/>
                        </a:spcBef>
                        <a:spcAft>
                          <a:spcPts val="0"/>
                        </a:spcAft>
                      </a:pPr>
                      <a:r>
                        <a:rPr lang="it-IT" sz="1600" b="0" i="0" dirty="0" smtClean="0">
                          <a:solidFill>
                            <a:schemeClr val="tx1"/>
                          </a:solidFill>
                          <a:latin typeface="+mn-lt"/>
                        </a:rPr>
                        <a:t>Revisore</a:t>
                      </a:r>
                      <a:r>
                        <a:rPr lang="it-IT" sz="1600" b="0" i="0" baseline="0" dirty="0" smtClean="0">
                          <a:solidFill>
                            <a:schemeClr val="tx1"/>
                          </a:solidFill>
                          <a:latin typeface="+mn-lt"/>
                        </a:rPr>
                        <a:t> che diventa un bersaglio privilegiato e facilmente aggredibile</a:t>
                      </a:r>
                      <a:endParaRPr lang="it-IT" sz="1600" b="0" i="0" dirty="0">
                        <a:solidFill>
                          <a:schemeClr val="tx1"/>
                        </a:solidFill>
                        <a:effectLst/>
                        <a:latin typeface="+mn-lt"/>
                        <a:ea typeface="Times New Roman" panose="02020603050405020304" pitchFamily="18" charset="0"/>
                        <a:cs typeface="Arial" panose="020B0604020202020204" pitchFamily="34" charset="0"/>
                      </a:endParaRPr>
                    </a:p>
                  </a:txBody>
                  <a:tcPr marL="0" marR="0" marT="0" marB="0"/>
                </a:tc>
                <a:tc>
                  <a:txBody>
                    <a:bodyPr/>
                    <a:lstStyle/>
                    <a:p>
                      <a:pPr marL="0" marR="73660" lvl="0" indent="0">
                        <a:lnSpc>
                          <a:spcPct val="103000"/>
                        </a:lnSpc>
                        <a:spcBef>
                          <a:spcPts val="10"/>
                        </a:spcBef>
                        <a:spcAft>
                          <a:spcPts val="0"/>
                        </a:spcAft>
                        <a:buSzPts val="1600"/>
                        <a:buFont typeface="Times New Roman" panose="02020603050405020304" pitchFamily="18" charset="0"/>
                        <a:buNone/>
                        <a:tabLst>
                          <a:tab pos="231140" algn="l"/>
                        </a:tabLst>
                      </a:pPr>
                      <a:endParaRPr lang="it-IT" sz="1600" b="0" baseline="0" dirty="0">
                        <a:solidFill>
                          <a:schemeClr val="tx1"/>
                        </a:solidFill>
                        <a:effectLst/>
                        <a:latin typeface="+mn-lt"/>
                        <a:ea typeface="Times New Roman" panose="02020603050405020304" pitchFamily="18" charset="0"/>
                        <a:cs typeface="Arial" panose="020B0604020202020204" pitchFamily="34" charset="0"/>
                      </a:endParaRPr>
                    </a:p>
                  </a:txBody>
                  <a:tcPr marL="0" marR="0" marT="0" marB="0"/>
                </a:tc>
              </a:tr>
              <a:tr h="1160633">
                <a:tc>
                  <a:txBody>
                    <a:bodyPr/>
                    <a:lstStyle/>
                    <a:p>
                      <a:pPr marL="55245" marR="414655" indent="0" algn="l" defTabSz="914400" rtl="0" eaLnBrk="1" fontAlgn="auto" latinLnBrk="0" hangingPunct="1">
                        <a:lnSpc>
                          <a:spcPct val="120000"/>
                        </a:lnSpc>
                        <a:spcBef>
                          <a:spcPts val="105"/>
                        </a:spcBef>
                        <a:spcAft>
                          <a:spcPts val="0"/>
                        </a:spcAft>
                        <a:buClrTx/>
                        <a:buSzTx/>
                        <a:buFontTx/>
                        <a:buNone/>
                        <a:tabLst/>
                        <a:defRPr/>
                      </a:pPr>
                      <a:r>
                        <a:rPr lang="it-IT" sz="1600" b="0" i="0" kern="1200" dirty="0" smtClean="0">
                          <a:solidFill>
                            <a:schemeClr val="tx1"/>
                          </a:solidFill>
                          <a:latin typeface="+mn-lt"/>
                          <a:ea typeface="+mn-ea"/>
                          <a:cs typeface="+mn-cs"/>
                        </a:rPr>
                        <a:t>Rischio</a:t>
                      </a:r>
                      <a:r>
                        <a:rPr lang="it-IT" sz="1600" b="0" i="0" kern="1200" baseline="0" dirty="0" smtClean="0">
                          <a:solidFill>
                            <a:schemeClr val="tx1"/>
                          </a:solidFill>
                          <a:latin typeface="+mn-lt"/>
                          <a:ea typeface="+mn-ea"/>
                          <a:cs typeface="+mn-cs"/>
                        </a:rPr>
                        <a:t> di essere coinvolti in contenziosi complessi e significativi anche per responsabilità minori</a:t>
                      </a:r>
                      <a:endParaRPr lang="it-IT" sz="1600" b="0" i="0" kern="1200" dirty="0" smtClean="0">
                        <a:solidFill>
                          <a:schemeClr val="tx1"/>
                        </a:solidFill>
                        <a:latin typeface="+mn-lt"/>
                        <a:ea typeface="+mn-ea"/>
                        <a:cs typeface="+mn-cs"/>
                      </a:endParaRPr>
                    </a:p>
                    <a:p>
                      <a:pPr marL="55245" marR="414655">
                        <a:lnSpc>
                          <a:spcPct val="120000"/>
                        </a:lnSpc>
                        <a:spcBef>
                          <a:spcPts val="105"/>
                        </a:spcBef>
                        <a:spcAft>
                          <a:spcPts val="0"/>
                        </a:spcAft>
                      </a:pPr>
                      <a:endParaRPr lang="it-IT" sz="1600" b="0" i="0" dirty="0">
                        <a:solidFill>
                          <a:schemeClr val="tx1"/>
                        </a:solidFill>
                        <a:effectLst/>
                        <a:latin typeface="+mn-lt"/>
                        <a:ea typeface="Times New Roman" panose="02020603050405020304" pitchFamily="18" charset="0"/>
                        <a:cs typeface="Arial" panose="020B0604020202020204" pitchFamily="34" charset="0"/>
                      </a:endParaRPr>
                    </a:p>
                  </a:txBody>
                  <a:tcPr marL="0" marR="0" marT="0" marB="0"/>
                </a:tc>
                <a:tc>
                  <a:txBody>
                    <a:bodyPr/>
                    <a:lstStyle/>
                    <a:p>
                      <a:pPr marL="0" marR="73660" lvl="0" indent="0">
                        <a:lnSpc>
                          <a:spcPct val="103000"/>
                        </a:lnSpc>
                        <a:spcBef>
                          <a:spcPts val="10"/>
                        </a:spcBef>
                        <a:spcAft>
                          <a:spcPts val="0"/>
                        </a:spcAft>
                        <a:buSzPts val="1600"/>
                        <a:buFont typeface="Times New Roman" panose="02020603050405020304" pitchFamily="18" charset="0"/>
                        <a:buNone/>
                        <a:tabLst>
                          <a:tab pos="231140" algn="l"/>
                        </a:tabLst>
                      </a:pPr>
                      <a:endParaRPr lang="it-IT" sz="1600" b="0" baseline="0" dirty="0">
                        <a:solidFill>
                          <a:schemeClr val="tx1"/>
                        </a:solidFill>
                        <a:effectLst/>
                        <a:latin typeface="+mn-lt"/>
                        <a:ea typeface="Times New Roman" panose="02020603050405020304" pitchFamily="18" charset="0"/>
                        <a:cs typeface="Arial" panose="020B0604020202020204" pitchFamily="34" charset="0"/>
                      </a:endParaRPr>
                    </a:p>
                  </a:txBody>
                  <a:tcPr marL="0" marR="0" marT="0" marB="0"/>
                </a:tc>
              </a:tr>
              <a:tr h="447357">
                <a:tc>
                  <a:txBody>
                    <a:bodyPr/>
                    <a:lstStyle/>
                    <a:p>
                      <a:pPr marL="55245" marR="414655" indent="0" algn="l" defTabSz="914400" rtl="0" eaLnBrk="1" fontAlgn="auto" latinLnBrk="0" hangingPunct="1">
                        <a:lnSpc>
                          <a:spcPct val="120000"/>
                        </a:lnSpc>
                        <a:spcBef>
                          <a:spcPts val="105"/>
                        </a:spcBef>
                        <a:spcAft>
                          <a:spcPts val="0"/>
                        </a:spcAft>
                        <a:buClrTx/>
                        <a:buSzTx/>
                        <a:buFontTx/>
                        <a:buNone/>
                        <a:tabLst/>
                        <a:defRPr/>
                      </a:pPr>
                      <a:r>
                        <a:rPr lang="it-IT" sz="1600" b="0" i="0" dirty="0" smtClean="0">
                          <a:solidFill>
                            <a:schemeClr val="tx1"/>
                          </a:solidFill>
                          <a:effectLst/>
                          <a:latin typeface="+mn-lt"/>
                          <a:ea typeface="+mn-ea"/>
                          <a:cs typeface="+mn-cs"/>
                        </a:rPr>
                        <a:t>Azioni</a:t>
                      </a:r>
                      <a:r>
                        <a:rPr lang="it-IT" sz="1600" b="0" i="0" baseline="0" dirty="0" smtClean="0">
                          <a:solidFill>
                            <a:schemeClr val="tx1"/>
                          </a:solidFill>
                          <a:effectLst/>
                          <a:latin typeface="+mn-lt"/>
                          <a:ea typeface="+mn-ea"/>
                          <a:cs typeface="+mn-cs"/>
                        </a:rPr>
                        <a:t> di regresso con esiti nulli</a:t>
                      </a:r>
                      <a:endParaRPr lang="it-IT" sz="1600" b="0" i="0" kern="1200" dirty="0">
                        <a:solidFill>
                          <a:schemeClr val="tx1"/>
                        </a:solidFill>
                        <a:latin typeface="+mn-lt"/>
                        <a:ea typeface="+mn-ea"/>
                        <a:cs typeface="+mn-cs"/>
                      </a:endParaRPr>
                    </a:p>
                  </a:txBody>
                  <a:tcPr marL="0" marR="0" marT="0" marB="0"/>
                </a:tc>
                <a:tc>
                  <a:txBody>
                    <a:bodyPr/>
                    <a:lstStyle/>
                    <a:p>
                      <a:pPr marL="0" marR="73660" lvl="0" indent="0">
                        <a:lnSpc>
                          <a:spcPct val="103000"/>
                        </a:lnSpc>
                        <a:spcBef>
                          <a:spcPts val="10"/>
                        </a:spcBef>
                        <a:spcAft>
                          <a:spcPts val="0"/>
                        </a:spcAft>
                        <a:buSzPts val="1600"/>
                        <a:buFont typeface="Times New Roman" panose="02020603050405020304" pitchFamily="18" charset="0"/>
                        <a:buNone/>
                        <a:tabLst>
                          <a:tab pos="231140" algn="l"/>
                        </a:tabLst>
                      </a:pPr>
                      <a:endParaRPr lang="it-IT" sz="1600" b="0" baseline="0" dirty="0">
                        <a:solidFill>
                          <a:schemeClr val="tx1"/>
                        </a:solidFill>
                        <a:effectLst/>
                        <a:latin typeface="+mn-lt"/>
                        <a:ea typeface="Times New Roman" panose="02020603050405020304" pitchFamily="18" charset="0"/>
                        <a:cs typeface="Arial" panose="020B0604020202020204" pitchFamily="34" charset="0"/>
                      </a:endParaRPr>
                    </a:p>
                  </a:txBody>
                  <a:tcPr marL="0" marR="0" marT="0" marB="0"/>
                </a:tc>
              </a:tr>
            </a:tbl>
          </a:graphicData>
        </a:graphic>
      </p:graphicFrame>
    </p:spTree>
    <p:extLst>
      <p:ext uri="{BB962C8B-B14F-4D97-AF65-F5344CB8AC3E}">
        <p14:creationId xmlns:p14="http://schemas.microsoft.com/office/powerpoint/2010/main" val="360619684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1600" dirty="0" smtClean="0"/>
              <a:t/>
            </a:r>
            <a:br>
              <a:rPr lang="it-IT" sz="1600" dirty="0" smtClean="0"/>
            </a:br>
            <a:r>
              <a:rPr lang="it-IT" sz="1600" dirty="0"/>
              <a:t/>
            </a:r>
            <a:br>
              <a:rPr lang="it-IT" sz="1600" dirty="0"/>
            </a:br>
            <a:r>
              <a:rPr lang="it-IT" sz="1600" dirty="0" smtClean="0"/>
              <a:t/>
            </a:r>
            <a:br>
              <a:rPr lang="it-IT" sz="1600" dirty="0" smtClean="0"/>
            </a:br>
            <a:r>
              <a:rPr lang="it-IT" sz="1600" dirty="0"/>
              <a:t/>
            </a:r>
            <a:br>
              <a:rPr lang="it-IT" sz="1600" dirty="0"/>
            </a:br>
            <a:r>
              <a:rPr lang="it-IT" sz="1600" dirty="0" smtClean="0"/>
              <a:t/>
            </a:r>
            <a:br>
              <a:rPr lang="it-IT" sz="1600" dirty="0" smtClean="0"/>
            </a:br>
            <a:r>
              <a:rPr lang="it-IT" sz="1600" dirty="0" smtClean="0"/>
              <a:t/>
            </a:r>
            <a:br>
              <a:rPr lang="it-IT" sz="1600" dirty="0" smtClean="0"/>
            </a:br>
            <a:r>
              <a:rPr lang="it-IT" sz="1600" dirty="0"/>
              <a:t/>
            </a:r>
            <a:br>
              <a:rPr lang="it-IT" sz="1600" dirty="0"/>
            </a:br>
            <a:endParaRPr lang="it-IT" sz="1600" dirty="0">
              <a:latin typeface="Arial" panose="020B0604020202020204" pitchFamily="34" charset="0"/>
              <a:cs typeface="Arial" panose="020B0604020202020204" pitchFamily="34" charset="0"/>
            </a:endParaRPr>
          </a:p>
        </p:txBody>
      </p:sp>
      <p:sp>
        <p:nvSpPr>
          <p:cNvPr id="6" name="Rectangle 2"/>
          <p:cNvSpPr txBox="1">
            <a:spLocks noChangeArrowheads="1"/>
          </p:cNvSpPr>
          <p:nvPr/>
        </p:nvSpPr>
        <p:spPr bwMode="auto">
          <a:xfrm>
            <a:off x="1979615" y="476672"/>
            <a:ext cx="6707187" cy="8635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000">
                <a:solidFill>
                  <a:srgbClr val="666699"/>
                </a:solidFill>
                <a:latin typeface="+mj-lt"/>
                <a:ea typeface="+mj-ea"/>
                <a:cs typeface="+mj-cs"/>
              </a:defRPr>
            </a:lvl1pPr>
            <a:lvl2pPr algn="l" rtl="0" eaLnBrk="0" fontAlgn="base" hangingPunct="0">
              <a:spcBef>
                <a:spcPct val="0"/>
              </a:spcBef>
              <a:spcAft>
                <a:spcPct val="0"/>
              </a:spcAft>
              <a:defRPr sz="3000">
                <a:solidFill>
                  <a:srgbClr val="666699"/>
                </a:solidFill>
                <a:latin typeface="Calibri" pitchFamily="34" charset="0"/>
              </a:defRPr>
            </a:lvl2pPr>
            <a:lvl3pPr algn="l" rtl="0" eaLnBrk="0" fontAlgn="base" hangingPunct="0">
              <a:spcBef>
                <a:spcPct val="0"/>
              </a:spcBef>
              <a:spcAft>
                <a:spcPct val="0"/>
              </a:spcAft>
              <a:defRPr sz="3000">
                <a:solidFill>
                  <a:srgbClr val="666699"/>
                </a:solidFill>
                <a:latin typeface="Calibri" pitchFamily="34" charset="0"/>
              </a:defRPr>
            </a:lvl3pPr>
            <a:lvl4pPr algn="l" rtl="0" eaLnBrk="0" fontAlgn="base" hangingPunct="0">
              <a:spcBef>
                <a:spcPct val="0"/>
              </a:spcBef>
              <a:spcAft>
                <a:spcPct val="0"/>
              </a:spcAft>
              <a:defRPr sz="3000">
                <a:solidFill>
                  <a:srgbClr val="666699"/>
                </a:solidFill>
                <a:latin typeface="Calibri" pitchFamily="34" charset="0"/>
              </a:defRPr>
            </a:lvl4pPr>
            <a:lvl5pPr algn="l" rtl="0" eaLnBrk="0" fontAlgn="base" hangingPunct="0">
              <a:spcBef>
                <a:spcPct val="0"/>
              </a:spcBef>
              <a:spcAft>
                <a:spcPct val="0"/>
              </a:spcAft>
              <a:defRPr sz="3000">
                <a:solidFill>
                  <a:srgbClr val="666699"/>
                </a:solidFill>
                <a:latin typeface="Calibri" pitchFamily="34" charset="0"/>
              </a:defRPr>
            </a:lvl5pPr>
            <a:lvl6pPr marL="457200" algn="l" rtl="0" fontAlgn="base">
              <a:spcBef>
                <a:spcPct val="0"/>
              </a:spcBef>
              <a:spcAft>
                <a:spcPct val="0"/>
              </a:spcAft>
              <a:defRPr sz="3000">
                <a:solidFill>
                  <a:srgbClr val="666699"/>
                </a:solidFill>
                <a:latin typeface="Calibri" pitchFamily="34" charset="0"/>
              </a:defRPr>
            </a:lvl6pPr>
            <a:lvl7pPr marL="914400" algn="l" rtl="0" fontAlgn="base">
              <a:spcBef>
                <a:spcPct val="0"/>
              </a:spcBef>
              <a:spcAft>
                <a:spcPct val="0"/>
              </a:spcAft>
              <a:defRPr sz="3000">
                <a:solidFill>
                  <a:srgbClr val="666699"/>
                </a:solidFill>
                <a:latin typeface="Calibri" pitchFamily="34" charset="0"/>
              </a:defRPr>
            </a:lvl7pPr>
            <a:lvl8pPr marL="1371600" algn="l" rtl="0" fontAlgn="base">
              <a:spcBef>
                <a:spcPct val="0"/>
              </a:spcBef>
              <a:spcAft>
                <a:spcPct val="0"/>
              </a:spcAft>
              <a:defRPr sz="3000">
                <a:solidFill>
                  <a:srgbClr val="666699"/>
                </a:solidFill>
                <a:latin typeface="Calibri" pitchFamily="34" charset="0"/>
              </a:defRPr>
            </a:lvl8pPr>
            <a:lvl9pPr marL="1828800" algn="l" rtl="0" fontAlgn="base">
              <a:spcBef>
                <a:spcPct val="0"/>
              </a:spcBef>
              <a:spcAft>
                <a:spcPct val="0"/>
              </a:spcAft>
              <a:defRPr sz="3000">
                <a:solidFill>
                  <a:srgbClr val="666699"/>
                </a:solidFill>
                <a:latin typeface="Calibri" pitchFamily="34" charset="0"/>
              </a:defRPr>
            </a:lvl9pPr>
          </a:lstStyle>
          <a:p>
            <a:pPr algn="ctr"/>
            <a:endParaRPr lang="it-IT" b="0" kern="0" dirty="0" smtClean="0"/>
          </a:p>
        </p:txBody>
      </p:sp>
      <p:sp>
        <p:nvSpPr>
          <p:cNvPr id="10" name="Rectangle 9"/>
          <p:cNvSpPr/>
          <p:nvPr/>
        </p:nvSpPr>
        <p:spPr>
          <a:xfrm>
            <a:off x="323528" y="2554446"/>
            <a:ext cx="8363274" cy="3970318"/>
          </a:xfrm>
          <a:prstGeom prst="rect">
            <a:avLst/>
          </a:prstGeom>
        </p:spPr>
        <p:txBody>
          <a:bodyPr wrap="square">
            <a:spAutoFit/>
          </a:bodyPr>
          <a:lstStyle/>
          <a:p>
            <a:r>
              <a:rPr lang="it-IT" sz="1300" dirty="0"/>
              <a:t>Oggetto</a:t>
            </a:r>
          </a:p>
          <a:p>
            <a:r>
              <a:rPr lang="it-IT" sz="1300" b="0" dirty="0"/>
              <a:t>1. La presente raccomandazione riguarda la </a:t>
            </a:r>
            <a:r>
              <a:rPr lang="it-IT" sz="1300" b="0" dirty="0" smtClean="0"/>
              <a:t>responsabilità civile </a:t>
            </a:r>
            <a:r>
              <a:rPr lang="it-IT" sz="1300" b="0" dirty="0"/>
              <a:t>dei revisori dei conti e delle imprese di revisione </a:t>
            </a:r>
            <a:r>
              <a:rPr lang="it-IT" sz="1300" b="0" dirty="0" smtClean="0"/>
              <a:t>contabile che </a:t>
            </a:r>
            <a:r>
              <a:rPr lang="it-IT" sz="1300" b="0" dirty="0"/>
              <a:t>effettuano la revisione legale dei conti annuali o </a:t>
            </a:r>
            <a:r>
              <a:rPr lang="it-IT" sz="1300" b="0" dirty="0" smtClean="0"/>
              <a:t>consolidati di </a:t>
            </a:r>
            <a:r>
              <a:rPr lang="it-IT" sz="1300" b="0" dirty="0"/>
              <a:t>società che sono registrate in uno Stato membro e i cui </a:t>
            </a:r>
            <a:r>
              <a:rPr lang="it-IT" sz="1300" b="0" dirty="0" smtClean="0"/>
              <a:t>titoli sono </a:t>
            </a:r>
            <a:r>
              <a:rPr lang="it-IT" sz="1300" b="0" dirty="0"/>
              <a:t>ammessi alla negoziazione in un mercato </a:t>
            </a:r>
            <a:r>
              <a:rPr lang="it-IT" sz="1300" b="0" dirty="0" smtClean="0"/>
              <a:t>regolamentato di </a:t>
            </a:r>
            <a:r>
              <a:rPr lang="it-IT" sz="1300" b="0" dirty="0"/>
              <a:t>uno Stato membro</a:t>
            </a:r>
            <a:r>
              <a:rPr lang="it-IT" sz="1300" b="0" dirty="0" smtClean="0"/>
              <a:t>.</a:t>
            </a:r>
          </a:p>
          <a:p>
            <a:endParaRPr lang="it-IT" sz="1300" b="0" dirty="0">
              <a:latin typeface="EUAlbertina_Bold"/>
            </a:endParaRPr>
          </a:p>
          <a:p>
            <a:r>
              <a:rPr lang="it-IT" dirty="0" smtClean="0">
                <a:latin typeface="EUAlbertina_Bold"/>
              </a:rPr>
              <a:t>Limitazione </a:t>
            </a:r>
            <a:r>
              <a:rPr lang="it-IT" dirty="0">
                <a:latin typeface="EUAlbertina_Bold"/>
              </a:rPr>
              <a:t>della responsabilità</a:t>
            </a:r>
          </a:p>
          <a:p>
            <a:r>
              <a:rPr lang="it-IT" b="0" dirty="0">
                <a:latin typeface="EUAlbertina"/>
              </a:rPr>
              <a:t>2. La </a:t>
            </a:r>
            <a:r>
              <a:rPr lang="it-IT" dirty="0">
                <a:latin typeface="EUAlbertina"/>
              </a:rPr>
              <a:t>responsabilità civile dei revisori legali</a:t>
            </a:r>
            <a:r>
              <a:rPr lang="it-IT" b="0" dirty="0">
                <a:latin typeface="EUAlbertina"/>
              </a:rPr>
              <a:t> e delle imprese di revisione contabile dovuta ad una violazione dei loro doveri professionali </a:t>
            </a:r>
            <a:r>
              <a:rPr lang="it-IT" dirty="0">
                <a:latin typeface="EUAlbertina"/>
              </a:rPr>
              <a:t>dovrebbe essere limitata</a:t>
            </a:r>
            <a:r>
              <a:rPr lang="it-IT" b="0" dirty="0">
                <a:latin typeface="EUAlbertina"/>
              </a:rPr>
              <a:t>, salvo nei casi di violazione intenzionale dei doveri da parte del revisore legale o dell</a:t>
            </a:r>
            <a:r>
              <a:rPr lang="it-IT" b="0" dirty="0">
                <a:latin typeface="EUAlbertina+20"/>
              </a:rPr>
              <a:t>’</a:t>
            </a:r>
            <a:r>
              <a:rPr lang="it-IT" b="0" dirty="0">
                <a:latin typeface="EUAlbertina"/>
              </a:rPr>
              <a:t>impresa di revisione contabile</a:t>
            </a:r>
            <a:r>
              <a:rPr lang="it-IT" b="0" dirty="0" smtClean="0">
                <a:latin typeface="EUAlbertina"/>
              </a:rPr>
              <a:t>.</a:t>
            </a:r>
          </a:p>
          <a:p>
            <a:endParaRPr lang="it-IT" b="0" dirty="0">
              <a:latin typeface="EUAlbertina"/>
            </a:endParaRPr>
          </a:p>
          <a:p>
            <a:r>
              <a:rPr lang="it-IT" sz="1300" b="0" dirty="0"/>
              <a:t>3. La limitazione della responsabilità dovrebbe applicarsi </a:t>
            </a:r>
            <a:r>
              <a:rPr lang="it-IT" sz="1300" b="0" dirty="0" smtClean="0"/>
              <a:t>nei confronti </a:t>
            </a:r>
            <a:r>
              <a:rPr lang="it-IT" sz="1300" b="0" dirty="0"/>
              <a:t>della società oggetto della revisione e di terzi </a:t>
            </a:r>
            <a:r>
              <a:rPr lang="it-IT" sz="1300" b="0" dirty="0" smtClean="0"/>
              <a:t>che abbiano </a:t>
            </a:r>
            <a:r>
              <a:rPr lang="it-IT" sz="1300" b="0" dirty="0"/>
              <a:t>il diritto di avanzare una richiesta di risarcimento in</a:t>
            </a:r>
          </a:p>
          <a:p>
            <a:r>
              <a:rPr lang="it-IT" sz="1300" b="0" dirty="0"/>
              <a:t>base al diritto nazionale</a:t>
            </a:r>
            <a:r>
              <a:rPr lang="it-IT" sz="1300" b="0" dirty="0" smtClean="0"/>
              <a:t>.</a:t>
            </a:r>
          </a:p>
          <a:p>
            <a:endParaRPr lang="it-IT" sz="1300" b="0" dirty="0"/>
          </a:p>
          <a:p>
            <a:r>
              <a:rPr lang="it-IT" sz="1300" b="0" dirty="0"/>
              <a:t>4. La limitazione della responsabilità civile non </a:t>
            </a:r>
            <a:r>
              <a:rPr lang="it-IT" sz="1300" b="0" dirty="0" smtClean="0"/>
              <a:t>dovrebbe impedire </a:t>
            </a:r>
            <a:r>
              <a:rPr lang="it-IT" sz="1300" b="0" dirty="0"/>
              <a:t>alle parti lese di essere adeguatamente risarcite.</a:t>
            </a:r>
            <a:endParaRPr lang="it-IT" sz="1300" dirty="0"/>
          </a:p>
        </p:txBody>
      </p:sp>
      <p:sp>
        <p:nvSpPr>
          <p:cNvPr id="5" name="Rectangle 4"/>
          <p:cNvSpPr/>
          <p:nvPr/>
        </p:nvSpPr>
        <p:spPr>
          <a:xfrm>
            <a:off x="313182" y="1445875"/>
            <a:ext cx="8363274" cy="784830"/>
          </a:xfrm>
          <a:prstGeom prst="rect">
            <a:avLst/>
          </a:prstGeom>
        </p:spPr>
        <p:txBody>
          <a:bodyPr wrap="square">
            <a:spAutoFit/>
          </a:bodyPr>
          <a:lstStyle/>
          <a:p>
            <a:r>
              <a:rPr lang="it-IT" sz="1500" dirty="0">
                <a:latin typeface="EUAlbertina_Bold"/>
              </a:rPr>
              <a:t>RACCOMANDAZIONE DELLA </a:t>
            </a:r>
            <a:r>
              <a:rPr lang="it-IT" sz="1500" dirty="0" smtClean="0">
                <a:latin typeface="EUAlbertina_Bold"/>
              </a:rPr>
              <a:t>COMMISSIONE UE del </a:t>
            </a:r>
            <a:r>
              <a:rPr lang="it-IT" sz="1500" dirty="0">
                <a:latin typeface="EUAlbertina_Bold"/>
              </a:rPr>
              <a:t>5 giugno </a:t>
            </a:r>
            <a:r>
              <a:rPr lang="it-IT" sz="1500" dirty="0" smtClean="0">
                <a:latin typeface="EUAlbertina_Bold"/>
              </a:rPr>
              <a:t>2008</a:t>
            </a:r>
          </a:p>
          <a:p>
            <a:r>
              <a:rPr lang="it-IT" sz="1500" dirty="0" smtClean="0">
                <a:latin typeface="EUAlbertina_Bold"/>
              </a:rPr>
              <a:t>relativa </a:t>
            </a:r>
            <a:r>
              <a:rPr lang="it-IT" sz="1500" dirty="0">
                <a:latin typeface="EUAlbertina_Bold"/>
              </a:rPr>
              <a:t>alla limitazione della responsabilità civile dei revisori legali dei conti e delle imprese </a:t>
            </a:r>
            <a:r>
              <a:rPr lang="it-IT" sz="1500" dirty="0" smtClean="0">
                <a:latin typeface="EUAlbertina_Bold"/>
              </a:rPr>
              <a:t>di revisione </a:t>
            </a:r>
            <a:r>
              <a:rPr lang="it-IT" sz="1500" dirty="0">
                <a:latin typeface="EUAlbertina_Bold"/>
              </a:rPr>
              <a:t>contabile</a:t>
            </a:r>
            <a:endParaRPr lang="it-IT" sz="1500" dirty="0"/>
          </a:p>
        </p:txBody>
      </p:sp>
      <p:sp>
        <p:nvSpPr>
          <p:cNvPr id="7" name="Rectangle 2"/>
          <p:cNvSpPr txBox="1">
            <a:spLocks noChangeArrowheads="1"/>
          </p:cNvSpPr>
          <p:nvPr/>
        </p:nvSpPr>
        <p:spPr bwMode="auto">
          <a:xfrm>
            <a:off x="2132015" y="548680"/>
            <a:ext cx="6707187" cy="8635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000">
                <a:solidFill>
                  <a:srgbClr val="666699"/>
                </a:solidFill>
                <a:latin typeface="+mj-lt"/>
                <a:ea typeface="+mj-ea"/>
                <a:cs typeface="+mj-cs"/>
              </a:defRPr>
            </a:lvl1pPr>
            <a:lvl2pPr algn="l" rtl="0" eaLnBrk="0" fontAlgn="base" hangingPunct="0">
              <a:spcBef>
                <a:spcPct val="0"/>
              </a:spcBef>
              <a:spcAft>
                <a:spcPct val="0"/>
              </a:spcAft>
              <a:defRPr sz="3000">
                <a:solidFill>
                  <a:srgbClr val="666699"/>
                </a:solidFill>
                <a:latin typeface="Calibri" pitchFamily="34" charset="0"/>
              </a:defRPr>
            </a:lvl2pPr>
            <a:lvl3pPr algn="l" rtl="0" eaLnBrk="0" fontAlgn="base" hangingPunct="0">
              <a:spcBef>
                <a:spcPct val="0"/>
              </a:spcBef>
              <a:spcAft>
                <a:spcPct val="0"/>
              </a:spcAft>
              <a:defRPr sz="3000">
                <a:solidFill>
                  <a:srgbClr val="666699"/>
                </a:solidFill>
                <a:latin typeface="Calibri" pitchFamily="34" charset="0"/>
              </a:defRPr>
            </a:lvl3pPr>
            <a:lvl4pPr algn="l" rtl="0" eaLnBrk="0" fontAlgn="base" hangingPunct="0">
              <a:spcBef>
                <a:spcPct val="0"/>
              </a:spcBef>
              <a:spcAft>
                <a:spcPct val="0"/>
              </a:spcAft>
              <a:defRPr sz="3000">
                <a:solidFill>
                  <a:srgbClr val="666699"/>
                </a:solidFill>
                <a:latin typeface="Calibri" pitchFamily="34" charset="0"/>
              </a:defRPr>
            </a:lvl4pPr>
            <a:lvl5pPr algn="l" rtl="0" eaLnBrk="0" fontAlgn="base" hangingPunct="0">
              <a:spcBef>
                <a:spcPct val="0"/>
              </a:spcBef>
              <a:spcAft>
                <a:spcPct val="0"/>
              </a:spcAft>
              <a:defRPr sz="3000">
                <a:solidFill>
                  <a:srgbClr val="666699"/>
                </a:solidFill>
                <a:latin typeface="Calibri" pitchFamily="34" charset="0"/>
              </a:defRPr>
            </a:lvl5pPr>
            <a:lvl6pPr marL="457200" algn="l" rtl="0" fontAlgn="base">
              <a:spcBef>
                <a:spcPct val="0"/>
              </a:spcBef>
              <a:spcAft>
                <a:spcPct val="0"/>
              </a:spcAft>
              <a:defRPr sz="3000">
                <a:solidFill>
                  <a:srgbClr val="666699"/>
                </a:solidFill>
                <a:latin typeface="Calibri" pitchFamily="34" charset="0"/>
              </a:defRPr>
            </a:lvl6pPr>
            <a:lvl7pPr marL="914400" algn="l" rtl="0" fontAlgn="base">
              <a:spcBef>
                <a:spcPct val="0"/>
              </a:spcBef>
              <a:spcAft>
                <a:spcPct val="0"/>
              </a:spcAft>
              <a:defRPr sz="3000">
                <a:solidFill>
                  <a:srgbClr val="666699"/>
                </a:solidFill>
                <a:latin typeface="Calibri" pitchFamily="34" charset="0"/>
              </a:defRPr>
            </a:lvl7pPr>
            <a:lvl8pPr marL="1371600" algn="l" rtl="0" fontAlgn="base">
              <a:spcBef>
                <a:spcPct val="0"/>
              </a:spcBef>
              <a:spcAft>
                <a:spcPct val="0"/>
              </a:spcAft>
              <a:defRPr sz="3000">
                <a:solidFill>
                  <a:srgbClr val="666699"/>
                </a:solidFill>
                <a:latin typeface="Calibri" pitchFamily="34" charset="0"/>
              </a:defRPr>
            </a:lvl8pPr>
            <a:lvl9pPr marL="1828800" algn="l" rtl="0" fontAlgn="base">
              <a:spcBef>
                <a:spcPct val="0"/>
              </a:spcBef>
              <a:spcAft>
                <a:spcPct val="0"/>
              </a:spcAft>
              <a:defRPr sz="3000">
                <a:solidFill>
                  <a:srgbClr val="666699"/>
                </a:solidFill>
                <a:latin typeface="Calibri" pitchFamily="34" charset="0"/>
              </a:defRPr>
            </a:lvl9pPr>
          </a:lstStyle>
          <a:p>
            <a:pPr algn="ctr"/>
            <a:r>
              <a:rPr lang="it-IT" b="0" kern="0" dirty="0" smtClean="0"/>
              <a:t>E’ opportuno limitare </a:t>
            </a:r>
          </a:p>
          <a:p>
            <a:pPr algn="ctr"/>
            <a:r>
              <a:rPr lang="it-IT" b="0" kern="0" dirty="0" smtClean="0"/>
              <a:t>la responsabilità del revisore?</a:t>
            </a:r>
          </a:p>
        </p:txBody>
      </p:sp>
    </p:spTree>
    <p:extLst>
      <p:ext uri="{BB962C8B-B14F-4D97-AF65-F5344CB8AC3E}">
        <p14:creationId xmlns:p14="http://schemas.microsoft.com/office/powerpoint/2010/main" val="317537835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utoShape 9"/>
          <p:cNvSpPr>
            <a:spLocks noChangeArrowheads="1"/>
          </p:cNvSpPr>
          <p:nvPr/>
        </p:nvSpPr>
        <p:spPr bwMode="auto">
          <a:xfrm>
            <a:off x="640760" y="1556793"/>
            <a:ext cx="7891680" cy="792088"/>
          </a:xfrm>
          <a:prstGeom prst="roundRect">
            <a:avLst>
              <a:gd name="adj" fmla="val 16667"/>
            </a:avLst>
          </a:prstGeom>
          <a:gradFill>
            <a:gsLst>
              <a:gs pos="0">
                <a:schemeClr val="accent1"/>
              </a:gs>
              <a:gs pos="50000">
                <a:schemeClr val="accent1">
                  <a:tint val="44500"/>
                  <a:satMod val="160000"/>
                </a:schemeClr>
              </a:gs>
              <a:gs pos="100000">
                <a:schemeClr val="accent1">
                  <a:tint val="23500"/>
                  <a:satMod val="160000"/>
                </a:schemeClr>
              </a:gs>
            </a:gsLst>
            <a:lin ang="5400000" scaled="0"/>
          </a:gradFill>
          <a:ln w="9525" algn="ctr">
            <a:gradFill>
              <a:gsLst>
                <a:gs pos="0">
                  <a:schemeClr val="tx2"/>
                </a:gs>
                <a:gs pos="50000">
                  <a:schemeClr val="accent1">
                    <a:tint val="44500"/>
                    <a:satMod val="160000"/>
                  </a:schemeClr>
                </a:gs>
                <a:gs pos="100000">
                  <a:schemeClr val="accent1">
                    <a:tint val="23500"/>
                    <a:satMod val="160000"/>
                  </a:schemeClr>
                </a:gs>
              </a:gsLst>
              <a:lin ang="5400000" scaled="0"/>
            </a:gradFill>
            <a:round/>
            <a:headEnd/>
            <a:tailEnd/>
          </a:ln>
          <a:effectLst>
            <a:outerShdw blurRad="50800" dist="50800" dir="5400000" algn="ctr" rotWithShape="0">
              <a:schemeClr val="tx2">
                <a:lumMod val="60000"/>
                <a:lumOff val="40000"/>
              </a:schemeClr>
            </a:outerShdw>
          </a:effectLst>
        </p:spPr>
        <p:txBody>
          <a:bodyPr anchor="ctr" anchorCtr="1"/>
          <a:lstStyle/>
          <a:p>
            <a:r>
              <a:rPr lang="it-IT" b="0" dirty="0" smtClean="0">
                <a:ea typeface="Times New Roman" panose="02020603050405020304" pitchFamily="18" charset="0"/>
                <a:cs typeface="Arial" panose="020B0604020202020204" pitchFamily="34" charset="0"/>
              </a:rPr>
              <a:t>Revisore garante </a:t>
            </a:r>
            <a:r>
              <a:rPr lang="it-IT" b="0" dirty="0">
                <a:ea typeface="Times New Roman" panose="02020603050405020304" pitchFamily="18" charset="0"/>
                <a:cs typeface="Arial" panose="020B0604020202020204" pitchFamily="34" charset="0"/>
              </a:rPr>
              <a:t>della credibilità delle informazioni </a:t>
            </a:r>
            <a:r>
              <a:rPr lang="it-IT" b="0" dirty="0" smtClean="0">
                <a:ea typeface="Times New Roman" panose="02020603050405020304" pitchFamily="18" charset="0"/>
                <a:cs typeface="Arial" panose="020B0604020202020204" pitchFamily="34" charset="0"/>
              </a:rPr>
              <a:t>finanziarie delle società.</a:t>
            </a:r>
          </a:p>
          <a:p>
            <a:r>
              <a:rPr lang="it-IT" b="0" dirty="0" smtClean="0">
                <a:ea typeface="Times New Roman" panose="02020603050405020304" pitchFamily="18" charset="0"/>
                <a:cs typeface="Arial" panose="020B0604020202020204" pitchFamily="34" charset="0"/>
              </a:rPr>
              <a:t>Forte aspettativa sul ruolo svolto dal revisore.</a:t>
            </a:r>
            <a:endParaRPr lang="it-IT" b="0" dirty="0">
              <a:ea typeface="Times New Roman" panose="02020603050405020304" pitchFamily="18" charset="0"/>
              <a:cs typeface="Arial" panose="020B0604020202020204" pitchFamily="34" charset="0"/>
            </a:endParaRPr>
          </a:p>
        </p:txBody>
      </p:sp>
      <p:sp>
        <p:nvSpPr>
          <p:cNvPr id="8" name="AutoShape 9"/>
          <p:cNvSpPr>
            <a:spLocks noChangeArrowheads="1"/>
          </p:cNvSpPr>
          <p:nvPr/>
        </p:nvSpPr>
        <p:spPr bwMode="auto">
          <a:xfrm>
            <a:off x="611560" y="3645024"/>
            <a:ext cx="7891680" cy="2664296"/>
          </a:xfrm>
          <a:prstGeom prst="roundRect">
            <a:avLst>
              <a:gd name="adj" fmla="val 16667"/>
            </a:avLst>
          </a:prstGeom>
          <a:gradFill>
            <a:gsLst>
              <a:gs pos="0">
                <a:schemeClr val="accent1"/>
              </a:gs>
              <a:gs pos="50000">
                <a:schemeClr val="accent1">
                  <a:tint val="44500"/>
                  <a:satMod val="160000"/>
                </a:schemeClr>
              </a:gs>
              <a:gs pos="100000">
                <a:schemeClr val="accent1">
                  <a:tint val="23500"/>
                  <a:satMod val="160000"/>
                </a:schemeClr>
              </a:gs>
            </a:gsLst>
            <a:lin ang="5400000" scaled="0"/>
          </a:gradFill>
          <a:ln w="9525" algn="ctr">
            <a:gradFill>
              <a:gsLst>
                <a:gs pos="0">
                  <a:schemeClr val="tx2"/>
                </a:gs>
                <a:gs pos="50000">
                  <a:schemeClr val="accent1">
                    <a:tint val="44500"/>
                    <a:satMod val="160000"/>
                  </a:schemeClr>
                </a:gs>
                <a:gs pos="100000">
                  <a:schemeClr val="accent1">
                    <a:tint val="23500"/>
                    <a:satMod val="160000"/>
                  </a:schemeClr>
                </a:gs>
              </a:gsLst>
              <a:lin ang="5400000" scaled="0"/>
            </a:gradFill>
            <a:round/>
            <a:headEnd/>
            <a:tailEnd/>
          </a:ln>
          <a:effectLst>
            <a:outerShdw blurRad="50800" dist="50800" dir="5400000" algn="ctr" rotWithShape="0">
              <a:schemeClr val="tx2">
                <a:lumMod val="60000"/>
                <a:lumOff val="40000"/>
              </a:schemeClr>
            </a:outerShdw>
          </a:effectLst>
        </p:spPr>
        <p:txBody>
          <a:bodyPr anchor="ctr" anchorCtr="1"/>
          <a:lstStyle/>
          <a:p>
            <a:r>
              <a:rPr lang="en-US" b="0" dirty="0" err="1" smtClean="0">
                <a:solidFill>
                  <a:srgbClr val="000000"/>
                </a:solidFill>
                <a:latin typeface="Arial" panose="020B0604020202020204" pitchFamily="34" charset="0"/>
                <a:cs typeface="Arial" panose="020B0604020202020204" pitchFamily="34" charset="0"/>
              </a:rPr>
              <a:t>Revisione</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legale</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caratterizzata</a:t>
            </a:r>
            <a:r>
              <a:rPr lang="en-US" b="0" dirty="0" smtClean="0">
                <a:solidFill>
                  <a:srgbClr val="000000"/>
                </a:solidFill>
                <a:latin typeface="Arial" panose="020B0604020202020204" pitchFamily="34" charset="0"/>
                <a:cs typeface="Arial" panose="020B0604020202020204" pitchFamily="34" charset="0"/>
              </a:rPr>
              <a:t> da “</a:t>
            </a:r>
            <a:r>
              <a:rPr lang="en-US" b="0" dirty="0" err="1" smtClean="0">
                <a:solidFill>
                  <a:srgbClr val="000000"/>
                </a:solidFill>
                <a:latin typeface="Arial" panose="020B0604020202020204" pitchFamily="34" charset="0"/>
                <a:cs typeface="Arial" panose="020B0604020202020204" pitchFamily="34" charset="0"/>
              </a:rPr>
              <a:t>limiti</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tecnici</a:t>
            </a:r>
            <a:r>
              <a:rPr lang="en-US" b="0" dirty="0" smtClean="0">
                <a:solidFill>
                  <a:srgbClr val="000000"/>
                </a:solidFill>
                <a:latin typeface="Arial" panose="020B0604020202020204" pitchFamily="34" charset="0"/>
                <a:cs typeface="Arial" panose="020B0604020202020204" pitchFamily="34" charset="0"/>
              </a:rPr>
              <a:t>”:</a:t>
            </a:r>
          </a:p>
          <a:p>
            <a:endParaRPr lang="en-US" sz="1600" b="0" dirty="0">
              <a:solidFill>
                <a:srgbClr val="00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b="0" dirty="0" err="1" smtClean="0">
                <a:solidFill>
                  <a:srgbClr val="000000"/>
                </a:solidFill>
                <a:latin typeface="Arial" panose="020B0604020202020204" pitchFamily="34" charset="0"/>
                <a:cs typeface="Arial" panose="020B0604020202020204" pitchFamily="34" charset="0"/>
              </a:rPr>
              <a:t>Impossibilità</a:t>
            </a:r>
            <a:r>
              <a:rPr lang="en-US" b="0" dirty="0" smtClean="0">
                <a:solidFill>
                  <a:srgbClr val="000000"/>
                </a:solidFill>
                <a:latin typeface="Arial" panose="020B0604020202020204" pitchFamily="34" charset="0"/>
                <a:cs typeface="Arial" panose="020B0604020202020204" pitchFamily="34" charset="0"/>
              </a:rPr>
              <a:t> di </a:t>
            </a:r>
            <a:r>
              <a:rPr lang="en-US" b="0" dirty="0" err="1" smtClean="0">
                <a:solidFill>
                  <a:srgbClr val="000000"/>
                </a:solidFill>
                <a:latin typeface="Arial" panose="020B0604020202020204" pitchFamily="34" charset="0"/>
                <a:cs typeface="Arial" panose="020B0604020202020204" pitchFamily="34" charset="0"/>
              </a:rPr>
              <a:t>esaminare</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tutte</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i</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fatti</a:t>
            </a:r>
            <a:r>
              <a:rPr lang="en-US" b="0" dirty="0" smtClean="0">
                <a:solidFill>
                  <a:srgbClr val="000000"/>
                </a:solidFill>
                <a:latin typeface="Arial" panose="020B0604020202020204" pitchFamily="34" charset="0"/>
                <a:cs typeface="Arial" panose="020B0604020202020204" pitchFamily="34" charset="0"/>
              </a:rPr>
              <a:t>/</a:t>
            </a:r>
            <a:r>
              <a:rPr lang="en-US" b="0" dirty="0" err="1" smtClean="0">
                <a:solidFill>
                  <a:srgbClr val="000000"/>
                </a:solidFill>
                <a:latin typeface="Arial" panose="020B0604020202020204" pitchFamily="34" charset="0"/>
                <a:cs typeface="Arial" panose="020B0604020202020204" pitchFamily="34" charset="0"/>
              </a:rPr>
              <a:t>operazioni</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economicamente</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rilevanti</a:t>
            </a:r>
            <a:endParaRPr lang="en-US" b="0" dirty="0" smtClean="0">
              <a:solidFill>
                <a:srgbClr val="00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b="0" dirty="0" smtClean="0">
                <a:solidFill>
                  <a:srgbClr val="000000"/>
                </a:solidFill>
                <a:latin typeface="Arial" panose="020B0604020202020204" pitchFamily="34" charset="0"/>
                <a:cs typeface="Arial" panose="020B0604020202020204" pitchFamily="34" charset="0"/>
              </a:rPr>
              <a:t>Gran parte </a:t>
            </a:r>
            <a:r>
              <a:rPr lang="en-US" sz="1600" b="0" dirty="0" err="1" smtClean="0">
                <a:solidFill>
                  <a:srgbClr val="000000"/>
                </a:solidFill>
                <a:latin typeface="Arial" panose="020B0604020202020204" pitchFamily="34" charset="0"/>
                <a:cs typeface="Arial" panose="020B0604020202020204" pitchFamily="34" charset="0"/>
              </a:rPr>
              <a:t>delle</a:t>
            </a:r>
            <a:r>
              <a:rPr lang="en-US" sz="1600" b="0" dirty="0" smtClean="0">
                <a:solidFill>
                  <a:srgbClr val="000000"/>
                </a:solidFill>
                <a:latin typeface="Arial" panose="020B0604020202020204" pitchFamily="34" charset="0"/>
                <a:cs typeface="Arial" panose="020B0604020202020204" pitchFamily="34" charset="0"/>
              </a:rPr>
              <a:t> </a:t>
            </a:r>
            <a:r>
              <a:rPr lang="en-US" sz="1600" b="0" dirty="0" err="1" smtClean="0">
                <a:solidFill>
                  <a:srgbClr val="000000"/>
                </a:solidFill>
                <a:latin typeface="Arial" panose="020B0604020202020204" pitchFamily="34" charset="0"/>
                <a:cs typeface="Arial" panose="020B0604020202020204" pitchFamily="34" charset="0"/>
              </a:rPr>
              <a:t>voci</a:t>
            </a:r>
            <a:r>
              <a:rPr lang="en-US" sz="1600" b="0" dirty="0" smtClean="0">
                <a:solidFill>
                  <a:srgbClr val="000000"/>
                </a:solidFill>
                <a:latin typeface="Arial" panose="020B0604020202020204" pitchFamily="34" charset="0"/>
                <a:cs typeface="Arial" panose="020B0604020202020204" pitchFamily="34" charset="0"/>
              </a:rPr>
              <a:t> di </a:t>
            </a:r>
            <a:r>
              <a:rPr lang="en-US" sz="1600" b="0" dirty="0" err="1" smtClean="0">
                <a:solidFill>
                  <a:srgbClr val="000000"/>
                </a:solidFill>
                <a:latin typeface="Arial" panose="020B0604020202020204" pitchFamily="34" charset="0"/>
                <a:cs typeface="Arial" panose="020B0604020202020204" pitchFamily="34" charset="0"/>
              </a:rPr>
              <a:t>bilanci</a:t>
            </a:r>
            <a:r>
              <a:rPr lang="en-US" b="0" dirty="0" err="1" smtClean="0">
                <a:solidFill>
                  <a:srgbClr val="000000"/>
                </a:solidFill>
                <a:latin typeface="Arial" panose="020B0604020202020204" pitchFamily="34" charset="0"/>
                <a:cs typeface="Arial" panose="020B0604020202020204" pitchFamily="34" charset="0"/>
              </a:rPr>
              <a:t>o</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sono</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frutto</a:t>
            </a:r>
            <a:r>
              <a:rPr lang="en-US" b="0" dirty="0" smtClean="0">
                <a:solidFill>
                  <a:srgbClr val="000000"/>
                </a:solidFill>
                <a:latin typeface="Arial" panose="020B0604020202020204" pitchFamily="34" charset="0"/>
                <a:cs typeface="Arial" panose="020B0604020202020204" pitchFamily="34" charset="0"/>
              </a:rPr>
              <a:t> di </a:t>
            </a:r>
            <a:r>
              <a:rPr lang="en-US" b="0" dirty="0" err="1" smtClean="0">
                <a:solidFill>
                  <a:srgbClr val="000000"/>
                </a:solidFill>
                <a:latin typeface="Arial" panose="020B0604020202020204" pitchFamily="34" charset="0"/>
                <a:cs typeface="Arial" panose="020B0604020202020204" pitchFamily="34" charset="0"/>
              </a:rPr>
              <a:t>stime</a:t>
            </a:r>
            <a:r>
              <a:rPr lang="en-US" b="0" dirty="0" smtClean="0">
                <a:solidFill>
                  <a:srgbClr val="000000"/>
                </a:solidFill>
                <a:latin typeface="Arial" panose="020B0604020202020204" pitchFamily="34" charset="0"/>
                <a:cs typeface="Arial" panose="020B0604020202020204" pitchFamily="34" charset="0"/>
              </a:rPr>
              <a:t> e </a:t>
            </a:r>
            <a:r>
              <a:rPr lang="en-US" b="0" dirty="0" err="1" smtClean="0">
                <a:solidFill>
                  <a:srgbClr val="000000"/>
                </a:solidFill>
                <a:latin typeface="Arial" panose="020B0604020202020204" pitchFamily="34" charset="0"/>
                <a:cs typeface="Arial" panose="020B0604020202020204" pitchFamily="34" charset="0"/>
              </a:rPr>
              <a:t>valutazioni</a:t>
            </a:r>
            <a:endParaRPr lang="en-US" b="0" dirty="0" smtClean="0">
              <a:solidFill>
                <a:srgbClr val="00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b="0" dirty="0" err="1" smtClean="0">
                <a:solidFill>
                  <a:srgbClr val="000000"/>
                </a:solidFill>
                <a:latin typeface="Arial" panose="020B0604020202020204" pitchFamily="34" charset="0"/>
                <a:cs typeface="Arial" panose="020B0604020202020204" pitchFamily="34" charset="0"/>
              </a:rPr>
              <a:t>Evoluzione</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dei</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contesti</a:t>
            </a:r>
            <a:r>
              <a:rPr lang="en-US" b="0" dirty="0" smtClean="0">
                <a:solidFill>
                  <a:srgbClr val="000000"/>
                </a:solidFill>
                <a:latin typeface="Arial" panose="020B0604020202020204" pitchFamily="34" charset="0"/>
                <a:cs typeface="Arial" panose="020B0604020202020204" pitchFamily="34" charset="0"/>
              </a:rPr>
              <a:t> di </a:t>
            </a:r>
            <a:r>
              <a:rPr lang="en-US" b="0" dirty="0" err="1" smtClean="0">
                <a:solidFill>
                  <a:srgbClr val="000000"/>
                </a:solidFill>
                <a:latin typeface="Arial" panose="020B0604020202020204" pitchFamily="34" charset="0"/>
                <a:cs typeface="Arial" panose="020B0604020202020204" pitchFamily="34" charset="0"/>
              </a:rPr>
              <a:t>mercato</a:t>
            </a:r>
            <a:r>
              <a:rPr lang="en-US" b="0" dirty="0" smtClean="0">
                <a:solidFill>
                  <a:srgbClr val="000000"/>
                </a:solidFill>
                <a:latin typeface="Arial" panose="020B0604020202020204" pitchFamily="34" charset="0"/>
                <a:cs typeface="Arial" panose="020B0604020202020204" pitchFamily="34" charset="0"/>
              </a:rPr>
              <a:t> dove </a:t>
            </a:r>
            <a:r>
              <a:rPr lang="en-US" b="0" dirty="0" err="1" smtClean="0">
                <a:solidFill>
                  <a:srgbClr val="000000"/>
                </a:solidFill>
                <a:latin typeface="Arial" panose="020B0604020202020204" pitchFamily="34" charset="0"/>
                <a:cs typeface="Arial" panose="020B0604020202020204" pitchFamily="34" charset="0"/>
              </a:rPr>
              <a:t>gli</a:t>
            </a:r>
            <a:r>
              <a:rPr lang="en-US" b="0" dirty="0" smtClean="0">
                <a:solidFill>
                  <a:srgbClr val="000000"/>
                </a:solidFill>
                <a:latin typeface="Arial" panose="020B0604020202020204" pitchFamily="34" charset="0"/>
                <a:cs typeface="Arial" panose="020B0604020202020204" pitchFamily="34" charset="0"/>
              </a:rPr>
              <a:t> intangible </a:t>
            </a:r>
            <a:r>
              <a:rPr lang="en-US" b="0" dirty="0" err="1" smtClean="0">
                <a:solidFill>
                  <a:srgbClr val="000000"/>
                </a:solidFill>
                <a:latin typeface="Arial" panose="020B0604020202020204" pitchFamily="34" charset="0"/>
                <a:cs typeface="Arial" panose="020B0604020202020204" pitchFamily="34" charset="0"/>
              </a:rPr>
              <a:t>hanno</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assunto</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progressivamente</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un’importanza</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crescente</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rispetto</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ai</a:t>
            </a:r>
            <a:r>
              <a:rPr lang="en-US" b="0" dirty="0" smtClean="0">
                <a:solidFill>
                  <a:srgbClr val="000000"/>
                </a:solidFill>
                <a:latin typeface="Arial" panose="020B0604020202020204" pitchFamily="34" charset="0"/>
                <a:cs typeface="Arial" panose="020B0604020202020204" pitchFamily="34" charset="0"/>
              </a:rPr>
              <a:t> tangible</a:t>
            </a:r>
          </a:p>
          <a:p>
            <a:pPr marL="285750" indent="-285750">
              <a:buFont typeface="Arial" panose="020B0604020202020204" pitchFamily="34" charset="0"/>
              <a:buChar char="•"/>
            </a:pPr>
            <a:r>
              <a:rPr lang="en-US" b="0" dirty="0" err="1" smtClean="0">
                <a:solidFill>
                  <a:srgbClr val="000000"/>
                </a:solidFill>
                <a:latin typeface="Arial" panose="020B0604020202020204" pitchFamily="34" charset="0"/>
                <a:cs typeface="Arial" panose="020B0604020202020204" pitchFamily="34" charset="0"/>
              </a:rPr>
              <a:t>Evoluzione</a:t>
            </a:r>
            <a:r>
              <a:rPr lang="en-US" b="0" dirty="0" smtClean="0">
                <a:solidFill>
                  <a:srgbClr val="000000"/>
                </a:solidFill>
                <a:latin typeface="Arial" panose="020B0604020202020204" pitchFamily="34" charset="0"/>
                <a:cs typeface="Arial" panose="020B0604020202020204" pitchFamily="34" charset="0"/>
              </a:rPr>
              <a:t> e </a:t>
            </a:r>
            <a:r>
              <a:rPr lang="en-US" b="0" dirty="0" err="1" smtClean="0">
                <a:solidFill>
                  <a:srgbClr val="000000"/>
                </a:solidFill>
                <a:latin typeface="Arial" panose="020B0604020202020204" pitchFamily="34" charset="0"/>
                <a:cs typeface="Arial" panose="020B0604020202020204" pitchFamily="34" charset="0"/>
              </a:rPr>
              <a:t>complessità</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degli</a:t>
            </a:r>
            <a:r>
              <a:rPr lang="en-US" b="0" dirty="0" smtClean="0">
                <a:solidFill>
                  <a:srgbClr val="000000"/>
                </a:solidFill>
                <a:latin typeface="Arial" panose="020B0604020202020204" pitchFamily="34" charset="0"/>
                <a:cs typeface="Arial" panose="020B0604020202020204" pitchFamily="34" charset="0"/>
              </a:rPr>
              <a:t> standard </a:t>
            </a:r>
            <a:r>
              <a:rPr lang="en-US" b="0" dirty="0" err="1" smtClean="0">
                <a:solidFill>
                  <a:srgbClr val="000000"/>
                </a:solidFill>
                <a:latin typeface="Arial" panose="020B0604020202020204" pitchFamily="34" charset="0"/>
                <a:cs typeface="Arial" panose="020B0604020202020204" pitchFamily="34" charset="0"/>
              </a:rPr>
              <a:t>contabili</a:t>
            </a:r>
            <a:r>
              <a:rPr lang="en-US" b="0" dirty="0" smtClean="0">
                <a:solidFill>
                  <a:srgbClr val="000000"/>
                </a:solidFill>
                <a:latin typeface="Arial" panose="020B0604020202020204" pitchFamily="34" charset="0"/>
                <a:cs typeface="Arial" panose="020B0604020202020204" pitchFamily="34" charset="0"/>
              </a:rPr>
              <a:t> </a:t>
            </a:r>
            <a:endParaRPr lang="en-US" b="0" dirty="0" smtClean="0">
              <a:solidFill>
                <a:srgbClr val="00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b="0" dirty="0" err="1" smtClean="0">
                <a:solidFill>
                  <a:srgbClr val="000000"/>
                </a:solidFill>
                <a:latin typeface="Arial" panose="020B0604020202020204" pitchFamily="34" charset="0"/>
                <a:cs typeface="Arial" panose="020B0604020202020204" pitchFamily="34" charset="0"/>
              </a:rPr>
              <a:t>Frodi</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spesso</a:t>
            </a:r>
            <a:r>
              <a:rPr lang="en-US" b="0" dirty="0" smtClean="0">
                <a:solidFill>
                  <a:srgbClr val="000000"/>
                </a:solidFill>
                <a:latin typeface="Arial" panose="020B0604020202020204" pitchFamily="34" charset="0"/>
                <a:cs typeface="Arial" panose="020B0604020202020204" pitchFamily="34" charset="0"/>
              </a:rPr>
              <a:t> </a:t>
            </a:r>
            <a:r>
              <a:rPr lang="en-US" b="0" dirty="0" err="1" smtClean="0">
                <a:solidFill>
                  <a:srgbClr val="000000"/>
                </a:solidFill>
                <a:latin typeface="Arial" panose="020B0604020202020204" pitchFamily="34" charset="0"/>
                <a:cs typeface="Arial" panose="020B0604020202020204" pitchFamily="34" charset="0"/>
              </a:rPr>
              <a:t>difficili</a:t>
            </a:r>
            <a:r>
              <a:rPr lang="en-US" b="0" dirty="0" smtClean="0">
                <a:solidFill>
                  <a:srgbClr val="000000"/>
                </a:solidFill>
                <a:latin typeface="Arial" panose="020B0604020202020204" pitchFamily="34" charset="0"/>
                <a:cs typeface="Arial" panose="020B0604020202020204" pitchFamily="34" charset="0"/>
              </a:rPr>
              <a:t> da </a:t>
            </a:r>
            <a:r>
              <a:rPr lang="en-US" b="0" dirty="0" err="1" smtClean="0">
                <a:solidFill>
                  <a:srgbClr val="000000"/>
                </a:solidFill>
                <a:latin typeface="Arial" panose="020B0604020202020204" pitchFamily="34" charset="0"/>
                <a:cs typeface="Arial" panose="020B0604020202020204" pitchFamily="34" charset="0"/>
              </a:rPr>
              <a:t>identificare</a:t>
            </a:r>
            <a:endParaRPr lang="en-US" b="0" dirty="0" smtClean="0">
              <a:solidFill>
                <a:srgbClr val="00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b="0" dirty="0" smtClean="0">
                <a:solidFill>
                  <a:srgbClr val="000000"/>
                </a:solidFill>
                <a:latin typeface="Arial" panose="020B0604020202020204" pitchFamily="34" charset="0"/>
                <a:cs typeface="Arial" panose="020B0604020202020204" pitchFamily="34" charset="0"/>
              </a:rPr>
              <a:t>….</a:t>
            </a:r>
          </a:p>
          <a:p>
            <a:endParaRPr lang="en-US" sz="1600" b="0" dirty="0">
              <a:solidFill>
                <a:srgbClr val="000000"/>
              </a:solidFill>
              <a:latin typeface="Arial" panose="020B0604020202020204" pitchFamily="34" charset="0"/>
              <a:cs typeface="Arial" panose="020B0604020202020204" pitchFamily="34" charset="0"/>
            </a:endParaRPr>
          </a:p>
        </p:txBody>
      </p:sp>
      <p:sp>
        <p:nvSpPr>
          <p:cNvPr id="3" name="Explosion 2 2"/>
          <p:cNvSpPr/>
          <p:nvPr/>
        </p:nvSpPr>
        <p:spPr>
          <a:xfrm>
            <a:off x="3059832" y="2420888"/>
            <a:ext cx="2880320" cy="1152128"/>
          </a:xfrm>
          <a:prstGeom prst="irregularSeal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smtClean="0">
                <a:solidFill>
                  <a:srgbClr val="FF0000"/>
                </a:solidFill>
              </a:rPr>
              <a:t>CLASH</a:t>
            </a:r>
            <a:endParaRPr lang="it-IT" dirty="0">
              <a:solidFill>
                <a:srgbClr val="FF0000"/>
              </a:solidFill>
            </a:endParaRPr>
          </a:p>
        </p:txBody>
      </p:sp>
      <p:sp>
        <p:nvSpPr>
          <p:cNvPr id="4" name="Title 3"/>
          <p:cNvSpPr>
            <a:spLocks noGrp="1"/>
          </p:cNvSpPr>
          <p:nvPr>
            <p:ph type="title"/>
          </p:nvPr>
        </p:nvSpPr>
        <p:spPr/>
        <p:txBody>
          <a:bodyPr/>
          <a:lstStyle/>
          <a:p>
            <a:endParaRPr lang="it-IT"/>
          </a:p>
        </p:txBody>
      </p:sp>
    </p:spTree>
    <p:extLst>
      <p:ext uri="{BB962C8B-B14F-4D97-AF65-F5344CB8AC3E}">
        <p14:creationId xmlns:p14="http://schemas.microsoft.com/office/powerpoint/2010/main" val="32399732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p:txBody>
          <a:bodyPr/>
          <a:lstStyle/>
          <a:p>
            <a:pPr algn="ctr"/>
            <a:r>
              <a:rPr lang="it-IT" dirty="0" smtClean="0"/>
              <a:t>Il giudizio del revisore</a:t>
            </a:r>
          </a:p>
        </p:txBody>
      </p:sp>
      <p:sp>
        <p:nvSpPr>
          <p:cNvPr id="4" name="Rectangle 3"/>
          <p:cNvSpPr/>
          <p:nvPr/>
        </p:nvSpPr>
        <p:spPr>
          <a:xfrm>
            <a:off x="457386" y="1484784"/>
            <a:ext cx="8229600" cy="4419599"/>
          </a:xfrm>
          <a:prstGeom prst="rect">
            <a:avLst/>
          </a:prstGeom>
        </p:spPr>
        <p:txBody>
          <a:bodyPr/>
          <a:lstStyle/>
          <a:p>
            <a:endParaRPr lang="it-IT" sz="1400" dirty="0" smtClean="0"/>
          </a:p>
          <a:p>
            <a:endParaRPr lang="it-IT" sz="1400" dirty="0"/>
          </a:p>
          <a:p>
            <a:r>
              <a:rPr lang="it-IT" sz="1400" dirty="0" smtClean="0"/>
              <a:t>RELAZIONE </a:t>
            </a:r>
            <a:r>
              <a:rPr lang="it-IT" sz="1400" dirty="0"/>
              <a:t>DEL REVISORE INDIPENDENTE AI SENSI DELL’ART. 14 DEL D.LGS. 27 GENNAIO 2010, N. 39</a:t>
            </a:r>
            <a:endParaRPr lang="it-IT" sz="1400" i="1" dirty="0"/>
          </a:p>
          <a:p>
            <a:endParaRPr lang="it-IT" sz="1400" i="1" dirty="0" smtClean="0"/>
          </a:p>
          <a:p>
            <a:endParaRPr lang="it-IT" sz="1400" b="0" dirty="0" smtClean="0"/>
          </a:p>
          <a:p>
            <a:endParaRPr lang="it-IT" sz="1400" b="0" dirty="0"/>
          </a:p>
          <a:p>
            <a:r>
              <a:rPr lang="it-IT" sz="1400" i="1" dirty="0">
                <a:latin typeface="Arial" panose="020B0604020202020204" pitchFamily="34" charset="0"/>
                <a:cs typeface="Arial" panose="020B0604020202020204" pitchFamily="34" charset="0"/>
              </a:rPr>
              <a:t>Responsabilità del revisore per la revisione contabile del bilancio d’esercizio</a:t>
            </a:r>
            <a:endParaRPr lang="it-IT" sz="1400" dirty="0">
              <a:latin typeface="Arial" panose="020B0604020202020204" pitchFamily="34" charset="0"/>
              <a:cs typeface="Arial" panose="020B0604020202020204" pitchFamily="34" charset="0"/>
            </a:endParaRPr>
          </a:p>
          <a:p>
            <a:endParaRPr lang="it-IT" sz="1400" b="0" dirty="0" smtClean="0">
              <a:latin typeface="Arial" panose="020B0604020202020204" pitchFamily="34" charset="0"/>
              <a:cs typeface="Arial" panose="020B0604020202020204" pitchFamily="34" charset="0"/>
            </a:endParaRPr>
          </a:p>
          <a:p>
            <a:r>
              <a:rPr lang="it-IT" sz="1400" b="0" dirty="0"/>
              <a:t>I </a:t>
            </a:r>
            <a:r>
              <a:rPr lang="it-IT" sz="1400" b="0" dirty="0" smtClean="0"/>
              <a:t>miei </a:t>
            </a:r>
            <a:r>
              <a:rPr lang="it-IT" sz="1400" b="0" dirty="0"/>
              <a:t>obiettivi sono l’acquisizione di una ragionevole sicurezza che il bilancio d’esercizio nel suo </a:t>
            </a:r>
            <a:r>
              <a:rPr lang="it-IT" sz="1400" b="0" dirty="0" smtClean="0"/>
              <a:t>complesso </a:t>
            </a:r>
            <a:r>
              <a:rPr lang="it-IT" sz="1400" b="0" dirty="0"/>
              <a:t>non contenga errori significativi, dovuti a frodi o a comportamenti o eventi non intenzionali, e l’emissione di una relazione di revisione che includa il </a:t>
            </a:r>
            <a:r>
              <a:rPr lang="it-IT" sz="1400" b="0" dirty="0" smtClean="0"/>
              <a:t>mio </a:t>
            </a:r>
            <a:r>
              <a:rPr lang="it-IT" sz="1400" b="0" dirty="0"/>
              <a:t>giudizio. Per ragionevole sicurezza si intende un livello elevato di sicurezza che, tuttavia, </a:t>
            </a:r>
            <a:r>
              <a:rPr lang="it-IT" sz="1400" dirty="0"/>
              <a:t>non fornisce la garanzia che una revisione contabile svolta in conformità ai principi di revisione internazionali (ISA Italia) individui sempre un errore significativo, qualora esistente</a:t>
            </a:r>
            <a:r>
              <a:rPr lang="it-IT" sz="1400" b="0" dirty="0"/>
              <a:t>. Gli errori possono derivare da frodi o da comportamenti o eventi non intenzionali e sono considerati significativi qualora ci si possa ragionevolmente attendere che essi, singolarmente o nel loro insieme, siano in grado di influenzare le decisioni economiche prese dagli utilizzatori sulla base del bilancio d’esercizio. </a:t>
            </a:r>
            <a:endParaRPr lang="it-IT" sz="1400" b="0" dirty="0">
              <a:latin typeface="Arial" panose="020B0604020202020204" pitchFamily="34" charset="0"/>
              <a:cs typeface="Arial" panose="020B0604020202020204" pitchFamily="34" charset="0"/>
            </a:endParaRPr>
          </a:p>
          <a:p>
            <a:endParaRPr lang="it-IT" sz="1400" b="0" dirty="0" smtClean="0">
              <a:latin typeface="Arial" panose="020B0604020202020204" pitchFamily="34" charset="0"/>
              <a:cs typeface="Arial" panose="020B0604020202020204" pitchFamily="34" charset="0"/>
            </a:endParaRPr>
          </a:p>
          <a:p>
            <a:endParaRPr lang="it-IT" sz="1400" b="0" dirty="0" smtClean="0">
              <a:latin typeface="Arial" panose="020B0604020202020204" pitchFamily="34" charset="0"/>
              <a:cs typeface="Arial" panose="020B0604020202020204" pitchFamily="34" charset="0"/>
            </a:endParaRPr>
          </a:p>
          <a:p>
            <a:r>
              <a:rPr lang="it-IT" sz="1400" b="0" dirty="0">
                <a:latin typeface="Arial" panose="020B0604020202020204" pitchFamily="34" charset="0"/>
                <a:cs typeface="Arial" panose="020B0604020202020204" pitchFamily="34" charset="0"/>
              </a:rPr>
              <a:t>ISA Italia 700</a:t>
            </a:r>
          </a:p>
          <a:p>
            <a:endParaRPr lang="en-US" sz="1400" b="1" u="none"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960520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1600" dirty="0" smtClean="0"/>
              <a:t/>
            </a:r>
            <a:br>
              <a:rPr lang="it-IT" sz="1600" dirty="0" smtClean="0"/>
            </a:br>
            <a:r>
              <a:rPr lang="it-IT" sz="1600" dirty="0"/>
              <a:t/>
            </a:r>
            <a:br>
              <a:rPr lang="it-IT" sz="1600" dirty="0"/>
            </a:br>
            <a:r>
              <a:rPr lang="it-IT" sz="1600" dirty="0" smtClean="0"/>
              <a:t/>
            </a:r>
            <a:br>
              <a:rPr lang="it-IT" sz="1600" dirty="0" smtClean="0"/>
            </a:br>
            <a:r>
              <a:rPr lang="it-IT" sz="1600" dirty="0"/>
              <a:t/>
            </a:r>
            <a:br>
              <a:rPr lang="it-IT" sz="1600" dirty="0"/>
            </a:br>
            <a:r>
              <a:rPr lang="it-IT" sz="1600" dirty="0" smtClean="0"/>
              <a:t/>
            </a:r>
            <a:br>
              <a:rPr lang="it-IT" sz="1600" dirty="0" smtClean="0"/>
            </a:br>
            <a:r>
              <a:rPr lang="it-IT" sz="1600" dirty="0" smtClean="0"/>
              <a:t/>
            </a:r>
            <a:br>
              <a:rPr lang="it-IT" sz="1600" dirty="0" smtClean="0"/>
            </a:br>
            <a:r>
              <a:rPr lang="it-IT" sz="1600" dirty="0"/>
              <a:t/>
            </a:r>
            <a:br>
              <a:rPr lang="it-IT" sz="1600" dirty="0"/>
            </a:br>
            <a:endParaRPr lang="it-IT" sz="1600" dirty="0">
              <a:latin typeface="Arial" panose="020B0604020202020204" pitchFamily="34" charset="0"/>
              <a:cs typeface="Arial" panose="020B0604020202020204" pitchFamily="34" charset="0"/>
            </a:endParaRPr>
          </a:p>
        </p:txBody>
      </p:sp>
      <p:sp>
        <p:nvSpPr>
          <p:cNvPr id="6" name="Rectangle 2"/>
          <p:cNvSpPr txBox="1">
            <a:spLocks noChangeArrowheads="1"/>
          </p:cNvSpPr>
          <p:nvPr/>
        </p:nvSpPr>
        <p:spPr bwMode="auto">
          <a:xfrm>
            <a:off x="1979615" y="549275"/>
            <a:ext cx="6707187" cy="8635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000">
                <a:solidFill>
                  <a:srgbClr val="666699"/>
                </a:solidFill>
                <a:latin typeface="+mj-lt"/>
                <a:ea typeface="+mj-ea"/>
                <a:cs typeface="+mj-cs"/>
              </a:defRPr>
            </a:lvl1pPr>
            <a:lvl2pPr algn="l" rtl="0" eaLnBrk="0" fontAlgn="base" hangingPunct="0">
              <a:spcBef>
                <a:spcPct val="0"/>
              </a:spcBef>
              <a:spcAft>
                <a:spcPct val="0"/>
              </a:spcAft>
              <a:defRPr sz="3000">
                <a:solidFill>
                  <a:srgbClr val="666699"/>
                </a:solidFill>
                <a:latin typeface="Calibri" pitchFamily="34" charset="0"/>
              </a:defRPr>
            </a:lvl2pPr>
            <a:lvl3pPr algn="l" rtl="0" eaLnBrk="0" fontAlgn="base" hangingPunct="0">
              <a:spcBef>
                <a:spcPct val="0"/>
              </a:spcBef>
              <a:spcAft>
                <a:spcPct val="0"/>
              </a:spcAft>
              <a:defRPr sz="3000">
                <a:solidFill>
                  <a:srgbClr val="666699"/>
                </a:solidFill>
                <a:latin typeface="Calibri" pitchFamily="34" charset="0"/>
              </a:defRPr>
            </a:lvl3pPr>
            <a:lvl4pPr algn="l" rtl="0" eaLnBrk="0" fontAlgn="base" hangingPunct="0">
              <a:spcBef>
                <a:spcPct val="0"/>
              </a:spcBef>
              <a:spcAft>
                <a:spcPct val="0"/>
              </a:spcAft>
              <a:defRPr sz="3000">
                <a:solidFill>
                  <a:srgbClr val="666699"/>
                </a:solidFill>
                <a:latin typeface="Calibri" pitchFamily="34" charset="0"/>
              </a:defRPr>
            </a:lvl4pPr>
            <a:lvl5pPr algn="l" rtl="0" eaLnBrk="0" fontAlgn="base" hangingPunct="0">
              <a:spcBef>
                <a:spcPct val="0"/>
              </a:spcBef>
              <a:spcAft>
                <a:spcPct val="0"/>
              </a:spcAft>
              <a:defRPr sz="3000">
                <a:solidFill>
                  <a:srgbClr val="666699"/>
                </a:solidFill>
                <a:latin typeface="Calibri" pitchFamily="34" charset="0"/>
              </a:defRPr>
            </a:lvl5pPr>
            <a:lvl6pPr marL="457200" algn="l" rtl="0" fontAlgn="base">
              <a:spcBef>
                <a:spcPct val="0"/>
              </a:spcBef>
              <a:spcAft>
                <a:spcPct val="0"/>
              </a:spcAft>
              <a:defRPr sz="3000">
                <a:solidFill>
                  <a:srgbClr val="666699"/>
                </a:solidFill>
                <a:latin typeface="Calibri" pitchFamily="34" charset="0"/>
              </a:defRPr>
            </a:lvl6pPr>
            <a:lvl7pPr marL="914400" algn="l" rtl="0" fontAlgn="base">
              <a:spcBef>
                <a:spcPct val="0"/>
              </a:spcBef>
              <a:spcAft>
                <a:spcPct val="0"/>
              </a:spcAft>
              <a:defRPr sz="3000">
                <a:solidFill>
                  <a:srgbClr val="666699"/>
                </a:solidFill>
                <a:latin typeface="Calibri" pitchFamily="34" charset="0"/>
              </a:defRPr>
            </a:lvl7pPr>
            <a:lvl8pPr marL="1371600" algn="l" rtl="0" fontAlgn="base">
              <a:spcBef>
                <a:spcPct val="0"/>
              </a:spcBef>
              <a:spcAft>
                <a:spcPct val="0"/>
              </a:spcAft>
              <a:defRPr sz="3000">
                <a:solidFill>
                  <a:srgbClr val="666699"/>
                </a:solidFill>
                <a:latin typeface="Calibri" pitchFamily="34" charset="0"/>
              </a:defRPr>
            </a:lvl8pPr>
            <a:lvl9pPr marL="1828800" algn="l" rtl="0" fontAlgn="base">
              <a:spcBef>
                <a:spcPct val="0"/>
              </a:spcBef>
              <a:spcAft>
                <a:spcPct val="0"/>
              </a:spcAft>
              <a:defRPr sz="3000">
                <a:solidFill>
                  <a:srgbClr val="666699"/>
                </a:solidFill>
                <a:latin typeface="Calibri" pitchFamily="34" charset="0"/>
              </a:defRPr>
            </a:lvl9pPr>
          </a:lstStyle>
          <a:p>
            <a:pPr algn="ctr"/>
            <a:r>
              <a:rPr lang="it-IT" b="0" kern="0" dirty="0" smtClean="0"/>
              <a:t>Alcuni suggerimenti operativi</a:t>
            </a:r>
          </a:p>
        </p:txBody>
      </p:sp>
      <p:sp>
        <p:nvSpPr>
          <p:cNvPr id="9" name="Rectangle 8"/>
          <p:cNvSpPr/>
          <p:nvPr/>
        </p:nvSpPr>
        <p:spPr>
          <a:xfrm>
            <a:off x="323528" y="1412776"/>
            <a:ext cx="8363274" cy="584775"/>
          </a:xfrm>
          <a:prstGeom prst="rect">
            <a:avLst/>
          </a:prstGeom>
        </p:spPr>
        <p:txBody>
          <a:bodyPr wrap="square">
            <a:spAutoFit/>
          </a:bodyPr>
          <a:lstStyle/>
          <a:p>
            <a:endParaRPr lang="it-IT" b="0" i="1" dirty="0" smtClean="0"/>
          </a:p>
          <a:p>
            <a:endParaRPr lang="it-IT" b="0" i="1" dirty="0"/>
          </a:p>
        </p:txBody>
      </p:sp>
      <p:sp>
        <p:nvSpPr>
          <p:cNvPr id="5" name="Rectangle 4"/>
          <p:cNvSpPr/>
          <p:nvPr/>
        </p:nvSpPr>
        <p:spPr>
          <a:xfrm>
            <a:off x="323528" y="1847726"/>
            <a:ext cx="8363274" cy="338554"/>
          </a:xfrm>
          <a:prstGeom prst="rect">
            <a:avLst/>
          </a:prstGeom>
        </p:spPr>
        <p:txBody>
          <a:bodyPr wrap="square">
            <a:spAutoFit/>
          </a:bodyPr>
          <a:lstStyle/>
          <a:p>
            <a:r>
              <a:rPr lang="it-IT" b="0" dirty="0" smtClean="0">
                <a:latin typeface="EUAlbertina_Bold"/>
              </a:rPr>
              <a:t>Chiara indicazione delle responsabilità nella lettera di incarico (scritta e controfirmata)</a:t>
            </a:r>
            <a:endParaRPr lang="it-IT" b="0" dirty="0"/>
          </a:p>
        </p:txBody>
      </p:sp>
      <p:sp>
        <p:nvSpPr>
          <p:cNvPr id="7" name="Rectangle 6"/>
          <p:cNvSpPr/>
          <p:nvPr/>
        </p:nvSpPr>
        <p:spPr>
          <a:xfrm>
            <a:off x="323528" y="2276872"/>
            <a:ext cx="8363274" cy="338554"/>
          </a:xfrm>
          <a:prstGeom prst="rect">
            <a:avLst/>
          </a:prstGeom>
        </p:spPr>
        <p:txBody>
          <a:bodyPr wrap="square">
            <a:spAutoFit/>
          </a:bodyPr>
          <a:lstStyle/>
          <a:p>
            <a:r>
              <a:rPr lang="it-IT" b="0" dirty="0" smtClean="0">
                <a:latin typeface="EUAlbertina_Bold"/>
              </a:rPr>
              <a:t>Tempestiva e regolare comunicazione con gli organi di </a:t>
            </a:r>
            <a:r>
              <a:rPr lang="it-IT" b="0" dirty="0" err="1" smtClean="0">
                <a:latin typeface="EUAlbertina_Bold"/>
              </a:rPr>
              <a:t>governance</a:t>
            </a:r>
            <a:endParaRPr lang="it-IT" b="0" dirty="0"/>
          </a:p>
        </p:txBody>
      </p:sp>
      <p:sp>
        <p:nvSpPr>
          <p:cNvPr id="8" name="Rectangle 7"/>
          <p:cNvSpPr/>
          <p:nvPr/>
        </p:nvSpPr>
        <p:spPr>
          <a:xfrm>
            <a:off x="323528" y="2730406"/>
            <a:ext cx="8363274" cy="338554"/>
          </a:xfrm>
          <a:prstGeom prst="rect">
            <a:avLst/>
          </a:prstGeom>
        </p:spPr>
        <p:txBody>
          <a:bodyPr wrap="square">
            <a:spAutoFit/>
          </a:bodyPr>
          <a:lstStyle/>
          <a:p>
            <a:r>
              <a:rPr lang="it-IT" b="0" dirty="0" smtClean="0">
                <a:latin typeface="EUAlbertina_Bold"/>
              </a:rPr>
              <a:t>Condivisione dei rischi di revisione con gli organi di </a:t>
            </a:r>
            <a:r>
              <a:rPr lang="it-IT" b="0" dirty="0" err="1" smtClean="0">
                <a:latin typeface="EUAlbertina_Bold"/>
              </a:rPr>
              <a:t>governance</a:t>
            </a:r>
            <a:endParaRPr lang="it-IT" b="0" dirty="0"/>
          </a:p>
        </p:txBody>
      </p:sp>
      <p:sp>
        <p:nvSpPr>
          <p:cNvPr id="11" name="Rectangle 10"/>
          <p:cNvSpPr/>
          <p:nvPr/>
        </p:nvSpPr>
        <p:spPr>
          <a:xfrm>
            <a:off x="323528" y="3162454"/>
            <a:ext cx="8363274" cy="338554"/>
          </a:xfrm>
          <a:prstGeom prst="rect">
            <a:avLst/>
          </a:prstGeom>
        </p:spPr>
        <p:txBody>
          <a:bodyPr wrap="square">
            <a:spAutoFit/>
          </a:bodyPr>
          <a:lstStyle/>
          <a:p>
            <a:r>
              <a:rPr lang="it-IT" b="0" dirty="0" smtClean="0">
                <a:latin typeface="EUAlbertina_Bold"/>
              </a:rPr>
              <a:t>Verbalizzare gli incontri con gli amministratori ed altri organi di </a:t>
            </a:r>
            <a:r>
              <a:rPr lang="it-IT" b="0" dirty="0" err="1" smtClean="0">
                <a:latin typeface="EUAlbertina_Bold"/>
              </a:rPr>
              <a:t>governance</a:t>
            </a:r>
            <a:endParaRPr lang="it-IT" b="0" dirty="0"/>
          </a:p>
        </p:txBody>
      </p:sp>
      <p:sp>
        <p:nvSpPr>
          <p:cNvPr id="12" name="Rectangle 11"/>
          <p:cNvSpPr/>
          <p:nvPr/>
        </p:nvSpPr>
        <p:spPr>
          <a:xfrm>
            <a:off x="323528" y="3573016"/>
            <a:ext cx="8363274" cy="338554"/>
          </a:xfrm>
          <a:prstGeom prst="rect">
            <a:avLst/>
          </a:prstGeom>
        </p:spPr>
        <p:txBody>
          <a:bodyPr wrap="square">
            <a:spAutoFit/>
          </a:bodyPr>
          <a:lstStyle/>
          <a:p>
            <a:r>
              <a:rPr lang="it-IT" b="0" dirty="0" smtClean="0">
                <a:latin typeface="EUAlbertina_Bold"/>
              </a:rPr>
              <a:t>Lettera di attestazione: includere gli aggiustamenti minori identificati</a:t>
            </a:r>
            <a:endParaRPr lang="it-IT" b="0" dirty="0"/>
          </a:p>
        </p:txBody>
      </p:sp>
      <p:sp>
        <p:nvSpPr>
          <p:cNvPr id="13" name="Rectangle 12"/>
          <p:cNvSpPr/>
          <p:nvPr/>
        </p:nvSpPr>
        <p:spPr>
          <a:xfrm>
            <a:off x="323528" y="4005064"/>
            <a:ext cx="8363274" cy="338554"/>
          </a:xfrm>
          <a:prstGeom prst="rect">
            <a:avLst/>
          </a:prstGeom>
        </p:spPr>
        <p:txBody>
          <a:bodyPr wrap="square">
            <a:spAutoFit/>
          </a:bodyPr>
          <a:lstStyle/>
          <a:p>
            <a:r>
              <a:rPr lang="it-IT" b="0" dirty="0" smtClean="0">
                <a:latin typeface="EUAlbertina_Bold"/>
              </a:rPr>
              <a:t>Tempestiva comunicazione delle carenze significative di controllo interno</a:t>
            </a:r>
            <a:endParaRPr lang="it-IT" b="0" dirty="0"/>
          </a:p>
        </p:txBody>
      </p:sp>
      <p:sp>
        <p:nvSpPr>
          <p:cNvPr id="14" name="Rectangle 13"/>
          <p:cNvSpPr/>
          <p:nvPr/>
        </p:nvSpPr>
        <p:spPr>
          <a:xfrm>
            <a:off x="313182" y="4437112"/>
            <a:ext cx="8363274" cy="338554"/>
          </a:xfrm>
          <a:prstGeom prst="rect">
            <a:avLst/>
          </a:prstGeom>
        </p:spPr>
        <p:txBody>
          <a:bodyPr wrap="square">
            <a:spAutoFit/>
          </a:bodyPr>
          <a:lstStyle/>
          <a:p>
            <a:r>
              <a:rPr lang="it-IT" b="0" dirty="0" smtClean="0">
                <a:latin typeface="EUAlbertina_Bold"/>
              </a:rPr>
              <a:t>Predisporre la cd management </a:t>
            </a:r>
            <a:r>
              <a:rPr lang="it-IT" b="0" dirty="0" err="1" smtClean="0">
                <a:latin typeface="EUAlbertina_Bold"/>
              </a:rPr>
              <a:t>letter</a:t>
            </a:r>
            <a:r>
              <a:rPr lang="it-IT" b="0" dirty="0">
                <a:latin typeface="EUAlbertina_Bold"/>
              </a:rPr>
              <a:t> </a:t>
            </a:r>
            <a:r>
              <a:rPr lang="it-IT" b="0" dirty="0" smtClean="0">
                <a:latin typeface="EUAlbertina_Bold"/>
              </a:rPr>
              <a:t>(raccomandazioni sul sistema di controllo interno)</a:t>
            </a:r>
            <a:endParaRPr lang="it-IT" b="0" dirty="0"/>
          </a:p>
        </p:txBody>
      </p:sp>
      <p:sp>
        <p:nvSpPr>
          <p:cNvPr id="15" name="Rectangle 14"/>
          <p:cNvSpPr/>
          <p:nvPr/>
        </p:nvSpPr>
        <p:spPr>
          <a:xfrm>
            <a:off x="323528" y="4818638"/>
            <a:ext cx="8363274" cy="338554"/>
          </a:xfrm>
          <a:prstGeom prst="rect">
            <a:avLst/>
          </a:prstGeom>
        </p:spPr>
        <p:txBody>
          <a:bodyPr wrap="square">
            <a:spAutoFit/>
          </a:bodyPr>
          <a:lstStyle/>
          <a:p>
            <a:r>
              <a:rPr lang="it-IT" b="0" dirty="0" smtClean="0">
                <a:latin typeface="EUAlbertina_Bold"/>
              </a:rPr>
              <a:t>Chiedere esplicitamente agli organi di </a:t>
            </a:r>
            <a:r>
              <a:rPr lang="it-IT" b="0" dirty="0" err="1" smtClean="0">
                <a:latin typeface="EUAlbertina_Bold"/>
              </a:rPr>
              <a:t>governance</a:t>
            </a:r>
            <a:r>
              <a:rPr lang="it-IT" b="0" dirty="0" smtClean="0">
                <a:latin typeface="EUAlbertina_Bold"/>
              </a:rPr>
              <a:t> ed agli amministratori di eventuali frodi </a:t>
            </a:r>
            <a:endParaRPr lang="it-IT" b="0" dirty="0"/>
          </a:p>
        </p:txBody>
      </p:sp>
    </p:spTree>
    <p:extLst>
      <p:ext uri="{BB962C8B-B14F-4D97-AF65-F5344CB8AC3E}">
        <p14:creationId xmlns:p14="http://schemas.microsoft.com/office/powerpoint/2010/main" val="159094535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MASTER">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6187</TotalTime>
  <Words>1998</Words>
  <Application>Microsoft Office PowerPoint</Application>
  <PresentationFormat>On-screen Show (4:3)</PresentationFormat>
  <Paragraphs>217</Paragraphs>
  <Slides>17</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EUAlbertina</vt:lpstr>
      <vt:lpstr>EUAlbertina_Bold</vt:lpstr>
      <vt:lpstr>EUAlbertina+20</vt:lpstr>
      <vt:lpstr>Times New Roman</vt:lpstr>
      <vt:lpstr>MASTER</vt:lpstr>
      <vt:lpstr>PowerPoint Presentation</vt:lpstr>
      <vt:lpstr>Responsabilità del revisore  ante D.Lgs 39/2010</vt:lpstr>
      <vt:lpstr>Responsabilità del revisore  nel D.Lgs. 39/2010</vt:lpstr>
      <vt:lpstr>       </vt:lpstr>
      <vt:lpstr>       </vt:lpstr>
      <vt:lpstr>       </vt:lpstr>
      <vt:lpstr>PowerPoint Presentation</vt:lpstr>
      <vt:lpstr>Il giudizio del revisore</vt:lpstr>
      <vt:lpstr>       </vt:lpstr>
      <vt:lpstr>Responsabilità sulla comunicazione  con gli organi di governance </vt:lpstr>
      <vt:lpstr>Responsabilità del revisore sul sistema di controllo interno?</vt:lpstr>
      <vt:lpstr>Responsabilità del revisore sul sistema di controllo interno?</vt:lpstr>
      <vt:lpstr>Responsabilità del revisore sulla continuità aziendale?</vt:lpstr>
      <vt:lpstr>Responsabilità del revisore sulla continuità aziendale? </vt:lpstr>
      <vt:lpstr>Responsabilità del revisore  sull’esistenza di frodi? </vt:lpstr>
      <vt:lpstr>Responsabilità del revisore  sul bilancio consolidato?</vt:lpstr>
      <vt:lpstr>Responsabilità del revisore  sul bilancio consolidato?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Fabio Sartori</dc:creator>
  <cp:lastModifiedBy>Paolo Vesentini</cp:lastModifiedBy>
  <cp:revision>851</cp:revision>
  <cp:lastPrinted>2017-11-03T18:26:30Z</cp:lastPrinted>
  <dcterms:created xsi:type="dcterms:W3CDTF">2009-11-09T13:40:21Z</dcterms:created>
  <dcterms:modified xsi:type="dcterms:W3CDTF">2017-11-14T14:17:21Z</dcterms:modified>
</cp:coreProperties>
</file>