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27"/>
  </p:notesMasterIdLst>
  <p:handoutMasterIdLst>
    <p:handoutMasterId r:id="rId28"/>
  </p:handoutMasterIdLst>
  <p:sldIdLst>
    <p:sldId id="256" r:id="rId3"/>
    <p:sldId id="257" r:id="rId4"/>
    <p:sldId id="280" r:id="rId5"/>
    <p:sldId id="281" r:id="rId6"/>
    <p:sldId id="258" r:id="rId7"/>
    <p:sldId id="259" r:id="rId8"/>
    <p:sldId id="282" r:id="rId9"/>
    <p:sldId id="283" r:id="rId10"/>
    <p:sldId id="261" r:id="rId11"/>
    <p:sldId id="284" r:id="rId12"/>
    <p:sldId id="262" r:id="rId13"/>
    <p:sldId id="264"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9906000" cy="6858000" type="A4"/>
  <p:notesSz cx="9926638" cy="6797675"/>
  <p:defaultTextStyle>
    <a:defPPr>
      <a:defRPr lang="en-GB"/>
    </a:defPPr>
    <a:lvl1pPr algn="l" defTabSz="449263"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tile chiaro 3 - Color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36" autoAdjust="0"/>
    <p:restoredTop sz="94566" autoAdjust="0"/>
  </p:normalViewPr>
  <p:slideViewPr>
    <p:cSldViewPr>
      <p:cViewPr varScale="1">
        <p:scale>
          <a:sx n="109" d="100"/>
          <a:sy n="109" d="100"/>
        </p:scale>
        <p:origin x="1380" y="114"/>
      </p:cViewPr>
      <p:guideLst>
        <p:guide orient="horz" pos="2160"/>
        <p:guide pos="2880"/>
      </p:guideLst>
    </p:cSldViewPr>
  </p:slideViewPr>
  <p:outlineViewPr>
    <p:cViewPr varScale="1">
      <p:scale>
        <a:sx n="170" d="200"/>
        <a:sy n="170" d="200"/>
      </p:scale>
      <p:origin x="0" y="-11220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1"/>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4F332DB0-8189-499F-860D-B86A05CC602F}"/>
              </a:ext>
            </a:extLst>
          </p:cNvPr>
          <p:cNvSpPr>
            <a:spLocks noGrp="1"/>
          </p:cNvSpPr>
          <p:nvPr>
            <p:ph type="hdr" sz="quarter"/>
          </p:nvPr>
        </p:nvSpPr>
        <p:spPr>
          <a:xfrm>
            <a:off x="1" y="1"/>
            <a:ext cx="4301437" cy="339725"/>
          </a:xfrm>
          <a:prstGeom prst="rect">
            <a:avLst/>
          </a:prstGeom>
        </p:spPr>
        <p:txBody>
          <a:bodyPr vert="horz" lIns="91458" tIns="45729" rIns="91458" bIns="45729" rtlCol="0"/>
          <a:lstStyle>
            <a:lvl1pPr algn="l">
              <a:defRPr sz="1200">
                <a:latin typeface="Arial" charset="0"/>
                <a:ea typeface="MS PGothic" charset="0"/>
                <a:cs typeface="MS PGothic" charset="0"/>
              </a:defRPr>
            </a:lvl1pPr>
          </a:lstStyle>
          <a:p>
            <a:pPr>
              <a:defRPr/>
            </a:pPr>
            <a:endParaRPr lang="it-IT"/>
          </a:p>
        </p:txBody>
      </p:sp>
      <p:sp>
        <p:nvSpPr>
          <p:cNvPr id="3" name="Segnaposto data 2">
            <a:extLst>
              <a:ext uri="{FF2B5EF4-FFF2-40B4-BE49-F238E27FC236}">
                <a16:creationId xmlns:a16="http://schemas.microsoft.com/office/drawing/2014/main" id="{D79A1C5A-A7ED-4D13-AD6A-AEEAA8412CBF}"/>
              </a:ext>
            </a:extLst>
          </p:cNvPr>
          <p:cNvSpPr>
            <a:spLocks noGrp="1"/>
          </p:cNvSpPr>
          <p:nvPr>
            <p:ph type="dt" sz="quarter" idx="1"/>
          </p:nvPr>
        </p:nvSpPr>
        <p:spPr>
          <a:xfrm>
            <a:off x="5622027" y="1"/>
            <a:ext cx="4303025" cy="339725"/>
          </a:xfrm>
          <a:prstGeom prst="rect">
            <a:avLst/>
          </a:prstGeom>
        </p:spPr>
        <p:txBody>
          <a:bodyPr vert="horz" wrap="square" lIns="91458" tIns="45729" rIns="91458" bIns="45729" numCol="1" anchor="t" anchorCtr="0" compatLnSpc="1">
            <a:prstTxWarp prst="textNoShape">
              <a:avLst/>
            </a:prstTxWarp>
          </a:bodyPr>
          <a:lstStyle>
            <a:lvl1pPr algn="r">
              <a:defRPr sz="1200"/>
            </a:lvl1pPr>
          </a:lstStyle>
          <a:p>
            <a:pPr>
              <a:defRPr/>
            </a:pPr>
            <a:fld id="{3A838EC3-4AD2-4F2D-BD91-AF6926B88C87}" type="datetimeFigureOut">
              <a:rPr lang="it-IT" altLang="it-IT"/>
              <a:pPr>
                <a:defRPr/>
              </a:pPr>
              <a:t>09/11/2017</a:t>
            </a:fld>
            <a:endParaRPr lang="it-IT" altLang="it-IT"/>
          </a:p>
        </p:txBody>
      </p:sp>
      <p:sp>
        <p:nvSpPr>
          <p:cNvPr id="4" name="Segnaposto piè di pagina 3">
            <a:extLst>
              <a:ext uri="{FF2B5EF4-FFF2-40B4-BE49-F238E27FC236}">
                <a16:creationId xmlns:a16="http://schemas.microsoft.com/office/drawing/2014/main" id="{417511C8-21EE-4D6A-8DAC-B170A5481B86}"/>
              </a:ext>
            </a:extLst>
          </p:cNvPr>
          <p:cNvSpPr>
            <a:spLocks noGrp="1"/>
          </p:cNvSpPr>
          <p:nvPr>
            <p:ph type="ftr" sz="quarter" idx="2"/>
          </p:nvPr>
        </p:nvSpPr>
        <p:spPr>
          <a:xfrm>
            <a:off x="1" y="6456364"/>
            <a:ext cx="4301437" cy="339725"/>
          </a:xfrm>
          <a:prstGeom prst="rect">
            <a:avLst/>
          </a:prstGeom>
        </p:spPr>
        <p:txBody>
          <a:bodyPr vert="horz" lIns="91458" tIns="45729" rIns="91458" bIns="45729" rtlCol="0" anchor="b"/>
          <a:lstStyle>
            <a:lvl1pPr algn="l">
              <a:defRPr sz="1200">
                <a:latin typeface="Arial" charset="0"/>
                <a:ea typeface="MS PGothic" charset="0"/>
                <a:cs typeface="MS PGothic" charset="0"/>
              </a:defRPr>
            </a:lvl1pPr>
          </a:lstStyle>
          <a:p>
            <a:pPr>
              <a:defRPr/>
            </a:pPr>
            <a:endParaRPr lang="it-IT"/>
          </a:p>
        </p:txBody>
      </p:sp>
      <p:sp>
        <p:nvSpPr>
          <p:cNvPr id="5" name="Segnaposto numero diapositiva 4">
            <a:extLst>
              <a:ext uri="{FF2B5EF4-FFF2-40B4-BE49-F238E27FC236}">
                <a16:creationId xmlns:a16="http://schemas.microsoft.com/office/drawing/2014/main" id="{78DC83C8-550A-4996-9076-ED10E0517F8C}"/>
              </a:ext>
            </a:extLst>
          </p:cNvPr>
          <p:cNvSpPr>
            <a:spLocks noGrp="1"/>
          </p:cNvSpPr>
          <p:nvPr>
            <p:ph type="sldNum" sz="quarter" idx="3"/>
          </p:nvPr>
        </p:nvSpPr>
        <p:spPr>
          <a:xfrm>
            <a:off x="5622027" y="6456364"/>
            <a:ext cx="4303025" cy="339725"/>
          </a:xfrm>
          <a:prstGeom prst="rect">
            <a:avLst/>
          </a:prstGeom>
        </p:spPr>
        <p:txBody>
          <a:bodyPr vert="horz" wrap="square" lIns="91458" tIns="45729" rIns="91458" bIns="45729" numCol="1" anchor="b" anchorCtr="0" compatLnSpc="1">
            <a:prstTxWarp prst="textNoShape">
              <a:avLst/>
            </a:prstTxWarp>
          </a:bodyPr>
          <a:lstStyle>
            <a:lvl1pPr algn="r">
              <a:defRPr sz="1200"/>
            </a:lvl1pPr>
          </a:lstStyle>
          <a:p>
            <a:pPr>
              <a:defRPr/>
            </a:pPr>
            <a:fld id="{F0848C73-C1E0-4CDB-A481-CFFB1DB1A39D}"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Rot="1" noChangeAspect="1" noChangeArrowheads="1"/>
          </p:cNvSpPr>
          <p:nvPr>
            <p:ph type="sldImg"/>
          </p:nvPr>
        </p:nvSpPr>
        <p:spPr bwMode="auto">
          <a:xfrm>
            <a:off x="884238" y="812800"/>
            <a:ext cx="5788025" cy="400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Rectangle 2">
            <a:extLst>
              <a:ext uri="{FF2B5EF4-FFF2-40B4-BE49-F238E27FC236}">
                <a16:creationId xmlns:a16="http://schemas.microsoft.com/office/drawing/2014/main" id="{F0F8A279-B9FC-4C7F-840B-024006BAF50E}"/>
              </a:ext>
            </a:extLst>
          </p:cNvPr>
          <p:cNvSpPr>
            <a:spLocks noGrp="1" noChangeArrowheads="1"/>
          </p:cNvSpPr>
          <p:nvPr>
            <p:ph type="body"/>
          </p:nvPr>
        </p:nvSpPr>
        <p:spPr bwMode="auto">
          <a:xfrm>
            <a:off x="755530" y="5080001"/>
            <a:ext cx="6047408" cy="4810125"/>
          </a:xfrm>
          <a:prstGeom prst="rect">
            <a:avLst/>
          </a:prstGeom>
          <a:noFill/>
          <a:ln>
            <a:noFill/>
          </a:ln>
          <a:effectLst/>
          <a:extLst/>
        </p:spPr>
        <p:txBody>
          <a:bodyPr vert="horz" wrap="square" lIns="0" tIns="0" rIns="0" bIns="0" numCol="1" anchor="t" anchorCtr="0" compatLnSpc="1">
            <a:prstTxWarp prst="textNoShape">
              <a:avLst/>
            </a:prstTxWarp>
          </a:bodyPr>
          <a:lstStyle/>
          <a:p>
            <a:pPr lvl="0"/>
            <a:endParaRPr lang="it-IT" noProof="0"/>
          </a:p>
        </p:txBody>
      </p:sp>
      <p:sp>
        <p:nvSpPr>
          <p:cNvPr id="2051" name="Rectangle 3">
            <a:extLst>
              <a:ext uri="{FF2B5EF4-FFF2-40B4-BE49-F238E27FC236}">
                <a16:creationId xmlns:a16="http://schemas.microsoft.com/office/drawing/2014/main" id="{1A5B2D1C-5D50-419C-8E54-B4BDCDFA4F82}"/>
              </a:ext>
            </a:extLst>
          </p:cNvPr>
          <p:cNvSpPr>
            <a:spLocks noGrp="1" noChangeArrowheads="1"/>
          </p:cNvSpPr>
          <p:nvPr>
            <p:ph type="hdr"/>
          </p:nvPr>
        </p:nvSpPr>
        <p:spPr bwMode="auto">
          <a:xfrm>
            <a:off x="1" y="0"/>
            <a:ext cx="3280838" cy="533400"/>
          </a:xfrm>
          <a:prstGeom prst="rect">
            <a:avLst/>
          </a:prstGeom>
          <a:noFill/>
          <a:ln>
            <a:noFill/>
          </a:ln>
          <a:effectLst/>
          <a:extLst/>
        </p:spPr>
        <p:txBody>
          <a:bodyPr vert="horz" wrap="square" lIns="0" tIns="0" rIns="0" bIns="0" numCol="1" anchor="t" anchorCtr="0" compatLnSpc="1">
            <a:prstTxWarp prst="textNoShape">
              <a:avLst/>
            </a:prstTxWarp>
          </a:bodyPr>
          <a:lstStyle>
            <a:lvl1pPr eaLnBrk="1">
              <a:lnSpc>
                <a:spcPct val="93000"/>
              </a:lnSpc>
              <a:buClr>
                <a:srgbClr val="000000"/>
              </a:buClr>
              <a:buSzPct val="100000"/>
              <a:buFont typeface="Times New Roman" charset="0"/>
              <a:buNone/>
              <a:tabLst>
                <a:tab pos="724045" algn="l"/>
                <a:tab pos="1448090" algn="l"/>
                <a:tab pos="2172134" algn="l"/>
                <a:tab pos="2896179" algn="l"/>
              </a:tabLst>
              <a:defRPr sz="1400">
                <a:solidFill>
                  <a:srgbClr val="000000"/>
                </a:solidFill>
                <a:latin typeface="Times New Roman" charset="0"/>
                <a:ea typeface="ＭＳ Ｐゴシック" charset="0"/>
                <a:cs typeface="Arial Unicode MS" charset="0"/>
              </a:defRPr>
            </a:lvl1pPr>
          </a:lstStyle>
          <a:p>
            <a:pPr>
              <a:defRPr/>
            </a:pPr>
            <a:endParaRPr lang="it-IT"/>
          </a:p>
        </p:txBody>
      </p:sp>
      <p:sp>
        <p:nvSpPr>
          <p:cNvPr id="2052" name="Rectangle 4">
            <a:extLst>
              <a:ext uri="{FF2B5EF4-FFF2-40B4-BE49-F238E27FC236}">
                <a16:creationId xmlns:a16="http://schemas.microsoft.com/office/drawing/2014/main" id="{7307A759-A3FB-4AC4-BE8F-5DE61317DE5C}"/>
              </a:ext>
            </a:extLst>
          </p:cNvPr>
          <p:cNvSpPr>
            <a:spLocks noGrp="1" noChangeArrowheads="1"/>
          </p:cNvSpPr>
          <p:nvPr>
            <p:ph type="dt"/>
          </p:nvPr>
        </p:nvSpPr>
        <p:spPr bwMode="auto">
          <a:xfrm>
            <a:off x="4279217" y="0"/>
            <a:ext cx="3280838" cy="533400"/>
          </a:xfrm>
          <a:prstGeom prst="rect">
            <a:avLst/>
          </a:prstGeom>
          <a:noFill/>
          <a:ln>
            <a:noFill/>
          </a:ln>
          <a:effectLst/>
          <a:extLst/>
        </p:spPr>
        <p:txBody>
          <a:bodyPr vert="horz" wrap="square" lIns="0" tIns="0" rIns="0" bIns="0" numCol="1" anchor="t" anchorCtr="0" compatLnSpc="1">
            <a:prstTxWarp prst="textNoShape">
              <a:avLst/>
            </a:prstTxWarp>
          </a:bodyPr>
          <a:lstStyle>
            <a:lvl1pPr algn="r" eaLnBrk="1">
              <a:lnSpc>
                <a:spcPct val="93000"/>
              </a:lnSpc>
              <a:buClr>
                <a:srgbClr val="000000"/>
              </a:buClr>
              <a:buSzPct val="100000"/>
              <a:buFont typeface="Times New Roman" charset="0"/>
              <a:buNone/>
              <a:tabLst>
                <a:tab pos="724045" algn="l"/>
                <a:tab pos="1448090" algn="l"/>
                <a:tab pos="2172134" algn="l"/>
                <a:tab pos="2896179" algn="l"/>
              </a:tabLst>
              <a:defRPr sz="1400">
                <a:solidFill>
                  <a:srgbClr val="000000"/>
                </a:solidFill>
                <a:latin typeface="Times New Roman" charset="0"/>
                <a:ea typeface="ＭＳ Ｐゴシック" charset="0"/>
                <a:cs typeface="Arial Unicode MS" charset="0"/>
              </a:defRPr>
            </a:lvl1pPr>
          </a:lstStyle>
          <a:p>
            <a:pPr>
              <a:defRPr/>
            </a:pPr>
            <a:endParaRPr lang="it-IT"/>
          </a:p>
        </p:txBody>
      </p:sp>
      <p:sp>
        <p:nvSpPr>
          <p:cNvPr id="2053" name="Rectangle 5">
            <a:extLst>
              <a:ext uri="{FF2B5EF4-FFF2-40B4-BE49-F238E27FC236}">
                <a16:creationId xmlns:a16="http://schemas.microsoft.com/office/drawing/2014/main" id="{E8DC0C2F-5C8A-48A6-B8FA-77301B7A3208}"/>
              </a:ext>
            </a:extLst>
          </p:cNvPr>
          <p:cNvSpPr>
            <a:spLocks noGrp="1" noChangeArrowheads="1"/>
          </p:cNvSpPr>
          <p:nvPr>
            <p:ph type="ftr"/>
          </p:nvPr>
        </p:nvSpPr>
        <p:spPr bwMode="auto">
          <a:xfrm>
            <a:off x="1" y="10158414"/>
            <a:ext cx="3280838" cy="534987"/>
          </a:xfrm>
          <a:prstGeom prst="rect">
            <a:avLst/>
          </a:prstGeom>
          <a:noFill/>
          <a:ln>
            <a:noFill/>
          </a:ln>
          <a:effectLst/>
          <a:extLst/>
        </p:spPr>
        <p:txBody>
          <a:bodyPr vert="horz" wrap="square" lIns="0" tIns="0" rIns="0" bIns="0" numCol="1" anchor="b" anchorCtr="0" compatLnSpc="1">
            <a:prstTxWarp prst="textNoShape">
              <a:avLst/>
            </a:prstTxWarp>
          </a:bodyPr>
          <a:lstStyle>
            <a:lvl1pPr eaLnBrk="1">
              <a:lnSpc>
                <a:spcPct val="93000"/>
              </a:lnSpc>
              <a:buClr>
                <a:srgbClr val="000000"/>
              </a:buClr>
              <a:buSzPct val="100000"/>
              <a:buFont typeface="Times New Roman" charset="0"/>
              <a:buNone/>
              <a:tabLst>
                <a:tab pos="724045" algn="l"/>
                <a:tab pos="1448090" algn="l"/>
                <a:tab pos="2172134" algn="l"/>
                <a:tab pos="2896179" algn="l"/>
              </a:tabLst>
              <a:defRPr sz="1400">
                <a:solidFill>
                  <a:srgbClr val="000000"/>
                </a:solidFill>
                <a:latin typeface="Times New Roman" charset="0"/>
                <a:ea typeface="ＭＳ Ｐゴシック" charset="0"/>
                <a:cs typeface="Arial Unicode MS" charset="0"/>
              </a:defRPr>
            </a:lvl1pPr>
          </a:lstStyle>
          <a:p>
            <a:pPr>
              <a:defRPr/>
            </a:pPr>
            <a:endParaRPr lang="it-IT"/>
          </a:p>
        </p:txBody>
      </p:sp>
      <p:sp>
        <p:nvSpPr>
          <p:cNvPr id="2054" name="Rectangle 6">
            <a:extLst>
              <a:ext uri="{FF2B5EF4-FFF2-40B4-BE49-F238E27FC236}">
                <a16:creationId xmlns:a16="http://schemas.microsoft.com/office/drawing/2014/main" id="{AC8D656D-9FD9-4DF3-9343-B25778F4788A}"/>
              </a:ext>
            </a:extLst>
          </p:cNvPr>
          <p:cNvSpPr>
            <a:spLocks noGrp="1" noChangeArrowheads="1"/>
          </p:cNvSpPr>
          <p:nvPr>
            <p:ph type="sldNum"/>
          </p:nvPr>
        </p:nvSpPr>
        <p:spPr bwMode="auto">
          <a:xfrm>
            <a:off x="4279217" y="10158414"/>
            <a:ext cx="3280838" cy="534987"/>
          </a:xfrm>
          <a:prstGeom prst="rect">
            <a:avLst/>
          </a:prstGeom>
          <a:noFill/>
          <a:ln>
            <a:noFill/>
          </a:ln>
          <a:effectLst/>
          <a:extLst/>
        </p:spPr>
        <p:txBody>
          <a:bodyPr vert="horz" wrap="square" lIns="0" tIns="0" rIns="0" bIns="0" numCol="1" anchor="b" anchorCtr="0" compatLnSpc="1">
            <a:prstTxWarp prst="textNoShape">
              <a:avLst/>
            </a:prstTxWarp>
          </a:bodyPr>
          <a:lstStyle>
            <a:lvl1pPr algn="r" eaLnBrk="1">
              <a:lnSpc>
                <a:spcPct val="93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fld id="{238634B2-1C5D-48B4-9153-A28336C0BA45}"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S PGothic"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S PGothic" charset="0"/>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S PGothic" charset="0"/>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S PGothic" charset="0"/>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6"/>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1pPr>
            <a:lvl2pPr>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2pPr>
            <a:lvl3pPr>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3pPr>
            <a:lvl4pPr>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4pPr>
            <a:lvl5pPr>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9pPr>
          </a:lstStyle>
          <a:p>
            <a:fld id="{4E581E6C-64CF-424C-B0BF-F270DDE156B0}" type="slidenum">
              <a:rPr lang="it-IT" altLang="it-IT" smtClean="0">
                <a:solidFill>
                  <a:srgbClr val="000000"/>
                </a:solidFill>
                <a:latin typeface="Times New Roman" panose="02020603050405020304" pitchFamily="18" charset="0"/>
              </a:rPr>
              <a:pPr/>
              <a:t>1</a:t>
            </a:fld>
            <a:endParaRPr lang="it-IT" altLang="it-IT">
              <a:solidFill>
                <a:srgbClr val="000000"/>
              </a:solidFill>
              <a:latin typeface="Times New Roman" panose="02020603050405020304" pitchFamily="18" charset="0"/>
            </a:endParaRPr>
          </a:p>
        </p:txBody>
      </p:sp>
      <p:sp>
        <p:nvSpPr>
          <p:cNvPr id="5123" name="Rectangle 1"/>
          <p:cNvSpPr>
            <a:spLocks noChangeArrowheads="1"/>
          </p:cNvSpPr>
          <p:nvPr/>
        </p:nvSpPr>
        <p:spPr bwMode="auto">
          <a:xfrm>
            <a:off x="4279216" y="10161589"/>
            <a:ext cx="327290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1pPr>
            <a:lvl2pPr>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2pPr>
            <a:lvl3pPr>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3pPr>
            <a:lvl4pPr>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4pPr>
            <a:lvl5pPr>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9pPr>
          </a:lstStyle>
          <a:p>
            <a:pPr algn="r" eaLnBrk="1">
              <a:lnSpc>
                <a:spcPct val="93000"/>
              </a:lnSpc>
              <a:buClr>
                <a:srgbClr val="000000"/>
              </a:buClr>
              <a:buSzPct val="100000"/>
              <a:buFont typeface="Times New Roman" panose="02020603050405020304" pitchFamily="18" charset="0"/>
              <a:buNone/>
            </a:pPr>
            <a:fld id="{3A366E9F-29D4-435F-9BA7-20FAB95FD148}" type="slidenum">
              <a:rPr lang="it-IT" altLang="it-IT" sz="1400">
                <a:solidFill>
                  <a:srgbClr val="000000"/>
                </a:solidFill>
                <a:latin typeface="Times New Roman" panose="02020603050405020304" pitchFamily="18" charset="0"/>
              </a:rPr>
              <a:pPr algn="r" eaLnBrk="1">
                <a:lnSpc>
                  <a:spcPct val="93000"/>
                </a:lnSpc>
                <a:buClr>
                  <a:srgbClr val="000000"/>
                </a:buClr>
                <a:buSzPct val="100000"/>
                <a:buFont typeface="Times New Roman" panose="02020603050405020304" pitchFamily="18" charset="0"/>
                <a:buNone/>
              </a:pPr>
              <a:t>1</a:t>
            </a:fld>
            <a:endParaRPr lang="it-IT" altLang="it-IT" sz="1400">
              <a:solidFill>
                <a:srgbClr val="000000"/>
              </a:solidFill>
              <a:latin typeface="Times New Roman" panose="02020603050405020304" pitchFamily="18" charset="0"/>
            </a:endParaRPr>
          </a:p>
        </p:txBody>
      </p:sp>
      <p:sp>
        <p:nvSpPr>
          <p:cNvPr id="5124" name="Rectangle 2"/>
          <p:cNvSpPr>
            <a:spLocks noChangeArrowheads="1"/>
          </p:cNvSpPr>
          <p:nvPr/>
        </p:nvSpPr>
        <p:spPr bwMode="auto">
          <a:xfrm>
            <a:off x="4279216" y="10161588"/>
            <a:ext cx="3276076"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1pPr>
            <a:lvl2pPr>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2pPr>
            <a:lvl3pPr>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3pPr>
            <a:lvl4pPr>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4pPr>
            <a:lvl5pPr>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ea typeface="MS PGothic" panose="020B0600070205080204" pitchFamily="34" charset="-128"/>
              </a:defRPr>
            </a:lvl9pPr>
          </a:lstStyle>
          <a:p>
            <a:pPr algn="r" eaLnBrk="1">
              <a:lnSpc>
                <a:spcPct val="93000"/>
              </a:lnSpc>
              <a:buClr>
                <a:srgbClr val="000000"/>
              </a:buClr>
              <a:buSzPct val="100000"/>
              <a:buFont typeface="Times New Roman" panose="02020603050405020304" pitchFamily="18" charset="0"/>
              <a:buNone/>
            </a:pPr>
            <a:fld id="{1F55EA6C-776E-4C12-9ED4-3DD62432B6EE}" type="slidenum">
              <a:rPr lang="it-IT" altLang="it-IT" sz="1400">
                <a:solidFill>
                  <a:srgbClr val="000000"/>
                </a:solidFill>
                <a:latin typeface="Times New Roman" panose="02020603050405020304" pitchFamily="18" charset="0"/>
              </a:rPr>
              <a:pPr algn="r" eaLnBrk="1">
                <a:lnSpc>
                  <a:spcPct val="93000"/>
                </a:lnSpc>
                <a:buClr>
                  <a:srgbClr val="000000"/>
                </a:buClr>
                <a:buSzPct val="100000"/>
                <a:buFont typeface="Times New Roman" panose="02020603050405020304" pitchFamily="18" charset="0"/>
                <a:buNone/>
              </a:pPr>
              <a:t>1</a:t>
            </a:fld>
            <a:endParaRPr lang="it-IT" altLang="it-IT" sz="1400">
              <a:solidFill>
                <a:srgbClr val="000000"/>
              </a:solidFill>
              <a:latin typeface="Times New Roman" panose="02020603050405020304" pitchFamily="18" charset="0"/>
            </a:endParaRPr>
          </a:p>
        </p:txBody>
      </p:sp>
      <p:sp>
        <p:nvSpPr>
          <p:cNvPr id="5125" name="Rectangle 3"/>
          <p:cNvSpPr>
            <a:spLocks noChangeArrowheads="1"/>
          </p:cNvSpPr>
          <p:nvPr/>
        </p:nvSpPr>
        <p:spPr bwMode="auto">
          <a:xfrm>
            <a:off x="993616" y="3228976"/>
            <a:ext cx="7942580" cy="306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58" tIns="45729" rIns="91458" bIns="45729" anchor="ctr"/>
          <a:lstStyle/>
          <a:p>
            <a:pPr eaLnBrk="1">
              <a:lnSpc>
                <a:spcPct val="93000"/>
              </a:lnSpc>
              <a:buClr>
                <a:srgbClr val="000000"/>
              </a:buClr>
              <a:buSzPct val="100000"/>
              <a:buFont typeface="Times New Roman" panose="02020603050405020304" pitchFamily="18" charset="0"/>
              <a:buNone/>
            </a:pPr>
            <a:endParaRPr lang="it-IT" altLang="it-IT"/>
          </a:p>
        </p:txBody>
      </p:sp>
      <p:sp>
        <p:nvSpPr>
          <p:cNvPr id="5126" name="Rectangle 4"/>
          <p:cNvSpPr>
            <a:spLocks noChangeArrowheads="1"/>
          </p:cNvSpPr>
          <p:nvPr/>
        </p:nvSpPr>
        <p:spPr bwMode="auto">
          <a:xfrm>
            <a:off x="5623614" y="6459539"/>
            <a:ext cx="43046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18" tIns="45009" rIns="90018" bIns="45009"/>
          <a:lstStyle>
            <a:lvl1pPr>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1pPr>
            <a:lvl2pPr>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2pPr>
            <a:lvl3pPr>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3pPr>
            <a:lvl4pPr>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4pPr>
            <a:lvl5pPr>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9pPr>
          </a:lstStyle>
          <a:p>
            <a:pPr eaLnBrk="1">
              <a:buClr>
                <a:srgbClr val="000000"/>
              </a:buClr>
              <a:buSzPct val="100000"/>
              <a:buFont typeface="Times New Roman" panose="02020603050405020304" pitchFamily="18" charset="0"/>
              <a:buNone/>
            </a:pPr>
            <a:fld id="{439CE27D-1110-455B-8A77-4E6EB7B953C1}" type="slidenum">
              <a:rPr lang="it-IT" altLang="it-IT" sz="1600" b="1">
                <a:solidFill>
                  <a:srgbClr val="000000"/>
                </a:solidFill>
              </a:rPr>
              <a:pPr eaLnBrk="1">
                <a:buClr>
                  <a:srgbClr val="000000"/>
                </a:buClr>
                <a:buSzPct val="100000"/>
                <a:buFont typeface="Times New Roman" panose="02020603050405020304" pitchFamily="18" charset="0"/>
                <a:buNone/>
              </a:pPr>
              <a:t>1</a:t>
            </a:fld>
            <a:endParaRPr lang="it-IT" altLang="it-IT" sz="1600" b="1">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742831" y="2130426"/>
            <a:ext cx="8420338" cy="1470025"/>
          </a:xfrm>
        </p:spPr>
        <p:txBody>
          <a:bodyPr/>
          <a:lstStyle/>
          <a:p>
            <a:r>
              <a:rPr lang="it-IT"/>
              <a:t>Fare clic per modificare stile</a:t>
            </a:r>
          </a:p>
        </p:txBody>
      </p:sp>
      <p:sp>
        <p:nvSpPr>
          <p:cNvPr id="3" name="Sottotitolo 2"/>
          <p:cNvSpPr>
            <a:spLocks noGrp="1"/>
          </p:cNvSpPr>
          <p:nvPr>
            <p:ph type="subTitle" idx="1"/>
          </p:nvPr>
        </p:nvSpPr>
        <p:spPr>
          <a:xfrm>
            <a:off x="1485662" y="3886200"/>
            <a:ext cx="6934676"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extLst>
      <p:ext uri="{BB962C8B-B14F-4D97-AF65-F5344CB8AC3E}">
        <p14:creationId xmlns:p14="http://schemas.microsoft.com/office/powerpoint/2010/main" val="1776348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725567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180699" y="273050"/>
            <a:ext cx="2226906" cy="585628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95220" y="273050"/>
            <a:ext cx="6533103" cy="585628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4636147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9FD196-3223-4746-85AD-840CCF466643}"/>
              </a:ext>
            </a:extLst>
          </p:cNvPr>
          <p:cNvSpPr>
            <a:spLocks noGrp="1"/>
          </p:cNvSpPr>
          <p:nvPr>
            <p:ph type="ctrTitle"/>
          </p:nvPr>
        </p:nvSpPr>
        <p:spPr>
          <a:xfrm>
            <a:off x="1238250" y="1122363"/>
            <a:ext cx="74295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3543352-5A26-4F44-9D32-8D617B05CAFD}"/>
              </a:ext>
            </a:extLst>
          </p:cNvPr>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F78E581-C003-45EB-A2FC-5625D7F6DC7C}"/>
              </a:ext>
            </a:extLst>
          </p:cNvPr>
          <p:cNvSpPr>
            <a:spLocks noGrp="1"/>
          </p:cNvSpPr>
          <p:nvPr>
            <p:ph type="dt" sz="half" idx="10"/>
          </p:nvPr>
        </p:nvSpPr>
        <p:spPr/>
        <p:txBody>
          <a:bodyPr/>
          <a:lstStyle/>
          <a:p>
            <a:fld id="{AE7EC152-D553-4715-B02C-D079BF9DE3FF}" type="datetimeFigureOut">
              <a:rPr lang="it-IT" smtClean="0"/>
              <a:t>09/11/2017</a:t>
            </a:fld>
            <a:endParaRPr lang="it-IT"/>
          </a:p>
        </p:txBody>
      </p:sp>
      <p:sp>
        <p:nvSpPr>
          <p:cNvPr id="5" name="Segnaposto piè di pagina 4">
            <a:extLst>
              <a:ext uri="{FF2B5EF4-FFF2-40B4-BE49-F238E27FC236}">
                <a16:creationId xmlns:a16="http://schemas.microsoft.com/office/drawing/2014/main" id="{405568A2-CB01-4852-8582-A0F443ED822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28A7C8F-F261-43CB-80F3-577440027AD6}"/>
              </a:ext>
            </a:extLst>
          </p:cNvPr>
          <p:cNvSpPr>
            <a:spLocks noGrp="1"/>
          </p:cNvSpPr>
          <p:nvPr>
            <p:ph type="sldNum" sz="quarter" idx="12"/>
          </p:nvPr>
        </p:nvSpPr>
        <p:spPr/>
        <p:txBody>
          <a:bodyPr/>
          <a:lstStyle/>
          <a:p>
            <a:fld id="{AD464CFC-C03A-4AD5-B8CD-DC810183E417}" type="slidenum">
              <a:rPr lang="it-IT" smtClean="0"/>
              <a:t>‹N›</a:t>
            </a:fld>
            <a:endParaRPr lang="it-IT"/>
          </a:p>
        </p:txBody>
      </p:sp>
    </p:spTree>
    <p:extLst>
      <p:ext uri="{BB962C8B-B14F-4D97-AF65-F5344CB8AC3E}">
        <p14:creationId xmlns:p14="http://schemas.microsoft.com/office/powerpoint/2010/main" val="3789495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C704B7-0793-4037-AB24-C396B448315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20CC987-2968-43F2-B1C3-04B41BF49371}"/>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F610F7D-0D90-413E-9869-1192B1E05C9C}"/>
              </a:ext>
            </a:extLst>
          </p:cNvPr>
          <p:cNvSpPr>
            <a:spLocks noGrp="1"/>
          </p:cNvSpPr>
          <p:nvPr>
            <p:ph type="dt" sz="half" idx="10"/>
          </p:nvPr>
        </p:nvSpPr>
        <p:spPr/>
        <p:txBody>
          <a:bodyPr/>
          <a:lstStyle/>
          <a:p>
            <a:fld id="{AE7EC152-D553-4715-B02C-D079BF9DE3FF}" type="datetimeFigureOut">
              <a:rPr lang="it-IT" smtClean="0"/>
              <a:t>09/11/2017</a:t>
            </a:fld>
            <a:endParaRPr lang="it-IT"/>
          </a:p>
        </p:txBody>
      </p:sp>
      <p:sp>
        <p:nvSpPr>
          <p:cNvPr id="5" name="Segnaposto piè di pagina 4">
            <a:extLst>
              <a:ext uri="{FF2B5EF4-FFF2-40B4-BE49-F238E27FC236}">
                <a16:creationId xmlns:a16="http://schemas.microsoft.com/office/drawing/2014/main" id="{63D312BF-EE8D-420F-82E4-D83D60A0EB1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D4AB683-B3DB-402C-BE9D-4E8CE8BD9F78}"/>
              </a:ext>
            </a:extLst>
          </p:cNvPr>
          <p:cNvSpPr>
            <a:spLocks noGrp="1"/>
          </p:cNvSpPr>
          <p:nvPr>
            <p:ph type="sldNum" sz="quarter" idx="12"/>
          </p:nvPr>
        </p:nvSpPr>
        <p:spPr/>
        <p:txBody>
          <a:bodyPr/>
          <a:lstStyle/>
          <a:p>
            <a:fld id="{AD464CFC-C03A-4AD5-B8CD-DC810183E417}" type="slidenum">
              <a:rPr lang="it-IT" smtClean="0"/>
              <a:t>‹N›</a:t>
            </a:fld>
            <a:endParaRPr lang="it-IT"/>
          </a:p>
        </p:txBody>
      </p:sp>
    </p:spTree>
    <p:extLst>
      <p:ext uri="{BB962C8B-B14F-4D97-AF65-F5344CB8AC3E}">
        <p14:creationId xmlns:p14="http://schemas.microsoft.com/office/powerpoint/2010/main" val="4077020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59DC28-2FA4-487A-AF43-A9B20D452C5F}"/>
              </a:ext>
            </a:extLst>
          </p:cNvPr>
          <p:cNvSpPr>
            <a:spLocks noGrp="1"/>
          </p:cNvSpPr>
          <p:nvPr>
            <p:ph type="title"/>
          </p:nvPr>
        </p:nvSpPr>
        <p:spPr>
          <a:xfrm>
            <a:off x="676275" y="1709738"/>
            <a:ext cx="8543925"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CF4DB8A-9315-4FF8-9617-7DB9C107DE6F}"/>
              </a:ext>
            </a:extLst>
          </p:cNvPr>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850C0CF7-9F98-450B-A4A8-68169BDCF1C1}"/>
              </a:ext>
            </a:extLst>
          </p:cNvPr>
          <p:cNvSpPr>
            <a:spLocks noGrp="1"/>
          </p:cNvSpPr>
          <p:nvPr>
            <p:ph type="dt" sz="half" idx="10"/>
          </p:nvPr>
        </p:nvSpPr>
        <p:spPr/>
        <p:txBody>
          <a:bodyPr/>
          <a:lstStyle/>
          <a:p>
            <a:fld id="{AE7EC152-D553-4715-B02C-D079BF9DE3FF}" type="datetimeFigureOut">
              <a:rPr lang="it-IT" smtClean="0"/>
              <a:t>09/11/2017</a:t>
            </a:fld>
            <a:endParaRPr lang="it-IT"/>
          </a:p>
        </p:txBody>
      </p:sp>
      <p:sp>
        <p:nvSpPr>
          <p:cNvPr id="5" name="Segnaposto piè di pagina 4">
            <a:extLst>
              <a:ext uri="{FF2B5EF4-FFF2-40B4-BE49-F238E27FC236}">
                <a16:creationId xmlns:a16="http://schemas.microsoft.com/office/drawing/2014/main" id="{B31928F2-3E3C-4817-AB42-355F896F6F3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DE678D2-080A-414C-9800-4E7734C0043B}"/>
              </a:ext>
            </a:extLst>
          </p:cNvPr>
          <p:cNvSpPr>
            <a:spLocks noGrp="1"/>
          </p:cNvSpPr>
          <p:nvPr>
            <p:ph type="sldNum" sz="quarter" idx="12"/>
          </p:nvPr>
        </p:nvSpPr>
        <p:spPr/>
        <p:txBody>
          <a:bodyPr/>
          <a:lstStyle/>
          <a:p>
            <a:fld id="{AD464CFC-C03A-4AD5-B8CD-DC810183E417}" type="slidenum">
              <a:rPr lang="it-IT" smtClean="0"/>
              <a:t>‹N›</a:t>
            </a:fld>
            <a:endParaRPr lang="it-IT"/>
          </a:p>
        </p:txBody>
      </p:sp>
    </p:spTree>
    <p:extLst>
      <p:ext uri="{BB962C8B-B14F-4D97-AF65-F5344CB8AC3E}">
        <p14:creationId xmlns:p14="http://schemas.microsoft.com/office/powerpoint/2010/main" val="2005349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4C4A6A-D148-4AA4-9654-126C524D622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602B93B-BE0E-4BBB-AE10-B7AF3BDEE6CE}"/>
              </a:ext>
            </a:extLst>
          </p:cNvPr>
          <p:cNvSpPr>
            <a:spLocks noGrp="1"/>
          </p:cNvSpPr>
          <p:nvPr>
            <p:ph sz="half" idx="1"/>
          </p:nvPr>
        </p:nvSpPr>
        <p:spPr>
          <a:xfrm>
            <a:off x="681038" y="1825625"/>
            <a:ext cx="4195762"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2CA28B9-B9F0-4E77-B622-41A7374A7F2D}"/>
              </a:ext>
            </a:extLst>
          </p:cNvPr>
          <p:cNvSpPr>
            <a:spLocks noGrp="1"/>
          </p:cNvSpPr>
          <p:nvPr>
            <p:ph sz="half" idx="2"/>
          </p:nvPr>
        </p:nvSpPr>
        <p:spPr>
          <a:xfrm>
            <a:off x="5029200" y="1825625"/>
            <a:ext cx="4195763"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3A50A9B-76F3-4F80-BA41-C0E6856F1566}"/>
              </a:ext>
            </a:extLst>
          </p:cNvPr>
          <p:cNvSpPr>
            <a:spLocks noGrp="1"/>
          </p:cNvSpPr>
          <p:nvPr>
            <p:ph type="dt" sz="half" idx="10"/>
          </p:nvPr>
        </p:nvSpPr>
        <p:spPr/>
        <p:txBody>
          <a:bodyPr/>
          <a:lstStyle/>
          <a:p>
            <a:fld id="{AE7EC152-D553-4715-B02C-D079BF9DE3FF}" type="datetimeFigureOut">
              <a:rPr lang="it-IT" smtClean="0"/>
              <a:t>09/11/2017</a:t>
            </a:fld>
            <a:endParaRPr lang="it-IT"/>
          </a:p>
        </p:txBody>
      </p:sp>
      <p:sp>
        <p:nvSpPr>
          <p:cNvPr id="6" name="Segnaposto piè di pagina 5">
            <a:extLst>
              <a:ext uri="{FF2B5EF4-FFF2-40B4-BE49-F238E27FC236}">
                <a16:creationId xmlns:a16="http://schemas.microsoft.com/office/drawing/2014/main" id="{9C2C0C23-10D8-4EEF-A2E0-1FC0848C9DF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81056CD-B377-4E74-B2E8-5DDA2A6F4291}"/>
              </a:ext>
            </a:extLst>
          </p:cNvPr>
          <p:cNvSpPr>
            <a:spLocks noGrp="1"/>
          </p:cNvSpPr>
          <p:nvPr>
            <p:ph type="sldNum" sz="quarter" idx="12"/>
          </p:nvPr>
        </p:nvSpPr>
        <p:spPr/>
        <p:txBody>
          <a:bodyPr/>
          <a:lstStyle/>
          <a:p>
            <a:fld id="{AD464CFC-C03A-4AD5-B8CD-DC810183E417}" type="slidenum">
              <a:rPr lang="it-IT" smtClean="0"/>
              <a:t>‹N›</a:t>
            </a:fld>
            <a:endParaRPr lang="it-IT"/>
          </a:p>
        </p:txBody>
      </p:sp>
    </p:spTree>
    <p:extLst>
      <p:ext uri="{BB962C8B-B14F-4D97-AF65-F5344CB8AC3E}">
        <p14:creationId xmlns:p14="http://schemas.microsoft.com/office/powerpoint/2010/main" val="2063570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1324BE-1A24-4D13-84B7-061A0D1089FD}"/>
              </a:ext>
            </a:extLst>
          </p:cNvPr>
          <p:cNvSpPr>
            <a:spLocks noGrp="1"/>
          </p:cNvSpPr>
          <p:nvPr>
            <p:ph type="title"/>
          </p:nvPr>
        </p:nvSpPr>
        <p:spPr>
          <a:xfrm>
            <a:off x="682625" y="365125"/>
            <a:ext cx="8543925"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8C7ECAE-E8BC-49CA-864B-EDCF638F145B}"/>
              </a:ext>
            </a:extLst>
          </p:cNvPr>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A276571C-3491-4D04-871B-A46CF1727979}"/>
              </a:ext>
            </a:extLst>
          </p:cNvPr>
          <p:cNvSpPr>
            <a:spLocks noGrp="1"/>
          </p:cNvSpPr>
          <p:nvPr>
            <p:ph sz="half" idx="2"/>
          </p:nvPr>
        </p:nvSpPr>
        <p:spPr>
          <a:xfrm>
            <a:off x="682625" y="2505075"/>
            <a:ext cx="4191000"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684C4E14-3E12-4CE2-AEEC-8D5BC56DA490}"/>
              </a:ext>
            </a:extLst>
          </p:cNvPr>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2117B295-3FBD-48EB-85FE-56163AA3FA75}"/>
              </a:ext>
            </a:extLst>
          </p:cNvPr>
          <p:cNvSpPr>
            <a:spLocks noGrp="1"/>
          </p:cNvSpPr>
          <p:nvPr>
            <p:ph sz="quarter" idx="4"/>
          </p:nvPr>
        </p:nvSpPr>
        <p:spPr>
          <a:xfrm>
            <a:off x="5014913" y="2505075"/>
            <a:ext cx="421163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7544BF0-4C44-4CF0-B17C-4122536D98B4}"/>
              </a:ext>
            </a:extLst>
          </p:cNvPr>
          <p:cNvSpPr>
            <a:spLocks noGrp="1"/>
          </p:cNvSpPr>
          <p:nvPr>
            <p:ph type="dt" sz="half" idx="10"/>
          </p:nvPr>
        </p:nvSpPr>
        <p:spPr/>
        <p:txBody>
          <a:bodyPr/>
          <a:lstStyle/>
          <a:p>
            <a:fld id="{AE7EC152-D553-4715-B02C-D079BF9DE3FF}" type="datetimeFigureOut">
              <a:rPr lang="it-IT" smtClean="0"/>
              <a:t>09/11/2017</a:t>
            </a:fld>
            <a:endParaRPr lang="it-IT"/>
          </a:p>
        </p:txBody>
      </p:sp>
      <p:sp>
        <p:nvSpPr>
          <p:cNvPr id="8" name="Segnaposto piè di pagina 7">
            <a:extLst>
              <a:ext uri="{FF2B5EF4-FFF2-40B4-BE49-F238E27FC236}">
                <a16:creationId xmlns:a16="http://schemas.microsoft.com/office/drawing/2014/main" id="{3DB36809-90B4-4159-9E4D-3319BE4CB37B}"/>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1246A3C3-F755-4502-8E27-3D19BB115C36}"/>
              </a:ext>
            </a:extLst>
          </p:cNvPr>
          <p:cNvSpPr>
            <a:spLocks noGrp="1"/>
          </p:cNvSpPr>
          <p:nvPr>
            <p:ph type="sldNum" sz="quarter" idx="12"/>
          </p:nvPr>
        </p:nvSpPr>
        <p:spPr/>
        <p:txBody>
          <a:bodyPr/>
          <a:lstStyle/>
          <a:p>
            <a:fld id="{AD464CFC-C03A-4AD5-B8CD-DC810183E417}" type="slidenum">
              <a:rPr lang="it-IT" smtClean="0"/>
              <a:t>‹N›</a:t>
            </a:fld>
            <a:endParaRPr lang="it-IT"/>
          </a:p>
        </p:txBody>
      </p:sp>
    </p:spTree>
    <p:extLst>
      <p:ext uri="{BB962C8B-B14F-4D97-AF65-F5344CB8AC3E}">
        <p14:creationId xmlns:p14="http://schemas.microsoft.com/office/powerpoint/2010/main" val="7383180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1209B2-265B-46D1-85A7-C173C99505C8}"/>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6CD430E3-4644-47DD-B899-02AE95FA63F0}"/>
              </a:ext>
            </a:extLst>
          </p:cNvPr>
          <p:cNvSpPr>
            <a:spLocks noGrp="1"/>
          </p:cNvSpPr>
          <p:nvPr>
            <p:ph type="dt" sz="half" idx="10"/>
          </p:nvPr>
        </p:nvSpPr>
        <p:spPr/>
        <p:txBody>
          <a:bodyPr/>
          <a:lstStyle/>
          <a:p>
            <a:fld id="{AE7EC152-D553-4715-B02C-D079BF9DE3FF}" type="datetimeFigureOut">
              <a:rPr lang="it-IT" smtClean="0"/>
              <a:t>09/11/2017</a:t>
            </a:fld>
            <a:endParaRPr lang="it-IT"/>
          </a:p>
        </p:txBody>
      </p:sp>
      <p:sp>
        <p:nvSpPr>
          <p:cNvPr id="4" name="Segnaposto piè di pagina 3">
            <a:extLst>
              <a:ext uri="{FF2B5EF4-FFF2-40B4-BE49-F238E27FC236}">
                <a16:creationId xmlns:a16="http://schemas.microsoft.com/office/drawing/2014/main" id="{DBE7F4EB-AF6A-4667-96A7-98CF27ED6DA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5055C3F-C885-4ED4-B807-87FDE490492E}"/>
              </a:ext>
            </a:extLst>
          </p:cNvPr>
          <p:cNvSpPr>
            <a:spLocks noGrp="1"/>
          </p:cNvSpPr>
          <p:nvPr>
            <p:ph type="sldNum" sz="quarter" idx="12"/>
          </p:nvPr>
        </p:nvSpPr>
        <p:spPr/>
        <p:txBody>
          <a:bodyPr/>
          <a:lstStyle/>
          <a:p>
            <a:fld id="{AD464CFC-C03A-4AD5-B8CD-DC810183E417}" type="slidenum">
              <a:rPr lang="it-IT" smtClean="0"/>
              <a:t>‹N›</a:t>
            </a:fld>
            <a:endParaRPr lang="it-IT"/>
          </a:p>
        </p:txBody>
      </p:sp>
    </p:spTree>
    <p:extLst>
      <p:ext uri="{BB962C8B-B14F-4D97-AF65-F5344CB8AC3E}">
        <p14:creationId xmlns:p14="http://schemas.microsoft.com/office/powerpoint/2010/main" val="14478167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76A85F4-FD8D-4C63-93B6-17797D9F7A81}"/>
              </a:ext>
            </a:extLst>
          </p:cNvPr>
          <p:cNvSpPr>
            <a:spLocks noGrp="1"/>
          </p:cNvSpPr>
          <p:nvPr>
            <p:ph type="dt" sz="half" idx="10"/>
          </p:nvPr>
        </p:nvSpPr>
        <p:spPr/>
        <p:txBody>
          <a:bodyPr/>
          <a:lstStyle/>
          <a:p>
            <a:fld id="{AE7EC152-D553-4715-B02C-D079BF9DE3FF}" type="datetimeFigureOut">
              <a:rPr lang="it-IT" smtClean="0"/>
              <a:t>09/11/2017</a:t>
            </a:fld>
            <a:endParaRPr lang="it-IT"/>
          </a:p>
        </p:txBody>
      </p:sp>
      <p:sp>
        <p:nvSpPr>
          <p:cNvPr id="3" name="Segnaposto piè di pagina 2">
            <a:extLst>
              <a:ext uri="{FF2B5EF4-FFF2-40B4-BE49-F238E27FC236}">
                <a16:creationId xmlns:a16="http://schemas.microsoft.com/office/drawing/2014/main" id="{0D174FE2-B39E-427F-AA1C-D7530C1832D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1DF63E3-0600-4A9A-AF85-9A336E3E6D01}"/>
              </a:ext>
            </a:extLst>
          </p:cNvPr>
          <p:cNvSpPr>
            <a:spLocks noGrp="1"/>
          </p:cNvSpPr>
          <p:nvPr>
            <p:ph type="sldNum" sz="quarter" idx="12"/>
          </p:nvPr>
        </p:nvSpPr>
        <p:spPr/>
        <p:txBody>
          <a:bodyPr/>
          <a:lstStyle/>
          <a:p>
            <a:fld id="{AD464CFC-C03A-4AD5-B8CD-DC810183E417}" type="slidenum">
              <a:rPr lang="it-IT" smtClean="0"/>
              <a:t>‹N›</a:t>
            </a:fld>
            <a:endParaRPr lang="it-IT"/>
          </a:p>
        </p:txBody>
      </p:sp>
    </p:spTree>
    <p:extLst>
      <p:ext uri="{BB962C8B-B14F-4D97-AF65-F5344CB8AC3E}">
        <p14:creationId xmlns:p14="http://schemas.microsoft.com/office/powerpoint/2010/main" val="23465515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35ADAF-7337-48FC-AF56-A2B0F1FE91F1}"/>
              </a:ext>
            </a:extLst>
          </p:cNvPr>
          <p:cNvSpPr>
            <a:spLocks noGrp="1"/>
          </p:cNvSpPr>
          <p:nvPr>
            <p:ph type="title"/>
          </p:nvPr>
        </p:nvSpPr>
        <p:spPr>
          <a:xfrm>
            <a:off x="682625" y="457200"/>
            <a:ext cx="3194050"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1E3FE54-88D6-4C8B-8889-E367C393C713}"/>
              </a:ext>
            </a:extLst>
          </p:cNvPr>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5D1E49B-CFE6-42DC-B8BC-2BF646D713E1}"/>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7C855FC7-54C0-42BB-9C07-C17FEBD1E32C}"/>
              </a:ext>
            </a:extLst>
          </p:cNvPr>
          <p:cNvSpPr>
            <a:spLocks noGrp="1"/>
          </p:cNvSpPr>
          <p:nvPr>
            <p:ph type="dt" sz="half" idx="10"/>
          </p:nvPr>
        </p:nvSpPr>
        <p:spPr/>
        <p:txBody>
          <a:bodyPr/>
          <a:lstStyle/>
          <a:p>
            <a:fld id="{AE7EC152-D553-4715-B02C-D079BF9DE3FF}" type="datetimeFigureOut">
              <a:rPr lang="it-IT" smtClean="0"/>
              <a:t>09/11/2017</a:t>
            </a:fld>
            <a:endParaRPr lang="it-IT"/>
          </a:p>
        </p:txBody>
      </p:sp>
      <p:sp>
        <p:nvSpPr>
          <p:cNvPr id="6" name="Segnaposto piè di pagina 5">
            <a:extLst>
              <a:ext uri="{FF2B5EF4-FFF2-40B4-BE49-F238E27FC236}">
                <a16:creationId xmlns:a16="http://schemas.microsoft.com/office/drawing/2014/main" id="{F3E2AA12-735C-4B7D-9FFB-EDCC94F3DB2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F0EA7E-24A9-49B0-BAC0-ADD23C853602}"/>
              </a:ext>
            </a:extLst>
          </p:cNvPr>
          <p:cNvSpPr>
            <a:spLocks noGrp="1"/>
          </p:cNvSpPr>
          <p:nvPr>
            <p:ph type="sldNum" sz="quarter" idx="12"/>
          </p:nvPr>
        </p:nvSpPr>
        <p:spPr/>
        <p:txBody>
          <a:bodyPr/>
          <a:lstStyle/>
          <a:p>
            <a:fld id="{AD464CFC-C03A-4AD5-B8CD-DC810183E417}" type="slidenum">
              <a:rPr lang="it-IT" smtClean="0"/>
              <a:t>‹N›</a:t>
            </a:fld>
            <a:endParaRPr lang="it-IT"/>
          </a:p>
        </p:txBody>
      </p:sp>
    </p:spTree>
    <p:extLst>
      <p:ext uri="{BB962C8B-B14F-4D97-AF65-F5344CB8AC3E}">
        <p14:creationId xmlns:p14="http://schemas.microsoft.com/office/powerpoint/2010/main" val="86172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5065016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957210-DDBA-43F9-99CE-BED0FD8591AD}"/>
              </a:ext>
            </a:extLst>
          </p:cNvPr>
          <p:cNvSpPr>
            <a:spLocks noGrp="1"/>
          </p:cNvSpPr>
          <p:nvPr>
            <p:ph type="title"/>
          </p:nvPr>
        </p:nvSpPr>
        <p:spPr>
          <a:xfrm>
            <a:off x="682625" y="457200"/>
            <a:ext cx="3194050"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0EFAC32-039A-45DF-B787-BECDDD999040}"/>
              </a:ext>
            </a:extLst>
          </p:cNvPr>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173D89C3-C647-4206-822C-915D0F5433DB}"/>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57BA25B3-957B-482C-9A67-1B439826DD3B}"/>
              </a:ext>
            </a:extLst>
          </p:cNvPr>
          <p:cNvSpPr>
            <a:spLocks noGrp="1"/>
          </p:cNvSpPr>
          <p:nvPr>
            <p:ph type="dt" sz="half" idx="10"/>
          </p:nvPr>
        </p:nvSpPr>
        <p:spPr/>
        <p:txBody>
          <a:bodyPr/>
          <a:lstStyle/>
          <a:p>
            <a:fld id="{AE7EC152-D553-4715-B02C-D079BF9DE3FF}" type="datetimeFigureOut">
              <a:rPr lang="it-IT" smtClean="0"/>
              <a:t>09/11/2017</a:t>
            </a:fld>
            <a:endParaRPr lang="it-IT"/>
          </a:p>
        </p:txBody>
      </p:sp>
      <p:sp>
        <p:nvSpPr>
          <p:cNvPr id="6" name="Segnaposto piè di pagina 5">
            <a:extLst>
              <a:ext uri="{FF2B5EF4-FFF2-40B4-BE49-F238E27FC236}">
                <a16:creationId xmlns:a16="http://schemas.microsoft.com/office/drawing/2014/main" id="{1FB0437E-E981-4D57-B3D9-6C5C2ED23D2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7B3D58A-C5C1-4F0C-A96D-61143303400C}"/>
              </a:ext>
            </a:extLst>
          </p:cNvPr>
          <p:cNvSpPr>
            <a:spLocks noGrp="1"/>
          </p:cNvSpPr>
          <p:nvPr>
            <p:ph type="sldNum" sz="quarter" idx="12"/>
          </p:nvPr>
        </p:nvSpPr>
        <p:spPr/>
        <p:txBody>
          <a:bodyPr/>
          <a:lstStyle/>
          <a:p>
            <a:fld id="{AD464CFC-C03A-4AD5-B8CD-DC810183E417}" type="slidenum">
              <a:rPr lang="it-IT" smtClean="0"/>
              <a:t>‹N›</a:t>
            </a:fld>
            <a:endParaRPr lang="it-IT"/>
          </a:p>
        </p:txBody>
      </p:sp>
    </p:spTree>
    <p:extLst>
      <p:ext uri="{BB962C8B-B14F-4D97-AF65-F5344CB8AC3E}">
        <p14:creationId xmlns:p14="http://schemas.microsoft.com/office/powerpoint/2010/main" val="1564557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F4C872-320C-4946-A71D-F1EC51CBF3F7}"/>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D2B8B70-1E8C-49FD-974C-A8069EAA8CB7}"/>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C4416F1-4A53-459D-8A8C-F9DC1C73C4EA}"/>
              </a:ext>
            </a:extLst>
          </p:cNvPr>
          <p:cNvSpPr>
            <a:spLocks noGrp="1"/>
          </p:cNvSpPr>
          <p:nvPr>
            <p:ph type="dt" sz="half" idx="10"/>
          </p:nvPr>
        </p:nvSpPr>
        <p:spPr/>
        <p:txBody>
          <a:bodyPr/>
          <a:lstStyle/>
          <a:p>
            <a:fld id="{AE7EC152-D553-4715-B02C-D079BF9DE3FF}" type="datetimeFigureOut">
              <a:rPr lang="it-IT" smtClean="0"/>
              <a:t>09/11/2017</a:t>
            </a:fld>
            <a:endParaRPr lang="it-IT"/>
          </a:p>
        </p:txBody>
      </p:sp>
      <p:sp>
        <p:nvSpPr>
          <p:cNvPr id="5" name="Segnaposto piè di pagina 4">
            <a:extLst>
              <a:ext uri="{FF2B5EF4-FFF2-40B4-BE49-F238E27FC236}">
                <a16:creationId xmlns:a16="http://schemas.microsoft.com/office/drawing/2014/main" id="{BB015EDD-E06C-4EDA-B7D9-510E888D798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84CB7E5-F421-4910-BE16-AF98D8D9563C}"/>
              </a:ext>
            </a:extLst>
          </p:cNvPr>
          <p:cNvSpPr>
            <a:spLocks noGrp="1"/>
          </p:cNvSpPr>
          <p:nvPr>
            <p:ph type="sldNum" sz="quarter" idx="12"/>
          </p:nvPr>
        </p:nvSpPr>
        <p:spPr/>
        <p:txBody>
          <a:bodyPr/>
          <a:lstStyle/>
          <a:p>
            <a:fld id="{AD464CFC-C03A-4AD5-B8CD-DC810183E417}" type="slidenum">
              <a:rPr lang="it-IT" smtClean="0"/>
              <a:t>‹N›</a:t>
            </a:fld>
            <a:endParaRPr lang="it-IT"/>
          </a:p>
        </p:txBody>
      </p:sp>
    </p:spTree>
    <p:extLst>
      <p:ext uri="{BB962C8B-B14F-4D97-AF65-F5344CB8AC3E}">
        <p14:creationId xmlns:p14="http://schemas.microsoft.com/office/powerpoint/2010/main" val="4167607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807B86F-F5D7-496B-93C7-12970939524F}"/>
              </a:ext>
            </a:extLst>
          </p:cNvPr>
          <p:cNvSpPr>
            <a:spLocks noGrp="1"/>
          </p:cNvSpPr>
          <p:nvPr>
            <p:ph type="title" orient="vert"/>
          </p:nvPr>
        </p:nvSpPr>
        <p:spPr>
          <a:xfrm>
            <a:off x="7089775" y="365125"/>
            <a:ext cx="2135188"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4B382BF-0355-4376-9607-392CEF7FAE9F}"/>
              </a:ext>
            </a:extLst>
          </p:cNvPr>
          <p:cNvSpPr>
            <a:spLocks noGrp="1"/>
          </p:cNvSpPr>
          <p:nvPr>
            <p:ph type="body" orient="vert" idx="1"/>
          </p:nvPr>
        </p:nvSpPr>
        <p:spPr>
          <a:xfrm>
            <a:off x="681038" y="365125"/>
            <a:ext cx="6256337"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CE7ABE3-7B93-4B33-9F52-394D129F94C6}"/>
              </a:ext>
            </a:extLst>
          </p:cNvPr>
          <p:cNvSpPr>
            <a:spLocks noGrp="1"/>
          </p:cNvSpPr>
          <p:nvPr>
            <p:ph type="dt" sz="half" idx="10"/>
          </p:nvPr>
        </p:nvSpPr>
        <p:spPr/>
        <p:txBody>
          <a:bodyPr/>
          <a:lstStyle/>
          <a:p>
            <a:fld id="{AE7EC152-D553-4715-B02C-D079BF9DE3FF}" type="datetimeFigureOut">
              <a:rPr lang="it-IT" smtClean="0"/>
              <a:t>09/11/2017</a:t>
            </a:fld>
            <a:endParaRPr lang="it-IT"/>
          </a:p>
        </p:txBody>
      </p:sp>
      <p:sp>
        <p:nvSpPr>
          <p:cNvPr id="5" name="Segnaposto piè di pagina 4">
            <a:extLst>
              <a:ext uri="{FF2B5EF4-FFF2-40B4-BE49-F238E27FC236}">
                <a16:creationId xmlns:a16="http://schemas.microsoft.com/office/drawing/2014/main" id="{ADC87572-470B-4440-B3D2-637FA3A9517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5502320-7E1F-4AFE-80C2-70EE316E58DB}"/>
              </a:ext>
            </a:extLst>
          </p:cNvPr>
          <p:cNvSpPr>
            <a:spLocks noGrp="1"/>
          </p:cNvSpPr>
          <p:nvPr>
            <p:ph type="sldNum" sz="quarter" idx="12"/>
          </p:nvPr>
        </p:nvSpPr>
        <p:spPr/>
        <p:txBody>
          <a:bodyPr/>
          <a:lstStyle/>
          <a:p>
            <a:fld id="{AD464CFC-C03A-4AD5-B8CD-DC810183E417}" type="slidenum">
              <a:rPr lang="it-IT" smtClean="0"/>
              <a:t>‹N›</a:t>
            </a:fld>
            <a:endParaRPr lang="it-IT"/>
          </a:p>
        </p:txBody>
      </p:sp>
    </p:spTree>
    <p:extLst>
      <p:ext uri="{BB962C8B-B14F-4D97-AF65-F5344CB8AC3E}">
        <p14:creationId xmlns:p14="http://schemas.microsoft.com/office/powerpoint/2010/main" val="2029688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82513" y="4406901"/>
            <a:ext cx="8420337"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82513" y="2906713"/>
            <a:ext cx="842033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gli stili del testo dello schema</a:t>
            </a:r>
          </a:p>
        </p:txBody>
      </p:sp>
    </p:spTree>
    <p:extLst>
      <p:ext uri="{BB962C8B-B14F-4D97-AF65-F5344CB8AC3E}">
        <p14:creationId xmlns:p14="http://schemas.microsoft.com/office/powerpoint/2010/main" val="1315329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95221" y="1604964"/>
            <a:ext cx="4379211"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5026807" y="1604964"/>
            <a:ext cx="4380798"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153405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95221" y="274638"/>
            <a:ext cx="8915559" cy="1143000"/>
          </a:xfrm>
        </p:spPr>
        <p:txBody>
          <a:bodyPr/>
          <a:lstStyle>
            <a:lvl1pPr>
              <a:defRPr/>
            </a:lvl1pPr>
          </a:lstStyle>
          <a:p>
            <a:r>
              <a:rPr lang="it-IT"/>
              <a:t>Fare clic per modificare stile</a:t>
            </a:r>
          </a:p>
        </p:txBody>
      </p:sp>
      <p:sp>
        <p:nvSpPr>
          <p:cNvPr id="3" name="Segnaposto testo 2"/>
          <p:cNvSpPr>
            <a:spLocks noGrp="1"/>
          </p:cNvSpPr>
          <p:nvPr>
            <p:ph type="body" idx="1"/>
          </p:nvPr>
        </p:nvSpPr>
        <p:spPr>
          <a:xfrm>
            <a:off x="495221" y="1535113"/>
            <a:ext cx="437762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95221" y="2174875"/>
            <a:ext cx="437762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5031569" y="1535113"/>
            <a:ext cx="437921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5031569" y="2174875"/>
            <a:ext cx="437921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833703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1317C2FF-D883-4EDB-9379-17F9FBD7A48D}"/>
              </a:ext>
            </a:extLst>
          </p:cNvPr>
          <p:cNvSpPr>
            <a:spLocks noGrp="1"/>
          </p:cNvSpPr>
          <p:nvPr>
            <p:ph type="title"/>
          </p:nvPr>
        </p:nvSpPr>
        <p:spPr/>
        <p:txBody>
          <a:bodyPr/>
          <a:lstStyle/>
          <a:p>
            <a:r>
              <a:rPr lang="it-IT"/>
              <a:t>Fare clic per modificare lo stile del titolo dello schema</a:t>
            </a:r>
          </a:p>
        </p:txBody>
      </p:sp>
    </p:spTree>
    <p:extLst>
      <p:ext uri="{BB962C8B-B14F-4D97-AF65-F5344CB8AC3E}">
        <p14:creationId xmlns:p14="http://schemas.microsoft.com/office/powerpoint/2010/main" val="2664442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4821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95220" y="273050"/>
            <a:ext cx="3258616"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872879" y="273051"/>
            <a:ext cx="55379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95220" y="1435101"/>
            <a:ext cx="3258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Tree>
    <p:extLst>
      <p:ext uri="{BB962C8B-B14F-4D97-AF65-F5344CB8AC3E}">
        <p14:creationId xmlns:p14="http://schemas.microsoft.com/office/powerpoint/2010/main" val="234716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941202" y="4800600"/>
            <a:ext cx="5944234"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941202" y="612775"/>
            <a:ext cx="5944234"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941202" y="5367338"/>
            <a:ext cx="5944234"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Tree>
    <p:extLst>
      <p:ext uri="{BB962C8B-B14F-4D97-AF65-F5344CB8AC3E}">
        <p14:creationId xmlns:p14="http://schemas.microsoft.com/office/powerpoint/2010/main" val="4095401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1463" y="547688"/>
            <a:ext cx="1649412"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11DD351A-251A-4917-A3B8-F469103A6B1A}"/>
              </a:ext>
            </a:extLst>
          </p:cNvPr>
          <p:cNvSpPr>
            <a:spLocks noChangeArrowheads="1"/>
          </p:cNvSpPr>
          <p:nvPr/>
        </p:nvSpPr>
        <p:spPr bwMode="auto">
          <a:xfrm>
            <a:off x="3079750" y="6524625"/>
            <a:ext cx="3822700" cy="219075"/>
          </a:xfrm>
          <a:prstGeom prst="rect">
            <a:avLst/>
          </a:prstGeom>
          <a:noFill/>
          <a:ln>
            <a:noFill/>
          </a:ln>
          <a:extLst/>
        </p:spPr>
        <p:txBody>
          <a:bodyPr lIns="0" tIns="0" rIns="0" bIns="0" anchor="b"/>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MS PGothic" panose="020B0600070205080204" pitchFamily="34" charset="-128"/>
              </a:defRPr>
            </a:lvl9pPr>
          </a:lstStyle>
          <a:p>
            <a:pPr algn="ctr" eaLnBrk="1">
              <a:lnSpc>
                <a:spcPct val="100000"/>
              </a:lnSpc>
              <a:defRPr/>
            </a:pPr>
            <a:r>
              <a:rPr lang="it-IT" altLang="it-IT" sz="1300" dirty="0">
                <a:solidFill>
                  <a:srgbClr val="004586"/>
                </a:solidFill>
                <a:latin typeface="Calibri" panose="020F0502020204030204" pitchFamily="34" charset="0"/>
              </a:rPr>
              <a:t>Commissione Modelli Organizzativi ex </a:t>
            </a:r>
            <a:r>
              <a:rPr lang="it-IT" altLang="it-IT" sz="1300" dirty="0" err="1">
                <a:solidFill>
                  <a:srgbClr val="004586"/>
                </a:solidFill>
                <a:latin typeface="Calibri" panose="020F0502020204030204" pitchFamily="34" charset="0"/>
              </a:rPr>
              <a:t>D.Lgs.</a:t>
            </a:r>
            <a:r>
              <a:rPr lang="it-IT" altLang="it-IT" sz="1300" dirty="0">
                <a:solidFill>
                  <a:srgbClr val="004586"/>
                </a:solidFill>
                <a:latin typeface="Calibri" panose="020F0502020204030204" pitchFamily="34" charset="0"/>
              </a:rPr>
              <a:t> 231/01</a:t>
            </a:r>
          </a:p>
        </p:txBody>
      </p:sp>
      <p:sp>
        <p:nvSpPr>
          <p:cNvPr id="1028" name="Line 3"/>
          <p:cNvSpPr>
            <a:spLocks noChangeShapeType="1"/>
          </p:cNvSpPr>
          <p:nvPr/>
        </p:nvSpPr>
        <p:spPr bwMode="auto">
          <a:xfrm>
            <a:off x="0" y="6453188"/>
            <a:ext cx="9904413" cy="1587"/>
          </a:xfrm>
          <a:prstGeom prst="line">
            <a:avLst/>
          </a:prstGeom>
          <a:noFill/>
          <a:ln w="9360">
            <a:solidFill>
              <a:srgbClr val="666699"/>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9" name="Line 4"/>
          <p:cNvSpPr>
            <a:spLocks noChangeShapeType="1"/>
          </p:cNvSpPr>
          <p:nvPr/>
        </p:nvSpPr>
        <p:spPr bwMode="auto">
          <a:xfrm>
            <a:off x="-39688" y="333375"/>
            <a:ext cx="9904413" cy="1588"/>
          </a:xfrm>
          <a:prstGeom prst="line">
            <a:avLst/>
          </a:prstGeom>
          <a:noFill/>
          <a:ln w="9360">
            <a:solidFill>
              <a:srgbClr val="666699"/>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30" name="Rectangle 5">
            <a:extLst>
              <a:ext uri="{FF2B5EF4-FFF2-40B4-BE49-F238E27FC236}">
                <a16:creationId xmlns:a16="http://schemas.microsoft.com/office/drawing/2014/main" id="{023F4AD7-B64F-48FF-ADF1-257DE8F6FBE5}"/>
              </a:ext>
            </a:extLst>
          </p:cNvPr>
          <p:cNvSpPr>
            <a:spLocks noChangeArrowheads="1"/>
          </p:cNvSpPr>
          <p:nvPr/>
        </p:nvSpPr>
        <p:spPr bwMode="auto">
          <a:xfrm>
            <a:off x="8407400" y="6453188"/>
            <a:ext cx="1152525"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tabLst>
                <a:tab pos="723900" algn="l"/>
              </a:tabLst>
              <a:defRPr sz="2400">
                <a:solidFill>
                  <a:schemeClr val="tx1"/>
                </a:solidFill>
                <a:latin typeface="Arial" panose="020B0604020202020204" pitchFamily="34" charset="0"/>
                <a:ea typeface="MS PGothic" panose="020B0600070205080204" pitchFamily="34" charset="-128"/>
              </a:defRPr>
            </a:lvl1pPr>
            <a:lvl2pPr>
              <a:tabLst>
                <a:tab pos="723900" algn="l"/>
              </a:tabLst>
              <a:defRPr sz="2400">
                <a:solidFill>
                  <a:schemeClr val="tx1"/>
                </a:solidFill>
                <a:latin typeface="Arial" panose="020B0604020202020204" pitchFamily="34" charset="0"/>
                <a:ea typeface="MS PGothic" panose="020B0600070205080204" pitchFamily="34" charset="-128"/>
              </a:defRPr>
            </a:lvl2pPr>
            <a:lvl3pPr>
              <a:tabLst>
                <a:tab pos="723900" algn="l"/>
              </a:tabLst>
              <a:defRPr sz="2400">
                <a:solidFill>
                  <a:schemeClr val="tx1"/>
                </a:solidFill>
                <a:latin typeface="Arial" panose="020B0604020202020204" pitchFamily="34" charset="0"/>
                <a:ea typeface="MS PGothic" panose="020B0600070205080204" pitchFamily="34" charset="-128"/>
              </a:defRPr>
            </a:lvl3pPr>
            <a:lvl4pPr>
              <a:tabLst>
                <a:tab pos="723900" algn="l"/>
              </a:tabLst>
              <a:defRPr sz="2400">
                <a:solidFill>
                  <a:schemeClr val="tx1"/>
                </a:solidFill>
                <a:latin typeface="Arial" panose="020B0604020202020204" pitchFamily="34" charset="0"/>
                <a:ea typeface="MS PGothic" panose="020B0600070205080204" pitchFamily="34" charset="-128"/>
              </a:defRPr>
            </a:lvl4pPr>
            <a:lvl5pPr>
              <a:tabLst>
                <a:tab pos="723900" algn="l"/>
              </a:tabLst>
              <a:defRPr sz="2400">
                <a:solidFill>
                  <a:schemeClr val="tx1"/>
                </a:solidFill>
                <a:latin typeface="Arial" panose="020B0604020202020204" pitchFamily="34" charset="0"/>
                <a:ea typeface="MS PGothic" panose="020B0600070205080204" pitchFamily="34" charset="-128"/>
              </a:defRPr>
            </a:lvl5pPr>
            <a:lvl6pPr marL="2514600" indent="-228600" defTabSz="449263" eaLnBrk="0" fontAlgn="base" hangingPunct="0">
              <a:spcBef>
                <a:spcPct val="0"/>
              </a:spcBef>
              <a:spcAft>
                <a:spcPct val="0"/>
              </a:spcAft>
              <a:tabLst>
                <a:tab pos="723900" algn="l"/>
              </a:tabLst>
              <a:defRPr sz="2400">
                <a:solidFill>
                  <a:schemeClr val="tx1"/>
                </a:solidFill>
                <a:latin typeface="Arial" panose="020B0604020202020204" pitchFamily="34" charset="0"/>
                <a:ea typeface="MS PGothic" panose="020B0600070205080204" pitchFamily="34" charset="-128"/>
              </a:defRPr>
            </a:lvl6pPr>
            <a:lvl7pPr marL="2971800" indent="-228600" defTabSz="449263" eaLnBrk="0" fontAlgn="base" hangingPunct="0">
              <a:spcBef>
                <a:spcPct val="0"/>
              </a:spcBef>
              <a:spcAft>
                <a:spcPct val="0"/>
              </a:spcAft>
              <a:tabLst>
                <a:tab pos="723900" algn="l"/>
              </a:tabLst>
              <a:defRPr sz="2400">
                <a:solidFill>
                  <a:schemeClr val="tx1"/>
                </a:solidFill>
                <a:latin typeface="Arial" panose="020B0604020202020204" pitchFamily="34" charset="0"/>
                <a:ea typeface="MS PGothic" panose="020B0600070205080204" pitchFamily="34" charset="-128"/>
              </a:defRPr>
            </a:lvl7pPr>
            <a:lvl8pPr marL="3429000" indent="-228600" defTabSz="449263" eaLnBrk="0" fontAlgn="base" hangingPunct="0">
              <a:spcBef>
                <a:spcPct val="0"/>
              </a:spcBef>
              <a:spcAft>
                <a:spcPct val="0"/>
              </a:spcAft>
              <a:tabLst>
                <a:tab pos="723900" algn="l"/>
              </a:tabLst>
              <a:defRPr sz="2400">
                <a:solidFill>
                  <a:schemeClr val="tx1"/>
                </a:solidFill>
                <a:latin typeface="Arial" panose="020B0604020202020204" pitchFamily="34" charset="0"/>
                <a:ea typeface="MS PGothic" panose="020B0600070205080204" pitchFamily="34" charset="-128"/>
              </a:defRPr>
            </a:lvl8pPr>
            <a:lvl9pPr marL="3886200" indent="-228600" defTabSz="449263" eaLnBrk="0" fontAlgn="base" hangingPunct="0">
              <a:spcBef>
                <a:spcPct val="0"/>
              </a:spcBef>
              <a:spcAft>
                <a:spcPct val="0"/>
              </a:spcAft>
              <a:tabLst>
                <a:tab pos="723900" algn="l"/>
              </a:tabLst>
              <a:defRPr sz="2400">
                <a:solidFill>
                  <a:schemeClr val="tx1"/>
                </a:solidFill>
                <a:latin typeface="Arial" panose="020B0604020202020204" pitchFamily="34" charset="0"/>
                <a:ea typeface="MS PGothic" panose="020B0600070205080204" pitchFamily="34" charset="-128"/>
              </a:defRPr>
            </a:lvl9pPr>
          </a:lstStyle>
          <a:p>
            <a:pPr eaLnBrk="1">
              <a:buClr>
                <a:srgbClr val="000000"/>
              </a:buClr>
              <a:buSzPct val="100000"/>
              <a:buFont typeface="Times New Roman" panose="02020603050405020304" pitchFamily="18" charset="0"/>
              <a:buNone/>
              <a:defRPr/>
            </a:pPr>
            <a:fld id="{117C6AA5-E7E8-4C10-BC88-D3D6C9F6E3D2}" type="slidenum">
              <a:rPr lang="it-IT" altLang="it-IT" sz="1200" b="1" smtClean="0">
                <a:solidFill>
                  <a:srgbClr val="000000"/>
                </a:solidFill>
                <a:latin typeface="Calibri" panose="020F0502020204030204" pitchFamily="34" charset="0"/>
              </a:rPr>
              <a:pPr eaLnBrk="1">
                <a:buClr>
                  <a:srgbClr val="000000"/>
                </a:buClr>
                <a:buSzPct val="100000"/>
                <a:buFont typeface="Times New Roman" panose="02020603050405020304" pitchFamily="18" charset="0"/>
                <a:buNone/>
                <a:defRPr/>
              </a:pPr>
              <a:t>‹N›</a:t>
            </a:fld>
            <a:endParaRPr lang="it-IT" altLang="it-IT" sz="1200" b="1">
              <a:solidFill>
                <a:srgbClr val="000000"/>
              </a:solidFill>
              <a:latin typeface="Calibri" panose="020F0502020204030204" pitchFamily="34" charset="0"/>
            </a:endParaRPr>
          </a:p>
        </p:txBody>
      </p:sp>
      <p:sp>
        <p:nvSpPr>
          <p:cNvPr id="1031" name="Rectangle 6">
            <a:extLst>
              <a:ext uri="{FF2B5EF4-FFF2-40B4-BE49-F238E27FC236}">
                <a16:creationId xmlns:a16="http://schemas.microsoft.com/office/drawing/2014/main" id="{88F7FA60-2062-4FFF-960B-60B8F7C800C7}"/>
              </a:ext>
            </a:extLst>
          </p:cNvPr>
          <p:cNvSpPr>
            <a:spLocks noChangeArrowheads="1"/>
          </p:cNvSpPr>
          <p:nvPr/>
        </p:nvSpPr>
        <p:spPr bwMode="auto">
          <a:xfrm>
            <a:off x="594518" y="50801"/>
            <a:ext cx="8713787" cy="427037"/>
          </a:xfrm>
          <a:prstGeom prst="rect">
            <a:avLst/>
          </a:prstGeom>
          <a:noFill/>
          <a:ln>
            <a:noFill/>
          </a:ln>
          <a:extLst/>
        </p:spPr>
        <p:txBody>
          <a:bodyPr wrap="none" lIns="90000" tIns="64440" rIns="90000" bIns="45000"/>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MS PGothic" panose="020B0600070205080204" pitchFamily="34" charset="-128"/>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MS PGothic" panose="020B0600070205080204" pitchFamily="34" charset="-128"/>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MS PGothic" panose="020B0600070205080204" pitchFamily="34" charset="-128"/>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MS PGothic" panose="020B0600070205080204" pitchFamily="34" charset="-128"/>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MS PGothic" panose="020B060007020508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MS PGothic" panose="020B060007020508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MS PGothic" panose="020B060007020508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MS PGothic" panose="020B060007020508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MS PGothic" panose="020B0600070205080204" pitchFamily="34" charset="-128"/>
              </a:defRPr>
            </a:lvl9pPr>
          </a:lstStyle>
          <a:p>
            <a:pPr algn="ctr" eaLnBrk="1">
              <a:defRPr/>
            </a:pPr>
            <a:r>
              <a:rPr lang="it-IT" altLang="it-IT" sz="1400" dirty="0">
                <a:solidFill>
                  <a:srgbClr val="004586"/>
                </a:solidFill>
                <a:latin typeface="Calibri" panose="020F0502020204030204" pitchFamily="34" charset="0"/>
              </a:rPr>
              <a:t>Compiti e responsabilità dell’organismo di vigilanza</a:t>
            </a:r>
          </a:p>
        </p:txBody>
      </p:sp>
      <p:sp>
        <p:nvSpPr>
          <p:cNvPr id="1032" name="Rectangle 7"/>
          <p:cNvSpPr>
            <a:spLocks noGrp="1" noChangeArrowheads="1"/>
          </p:cNvSpPr>
          <p:nvPr>
            <p:ph type="title"/>
          </p:nvPr>
        </p:nvSpPr>
        <p:spPr bwMode="auto">
          <a:xfrm>
            <a:off x="495300" y="273050"/>
            <a:ext cx="89122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altLang="it-IT"/>
              <a:t>Fate clic per modificare il formato del testo del titolo</a:t>
            </a:r>
          </a:p>
        </p:txBody>
      </p:sp>
      <p:sp>
        <p:nvSpPr>
          <p:cNvPr id="1033" name="Rectangle 8"/>
          <p:cNvSpPr>
            <a:spLocks noGrp="1" noChangeArrowheads="1"/>
          </p:cNvSpPr>
          <p:nvPr>
            <p:ph type="body" idx="1"/>
          </p:nvPr>
        </p:nvSpPr>
        <p:spPr bwMode="auto">
          <a:xfrm>
            <a:off x="495300" y="1604963"/>
            <a:ext cx="891222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28224" rIns="0" bIns="0" numCol="1" anchor="t" anchorCtr="0" compatLnSpc="1">
            <a:prstTxWarp prst="textNoShape">
              <a:avLst/>
            </a:prstTxWarp>
          </a:bodyPr>
          <a:lstStyle/>
          <a:p>
            <a:pPr lvl="0"/>
            <a:r>
              <a:rPr lang="en-GB" altLang="it-IT" dirty="0"/>
              <a:t>Fate </a:t>
            </a:r>
            <a:r>
              <a:rPr lang="en-GB" altLang="it-IT" dirty="0" err="1"/>
              <a:t>clic</a:t>
            </a:r>
            <a:r>
              <a:rPr lang="en-GB" altLang="it-IT" dirty="0"/>
              <a:t> per </a:t>
            </a:r>
            <a:r>
              <a:rPr lang="en-GB" altLang="it-IT" dirty="0" err="1"/>
              <a:t>modificare</a:t>
            </a:r>
            <a:r>
              <a:rPr lang="en-GB" altLang="it-IT" dirty="0"/>
              <a:t> </a:t>
            </a:r>
            <a:r>
              <a:rPr lang="en-GB" altLang="it-IT" dirty="0" err="1"/>
              <a:t>il</a:t>
            </a:r>
            <a:r>
              <a:rPr lang="en-GB" altLang="it-IT" dirty="0"/>
              <a:t> </a:t>
            </a:r>
            <a:r>
              <a:rPr lang="en-GB" altLang="it-IT" dirty="0" err="1"/>
              <a:t>formato</a:t>
            </a:r>
            <a:r>
              <a:rPr lang="en-GB" altLang="it-IT" dirty="0"/>
              <a:t> del </a:t>
            </a:r>
            <a:r>
              <a:rPr lang="en-GB" altLang="it-IT" dirty="0" err="1"/>
              <a:t>testo</a:t>
            </a:r>
            <a:r>
              <a:rPr lang="en-GB" altLang="it-IT" dirty="0"/>
              <a:t> </a:t>
            </a:r>
            <a:r>
              <a:rPr lang="en-GB" altLang="it-IT" dirty="0" err="1"/>
              <a:t>della</a:t>
            </a:r>
            <a:r>
              <a:rPr lang="en-GB" altLang="it-IT" dirty="0"/>
              <a:t> </a:t>
            </a:r>
            <a:r>
              <a:rPr lang="en-GB" altLang="it-IT" dirty="0" err="1"/>
              <a:t>struttura</a:t>
            </a:r>
            <a:endParaRPr lang="en-GB" altLang="it-IT" dirty="0"/>
          </a:p>
          <a:p>
            <a:pPr lvl="1"/>
            <a:r>
              <a:rPr lang="en-GB" altLang="it-IT" dirty="0"/>
              <a:t>Secondo </a:t>
            </a:r>
            <a:r>
              <a:rPr lang="en-GB" altLang="it-IT" dirty="0" err="1"/>
              <a:t>livello</a:t>
            </a:r>
            <a:r>
              <a:rPr lang="en-GB" altLang="it-IT" dirty="0"/>
              <a:t> </a:t>
            </a:r>
            <a:r>
              <a:rPr lang="en-GB" altLang="it-IT" dirty="0" err="1"/>
              <a:t>struttura</a:t>
            </a:r>
            <a:endParaRPr lang="en-GB" altLang="it-IT" dirty="0"/>
          </a:p>
          <a:p>
            <a:pPr lvl="2"/>
            <a:r>
              <a:rPr lang="en-GB" altLang="it-IT" dirty="0" err="1"/>
              <a:t>Terzo</a:t>
            </a:r>
            <a:r>
              <a:rPr lang="en-GB" altLang="it-IT" dirty="0"/>
              <a:t> </a:t>
            </a:r>
            <a:r>
              <a:rPr lang="en-GB" altLang="it-IT" dirty="0" err="1"/>
              <a:t>livello</a:t>
            </a:r>
            <a:r>
              <a:rPr lang="en-GB" altLang="it-IT" dirty="0"/>
              <a:t> </a:t>
            </a:r>
            <a:r>
              <a:rPr lang="en-GB" altLang="it-IT" dirty="0" err="1"/>
              <a:t>struttura</a:t>
            </a:r>
            <a:endParaRPr lang="en-GB" altLang="it-IT" dirty="0"/>
          </a:p>
          <a:p>
            <a:pPr lvl="3"/>
            <a:r>
              <a:rPr lang="en-GB" altLang="it-IT" dirty="0"/>
              <a:t>Quarto </a:t>
            </a:r>
            <a:r>
              <a:rPr lang="en-GB" altLang="it-IT" dirty="0" err="1"/>
              <a:t>livello</a:t>
            </a:r>
            <a:r>
              <a:rPr lang="en-GB" altLang="it-IT" dirty="0"/>
              <a:t> </a:t>
            </a:r>
            <a:r>
              <a:rPr lang="en-GB" altLang="it-IT" dirty="0" err="1"/>
              <a:t>struttura</a:t>
            </a:r>
            <a:endParaRPr lang="en-GB" altLang="it-IT" dirty="0"/>
          </a:p>
          <a:p>
            <a:pPr lvl="4"/>
            <a:r>
              <a:rPr lang="en-GB" altLang="it-IT" dirty="0"/>
              <a:t>Quinto </a:t>
            </a:r>
            <a:r>
              <a:rPr lang="en-GB" altLang="it-IT" dirty="0" err="1"/>
              <a:t>livello</a:t>
            </a:r>
            <a:r>
              <a:rPr lang="en-GB" altLang="it-IT" dirty="0"/>
              <a:t> </a:t>
            </a:r>
            <a:r>
              <a:rPr lang="en-GB" altLang="it-IT" dirty="0" err="1"/>
              <a:t>struttura</a:t>
            </a:r>
            <a:endParaRPr lang="en-GB" altLang="it-IT" dirty="0"/>
          </a:p>
          <a:p>
            <a:pPr lvl="4"/>
            <a:r>
              <a:rPr lang="en-GB" altLang="it-IT" dirty="0"/>
              <a:t>Sesto </a:t>
            </a:r>
            <a:r>
              <a:rPr lang="en-GB" altLang="it-IT" dirty="0" err="1"/>
              <a:t>livello</a:t>
            </a:r>
            <a:r>
              <a:rPr lang="en-GB" altLang="it-IT" dirty="0"/>
              <a:t> </a:t>
            </a:r>
            <a:r>
              <a:rPr lang="en-GB" altLang="it-IT" dirty="0" err="1"/>
              <a:t>struttura</a:t>
            </a:r>
            <a:endParaRPr lang="en-GB" altLang="it-IT" dirty="0"/>
          </a:p>
          <a:p>
            <a:pPr lvl="4"/>
            <a:r>
              <a:rPr lang="en-GB" altLang="it-IT" dirty="0" err="1"/>
              <a:t>Settimo</a:t>
            </a:r>
            <a:r>
              <a:rPr lang="en-GB" altLang="it-IT" dirty="0"/>
              <a:t> </a:t>
            </a:r>
            <a:r>
              <a:rPr lang="en-GB" altLang="it-IT" dirty="0" err="1"/>
              <a:t>livello</a:t>
            </a:r>
            <a:r>
              <a:rPr lang="en-GB" altLang="it-IT" dirty="0"/>
              <a:t> </a:t>
            </a:r>
            <a:r>
              <a:rPr lang="en-GB" altLang="it-IT" dirty="0" err="1"/>
              <a:t>struttura</a:t>
            </a:r>
            <a:endParaRPr lang="en-GB" altLang="it-IT" dirty="0"/>
          </a:p>
          <a:p>
            <a:pPr lvl="4"/>
            <a:r>
              <a:rPr lang="en-GB" altLang="it-IT" dirty="0" err="1"/>
              <a:t>Ottavo</a:t>
            </a:r>
            <a:r>
              <a:rPr lang="en-GB" altLang="it-IT" dirty="0"/>
              <a:t> </a:t>
            </a:r>
            <a:r>
              <a:rPr lang="en-GB" altLang="it-IT" dirty="0" err="1"/>
              <a:t>livello</a:t>
            </a:r>
            <a:r>
              <a:rPr lang="en-GB" altLang="it-IT" dirty="0"/>
              <a:t> </a:t>
            </a:r>
            <a:r>
              <a:rPr lang="en-GB" altLang="it-IT" dirty="0" err="1"/>
              <a:t>struttura</a:t>
            </a:r>
            <a:endParaRPr lang="en-GB" altLang="it-IT" dirty="0"/>
          </a:p>
          <a:p>
            <a:pPr lvl="4"/>
            <a:r>
              <a:rPr lang="en-GB" altLang="it-IT" dirty="0" err="1"/>
              <a:t>Nono</a:t>
            </a:r>
            <a:r>
              <a:rPr lang="en-GB" altLang="it-IT" dirty="0"/>
              <a:t> </a:t>
            </a:r>
            <a:r>
              <a:rPr lang="en-GB" altLang="it-IT" dirty="0" err="1"/>
              <a:t>livello</a:t>
            </a:r>
            <a:r>
              <a:rPr lang="en-GB" altLang="it-IT" dirty="0"/>
              <a:t> </a:t>
            </a:r>
            <a:r>
              <a:rPr lang="en-GB" altLang="it-IT" dirty="0" err="1"/>
              <a:t>struttura</a:t>
            </a:r>
            <a:endParaRPr lang="en-GB" alt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mj-lt"/>
          <a:ea typeface="MS PGothic" panose="020B0600070205080204" pitchFamily="34" charset="-128"/>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MS PGothic" panose="020B0600070205080204" pitchFamily="34" charset="-128"/>
          <a:cs typeface="Arial Unicode MS" charset="0"/>
        </a:defRPr>
      </a:lvl2pPr>
      <a:lvl3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MS PGothic" panose="020B0600070205080204" pitchFamily="34" charset="-128"/>
          <a:cs typeface="Arial Unicode MS" charset="0"/>
        </a:defRPr>
      </a:lvl3pPr>
      <a:lvl4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MS PGothic" panose="020B0600070205080204" pitchFamily="34" charset="-128"/>
          <a:cs typeface="Arial Unicode MS" charset="0"/>
        </a:defRPr>
      </a:lvl4pPr>
      <a:lvl5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MS PGothic" panose="020B0600070205080204" pitchFamily="34" charset="-128"/>
          <a:cs typeface="Arial Unicode MS"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B386F94-4F31-4E01-B1CC-1981C8008086}"/>
              </a:ext>
            </a:extLst>
          </p:cNvPr>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59FA70D-4B6B-4EC1-9953-2AE0965708F2}"/>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98BA388-2FF8-4D7E-9A2A-CFE3BE10C77D}"/>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7EC152-D553-4715-B02C-D079BF9DE3FF}" type="datetimeFigureOut">
              <a:rPr lang="it-IT" smtClean="0"/>
              <a:t>09/11/2017</a:t>
            </a:fld>
            <a:endParaRPr lang="it-IT"/>
          </a:p>
        </p:txBody>
      </p:sp>
      <p:sp>
        <p:nvSpPr>
          <p:cNvPr id="5" name="Segnaposto piè di pagina 4">
            <a:extLst>
              <a:ext uri="{FF2B5EF4-FFF2-40B4-BE49-F238E27FC236}">
                <a16:creationId xmlns:a16="http://schemas.microsoft.com/office/drawing/2014/main" id="{0A9FA78E-1DC4-4378-948A-F04BF02B8A1E}"/>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211813BA-19FA-4399-B191-45BE5BABEF7F}"/>
              </a:ext>
            </a:extLst>
          </p:cNvPr>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464CFC-C03A-4AD5-B8CD-DC810183E417}" type="slidenum">
              <a:rPr lang="it-IT" smtClean="0"/>
              <a:t>‹N›</a:t>
            </a:fld>
            <a:endParaRPr lang="it-IT"/>
          </a:p>
        </p:txBody>
      </p:sp>
    </p:spTree>
    <p:extLst>
      <p:ext uri="{BB962C8B-B14F-4D97-AF65-F5344CB8AC3E}">
        <p14:creationId xmlns:p14="http://schemas.microsoft.com/office/powerpoint/2010/main" val="4139627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1"/>
          <p:cNvSpPr>
            <a:spLocks noChangeArrowheads="1"/>
          </p:cNvSpPr>
          <p:nvPr/>
        </p:nvSpPr>
        <p:spPr bwMode="auto">
          <a:xfrm>
            <a:off x="1217613" y="1700213"/>
            <a:ext cx="7478712" cy="2089150"/>
          </a:xfrm>
          <a:prstGeom prst="rect">
            <a:avLst/>
          </a:prstGeom>
          <a:noFill/>
          <a:ln w="9360">
            <a:solidFill>
              <a:srgbClr val="2D2DB9"/>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MS PGothic" panose="020B060007020508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MS PGothic" panose="020B060007020508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MS PGothic" panose="020B060007020508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MS PGothic" panose="020B060007020508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MS PGothic" panose="020B0600070205080204" pitchFamily="34" charset="-128"/>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MS PGothic" panose="020B0600070205080204" pitchFamily="34" charset="-128"/>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MS PGothic" panose="020B0600070205080204" pitchFamily="34" charset="-128"/>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MS PGothic" panose="020B0600070205080204" pitchFamily="34" charset="-128"/>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MS PGothic" panose="020B0600070205080204" pitchFamily="34" charset="-128"/>
              </a:defRPr>
            </a:lvl9pPr>
          </a:lstStyle>
          <a:p>
            <a:pPr algn="ctr" eaLnBrk="1">
              <a:buClr>
                <a:srgbClr val="000000"/>
              </a:buClr>
              <a:buSzPct val="100000"/>
              <a:buFont typeface="Times New Roman" panose="02020603050405020304" pitchFamily="18" charset="0"/>
              <a:buNone/>
            </a:pPr>
            <a:endParaRPr lang="it-IT" altLang="it-IT" sz="2400" b="1">
              <a:solidFill>
                <a:srgbClr val="004586"/>
              </a:solidFill>
              <a:cs typeface="Arial" panose="020B0604020202020204" pitchFamily="34" charset="0"/>
            </a:endParaRPr>
          </a:p>
          <a:p>
            <a:pPr algn="ctr" eaLnBrk="1">
              <a:buClr>
                <a:srgbClr val="000000"/>
              </a:buClr>
              <a:buSzPct val="100000"/>
              <a:buFont typeface="Times New Roman" panose="02020603050405020304" pitchFamily="18" charset="0"/>
              <a:buNone/>
            </a:pPr>
            <a:r>
              <a:rPr lang="it-IT" altLang="it-IT" sz="2400" b="1">
                <a:solidFill>
                  <a:srgbClr val="004586"/>
                </a:solidFill>
                <a:cs typeface="Arial" panose="020B0604020202020204" pitchFamily="34" charset="0"/>
              </a:rPr>
              <a:t>COMPITI E RESPONSABILITA’</a:t>
            </a:r>
            <a:br>
              <a:rPr lang="it-IT" altLang="it-IT" sz="2400" b="1">
                <a:solidFill>
                  <a:srgbClr val="004586"/>
                </a:solidFill>
                <a:cs typeface="Arial" panose="020B0604020202020204" pitchFamily="34" charset="0"/>
              </a:rPr>
            </a:br>
            <a:r>
              <a:rPr lang="it-IT" altLang="it-IT" sz="2400" b="1">
                <a:solidFill>
                  <a:srgbClr val="004586"/>
                </a:solidFill>
                <a:cs typeface="Arial" panose="020B0604020202020204" pitchFamily="34" charset="0"/>
              </a:rPr>
              <a:t> DELL’ORGANISMO DI VIGILANZA</a:t>
            </a:r>
          </a:p>
        </p:txBody>
      </p:sp>
      <p:sp>
        <p:nvSpPr>
          <p:cNvPr id="4099" name="Rectangle 2"/>
          <p:cNvSpPr>
            <a:spLocks noChangeArrowheads="1"/>
          </p:cNvSpPr>
          <p:nvPr/>
        </p:nvSpPr>
        <p:spPr bwMode="auto">
          <a:xfrm>
            <a:off x="704850" y="4005263"/>
            <a:ext cx="8639175" cy="194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MS PGothic" panose="020B060007020508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MS PGothic" panose="020B060007020508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MS PGothic" panose="020B060007020508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MS PGothic" panose="020B060007020508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MS PGothic" panose="020B0600070205080204" pitchFamily="34" charset="-128"/>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MS PGothic" panose="020B0600070205080204" pitchFamily="34" charset="-128"/>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MS PGothic" panose="020B0600070205080204" pitchFamily="34" charset="-128"/>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MS PGothic" panose="020B0600070205080204" pitchFamily="34" charset="-128"/>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MS PGothic" panose="020B0600070205080204" pitchFamily="34" charset="-128"/>
              </a:defRPr>
            </a:lvl9pPr>
          </a:lstStyle>
          <a:p>
            <a:pPr algn="ctr" eaLnBrk="1">
              <a:lnSpc>
                <a:spcPct val="80000"/>
              </a:lnSpc>
              <a:buClr>
                <a:srgbClr val="000000"/>
              </a:buClr>
              <a:buSzPct val="100000"/>
              <a:buFont typeface="Times New Roman" panose="02020603050405020304" pitchFamily="18" charset="0"/>
              <a:buNone/>
            </a:pPr>
            <a:r>
              <a:rPr lang="it-IT" altLang="it-IT" sz="2800">
                <a:solidFill>
                  <a:srgbClr val="004586"/>
                </a:solidFill>
                <a:latin typeface="Calibri" panose="020F0502020204030204" pitchFamily="34" charset="0"/>
                <a:cs typeface="Arial" panose="020B0604020202020204" pitchFamily="34" charset="0"/>
              </a:rPr>
              <a:t>Verona, 10 novembre 2017</a:t>
            </a:r>
          </a:p>
          <a:p>
            <a:pPr algn="ctr" eaLnBrk="1">
              <a:lnSpc>
                <a:spcPct val="80000"/>
              </a:lnSpc>
              <a:buClr>
                <a:srgbClr val="000000"/>
              </a:buClr>
              <a:buSzPct val="100000"/>
              <a:buFont typeface="Times New Roman" panose="02020603050405020304" pitchFamily="18" charset="0"/>
              <a:buNone/>
            </a:pPr>
            <a:endParaRPr lang="it-IT" altLang="it-IT" sz="2800">
              <a:solidFill>
                <a:srgbClr val="004586"/>
              </a:solidFill>
              <a:cs typeface="Arial" panose="020B0604020202020204" pitchFamily="34" charset="0"/>
            </a:endParaRPr>
          </a:p>
          <a:p>
            <a:pPr algn="ctr" eaLnBrk="1">
              <a:lnSpc>
                <a:spcPct val="80000"/>
              </a:lnSpc>
              <a:buClr>
                <a:srgbClr val="000000"/>
              </a:buClr>
              <a:buSzPct val="100000"/>
              <a:buFont typeface="Times New Roman" panose="02020603050405020304" pitchFamily="18" charset="0"/>
              <a:buNone/>
            </a:pPr>
            <a:r>
              <a:rPr lang="it-IT" altLang="it-IT" sz="2000">
                <a:solidFill>
                  <a:srgbClr val="004586"/>
                </a:solidFill>
                <a:latin typeface="Calibri" panose="020F0502020204030204" pitchFamily="34" charset="0"/>
                <a:cs typeface="Arial" panose="020B0604020202020204" pitchFamily="34" charset="0"/>
              </a:rPr>
              <a:t>A cura di </a:t>
            </a:r>
            <a:r>
              <a:rPr lang="it-IT" altLang="it-IT" sz="2000" b="1">
                <a:solidFill>
                  <a:srgbClr val="004586"/>
                </a:solidFill>
                <a:latin typeface="Calibri" panose="020F0502020204030204" pitchFamily="34" charset="0"/>
                <a:cs typeface="Arial" panose="020B0604020202020204" pitchFamily="34" charset="0"/>
              </a:rPr>
              <a:t>Tommaso Grassi</a:t>
            </a:r>
            <a:endParaRPr lang="it-IT" altLang="it-IT" sz="2400" b="1">
              <a:solidFill>
                <a:srgbClr val="004586"/>
              </a:solidFill>
              <a:latin typeface="Calibri" panose="020F0502020204030204" pitchFamily="34" charset="0"/>
              <a:cs typeface="Arial" panose="020B0604020202020204" pitchFamily="34" charset="0"/>
            </a:endParaRPr>
          </a:p>
          <a:p>
            <a:pPr algn="ctr" eaLnBrk="1">
              <a:lnSpc>
                <a:spcPct val="80000"/>
              </a:lnSpc>
              <a:buClr>
                <a:srgbClr val="000000"/>
              </a:buClr>
              <a:buSzPct val="100000"/>
              <a:buFont typeface="Times New Roman" panose="02020603050405020304" pitchFamily="18" charset="0"/>
              <a:buNone/>
            </a:pPr>
            <a:r>
              <a:rPr lang="it-IT" altLang="it-IT" sz="2000">
                <a:solidFill>
                  <a:srgbClr val="004586"/>
                </a:solidFill>
                <a:latin typeface="Calibri" panose="020F0502020204030204" pitchFamily="34" charset="0"/>
                <a:cs typeface="Arial" panose="020B0604020202020204" pitchFamily="34" charset="0"/>
              </a:rPr>
              <a:t>Componente della commissione di studio </a:t>
            </a:r>
          </a:p>
          <a:p>
            <a:pPr algn="ctr" eaLnBrk="1">
              <a:lnSpc>
                <a:spcPct val="80000"/>
              </a:lnSpc>
              <a:buClr>
                <a:srgbClr val="000000"/>
              </a:buClr>
              <a:buSzPct val="100000"/>
              <a:buFont typeface="Times New Roman" panose="02020603050405020304" pitchFamily="18" charset="0"/>
              <a:buNone/>
            </a:pPr>
            <a:r>
              <a:rPr lang="it-IT" altLang="it-IT" sz="2000">
                <a:solidFill>
                  <a:srgbClr val="004586"/>
                </a:solidFill>
                <a:latin typeface="Calibri" panose="020F0502020204030204" pitchFamily="34" charset="0"/>
                <a:cs typeface="Arial" panose="020B0604020202020204" pitchFamily="34" charset="0"/>
              </a:rPr>
              <a:t>Modelli Organizzativi ex D.Lgs 231/01 ODCEC Verona</a:t>
            </a:r>
          </a:p>
          <a:p>
            <a:pPr algn="ctr" eaLnBrk="1">
              <a:lnSpc>
                <a:spcPct val="80000"/>
              </a:lnSpc>
              <a:buClr>
                <a:srgbClr val="000000"/>
              </a:buClr>
              <a:buSzPct val="100000"/>
              <a:buFont typeface="Times New Roman" panose="02020603050405020304" pitchFamily="18" charset="0"/>
              <a:buNone/>
            </a:pPr>
            <a:endParaRPr lang="it-IT" altLang="it-IT" sz="2000">
              <a:solidFill>
                <a:srgbClr val="004586"/>
              </a:solidFill>
              <a:cs typeface="Arial" panose="020B0604020202020204" pitchFamily="34" charset="0"/>
            </a:endParaRPr>
          </a:p>
        </p:txBody>
      </p:sp>
      <p:sp>
        <p:nvSpPr>
          <p:cNvPr id="4100" name="AutoShape 3"/>
          <p:cNvSpPr>
            <a:spLocks noChangeArrowheads="1"/>
          </p:cNvSpPr>
          <p:nvPr/>
        </p:nvSpPr>
        <p:spPr bwMode="auto">
          <a:xfrm>
            <a:off x="539750" y="0"/>
            <a:ext cx="8997950" cy="287338"/>
          </a:xfrm>
          <a:prstGeom prst="roundRect">
            <a:avLst>
              <a:gd name="adj" fmla="val 16667"/>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it-IT" altLang="it-IT"/>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E4A389-54E5-4FE9-823F-1B3C8AFF5DF6}"/>
              </a:ext>
            </a:extLst>
          </p:cNvPr>
          <p:cNvSpPr>
            <a:spLocks noGrp="1"/>
          </p:cNvSpPr>
          <p:nvPr>
            <p:ph type="title"/>
          </p:nvPr>
        </p:nvSpPr>
        <p:spPr/>
        <p:txBody>
          <a:bodyPr/>
          <a:lstStyle/>
          <a:p>
            <a:r>
              <a:rPr lang="it-IT" sz="3200" b="1" kern="1200" dirty="0">
                <a:solidFill>
                  <a:srgbClr val="004586"/>
                </a:solidFill>
                <a:latin typeface="Calibri" panose="020F0502020204030204" pitchFamily="34" charset="0"/>
                <a:cs typeface="Arial" panose="020B0604020202020204" pitchFamily="34" charset="0"/>
              </a:rPr>
              <a:t>Segue: compiti e funzioni </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dell’organismo di vigilanza</a:t>
            </a:r>
            <a:endParaRPr lang="it-IT" dirty="0"/>
          </a:p>
        </p:txBody>
      </p:sp>
      <p:sp>
        <p:nvSpPr>
          <p:cNvPr id="3" name="Segnaposto contenuto 2">
            <a:extLst>
              <a:ext uri="{FF2B5EF4-FFF2-40B4-BE49-F238E27FC236}">
                <a16:creationId xmlns:a16="http://schemas.microsoft.com/office/drawing/2014/main" id="{8007CF39-0529-46C6-9A4A-F05A877DD86C}"/>
              </a:ext>
            </a:extLst>
          </p:cNvPr>
          <p:cNvSpPr>
            <a:spLocks noGrp="1"/>
          </p:cNvSpPr>
          <p:nvPr>
            <p:ph idx="1"/>
          </p:nvPr>
        </p:nvSpPr>
        <p:spPr>
          <a:xfrm>
            <a:off x="495300" y="1604963"/>
            <a:ext cx="8912225" cy="4524375"/>
          </a:xfrm>
        </p:spPr>
        <p:txBody>
          <a:bodyPr/>
          <a:lstStyle/>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b="1" kern="1200" dirty="0">
                <a:solidFill>
                  <a:srgbClr val="004586"/>
                </a:solidFill>
                <a:latin typeface="Calibri" panose="020F0502020204030204" pitchFamily="34" charset="0"/>
                <a:cs typeface="Arial" panose="020B0604020202020204" pitchFamily="34" charset="0"/>
              </a:rPr>
              <a:t>Tassonomia attività </a:t>
            </a:r>
            <a:r>
              <a:rPr lang="it-IT" sz="2800" b="1" kern="1200" dirty="0" err="1">
                <a:solidFill>
                  <a:srgbClr val="004586"/>
                </a:solidFill>
                <a:latin typeface="Calibri" panose="020F0502020204030204" pitchFamily="34" charset="0"/>
                <a:cs typeface="Arial" panose="020B0604020202020204" pitchFamily="34" charset="0"/>
              </a:rPr>
              <a:t>OdV</a:t>
            </a:r>
            <a:endParaRPr lang="it-IT" sz="2800" kern="1200" dirty="0">
              <a:solidFill>
                <a:srgbClr val="004586"/>
              </a:solidFill>
              <a:latin typeface="Calibri" panose="020F0502020204030204" pitchFamily="34" charset="0"/>
              <a:cs typeface="Arial" panose="020B0604020202020204" pitchFamily="34" charset="0"/>
            </a:endParaRPr>
          </a:p>
          <a:p>
            <a:pPr marL="400050" lvl="1" indent="0" eaLnBrk="1">
              <a:lnSpc>
                <a:spcPct val="100000"/>
              </a:lnSpc>
              <a:spcAft>
                <a:spcPct val="0"/>
              </a:spcAft>
              <a:buClr>
                <a:srgbClr val="2D2DB9">
                  <a:lumMod val="75000"/>
                </a:srgbClr>
              </a:buClr>
              <a:buFont typeface="Times New Roman" panose="02020603050405020304" pitchFamily="18" charset="0"/>
              <a:buAutoNum type="alphaLcParen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Di Vigilanza</a:t>
            </a:r>
          </a:p>
          <a:p>
            <a:pPr marL="400050" lvl="1" indent="0" eaLnBrk="1">
              <a:lnSpc>
                <a:spcPct val="100000"/>
              </a:lnSpc>
              <a:spcAft>
                <a:spcPct val="0"/>
              </a:spcAft>
              <a:buClr>
                <a:srgbClr val="2D2DB9">
                  <a:lumMod val="75000"/>
                </a:srgbClr>
              </a:buClr>
              <a:buFont typeface="Times New Roman" panose="02020603050405020304" pitchFamily="18" charset="0"/>
              <a:buAutoNum type="alphaLcParen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Di Controllo</a:t>
            </a:r>
          </a:p>
          <a:p>
            <a:pPr marL="0" indent="0" algn="ctr"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kern="1200" dirty="0">
                <a:solidFill>
                  <a:srgbClr val="004586"/>
                </a:solidFill>
                <a:latin typeface="Calibri" panose="020F0502020204030204" pitchFamily="34" charset="0"/>
                <a:cs typeface="Arial" panose="020B0604020202020204" pitchFamily="34" charset="0"/>
              </a:rPr>
              <a:t>Oppure</a:t>
            </a: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kern="1200" dirty="0">
                <a:solidFill>
                  <a:srgbClr val="004586"/>
                </a:solidFill>
                <a:latin typeface="Calibri" panose="020F0502020204030204" pitchFamily="34" charset="0"/>
                <a:cs typeface="Arial" panose="020B0604020202020204" pitchFamily="34" charset="0"/>
              </a:rPr>
              <a:t>1°livello: quelli di linea effettuati dal responsabile attività 			operative</a:t>
            </a: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kern="1200" dirty="0">
                <a:solidFill>
                  <a:srgbClr val="004586"/>
                </a:solidFill>
                <a:latin typeface="Calibri" panose="020F0502020204030204" pitchFamily="34" charset="0"/>
                <a:cs typeface="Arial" panose="020B0604020202020204" pitchFamily="34" charset="0"/>
              </a:rPr>
              <a:t>2°livello: in genere indiretti per monitorare rischio 					operativo, finanziario, di mercato e normativo</a:t>
            </a: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b="1" kern="1200" dirty="0">
                <a:solidFill>
                  <a:srgbClr val="004586"/>
                </a:solidFill>
                <a:latin typeface="Calibri" panose="020F0502020204030204" pitchFamily="34" charset="0"/>
                <a:cs typeface="Arial" panose="020B0604020202020204" pitchFamily="34" charset="0"/>
              </a:rPr>
              <a:t>3°livello</a:t>
            </a:r>
            <a:r>
              <a:rPr lang="it-IT" sz="2800" kern="1200" dirty="0">
                <a:solidFill>
                  <a:srgbClr val="004586"/>
                </a:solidFill>
                <a:latin typeface="Calibri" panose="020F0502020204030204" pitchFamily="34" charset="0"/>
                <a:cs typeface="Arial" panose="020B0604020202020204" pitchFamily="34" charset="0"/>
              </a:rPr>
              <a:t>: affidato alle funzioni di </a:t>
            </a:r>
            <a:r>
              <a:rPr lang="it-IT" sz="2800" i="1" kern="1200" dirty="0" err="1">
                <a:solidFill>
                  <a:srgbClr val="004586"/>
                </a:solidFill>
                <a:latin typeface="Calibri" panose="020F0502020204030204" pitchFamily="34" charset="0"/>
                <a:cs typeface="Arial" panose="020B0604020202020204" pitchFamily="34" charset="0"/>
              </a:rPr>
              <a:t>internal</a:t>
            </a:r>
            <a:r>
              <a:rPr lang="it-IT" sz="2800" i="1" kern="1200" dirty="0">
                <a:solidFill>
                  <a:srgbClr val="004586"/>
                </a:solidFill>
                <a:latin typeface="Calibri" panose="020F0502020204030204" pitchFamily="34" charset="0"/>
                <a:cs typeface="Arial" panose="020B0604020202020204" pitchFamily="34" charset="0"/>
              </a:rPr>
              <a:t> audit</a:t>
            </a:r>
            <a:r>
              <a:rPr lang="it-IT" sz="2800" kern="1200" dirty="0">
                <a:solidFill>
                  <a:srgbClr val="004586"/>
                </a:solidFill>
                <a:latin typeface="Calibri" panose="020F0502020204030204" pitchFamily="34" charset="0"/>
                <a:cs typeface="Arial" panose="020B0604020202020204" pitchFamily="34" charset="0"/>
              </a:rPr>
              <a:t> per verifica 		generale sulla struttura e sulla funzionalità dei 			controlli interni e del sistema informativo</a:t>
            </a:r>
          </a:p>
        </p:txBody>
      </p:sp>
    </p:spTree>
    <p:extLst>
      <p:ext uri="{BB962C8B-B14F-4D97-AF65-F5344CB8AC3E}">
        <p14:creationId xmlns:p14="http://schemas.microsoft.com/office/powerpoint/2010/main" val="941076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39AA9F-8E89-4EA5-B21E-C07B1F463305}"/>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I poteri</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dell’organismo di vigilanza</a:t>
            </a:r>
            <a:endParaRPr lang="it-IT" dirty="0"/>
          </a:p>
        </p:txBody>
      </p:sp>
      <p:sp>
        <p:nvSpPr>
          <p:cNvPr id="3" name="Segnaposto contenuto 2">
            <a:extLst>
              <a:ext uri="{FF2B5EF4-FFF2-40B4-BE49-F238E27FC236}">
                <a16:creationId xmlns:a16="http://schemas.microsoft.com/office/drawing/2014/main" id="{EA433D11-0CA7-40AB-812D-3E22402A71E4}"/>
              </a:ext>
            </a:extLst>
          </p:cNvPr>
          <p:cNvSpPr>
            <a:spLocks noGrp="1"/>
          </p:cNvSpPr>
          <p:nvPr>
            <p:ph idx="1"/>
          </p:nvPr>
        </p:nvSpPr>
        <p:spPr/>
        <p:txBody>
          <a:bodyPr/>
          <a:lstStyle/>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L’</a:t>
            </a:r>
            <a:r>
              <a:rPr lang="it-IT" sz="2400" kern="1200" dirty="0" err="1">
                <a:solidFill>
                  <a:srgbClr val="004586"/>
                </a:solidFill>
                <a:latin typeface="Calibri" panose="020F0502020204030204" pitchFamily="34" charset="0"/>
                <a:cs typeface="Arial" panose="020B0604020202020204" pitchFamily="34" charset="0"/>
              </a:rPr>
              <a:t>OdV</a:t>
            </a:r>
            <a:r>
              <a:rPr lang="it-IT" sz="2400" kern="1200" dirty="0">
                <a:solidFill>
                  <a:srgbClr val="004586"/>
                </a:solidFill>
                <a:latin typeface="Calibri" panose="020F0502020204030204" pitchFamily="34" charset="0"/>
                <a:cs typeface="Arial" panose="020B0604020202020204" pitchFamily="34" charset="0"/>
              </a:rPr>
              <a:t> come prevede la norma deve presentare autonomi poteri di iniziativa e controllo e pertanto deve essere dotato di tutti i poteri necessari per assicurare una puntuale ed efficiente </a:t>
            </a:r>
            <a:r>
              <a:rPr lang="it-IT" sz="2400" b="1" kern="1200" dirty="0">
                <a:solidFill>
                  <a:srgbClr val="004586"/>
                </a:solidFill>
                <a:latin typeface="Calibri" panose="020F0502020204030204" pitchFamily="34" charset="0"/>
                <a:cs typeface="Arial" panose="020B0604020202020204" pitchFamily="34" charset="0"/>
              </a:rPr>
              <a:t>vigilanza</a:t>
            </a:r>
            <a:r>
              <a:rPr lang="it-IT" sz="2400" kern="1200" dirty="0">
                <a:solidFill>
                  <a:srgbClr val="004586"/>
                </a:solidFill>
                <a:latin typeface="Calibri" panose="020F0502020204030204" pitchFamily="34" charset="0"/>
                <a:cs typeface="Arial" panose="020B0604020202020204" pitchFamily="34" charset="0"/>
              </a:rPr>
              <a:t> sul </a:t>
            </a:r>
            <a:r>
              <a:rPr lang="it-IT" sz="2400" b="1" kern="1200" dirty="0">
                <a:solidFill>
                  <a:srgbClr val="004586"/>
                </a:solidFill>
                <a:latin typeface="Calibri" panose="020F0502020204030204" pitchFamily="34" charset="0"/>
                <a:cs typeface="Arial" panose="020B0604020202020204" pitchFamily="34" charset="0"/>
              </a:rPr>
              <a:t>funzionamento</a:t>
            </a:r>
            <a:r>
              <a:rPr lang="it-IT" sz="2400" kern="1200" dirty="0">
                <a:solidFill>
                  <a:srgbClr val="004586"/>
                </a:solidFill>
                <a:latin typeface="Calibri" panose="020F0502020204030204" pitchFamily="34" charset="0"/>
                <a:cs typeface="Arial" panose="020B0604020202020204" pitchFamily="34" charset="0"/>
              </a:rPr>
              <a:t> e </a:t>
            </a:r>
            <a:r>
              <a:rPr lang="it-IT" sz="2400" b="1" kern="1200" dirty="0">
                <a:solidFill>
                  <a:srgbClr val="004586"/>
                </a:solidFill>
                <a:latin typeface="Calibri" panose="020F0502020204030204" pitchFamily="34" charset="0"/>
                <a:cs typeface="Arial" panose="020B0604020202020204" pitchFamily="34" charset="0"/>
              </a:rPr>
              <a:t>sull’osservanza del Modello</a:t>
            </a:r>
            <a:r>
              <a:rPr lang="it-IT" sz="2400" kern="1200" dirty="0">
                <a:solidFill>
                  <a:srgbClr val="004586"/>
                </a:solidFill>
                <a:latin typeface="Calibri" panose="020F0502020204030204" pitchFamily="34" charset="0"/>
                <a:cs typeface="Arial" panose="020B0604020202020204" pitchFamily="34" charset="0"/>
              </a:rPr>
              <a:t> Organizzativo adottato dalla società.</a:t>
            </a:r>
          </a:p>
          <a:p>
            <a:pPr marL="0" indent="0" algn="ctr"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b="1" kern="1200" dirty="0">
                <a:solidFill>
                  <a:srgbClr val="004586"/>
                </a:solidFill>
                <a:latin typeface="Calibri" panose="020F0502020204030204" pitchFamily="34" charset="0"/>
                <a:cs typeface="Arial" panose="020B0604020202020204" pitchFamily="34" charset="0"/>
              </a:rPr>
              <a:t>L’organismo di vigilanza</a:t>
            </a:r>
          </a:p>
          <a:p>
            <a:pPr eaLnBrk="1">
              <a:lnSpc>
                <a:spcPct val="100000"/>
              </a:lnSpc>
              <a:spcAft>
                <a:spcPct val="0"/>
              </a:spcAft>
              <a:buClr>
                <a:schemeClr val="accent6">
                  <a:lumMod val="75000"/>
                </a:scheme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non ha: </a:t>
            </a:r>
            <a:r>
              <a:rPr lang="it-IT" sz="2400" b="1" kern="1200" dirty="0">
                <a:solidFill>
                  <a:srgbClr val="004586"/>
                </a:solidFill>
                <a:latin typeface="Calibri" panose="020F0502020204030204" pitchFamily="34" charset="0"/>
                <a:cs typeface="Arial" panose="020B0604020202020204" pitchFamily="34" charset="0"/>
              </a:rPr>
              <a:t>né poteri impeditivi</a:t>
            </a:r>
            <a:r>
              <a:rPr lang="it-IT" sz="2400" kern="1200" dirty="0">
                <a:solidFill>
                  <a:srgbClr val="004586"/>
                </a:solidFill>
                <a:latin typeface="Calibri" panose="020F0502020204030204" pitchFamily="34" charset="0"/>
                <a:cs typeface="Arial" panose="020B0604020202020204" pitchFamily="34" charset="0"/>
              </a:rPr>
              <a:t>, </a:t>
            </a:r>
            <a:r>
              <a:rPr lang="it-IT" sz="2400" b="1" kern="1200" dirty="0">
                <a:solidFill>
                  <a:srgbClr val="004586"/>
                </a:solidFill>
                <a:latin typeface="Calibri" panose="020F0502020204030204" pitchFamily="34" charset="0"/>
                <a:cs typeface="Arial" panose="020B0604020202020204" pitchFamily="34" charset="0"/>
              </a:rPr>
              <a:t>né disciplinari, né direttamente modificativi del Modello</a:t>
            </a:r>
            <a:r>
              <a:rPr lang="it-IT" sz="2400" kern="1200" dirty="0">
                <a:solidFill>
                  <a:srgbClr val="004586"/>
                </a:solidFill>
                <a:latin typeface="Calibri" panose="020F0502020204030204" pitchFamily="34" charset="0"/>
                <a:cs typeface="Arial" panose="020B0604020202020204" pitchFamily="34" charset="0"/>
              </a:rPr>
              <a:t> </a:t>
            </a:r>
          </a:p>
          <a:p>
            <a:pPr eaLnBrk="1">
              <a:lnSpc>
                <a:spcPct val="100000"/>
              </a:lnSpc>
              <a:spcAft>
                <a:spcPct val="0"/>
              </a:spcAft>
              <a:buClr>
                <a:schemeClr val="accent6">
                  <a:lumMod val="75000"/>
                </a:scheme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ha: poteri solo </a:t>
            </a:r>
            <a:r>
              <a:rPr lang="it-IT" sz="2400" b="1" kern="1200" dirty="0">
                <a:solidFill>
                  <a:srgbClr val="004586"/>
                </a:solidFill>
                <a:latin typeface="Calibri" panose="020F0502020204030204" pitchFamily="34" charset="0"/>
                <a:cs typeface="Arial" panose="020B0604020202020204" pitchFamily="34" charset="0"/>
              </a:rPr>
              <a:t>propositivi</a:t>
            </a:r>
            <a:r>
              <a:rPr lang="it-IT" sz="2400" kern="1200" dirty="0">
                <a:solidFill>
                  <a:srgbClr val="004586"/>
                </a:solidFill>
                <a:latin typeface="Calibri" panose="020F0502020204030204" pitchFamily="34" charset="0"/>
                <a:cs typeface="Arial" panose="020B0604020202020204" pitchFamily="34" charset="0"/>
              </a:rPr>
              <a:t>, </a:t>
            </a:r>
            <a:r>
              <a:rPr lang="it-IT" sz="2400" b="1" kern="1200" dirty="0">
                <a:solidFill>
                  <a:srgbClr val="004586"/>
                </a:solidFill>
                <a:latin typeface="Calibri" panose="020F0502020204030204" pitchFamily="34" charset="0"/>
                <a:cs typeface="Arial" panose="020B0604020202020204" pitchFamily="34" charset="0"/>
              </a:rPr>
              <a:t>consultivi</a:t>
            </a:r>
            <a:r>
              <a:rPr lang="it-IT" sz="2400" kern="1200" dirty="0">
                <a:solidFill>
                  <a:srgbClr val="004586"/>
                </a:solidFill>
                <a:latin typeface="Calibri" panose="020F0502020204030204" pitchFamily="34" charset="0"/>
                <a:cs typeface="Arial" panose="020B0604020202020204" pitchFamily="34" charset="0"/>
              </a:rPr>
              <a:t>, </a:t>
            </a:r>
            <a:r>
              <a:rPr lang="it-IT" sz="2400" b="1" kern="1200" dirty="0">
                <a:solidFill>
                  <a:srgbClr val="004586"/>
                </a:solidFill>
                <a:latin typeface="Calibri" panose="020F0502020204030204" pitchFamily="34" charset="0"/>
                <a:cs typeface="Arial" panose="020B0604020202020204" pitchFamily="34" charset="0"/>
              </a:rPr>
              <a:t>istruttori </a:t>
            </a:r>
            <a:r>
              <a:rPr lang="it-IT" sz="2400" kern="1200" dirty="0">
                <a:solidFill>
                  <a:srgbClr val="004586"/>
                </a:solidFill>
                <a:latin typeface="Calibri" panose="020F0502020204030204" pitchFamily="34" charset="0"/>
                <a:cs typeface="Arial" panose="020B0604020202020204" pitchFamily="34" charset="0"/>
              </a:rPr>
              <a:t>e di </a:t>
            </a:r>
            <a:r>
              <a:rPr lang="it-IT" sz="2400" b="1" kern="1200" dirty="0">
                <a:solidFill>
                  <a:srgbClr val="004586"/>
                </a:solidFill>
                <a:latin typeface="Calibri" panose="020F0502020204030204" pitchFamily="34" charset="0"/>
                <a:cs typeface="Arial" panose="020B0604020202020204" pitchFamily="34" charset="0"/>
              </a:rPr>
              <a:t>impulso</a:t>
            </a:r>
            <a:r>
              <a:rPr lang="it-IT" sz="2400" kern="1200" dirty="0">
                <a:solidFill>
                  <a:srgbClr val="004586"/>
                </a:solidFill>
                <a:latin typeface="Calibri" panose="020F0502020204030204" pitchFamily="34" charset="0"/>
                <a:cs typeface="Arial" panose="020B0604020202020204" pitchFamily="34" charset="0"/>
              </a:rPr>
              <a:t>. </a:t>
            </a: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Non opportuna una delega per non generare incertezza nella funzione di garanzia per meglio mantenere un profilo di analisi e consulenza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7A612F-6C75-462F-A253-79E578208FE7}"/>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Flussi informativi da e per </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l’organismo di vigilanza</a:t>
            </a:r>
            <a:endParaRPr lang="it-IT" dirty="0"/>
          </a:p>
        </p:txBody>
      </p:sp>
      <p:sp>
        <p:nvSpPr>
          <p:cNvPr id="3" name="Segnaposto contenuto 2">
            <a:extLst>
              <a:ext uri="{FF2B5EF4-FFF2-40B4-BE49-F238E27FC236}">
                <a16:creationId xmlns:a16="http://schemas.microsoft.com/office/drawing/2014/main" id="{C2581918-763A-4DC3-B732-CC02AD901B36}"/>
              </a:ext>
            </a:extLst>
          </p:cNvPr>
          <p:cNvSpPr>
            <a:spLocks noGrp="1"/>
          </p:cNvSpPr>
          <p:nvPr>
            <p:ph idx="1"/>
          </p:nvPr>
        </p:nvSpPr>
        <p:spPr>
          <a:xfrm>
            <a:off x="495300" y="1419225"/>
            <a:ext cx="8912225" cy="4524375"/>
          </a:xfrm>
        </p:spPr>
        <p:txBody>
          <a:bodyPr/>
          <a:lstStyle/>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E’ possibile schematizzare i flussi informativi in:</a:t>
            </a: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a:p>
            <a:pPr marL="457200" indent="-457200" eaLnBrk="1">
              <a:lnSpc>
                <a:spcPct val="100000"/>
              </a:lnSpc>
              <a:spcAft>
                <a:spcPct val="0"/>
              </a:spcAft>
              <a:buClr>
                <a:schemeClr val="accent6">
                  <a:lumMod val="75000"/>
                </a:schemeClr>
              </a:buClr>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Flussi informativi </a:t>
            </a:r>
            <a:r>
              <a:rPr lang="it-IT" sz="2400" b="1" kern="1200" dirty="0">
                <a:solidFill>
                  <a:srgbClr val="004586"/>
                </a:solidFill>
                <a:latin typeface="Calibri" panose="020F0502020204030204" pitchFamily="34" charset="0"/>
                <a:cs typeface="Arial" panose="020B0604020202020204" pitchFamily="34" charset="0"/>
              </a:rPr>
              <a:t>indirizzati all’</a:t>
            </a:r>
            <a:r>
              <a:rPr lang="it-IT" sz="2400" b="1" kern="1200" dirty="0" err="1">
                <a:solidFill>
                  <a:srgbClr val="004586"/>
                </a:solidFill>
                <a:latin typeface="Calibri" panose="020F0502020204030204" pitchFamily="34" charset="0"/>
                <a:cs typeface="Arial" panose="020B0604020202020204" pitchFamily="34" charset="0"/>
              </a:rPr>
              <a:t>OdV</a:t>
            </a:r>
            <a:r>
              <a:rPr lang="it-IT" sz="2400" kern="1200" dirty="0">
                <a:solidFill>
                  <a:srgbClr val="004586"/>
                </a:solidFill>
                <a:latin typeface="Calibri" panose="020F0502020204030204" pitchFamily="34" charset="0"/>
                <a:cs typeface="Arial" panose="020B0604020202020204" pitchFamily="34" charset="0"/>
              </a:rPr>
              <a:t> a sua volta distinguibili in:</a:t>
            </a:r>
          </a:p>
          <a:p>
            <a:pPr marL="514350" indent="-514350" eaLnBrk="1">
              <a:lnSpc>
                <a:spcPct val="100000"/>
              </a:lnSpc>
              <a:spcAft>
                <a:spcPct val="0"/>
              </a:spcAft>
              <a:buClr>
                <a:schemeClr val="accent6">
                  <a:lumMod val="75000"/>
                </a:schemeClr>
              </a:buClr>
              <a:buFont typeface="+mj-lt"/>
              <a:buAutoNum type="romanU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Flussi periodici</a:t>
            </a:r>
          </a:p>
          <a:p>
            <a:pPr marL="514350" indent="-514350" eaLnBrk="1">
              <a:lnSpc>
                <a:spcPct val="100000"/>
              </a:lnSpc>
              <a:spcAft>
                <a:spcPct val="0"/>
              </a:spcAft>
              <a:buClr>
                <a:schemeClr val="accent6">
                  <a:lumMod val="75000"/>
                </a:schemeClr>
              </a:buClr>
              <a:buFont typeface="+mj-lt"/>
              <a:buAutoNum type="romanU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Flussi relativi al verificarsi di particolari eventi</a:t>
            </a:r>
          </a:p>
          <a:p>
            <a:pPr marL="514350" indent="-514350" eaLnBrk="1">
              <a:lnSpc>
                <a:spcPct val="100000"/>
              </a:lnSpc>
              <a:spcAft>
                <a:spcPct val="0"/>
              </a:spcAft>
              <a:buClr>
                <a:schemeClr val="accent6">
                  <a:lumMod val="75000"/>
                </a:schemeClr>
              </a:buClr>
              <a:buFont typeface="+mj-lt"/>
              <a:buAutoNum type="romanUcPeriod"/>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a:p>
            <a:pPr marL="457200" indent="-457200" eaLnBrk="1">
              <a:lnSpc>
                <a:spcPct val="100000"/>
              </a:lnSpc>
              <a:spcAft>
                <a:spcPct val="0"/>
              </a:spcAft>
              <a:buClr>
                <a:schemeClr val="accent6">
                  <a:lumMod val="75000"/>
                </a:schemeClr>
              </a:buClr>
              <a:buFont typeface="+mj-lt"/>
              <a:buAutoNum type="arabicPeriod" startAt="2"/>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Flussi </a:t>
            </a:r>
            <a:r>
              <a:rPr lang="it-IT" sz="2400" b="1" kern="1200" dirty="0">
                <a:solidFill>
                  <a:srgbClr val="004586"/>
                </a:solidFill>
                <a:latin typeface="Calibri" panose="020F0502020204030204" pitchFamily="34" charset="0"/>
                <a:cs typeface="Arial" panose="020B0604020202020204" pitchFamily="34" charset="0"/>
              </a:rPr>
              <a:t>provenienti dall’</a:t>
            </a:r>
            <a:r>
              <a:rPr lang="it-IT" sz="2400" b="1" kern="1200" dirty="0" err="1">
                <a:solidFill>
                  <a:srgbClr val="004586"/>
                </a:solidFill>
                <a:latin typeface="Calibri" panose="020F0502020204030204" pitchFamily="34" charset="0"/>
                <a:cs typeface="Arial" panose="020B0604020202020204" pitchFamily="34" charset="0"/>
              </a:rPr>
              <a:t>OdV</a:t>
            </a:r>
            <a:r>
              <a:rPr lang="it-IT" sz="2400" b="1" kern="1200" dirty="0">
                <a:solidFill>
                  <a:srgbClr val="004586"/>
                </a:solidFill>
                <a:latin typeface="Calibri" panose="020F0502020204030204" pitchFamily="34" charset="0"/>
                <a:cs typeface="Arial" panose="020B0604020202020204" pitchFamily="34" charset="0"/>
              </a:rPr>
              <a:t> </a:t>
            </a:r>
            <a:r>
              <a:rPr lang="it-IT" sz="2400" kern="1200" dirty="0">
                <a:solidFill>
                  <a:srgbClr val="004586"/>
                </a:solidFill>
                <a:latin typeface="Calibri" panose="020F0502020204030204" pitchFamily="34" charset="0"/>
                <a:cs typeface="Arial" panose="020B0604020202020204" pitchFamily="34" charset="0"/>
              </a:rPr>
              <a:t>ed indirizzati agli altri interlocutori del controllo interno e agli organi sociali</a:t>
            </a: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Per facilitare tali flussi e le segnalazioni da e per l’organismo di vigilanza è quindi opportuno istituire apposite caselle di posta ordinaria ed elettronica.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4C0135-F19E-4CA3-9A60-E99179371B88}"/>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Segue: flussi informativi da e per </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l’organismo di vigilanza</a:t>
            </a:r>
            <a:endParaRPr lang="it-IT" dirty="0"/>
          </a:p>
        </p:txBody>
      </p:sp>
      <p:sp>
        <p:nvSpPr>
          <p:cNvPr id="3" name="Segnaposto contenuto 2">
            <a:extLst>
              <a:ext uri="{FF2B5EF4-FFF2-40B4-BE49-F238E27FC236}">
                <a16:creationId xmlns:a16="http://schemas.microsoft.com/office/drawing/2014/main" id="{6A42FA62-2D61-4FD1-80F3-9E5A1D767771}"/>
              </a:ext>
            </a:extLst>
          </p:cNvPr>
          <p:cNvSpPr>
            <a:spLocks noGrp="1"/>
          </p:cNvSpPr>
          <p:nvPr>
            <p:ph idx="1"/>
          </p:nvPr>
        </p:nvSpPr>
        <p:spPr>
          <a:xfrm>
            <a:off x="415925" y="1712913"/>
            <a:ext cx="8912225" cy="4524375"/>
          </a:xfrm>
        </p:spPr>
        <p:txBody>
          <a:bodyPr/>
          <a:lstStyle/>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In ordine alle </a:t>
            </a:r>
            <a:r>
              <a:rPr lang="it-IT" sz="2400" b="1" kern="1200" dirty="0">
                <a:solidFill>
                  <a:srgbClr val="004586"/>
                </a:solidFill>
                <a:latin typeface="Calibri" panose="020F0502020204030204" pitchFamily="34" charset="0"/>
                <a:cs typeface="Arial" panose="020B0604020202020204" pitchFamily="34" charset="0"/>
              </a:rPr>
              <a:t>comunicazioni provenienti dall’</a:t>
            </a:r>
            <a:r>
              <a:rPr lang="it-IT" sz="2400" b="1" kern="1200" dirty="0" err="1">
                <a:solidFill>
                  <a:srgbClr val="004586"/>
                </a:solidFill>
                <a:latin typeface="Calibri" panose="020F0502020204030204" pitchFamily="34" charset="0"/>
                <a:cs typeface="Arial" panose="020B0604020202020204" pitchFamily="34" charset="0"/>
              </a:rPr>
              <a:t>OdV</a:t>
            </a:r>
            <a:r>
              <a:rPr lang="it-IT" sz="2400" b="1" kern="1200" dirty="0">
                <a:solidFill>
                  <a:srgbClr val="004586"/>
                </a:solidFill>
                <a:latin typeface="Calibri" panose="020F0502020204030204" pitchFamily="34" charset="0"/>
                <a:cs typeface="Arial" panose="020B0604020202020204" pitchFamily="34" charset="0"/>
              </a:rPr>
              <a:t> </a:t>
            </a:r>
            <a:r>
              <a:rPr lang="it-IT" sz="2400" kern="1200" dirty="0">
                <a:solidFill>
                  <a:srgbClr val="004586"/>
                </a:solidFill>
                <a:latin typeface="Calibri" panose="020F0502020204030204" pitchFamily="34" charset="0"/>
                <a:cs typeface="Arial" panose="020B0604020202020204" pitchFamily="34" charset="0"/>
              </a:rPr>
              <a:t>esso dovrà riferire </a:t>
            </a:r>
            <a:r>
              <a:rPr lang="it-IT" sz="2400" b="1" kern="1200" dirty="0">
                <a:solidFill>
                  <a:srgbClr val="004586"/>
                </a:solidFill>
                <a:latin typeface="Calibri" panose="020F0502020204030204" pitchFamily="34" charset="0"/>
                <a:cs typeface="Arial" panose="020B0604020202020204" pitchFamily="34" charset="0"/>
              </a:rPr>
              <a:t>immediatamente</a:t>
            </a:r>
            <a:r>
              <a:rPr lang="it-IT" sz="2400" kern="1200" dirty="0">
                <a:solidFill>
                  <a:srgbClr val="004586"/>
                </a:solidFill>
                <a:latin typeface="Calibri" panose="020F0502020204030204" pitchFamily="34" charset="0"/>
                <a:cs typeface="Arial" panose="020B0604020202020204" pitchFamily="34" charset="0"/>
              </a:rPr>
              <a:t> agli organi di gestione e di controllo l’accadimento di fatti od eventi che possano comportare un concreto ed imminente pericolo di </a:t>
            </a:r>
            <a:r>
              <a:rPr lang="it-IT" sz="2400" b="1" kern="1200" dirty="0">
                <a:solidFill>
                  <a:srgbClr val="004586"/>
                </a:solidFill>
                <a:latin typeface="Calibri" panose="020F0502020204030204" pitchFamily="34" charset="0"/>
                <a:cs typeface="Arial" panose="020B0604020202020204" pitchFamily="34" charset="0"/>
              </a:rPr>
              <a:t>commissione di un reato o di una violazione del Modello</a:t>
            </a:r>
            <a:r>
              <a:rPr lang="it-IT" sz="2400" kern="1200" dirty="0">
                <a:solidFill>
                  <a:srgbClr val="004586"/>
                </a:solidFill>
                <a:latin typeface="Calibri" panose="020F0502020204030204" pitchFamily="34" charset="0"/>
                <a:cs typeface="Arial" panose="020B0604020202020204" pitchFamily="34" charset="0"/>
              </a:rPr>
              <a:t>, in modo che possa esservi posto rimedio o si prevenga l’illecito.</a:t>
            </a: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Inoltre la migliore prassi e le principali linee guida prevedono che l’</a:t>
            </a:r>
            <a:r>
              <a:rPr lang="it-IT" sz="2400" kern="1200" dirty="0" err="1">
                <a:solidFill>
                  <a:srgbClr val="004586"/>
                </a:solidFill>
                <a:latin typeface="Calibri" panose="020F0502020204030204" pitchFamily="34" charset="0"/>
                <a:cs typeface="Arial" panose="020B0604020202020204" pitchFamily="34" charset="0"/>
              </a:rPr>
              <a:t>OdV</a:t>
            </a:r>
            <a:r>
              <a:rPr lang="it-IT" sz="2400" kern="1200" dirty="0">
                <a:solidFill>
                  <a:srgbClr val="004586"/>
                </a:solidFill>
                <a:latin typeface="Calibri" panose="020F0502020204030204" pitchFamily="34" charset="0"/>
                <a:cs typeface="Arial" panose="020B0604020202020204" pitchFamily="34" charset="0"/>
              </a:rPr>
              <a:t> riferisca </a:t>
            </a:r>
            <a:r>
              <a:rPr lang="it-IT" sz="2400" b="1" kern="1200" dirty="0">
                <a:solidFill>
                  <a:srgbClr val="004586"/>
                </a:solidFill>
                <a:latin typeface="Calibri" panose="020F0502020204030204" pitchFamily="34" charset="0"/>
                <a:cs typeface="Arial" panose="020B0604020202020204" pitchFamily="34" charset="0"/>
              </a:rPr>
              <a:t>periodicamente</a:t>
            </a:r>
            <a:r>
              <a:rPr lang="it-IT" sz="2400" kern="1200" dirty="0">
                <a:solidFill>
                  <a:srgbClr val="004586"/>
                </a:solidFill>
                <a:latin typeface="Calibri" panose="020F0502020204030204" pitchFamily="34" charset="0"/>
                <a:cs typeface="Arial" panose="020B0604020202020204" pitchFamily="34" charset="0"/>
              </a:rPr>
              <a:t>, attraverso </a:t>
            </a:r>
            <a:r>
              <a:rPr lang="it-IT" sz="2400" b="1" kern="1200" dirty="0">
                <a:solidFill>
                  <a:srgbClr val="004586"/>
                </a:solidFill>
                <a:latin typeface="Calibri" panose="020F0502020204030204" pitchFamily="34" charset="0"/>
                <a:cs typeface="Arial" panose="020B0604020202020204" pitchFamily="34" charset="0"/>
              </a:rPr>
              <a:t>relazioni</a:t>
            </a:r>
            <a:r>
              <a:rPr lang="it-IT" sz="2400" kern="1200" dirty="0">
                <a:solidFill>
                  <a:srgbClr val="004586"/>
                </a:solidFill>
                <a:latin typeface="Calibri" panose="020F0502020204030204" pitchFamily="34" charset="0"/>
                <a:cs typeface="Arial" panose="020B0604020202020204" pitchFamily="34" charset="0"/>
              </a:rPr>
              <a:t> trimestrali o semestrali o annuali, </a:t>
            </a:r>
            <a:r>
              <a:rPr lang="it-IT" sz="2400" b="1" kern="1200" dirty="0">
                <a:solidFill>
                  <a:srgbClr val="004586"/>
                </a:solidFill>
                <a:latin typeface="Calibri" panose="020F0502020204030204" pitchFamily="34" charset="0"/>
                <a:cs typeface="Arial" panose="020B0604020202020204" pitchFamily="34" charset="0"/>
              </a:rPr>
              <a:t>la propria attività e le eventuali criticità riscontrate</a:t>
            </a:r>
            <a:r>
              <a:rPr lang="it-IT" sz="2400" kern="1200" dirty="0">
                <a:solidFill>
                  <a:srgbClr val="004586"/>
                </a:solidFill>
                <a:latin typeface="Calibri" panose="020F0502020204030204" pitchFamily="34" charset="0"/>
                <a:cs typeface="Arial" panose="020B0604020202020204" pitchFamily="34" charset="0"/>
              </a:rPr>
              <a:t> all’organo amministrativo e a quello di controllo. In tale relazione è presente anche un resoconto sulla gestione del proprio budget.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2C594A-8B64-4654-8E3A-B748A4492D8A}"/>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Interazione tra organismo di vigilanza</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 ed altre funzioni ed organi sociali</a:t>
            </a:r>
          </a:p>
        </p:txBody>
      </p:sp>
      <p:sp>
        <p:nvSpPr>
          <p:cNvPr id="3" name="Segnaposto contenuto 2">
            <a:extLst>
              <a:ext uri="{FF2B5EF4-FFF2-40B4-BE49-F238E27FC236}">
                <a16:creationId xmlns:a16="http://schemas.microsoft.com/office/drawing/2014/main" id="{DF212356-8241-4BC0-B6E8-61F3376A4299}"/>
              </a:ext>
            </a:extLst>
          </p:cNvPr>
          <p:cNvSpPr>
            <a:spLocks noGrp="1"/>
          </p:cNvSpPr>
          <p:nvPr>
            <p:ph idx="1"/>
          </p:nvPr>
        </p:nvSpPr>
        <p:spPr/>
        <p:txBody>
          <a:bodyPr/>
          <a:lstStyle/>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Una questione rilevante che emerge dai compiti e dai poteri connessi con la figura dell’organismo di vigilanza è il rapporto che questa figura ha con gli organi di controllo e le altre funzioni che con le relative funzioni che coesistono nella società.</a:t>
            </a: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In un’ottica di efficienza di controlli interni è opportuno un “coordinamento” tra i soggetti deputati al controllo al fine “di massimizzare l’efficienza del controllo interno e di gestione del rischio e di ridurre le duplicazioni di attività” (Borsa italiana).</a:t>
            </a:r>
          </a:p>
          <a:p>
            <a:pPr eaLnBrk="1">
              <a:lnSpc>
                <a:spcPct val="100000"/>
              </a:lnSpc>
              <a:spcAft>
                <a:spcPct val="0"/>
              </a:spcAft>
              <a:buClr>
                <a:schemeClr val="accent6">
                  <a:lumMod val="75000"/>
                </a:scheme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000" kern="1200" dirty="0">
              <a:solidFill>
                <a:srgbClr val="004586"/>
              </a:solidFill>
              <a:latin typeface="Calibri" panose="020F0502020204030204" pitchFamily="34" charset="0"/>
              <a:cs typeface="Arial" panose="020B0604020202020204" pitchFamily="34" charset="0"/>
            </a:endParaRPr>
          </a:p>
          <a:p>
            <a:pPr eaLnBrk="1">
              <a:lnSpc>
                <a:spcPct val="100000"/>
              </a:lnSpc>
              <a:spcAft>
                <a:spcPct val="0"/>
              </a:spcAft>
              <a:buClr>
                <a:schemeClr val="accent6">
                  <a:lumMod val="75000"/>
                </a:scheme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000" kern="1200" dirty="0">
              <a:solidFill>
                <a:srgbClr val="004586"/>
              </a:solidFill>
              <a:latin typeface="Calibri" panose="020F050202020403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DDF20D-C224-474A-8BCF-4BCED9C20936}"/>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Segue: interazione tra organismo di vigilanza</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 ed altre funzioni ed organi sociali</a:t>
            </a:r>
            <a:endParaRPr lang="it-IT" dirty="0"/>
          </a:p>
        </p:txBody>
      </p:sp>
      <p:sp>
        <p:nvSpPr>
          <p:cNvPr id="3" name="Segnaposto contenuto 2">
            <a:extLst>
              <a:ext uri="{FF2B5EF4-FFF2-40B4-BE49-F238E27FC236}">
                <a16:creationId xmlns:a16="http://schemas.microsoft.com/office/drawing/2014/main" id="{80034794-0245-4283-9A8F-3E331BC6B9BA}"/>
              </a:ext>
            </a:extLst>
          </p:cNvPr>
          <p:cNvSpPr>
            <a:spLocks noGrp="1"/>
          </p:cNvSpPr>
          <p:nvPr>
            <p:ph idx="1"/>
          </p:nvPr>
        </p:nvSpPr>
        <p:spPr>
          <a:xfrm>
            <a:off x="476250" y="1416050"/>
            <a:ext cx="8912225" cy="4524375"/>
          </a:xfrm>
        </p:spPr>
        <p:txBody>
          <a:bodyPr/>
          <a:lstStyle/>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b="1" u="sng" kern="1200" dirty="0">
                <a:solidFill>
                  <a:srgbClr val="004586"/>
                </a:solidFill>
                <a:latin typeface="Calibri" panose="020F0502020204030204" pitchFamily="34" charset="0"/>
                <a:cs typeface="Arial" panose="020B0604020202020204" pitchFamily="34" charset="0"/>
              </a:rPr>
              <a:t>All’apice</a:t>
            </a:r>
            <a:r>
              <a:rPr lang="it-IT" sz="2400" kern="1200" dirty="0">
                <a:solidFill>
                  <a:srgbClr val="004586"/>
                </a:solidFill>
                <a:latin typeface="Calibri" panose="020F0502020204030204" pitchFamily="34" charset="0"/>
                <a:cs typeface="Arial" panose="020B0604020202020204" pitchFamily="34" charset="0"/>
              </a:rPr>
              <a:t> del sistema di vigilanza (Banca d’Italia) sono poste le attività del </a:t>
            </a:r>
            <a:r>
              <a:rPr lang="it-IT" sz="2400" b="1" u="sng" kern="1200" dirty="0">
                <a:solidFill>
                  <a:srgbClr val="004586"/>
                </a:solidFill>
                <a:latin typeface="Calibri" panose="020F0502020204030204" pitchFamily="34" charset="0"/>
                <a:cs typeface="Arial" panose="020B0604020202020204" pitchFamily="34" charset="0"/>
              </a:rPr>
              <a:t>Collegio Sindacale </a:t>
            </a:r>
            <a:r>
              <a:rPr lang="it-IT" sz="2400" kern="1200" dirty="0">
                <a:solidFill>
                  <a:srgbClr val="004586"/>
                </a:solidFill>
                <a:latin typeface="Calibri" panose="020F0502020204030204" pitchFamily="34" charset="0"/>
                <a:cs typeface="Arial" panose="020B0604020202020204" pitchFamily="34" charset="0"/>
              </a:rPr>
              <a:t>e come è previsto dalla normativa secondaria che prevede un collegamento funzionale tra </a:t>
            </a:r>
            <a:r>
              <a:rPr lang="it-IT" sz="2400" kern="1200">
                <a:solidFill>
                  <a:srgbClr val="004586"/>
                </a:solidFill>
                <a:latin typeface="Calibri" panose="020F0502020204030204" pitchFamily="34" charset="0"/>
                <a:cs typeface="Arial" panose="020B0604020202020204" pitchFamily="34" charset="0"/>
              </a:rPr>
              <a:t>questo Organo </a:t>
            </a:r>
            <a:r>
              <a:rPr lang="it-IT" sz="2400" kern="1200" dirty="0">
                <a:solidFill>
                  <a:srgbClr val="004586"/>
                </a:solidFill>
                <a:latin typeface="Calibri" panose="020F0502020204030204" pitchFamily="34" charset="0"/>
                <a:cs typeface="Arial" panose="020B0604020202020204" pitchFamily="34" charset="0"/>
              </a:rPr>
              <a:t>e le diverse Autorità di Vigilanza (Consob, Banca d’Italia, </a:t>
            </a:r>
            <a:r>
              <a:rPr lang="it-IT" sz="2400" kern="1200" dirty="0" err="1">
                <a:solidFill>
                  <a:srgbClr val="004586"/>
                </a:solidFill>
                <a:latin typeface="Calibri" panose="020F0502020204030204" pitchFamily="34" charset="0"/>
                <a:cs typeface="Arial" panose="020B0604020202020204" pitchFamily="34" charset="0"/>
              </a:rPr>
              <a:t>Ivass</a:t>
            </a:r>
            <a:r>
              <a:rPr lang="it-IT" sz="2400" kern="1200" dirty="0">
                <a:solidFill>
                  <a:srgbClr val="004586"/>
                </a:solidFill>
                <a:latin typeface="Calibri" panose="020F0502020204030204" pitchFamily="34" charset="0"/>
                <a:cs typeface="Arial" panose="020B0604020202020204" pitchFamily="34" charset="0"/>
              </a:rPr>
              <a:t>) imponendo obblighi d’informativa in caso di irregolarità.</a:t>
            </a: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Salvo quando OdV e collegio sindacale coincidono va evidenziato:</a:t>
            </a: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a:p>
            <a:pPr eaLnBrk="1">
              <a:lnSpc>
                <a:spcPct val="100000"/>
              </a:lnSpc>
              <a:spcAft>
                <a:spcPct val="0"/>
              </a:spcAft>
              <a:buClr>
                <a:schemeClr val="accent6">
                  <a:lumMod val="75000"/>
                </a:scheme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Il collegio valuta l’adeguatezza del sistema dei controlli interni e quindi eserciterà una vigilanza anche sulle modalità di funzionamento e i requisiti dei componenti dell’</a:t>
            </a:r>
            <a:r>
              <a:rPr lang="it-IT" sz="2400" kern="1200" dirty="0" err="1">
                <a:solidFill>
                  <a:srgbClr val="004586"/>
                </a:solidFill>
                <a:latin typeface="Calibri" panose="020F0502020204030204" pitchFamily="34" charset="0"/>
                <a:cs typeface="Arial" panose="020B0604020202020204" pitchFamily="34" charset="0"/>
              </a:rPr>
              <a:t>OdV</a:t>
            </a:r>
            <a:endParaRPr lang="it-IT" sz="2400" kern="1200" dirty="0">
              <a:solidFill>
                <a:srgbClr val="004586"/>
              </a:solidFill>
              <a:latin typeface="Calibri" panose="020F0502020204030204" pitchFamily="34" charset="0"/>
              <a:cs typeface="Arial" panose="020B0604020202020204" pitchFamily="34" charset="0"/>
            </a:endParaRPr>
          </a:p>
          <a:p>
            <a:pPr eaLnBrk="1">
              <a:lnSpc>
                <a:spcPct val="100000"/>
              </a:lnSpc>
              <a:spcAft>
                <a:spcPct val="0"/>
              </a:spcAft>
              <a:buClr>
                <a:schemeClr val="accent6">
                  <a:lumMod val="75000"/>
                </a:scheme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L’</a:t>
            </a:r>
            <a:r>
              <a:rPr lang="it-IT" sz="2400" kern="1200" dirty="0" err="1">
                <a:solidFill>
                  <a:srgbClr val="004586"/>
                </a:solidFill>
                <a:latin typeface="Calibri" panose="020F0502020204030204" pitchFamily="34" charset="0"/>
                <a:cs typeface="Arial" panose="020B0604020202020204" pitchFamily="34" charset="0"/>
              </a:rPr>
              <a:t>Odv</a:t>
            </a:r>
            <a:r>
              <a:rPr lang="it-IT" sz="2400" kern="1200" dirty="0">
                <a:solidFill>
                  <a:srgbClr val="004586"/>
                </a:solidFill>
                <a:latin typeface="Calibri" panose="020F0502020204030204" pitchFamily="34" charset="0"/>
                <a:cs typeface="Arial" panose="020B0604020202020204" pitchFamily="34" charset="0"/>
              </a:rPr>
              <a:t> eserciterà il controllo sui sindaci ma si limiterà al rispetto da parte di questi del dettato del Modello 231.</a:t>
            </a: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90E07-2936-4CD8-8E30-33F686621A32}"/>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Segue: interazione tra organismo di vigilanza</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 ed altre funzioni ed organi sociali</a:t>
            </a:r>
            <a:endParaRPr lang="it-IT" dirty="0"/>
          </a:p>
        </p:txBody>
      </p:sp>
      <p:sp>
        <p:nvSpPr>
          <p:cNvPr id="3" name="Segnaposto contenuto 2">
            <a:extLst>
              <a:ext uri="{FF2B5EF4-FFF2-40B4-BE49-F238E27FC236}">
                <a16:creationId xmlns:a16="http://schemas.microsoft.com/office/drawing/2014/main" id="{25DD52FB-062B-4C95-9D0D-6BB99681261F}"/>
              </a:ext>
            </a:extLst>
          </p:cNvPr>
          <p:cNvSpPr>
            <a:spLocks noGrp="1"/>
          </p:cNvSpPr>
          <p:nvPr>
            <p:ph idx="1"/>
          </p:nvPr>
        </p:nvSpPr>
        <p:spPr/>
        <p:txBody>
          <a:bodyPr/>
          <a:lstStyle/>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Quando il controllo contabile non è esercitato dal Collegio sindacale, si dovrà intensificare lo scambio di informazioni con i soggetti incaricati della </a:t>
            </a:r>
            <a:r>
              <a:rPr lang="it-IT" sz="2400" b="1" kern="1200" dirty="0">
                <a:solidFill>
                  <a:srgbClr val="004586"/>
                </a:solidFill>
                <a:latin typeface="Calibri" panose="020F0502020204030204" pitchFamily="34" charset="0"/>
                <a:cs typeface="Arial" panose="020B0604020202020204" pitchFamily="34" charset="0"/>
              </a:rPr>
              <a:t>revisione legale</a:t>
            </a:r>
            <a:r>
              <a:rPr lang="it-IT" sz="2400" kern="1200" dirty="0">
                <a:solidFill>
                  <a:srgbClr val="004586"/>
                </a:solidFill>
                <a:latin typeface="Calibri" panose="020F0502020204030204" pitchFamily="34" charset="0"/>
                <a:cs typeface="Arial" panose="020B0604020202020204" pitchFamily="34" charset="0"/>
              </a:rPr>
              <a:t>, già previsto dall’art. 2409-septies c.c., anche nella prospettiva di applicazione del modello organizzativo.</a:t>
            </a: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Con i Revisori si dovrà instaurare un rapporto </a:t>
            </a:r>
            <a:r>
              <a:rPr lang="it-IT" sz="2400" i="1" kern="1200" dirty="0">
                <a:solidFill>
                  <a:srgbClr val="004586"/>
                </a:solidFill>
                <a:latin typeface="Calibri" panose="020F0502020204030204" pitchFamily="34" charset="0"/>
                <a:cs typeface="Arial" panose="020B0604020202020204" pitchFamily="34" charset="0"/>
              </a:rPr>
              <a:t>inter </a:t>
            </a:r>
            <a:r>
              <a:rPr lang="it-IT" sz="2400" i="1" kern="1200" dirty="0" err="1">
                <a:solidFill>
                  <a:srgbClr val="004586"/>
                </a:solidFill>
                <a:latin typeface="Calibri" panose="020F0502020204030204" pitchFamily="34" charset="0"/>
                <a:cs typeface="Arial" panose="020B0604020202020204" pitchFamily="34" charset="0"/>
              </a:rPr>
              <a:t>pares</a:t>
            </a:r>
            <a:r>
              <a:rPr lang="it-IT" sz="2400" i="1" kern="1200" dirty="0">
                <a:solidFill>
                  <a:srgbClr val="004586"/>
                </a:solidFill>
                <a:latin typeface="Calibri" panose="020F0502020204030204" pitchFamily="34" charset="0"/>
                <a:cs typeface="Arial" panose="020B0604020202020204" pitchFamily="34" charset="0"/>
              </a:rPr>
              <a:t> </a:t>
            </a:r>
            <a:r>
              <a:rPr lang="it-IT" sz="2400" kern="1200" dirty="0">
                <a:solidFill>
                  <a:srgbClr val="004586"/>
                </a:solidFill>
                <a:latin typeface="Calibri" panose="020F0502020204030204" pitchFamily="34" charset="0"/>
                <a:cs typeface="Arial" panose="020B0604020202020204" pitchFamily="34" charset="0"/>
              </a:rPr>
              <a:t>cioè tra controllori indipendenti benché come puntualizzato da </a:t>
            </a:r>
            <a:r>
              <a:rPr lang="it-IT" sz="2400" kern="1200" dirty="0" err="1">
                <a:solidFill>
                  <a:srgbClr val="004586"/>
                </a:solidFill>
                <a:latin typeface="Calibri" panose="020F0502020204030204" pitchFamily="34" charset="0"/>
                <a:cs typeface="Arial" panose="020B0604020202020204" pitchFamily="34" charset="0"/>
              </a:rPr>
              <a:t>Assirevi</a:t>
            </a:r>
            <a:r>
              <a:rPr lang="it-IT" sz="2400" kern="1200" dirty="0">
                <a:solidFill>
                  <a:srgbClr val="004586"/>
                </a:solidFill>
                <a:latin typeface="Calibri" panose="020F0502020204030204" pitchFamily="34" charset="0"/>
                <a:cs typeface="Arial" panose="020B0604020202020204" pitchFamily="34" charset="0"/>
              </a:rPr>
              <a:t> ai revisori potrà essere assegnato anche un compito di consulenza all’</a:t>
            </a:r>
            <a:r>
              <a:rPr lang="it-IT" sz="2400" kern="1200" dirty="0" err="1">
                <a:solidFill>
                  <a:srgbClr val="004586"/>
                </a:solidFill>
                <a:latin typeface="Calibri" panose="020F0502020204030204" pitchFamily="34" charset="0"/>
                <a:cs typeface="Arial" panose="020B0604020202020204" pitchFamily="34" charset="0"/>
              </a:rPr>
              <a:t>OdV</a:t>
            </a:r>
            <a:r>
              <a:rPr lang="it-IT" sz="2400" kern="1200" dirty="0">
                <a:solidFill>
                  <a:srgbClr val="004586"/>
                </a:solidFill>
                <a:latin typeface="Calibri" panose="020F0502020204030204" pitchFamily="34" charset="0"/>
                <a:cs typeface="Arial" panose="020B0604020202020204" pitchFamily="34" charset="0"/>
              </a:rPr>
              <a:t> in materia di bilancio.</a:t>
            </a: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a:p>
            <a:pPr>
              <a:defRPr/>
            </a:pP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E893FA-75FB-40FA-AC7A-8EFB788C0CE9}"/>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Segue: interazione tra organismo di vigilanza</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 ed altre funzioni ed organi sociali</a:t>
            </a:r>
            <a:endParaRPr lang="it-IT" dirty="0"/>
          </a:p>
        </p:txBody>
      </p:sp>
      <p:sp>
        <p:nvSpPr>
          <p:cNvPr id="3" name="Segnaposto contenuto 2">
            <a:extLst>
              <a:ext uri="{FF2B5EF4-FFF2-40B4-BE49-F238E27FC236}">
                <a16:creationId xmlns:a16="http://schemas.microsoft.com/office/drawing/2014/main" id="{BA1CDB41-AE8B-45BD-8281-0979C1B428D2}"/>
              </a:ext>
            </a:extLst>
          </p:cNvPr>
          <p:cNvSpPr>
            <a:spLocks noGrp="1"/>
          </p:cNvSpPr>
          <p:nvPr>
            <p:ph idx="1"/>
          </p:nvPr>
        </p:nvSpPr>
        <p:spPr>
          <a:xfrm>
            <a:off x="501650" y="1628775"/>
            <a:ext cx="8912225" cy="4524375"/>
          </a:xfrm>
        </p:spPr>
        <p:txBody>
          <a:bodyPr/>
          <a:lstStyle/>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Per le altre funzioni aziendali occorrerà distinguere tra quelle:</a:t>
            </a: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a:p>
            <a:pPr eaLnBrk="1">
              <a:lnSpc>
                <a:spcPct val="100000"/>
              </a:lnSpc>
              <a:spcAft>
                <a:spcPct val="0"/>
              </a:spcAft>
              <a:buClr>
                <a:srgbClr val="2D2DB9">
                  <a:lumMod val="75000"/>
                </a:srgb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b="1" u="sng" kern="1200" dirty="0">
                <a:solidFill>
                  <a:srgbClr val="004586"/>
                </a:solidFill>
                <a:latin typeface="Calibri" panose="020F0502020204030204" pitchFamily="34" charset="0"/>
                <a:cs typeface="Arial" panose="020B0604020202020204" pitchFamily="34" charset="0"/>
              </a:rPr>
              <a:t>normativamente previste</a:t>
            </a:r>
            <a:r>
              <a:rPr lang="it-IT" sz="2400" kern="1200" dirty="0">
                <a:solidFill>
                  <a:srgbClr val="004586"/>
                </a:solidFill>
                <a:latin typeface="Calibri" panose="020F0502020204030204" pitchFamily="34" charset="0"/>
                <a:cs typeface="Arial" panose="020B0604020202020204" pitchFamily="34" charset="0"/>
              </a:rPr>
              <a:t> (dirigente preposto al bilancio, il responsabile servizio di prevenzione e protezione e il responsabile antiriciclaggio o anticorruzione)</a:t>
            </a:r>
          </a:p>
          <a:p>
            <a:pPr eaLnBrk="1">
              <a:lnSpc>
                <a:spcPct val="100000"/>
              </a:lnSpc>
              <a:spcAft>
                <a:spcPct val="0"/>
              </a:spcAft>
              <a:buClr>
                <a:srgbClr val="2D2DB9">
                  <a:lumMod val="75000"/>
                </a:srgb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b="1" u="sng" kern="1200" dirty="0">
                <a:solidFill>
                  <a:srgbClr val="004586"/>
                </a:solidFill>
                <a:latin typeface="Calibri" panose="020F0502020204030204" pitchFamily="34" charset="0"/>
                <a:cs typeface="Arial" panose="020B0604020202020204" pitchFamily="34" charset="0"/>
              </a:rPr>
              <a:t>facoltativamente adottate </a:t>
            </a:r>
            <a:r>
              <a:rPr lang="it-IT" sz="2400" kern="1200" dirty="0">
                <a:solidFill>
                  <a:srgbClr val="004586"/>
                </a:solidFill>
                <a:latin typeface="Calibri" panose="020F0502020204030204" pitchFamily="34" charset="0"/>
                <a:cs typeface="Arial" panose="020B0604020202020204" pitchFamily="34" charset="0"/>
              </a:rPr>
              <a:t>(l’</a:t>
            </a:r>
            <a:r>
              <a:rPr lang="it-IT" sz="2400" i="1" kern="1200" dirty="0" err="1">
                <a:solidFill>
                  <a:srgbClr val="004586"/>
                </a:solidFill>
                <a:latin typeface="Calibri" panose="020F0502020204030204" pitchFamily="34" charset="0"/>
                <a:cs typeface="Arial" panose="020B0604020202020204" pitchFamily="34" charset="0"/>
              </a:rPr>
              <a:t>internal</a:t>
            </a:r>
            <a:r>
              <a:rPr lang="it-IT" sz="2400" i="1" kern="1200" dirty="0">
                <a:solidFill>
                  <a:srgbClr val="004586"/>
                </a:solidFill>
                <a:latin typeface="Calibri" panose="020F0502020204030204" pitchFamily="34" charset="0"/>
                <a:cs typeface="Arial" panose="020B0604020202020204" pitchFamily="34" charset="0"/>
              </a:rPr>
              <a:t> audit</a:t>
            </a:r>
            <a:r>
              <a:rPr lang="it-IT" sz="2400" kern="1200" dirty="0">
                <a:solidFill>
                  <a:srgbClr val="004586"/>
                </a:solidFill>
                <a:latin typeface="Calibri" panose="020F0502020204030204" pitchFamily="34" charset="0"/>
                <a:cs typeface="Arial" panose="020B0604020202020204" pitchFamily="34" charset="0"/>
              </a:rPr>
              <a:t>, </a:t>
            </a:r>
            <a:r>
              <a:rPr lang="it-IT" sz="2400" i="1" kern="1200" dirty="0" err="1">
                <a:solidFill>
                  <a:srgbClr val="004586"/>
                </a:solidFill>
                <a:latin typeface="Calibri" panose="020F0502020204030204" pitchFamily="34" charset="0"/>
                <a:cs typeface="Arial" panose="020B0604020202020204" pitchFamily="34" charset="0"/>
              </a:rPr>
              <a:t>compliance</a:t>
            </a:r>
            <a:r>
              <a:rPr lang="it-IT" sz="2400" kern="1200" dirty="0">
                <a:solidFill>
                  <a:srgbClr val="004586"/>
                </a:solidFill>
                <a:latin typeface="Calibri" panose="020F0502020204030204" pitchFamily="34" charset="0"/>
                <a:cs typeface="Arial" panose="020B0604020202020204" pitchFamily="34" charset="0"/>
              </a:rPr>
              <a:t> e </a:t>
            </a:r>
            <a:r>
              <a:rPr lang="it-IT" sz="2400" i="1" kern="1200" dirty="0">
                <a:solidFill>
                  <a:srgbClr val="004586"/>
                </a:solidFill>
                <a:latin typeface="Calibri" panose="020F0502020204030204" pitchFamily="34" charset="0"/>
                <a:cs typeface="Arial" panose="020B0604020202020204" pitchFamily="34" charset="0"/>
              </a:rPr>
              <a:t>risk </a:t>
            </a:r>
            <a:r>
              <a:rPr lang="it-IT" sz="2400" i="1" kern="1200" dirty="0" err="1">
                <a:solidFill>
                  <a:srgbClr val="004586"/>
                </a:solidFill>
                <a:latin typeface="Calibri" panose="020F0502020204030204" pitchFamily="34" charset="0"/>
                <a:cs typeface="Arial" panose="020B0604020202020204" pitchFamily="34" charset="0"/>
              </a:rPr>
              <a:t>managment</a:t>
            </a:r>
            <a:r>
              <a:rPr lang="it-IT" sz="2400" i="1" kern="1200" dirty="0">
                <a:solidFill>
                  <a:srgbClr val="004586"/>
                </a:solidFill>
                <a:latin typeface="Calibri" panose="020F0502020204030204" pitchFamily="34" charset="0"/>
                <a:cs typeface="Arial" panose="020B0604020202020204" pitchFamily="34" charset="0"/>
              </a:rPr>
              <a:t>)</a:t>
            </a:r>
            <a:r>
              <a:rPr lang="it-IT" sz="2400" kern="1200" dirty="0">
                <a:solidFill>
                  <a:srgbClr val="004586"/>
                </a:solidFill>
                <a:latin typeface="Calibri" panose="020F0502020204030204" pitchFamily="34" charset="0"/>
                <a:cs typeface="Arial" panose="020B0604020202020204" pitchFamily="34" charset="0"/>
              </a:rPr>
              <a:t>.</a:t>
            </a: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000" kern="1200" dirty="0">
              <a:solidFill>
                <a:srgbClr val="004586"/>
              </a:solidFill>
              <a:latin typeface="Calibri" panose="020F0502020204030204" pitchFamily="34" charset="0"/>
              <a:cs typeface="Arial" panose="020B0604020202020204" pitchFamily="34" charset="0"/>
            </a:endParaRP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000" kern="1200" dirty="0">
                <a:solidFill>
                  <a:srgbClr val="004586"/>
                </a:solidFill>
                <a:latin typeface="Calibri" panose="020F0502020204030204" pitchFamily="34" charset="0"/>
                <a:cs typeface="Arial" panose="020B0604020202020204" pitchFamily="34" charset="0"/>
              </a:rPr>
              <a:t>Le funzioni di mero controllo (le prime) sono prive di compiti operativi ma comunque dotati di autonomia e indipendenza anche garantita dalla norma cosicché maturerà una stretta collaborazione e di direzione (fino anche alla immedesimazione organica), mentre le seconde sono parzialmente operative svilupperà un </a:t>
            </a:r>
            <a:r>
              <a:rPr lang="it-IT" sz="2000" i="1" kern="1200" dirty="0">
                <a:solidFill>
                  <a:srgbClr val="004586"/>
                </a:solidFill>
                <a:latin typeface="Calibri" panose="020F0502020204030204" pitchFamily="34" charset="0"/>
                <a:cs typeface="Arial" panose="020B0604020202020204" pitchFamily="34" charset="0"/>
              </a:rPr>
              <a:t>modus operandi</a:t>
            </a:r>
            <a:r>
              <a:rPr lang="it-IT" sz="2000" kern="1200" dirty="0">
                <a:solidFill>
                  <a:srgbClr val="004586"/>
                </a:solidFill>
                <a:latin typeface="Calibri" panose="020F0502020204030204" pitchFamily="34" charset="0"/>
                <a:cs typeface="Arial" panose="020B0604020202020204" pitchFamily="34" charset="0"/>
              </a:rPr>
              <a:t> di vigilanza e controllandone l’operato.</a:t>
            </a: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a:p>
            <a:pPr>
              <a:defRPr/>
            </a:pP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9FA94A-B6AD-4ECB-ACFA-6B20538ED961}"/>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I profili di responsabilità penale</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 dell’organismo di vigilanza</a:t>
            </a:r>
          </a:p>
        </p:txBody>
      </p:sp>
      <p:sp>
        <p:nvSpPr>
          <p:cNvPr id="3" name="Segnaposto contenuto 2">
            <a:extLst>
              <a:ext uri="{FF2B5EF4-FFF2-40B4-BE49-F238E27FC236}">
                <a16:creationId xmlns:a16="http://schemas.microsoft.com/office/drawing/2014/main" id="{37D1D1BC-027E-4189-9E3D-51694A535C28}"/>
              </a:ext>
            </a:extLst>
          </p:cNvPr>
          <p:cNvSpPr>
            <a:spLocks noGrp="1"/>
          </p:cNvSpPr>
          <p:nvPr>
            <p:ph idx="1"/>
          </p:nvPr>
        </p:nvSpPr>
        <p:spPr/>
        <p:txBody>
          <a:bodyPr/>
          <a:lstStyle/>
          <a:p>
            <a:pPr eaLnBrk="1">
              <a:lnSpc>
                <a:spcPct val="100000"/>
              </a:lnSpc>
              <a:spcAft>
                <a:spcPct val="0"/>
              </a:spcAft>
              <a:buClr>
                <a:srgbClr val="2D2DB9">
                  <a:lumMod val="75000"/>
                </a:srgb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Come è a tutti noto la responsabilità penale può porsi solo nei confronti di una persona fisica ai sensi dell’art. 27 Cost. responsabilità che è stata </a:t>
            </a:r>
            <a:r>
              <a:rPr lang="it-IT" sz="2400" b="1" kern="1200" dirty="0">
                <a:solidFill>
                  <a:srgbClr val="004586"/>
                </a:solidFill>
                <a:latin typeface="Calibri" panose="020F0502020204030204" pitchFamily="34" charset="0"/>
                <a:cs typeface="Arial" panose="020B0604020202020204" pitchFamily="34" charset="0"/>
              </a:rPr>
              <a:t>ipotizzata</a:t>
            </a:r>
            <a:r>
              <a:rPr lang="it-IT" sz="2400" kern="1200" dirty="0">
                <a:solidFill>
                  <a:srgbClr val="004586"/>
                </a:solidFill>
                <a:latin typeface="Calibri" panose="020F0502020204030204" pitchFamily="34" charset="0"/>
                <a:cs typeface="Arial" panose="020B0604020202020204" pitchFamily="34" charset="0"/>
              </a:rPr>
              <a:t> nei casi in cui – ex cpv  dell’art. 40 c.p.  – fosse connessa ad un obbligo di impedire un evento.</a:t>
            </a:r>
          </a:p>
          <a:p>
            <a:pPr marL="0" indent="0" algn="ctr"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b="1" kern="1200" dirty="0">
                <a:solidFill>
                  <a:srgbClr val="004586"/>
                </a:solidFill>
                <a:latin typeface="Calibri" panose="020F0502020204030204" pitchFamily="34" charset="0"/>
                <a:cs typeface="Arial" panose="020B0604020202020204" pitchFamily="34" charset="0"/>
              </a:rPr>
              <a:t>Però la dottrina maggioritaria ritiene</a:t>
            </a:r>
          </a:p>
          <a:p>
            <a:pPr eaLnBrk="1">
              <a:lnSpc>
                <a:spcPct val="100000"/>
              </a:lnSpc>
              <a:spcAft>
                <a:spcPct val="0"/>
              </a:spcAft>
              <a:buClr>
                <a:srgbClr val="2D2DB9">
                  <a:lumMod val="75000"/>
                </a:srgb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l’</a:t>
            </a:r>
            <a:r>
              <a:rPr lang="it-IT" sz="2400" kern="1200" dirty="0" err="1">
                <a:solidFill>
                  <a:srgbClr val="004586"/>
                </a:solidFill>
                <a:latin typeface="Calibri" panose="020F0502020204030204" pitchFamily="34" charset="0"/>
                <a:cs typeface="Arial" panose="020B0604020202020204" pitchFamily="34" charset="0"/>
              </a:rPr>
              <a:t>OdV</a:t>
            </a:r>
            <a:r>
              <a:rPr lang="it-IT" sz="2400" kern="1200" dirty="0">
                <a:solidFill>
                  <a:srgbClr val="004586"/>
                </a:solidFill>
                <a:latin typeface="Calibri" panose="020F0502020204030204" pitchFamily="34" charset="0"/>
                <a:cs typeface="Arial" panose="020B0604020202020204" pitchFamily="34" charset="0"/>
              </a:rPr>
              <a:t> non ha una funzione di garanzia che dovrebbe essere configurata in capo al controllore in relazione ad un determinato bene giuridico.</a:t>
            </a:r>
          </a:p>
          <a:p>
            <a:pPr eaLnBrk="1">
              <a:lnSpc>
                <a:spcPct val="100000"/>
              </a:lnSpc>
              <a:spcAft>
                <a:spcPct val="0"/>
              </a:spcAft>
              <a:buClr>
                <a:srgbClr val="2D2DB9">
                  <a:lumMod val="75000"/>
                </a:srgb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L’introduzione di una fattispecie di reato omissivo proprio è prevista per le mancate comunicazioni previste dall’art. 52 del </a:t>
            </a:r>
            <a:r>
              <a:rPr lang="it-IT" sz="2400" kern="1200" dirty="0" err="1">
                <a:solidFill>
                  <a:srgbClr val="004586"/>
                </a:solidFill>
                <a:latin typeface="Calibri" panose="020F0502020204030204" pitchFamily="34" charset="0"/>
                <a:cs typeface="Arial" panose="020B0604020202020204" pitchFamily="34" charset="0"/>
              </a:rPr>
              <a:t>D.Lgs.</a:t>
            </a:r>
            <a:r>
              <a:rPr lang="it-IT" sz="2400" kern="1200" dirty="0">
                <a:solidFill>
                  <a:srgbClr val="004586"/>
                </a:solidFill>
                <a:latin typeface="Calibri" panose="020F0502020204030204" pitchFamily="34" charset="0"/>
                <a:cs typeface="Arial" panose="020B0604020202020204" pitchFamily="34" charset="0"/>
              </a:rPr>
              <a:t> 231/2007 in materia di riciclaggio e quindi </a:t>
            </a:r>
            <a:r>
              <a:rPr lang="it-IT" sz="2400" b="1" i="1" u="sng" kern="1200" dirty="0">
                <a:solidFill>
                  <a:srgbClr val="004586"/>
                </a:solidFill>
                <a:latin typeface="Calibri" panose="020F0502020204030204" pitchFamily="34" charset="0"/>
                <a:cs typeface="Arial" panose="020B0604020202020204" pitchFamily="34" charset="0"/>
              </a:rPr>
              <a:t>ubi lex </a:t>
            </a:r>
            <a:r>
              <a:rPr lang="it-IT" sz="2400" b="1" i="1" u="sng" kern="1200" dirty="0" err="1">
                <a:solidFill>
                  <a:srgbClr val="004586"/>
                </a:solidFill>
                <a:latin typeface="Calibri" panose="020F0502020204030204" pitchFamily="34" charset="0"/>
                <a:cs typeface="Arial" panose="020B0604020202020204" pitchFamily="34" charset="0"/>
              </a:rPr>
              <a:t>voluit</a:t>
            </a:r>
            <a:r>
              <a:rPr lang="it-IT" sz="2400" b="1" i="1" u="sng" kern="1200" dirty="0">
                <a:solidFill>
                  <a:srgbClr val="004586"/>
                </a:solidFill>
                <a:latin typeface="Calibri" panose="020F0502020204030204" pitchFamily="34" charset="0"/>
                <a:cs typeface="Arial" panose="020B0604020202020204" pitchFamily="34" charset="0"/>
              </a:rPr>
              <a:t>, dixit</a:t>
            </a:r>
            <a:r>
              <a:rPr lang="it-IT" sz="2400" b="1" u="sng" kern="1200" dirty="0">
                <a:solidFill>
                  <a:srgbClr val="004586"/>
                </a:solidFill>
                <a:latin typeface="Calibri" panose="020F0502020204030204" pitchFamily="34" charset="0"/>
                <a:cs typeface="Arial" panose="020B0604020202020204" pitchFamily="34" charset="0"/>
              </a:rPr>
              <a:t>.</a:t>
            </a:r>
            <a:r>
              <a:rPr lang="it-IT" sz="2400" kern="1200" dirty="0">
                <a:solidFill>
                  <a:srgbClr val="004586"/>
                </a:solidFill>
                <a:latin typeface="Calibri" panose="020F0502020204030204" pitchFamily="34" charset="0"/>
                <a:cs typeface="Arial" panose="020B0604020202020204" pitchFamily="34" charset="0"/>
              </a:rPr>
              <a:t> </a:t>
            </a: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b="1" u="sng" kern="1200" dirty="0">
                <a:solidFill>
                  <a:srgbClr val="004586"/>
                </a:solidFill>
                <a:latin typeface="Calibri" panose="020F0502020204030204" pitchFamily="34" charset="0"/>
                <a:cs typeface="Arial" panose="020B0604020202020204" pitchFamily="34" charset="0"/>
              </a:rPr>
              <a:t> </a:t>
            </a:r>
            <a:endParaRPr lang="it-IT" sz="2400" kern="1200" dirty="0">
              <a:solidFill>
                <a:srgbClr val="004586"/>
              </a:solidFill>
              <a:latin typeface="Calibri" panose="020F0502020204030204" pitchFamily="34" charset="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FDDF6E-2832-40FA-9300-AEDB6F2FC17C}"/>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Segue: i profili di responsabilità penale</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 dell’organismo di vigilanza</a:t>
            </a:r>
            <a:endParaRPr lang="it-IT" dirty="0"/>
          </a:p>
        </p:txBody>
      </p:sp>
      <p:sp>
        <p:nvSpPr>
          <p:cNvPr id="3" name="Segnaposto contenuto 2">
            <a:extLst>
              <a:ext uri="{FF2B5EF4-FFF2-40B4-BE49-F238E27FC236}">
                <a16:creationId xmlns:a16="http://schemas.microsoft.com/office/drawing/2014/main" id="{0B6587C1-5722-48F5-8DBF-E59FE4243320}"/>
              </a:ext>
            </a:extLst>
          </p:cNvPr>
          <p:cNvSpPr>
            <a:spLocks noGrp="1"/>
          </p:cNvSpPr>
          <p:nvPr>
            <p:ph idx="1"/>
          </p:nvPr>
        </p:nvSpPr>
        <p:spPr/>
        <p:txBody>
          <a:bodyPr/>
          <a:lstStyle/>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Infatti è stato osservato in dottrina che devono ritenersi estranei all’</a:t>
            </a:r>
            <a:r>
              <a:rPr lang="it-IT" sz="2400" kern="1200" dirty="0" err="1">
                <a:solidFill>
                  <a:srgbClr val="004586"/>
                </a:solidFill>
                <a:latin typeface="Calibri" panose="020F0502020204030204" pitchFamily="34" charset="0"/>
                <a:cs typeface="Arial" panose="020B0604020202020204" pitchFamily="34" charset="0"/>
              </a:rPr>
              <a:t>OdV</a:t>
            </a:r>
            <a:r>
              <a:rPr lang="it-IT" sz="2400" kern="1200" dirty="0">
                <a:solidFill>
                  <a:srgbClr val="004586"/>
                </a:solidFill>
                <a:latin typeface="Calibri" panose="020F0502020204030204" pitchFamily="34" charset="0"/>
                <a:cs typeface="Arial" panose="020B0604020202020204" pitchFamily="34" charset="0"/>
              </a:rPr>
              <a:t> poteri impeditivi nei confronti di comportamenti irregolari o illeciti nonché l’esercizio diretto di poteri sanzionatori diretti o disciplinari. </a:t>
            </a:r>
            <a:r>
              <a:rPr lang="it-IT" sz="2000" kern="1200" dirty="0">
                <a:solidFill>
                  <a:srgbClr val="004586"/>
                </a:solidFill>
                <a:latin typeface="Calibri" panose="020F0502020204030204" pitchFamily="34" charset="0"/>
                <a:cs typeface="Arial" panose="020B0604020202020204" pitchFamily="34" charset="0"/>
              </a:rPr>
              <a:t>(compiti più simili a quelli che nel nostro ordinamento ha la polizia giudiziaria)</a:t>
            </a: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000" kern="1200" dirty="0">
              <a:solidFill>
                <a:srgbClr val="004586"/>
              </a:solidFill>
              <a:latin typeface="Calibri" panose="020F0502020204030204" pitchFamily="34" charset="0"/>
              <a:cs typeface="Arial" panose="020B0604020202020204" pitchFamily="34" charset="0"/>
            </a:endParaRPr>
          </a:p>
          <a:p>
            <a:pPr marL="0" indent="0" algn="just"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b="1" kern="1200" dirty="0">
                <a:solidFill>
                  <a:srgbClr val="004586"/>
                </a:solidFill>
                <a:latin typeface="Calibri" panose="020F0502020204030204" pitchFamily="34" charset="0"/>
                <a:cs typeface="Arial" panose="020B0604020202020204" pitchFamily="34" charset="0"/>
              </a:rPr>
              <a:t>Quindi non sussisterebbe una forma di responsabilità penale </a:t>
            </a:r>
            <a:r>
              <a:rPr lang="it-IT" sz="2400" kern="1200" dirty="0">
                <a:solidFill>
                  <a:srgbClr val="004586"/>
                </a:solidFill>
                <a:latin typeface="Calibri" panose="020F0502020204030204" pitchFamily="34" charset="0"/>
                <a:cs typeface="Arial" panose="020B0604020202020204" pitchFamily="34" charset="0"/>
              </a:rPr>
              <a:t>dell’</a:t>
            </a:r>
            <a:r>
              <a:rPr lang="it-IT" sz="2400" kern="1200" dirty="0" err="1">
                <a:solidFill>
                  <a:srgbClr val="004586"/>
                </a:solidFill>
                <a:latin typeface="Calibri" panose="020F0502020204030204" pitchFamily="34" charset="0"/>
                <a:cs typeface="Arial" panose="020B0604020202020204" pitchFamily="34" charset="0"/>
              </a:rPr>
              <a:t>OdV</a:t>
            </a:r>
            <a:r>
              <a:rPr lang="it-IT" sz="2400" kern="1200" dirty="0">
                <a:solidFill>
                  <a:srgbClr val="004586"/>
                </a:solidFill>
                <a:latin typeface="Calibri" panose="020F0502020204030204" pitchFamily="34" charset="0"/>
                <a:cs typeface="Arial" panose="020B0604020202020204" pitchFamily="34" charset="0"/>
              </a:rPr>
              <a:t> </a:t>
            </a:r>
            <a:r>
              <a:rPr lang="it-IT" sz="2400" b="1" kern="1200" dirty="0">
                <a:solidFill>
                  <a:srgbClr val="004586"/>
                </a:solidFill>
                <a:latin typeface="Calibri" panose="020F0502020204030204" pitchFamily="34" charset="0"/>
                <a:cs typeface="Arial" panose="020B0604020202020204" pitchFamily="34" charset="0"/>
              </a:rPr>
              <a:t>salvo</a:t>
            </a:r>
            <a:r>
              <a:rPr lang="it-IT" sz="2400" kern="1200" dirty="0">
                <a:solidFill>
                  <a:srgbClr val="004586"/>
                </a:solidFill>
                <a:latin typeface="Calibri" panose="020F0502020204030204" pitchFamily="34" charset="0"/>
                <a:cs typeface="Arial" panose="020B0604020202020204" pitchFamily="34" charset="0"/>
              </a:rPr>
              <a:t> nelle ipotesi di </a:t>
            </a:r>
            <a:r>
              <a:rPr lang="it-IT" sz="2400" b="1" kern="1200" dirty="0">
                <a:solidFill>
                  <a:srgbClr val="004586"/>
                </a:solidFill>
                <a:latin typeface="Calibri" panose="020F0502020204030204" pitchFamily="34" charset="0"/>
                <a:cs typeface="Arial" panose="020B0604020202020204" pitchFamily="34" charset="0"/>
              </a:rPr>
              <a:t>concorso doloso, attivo od omissivo,</a:t>
            </a:r>
            <a:r>
              <a:rPr lang="it-IT" sz="2400" kern="1200" dirty="0">
                <a:solidFill>
                  <a:srgbClr val="004586"/>
                </a:solidFill>
                <a:latin typeface="Calibri" panose="020F0502020204030204" pitchFamily="34" charset="0"/>
                <a:cs typeface="Arial" panose="020B0604020202020204" pitchFamily="34" charset="0"/>
              </a:rPr>
              <a:t> nei reati presupposto commessi dalle posizioni apicali o dai loro sottoposti (ex 110 c.p.) restando inoltre l’ipotesi di </a:t>
            </a:r>
            <a:r>
              <a:rPr lang="it-IT" sz="2400" b="1" kern="1200" dirty="0">
                <a:solidFill>
                  <a:srgbClr val="004586"/>
                </a:solidFill>
                <a:latin typeface="Calibri" panose="020F0502020204030204" pitchFamily="34" charset="0"/>
                <a:cs typeface="Arial" panose="020B0604020202020204" pitchFamily="34" charset="0"/>
              </a:rPr>
              <a:t>favoreggiamento</a:t>
            </a:r>
            <a:r>
              <a:rPr lang="it-IT" sz="2400" kern="1200" dirty="0">
                <a:solidFill>
                  <a:srgbClr val="004586"/>
                </a:solidFill>
                <a:latin typeface="Calibri" panose="020F0502020204030204" pitchFamily="34" charset="0"/>
                <a:cs typeface="Arial" panose="020B0604020202020204" pitchFamily="34" charset="0"/>
              </a:rPr>
              <a:t> (ex 378 c.p.).</a:t>
            </a: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La Cass. Pen. 18 dicembre 2013, n. 3307 ha stabilito </a:t>
            </a:r>
            <a:r>
              <a:rPr lang="it-IT" sz="2400" i="1" kern="1200" dirty="0" err="1">
                <a:solidFill>
                  <a:srgbClr val="004586"/>
                </a:solidFill>
                <a:latin typeface="Calibri" panose="020F0502020204030204" pitchFamily="34" charset="0"/>
                <a:cs typeface="Arial" panose="020B0604020202020204" pitchFamily="34" charset="0"/>
              </a:rPr>
              <a:t>incidenter</a:t>
            </a:r>
            <a:r>
              <a:rPr lang="it-IT" sz="2400" i="1" kern="1200" dirty="0">
                <a:solidFill>
                  <a:srgbClr val="004586"/>
                </a:solidFill>
                <a:latin typeface="Calibri" panose="020F0502020204030204" pitchFamily="34" charset="0"/>
                <a:cs typeface="Arial" panose="020B0604020202020204" pitchFamily="34" charset="0"/>
              </a:rPr>
              <a:t> tantum</a:t>
            </a:r>
            <a:r>
              <a:rPr lang="it-IT" sz="2400" kern="1200" dirty="0">
                <a:solidFill>
                  <a:srgbClr val="004586"/>
                </a:solidFill>
                <a:latin typeface="Calibri" panose="020F0502020204030204" pitchFamily="34" charset="0"/>
                <a:cs typeface="Arial" panose="020B0604020202020204" pitchFamily="34" charset="0"/>
              </a:rPr>
              <a:t> che la responsabilità dell’ente ex </a:t>
            </a:r>
            <a:r>
              <a:rPr lang="it-IT" sz="2400" kern="1200" dirty="0" err="1">
                <a:solidFill>
                  <a:srgbClr val="004586"/>
                </a:solidFill>
                <a:latin typeface="Calibri" panose="020F0502020204030204" pitchFamily="34" charset="0"/>
                <a:cs typeface="Arial" panose="020B0604020202020204" pitchFamily="34" charset="0"/>
              </a:rPr>
              <a:t>D.Lgs.</a:t>
            </a:r>
            <a:r>
              <a:rPr lang="it-IT" sz="2400" kern="1200" dirty="0">
                <a:solidFill>
                  <a:srgbClr val="004586"/>
                </a:solidFill>
                <a:latin typeface="Calibri" panose="020F0502020204030204" pitchFamily="34" charset="0"/>
                <a:cs typeface="Arial" panose="020B0604020202020204" pitchFamily="34" charset="0"/>
              </a:rPr>
              <a:t> 231/2001 non trova certamente fondamento nel non aver impedito la commissione del reato ai sensi dell’art. 40 c.p. comma 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90CB64-76B7-4AA2-B6C0-D7A8CE70AACF}"/>
              </a:ext>
            </a:extLst>
          </p:cNvPr>
          <p:cNvSpPr>
            <a:spLocks noGrp="1"/>
          </p:cNvSpPr>
          <p:nvPr>
            <p:ph type="title" idx="4294967295"/>
          </p:nvPr>
        </p:nvSpPr>
        <p:spPr>
          <a:xfrm>
            <a:off x="0" y="1412875"/>
            <a:ext cx="8912225" cy="1143000"/>
          </a:xfrm>
        </p:spPr>
        <p:txBody>
          <a:bodyPr/>
          <a:lstStyle/>
          <a:p>
            <a:pPr>
              <a:defRPr/>
            </a:pPr>
            <a:r>
              <a:rPr lang="it-IT" sz="4000" kern="1200" dirty="0">
                <a:solidFill>
                  <a:srgbClr val="004586"/>
                </a:solidFill>
                <a:latin typeface="Calibri" panose="020F0502020204030204" pitchFamily="34" charset="0"/>
                <a:cs typeface="Arial" panose="020B0604020202020204" pitchFamily="34" charset="0"/>
              </a:rPr>
              <a:t>INDICE</a:t>
            </a:r>
          </a:p>
        </p:txBody>
      </p:sp>
      <p:sp>
        <p:nvSpPr>
          <p:cNvPr id="3" name="Segnaposto contenuto 2">
            <a:extLst>
              <a:ext uri="{FF2B5EF4-FFF2-40B4-BE49-F238E27FC236}">
                <a16:creationId xmlns:a16="http://schemas.microsoft.com/office/drawing/2014/main" id="{2931E3A8-5D56-4159-ABB9-910ED6B1FDC8}"/>
              </a:ext>
            </a:extLst>
          </p:cNvPr>
          <p:cNvSpPr>
            <a:spLocks noGrp="1"/>
          </p:cNvSpPr>
          <p:nvPr>
            <p:ph idx="4294967295"/>
          </p:nvPr>
        </p:nvSpPr>
        <p:spPr>
          <a:xfrm>
            <a:off x="993775" y="2708275"/>
            <a:ext cx="8912225" cy="3529013"/>
          </a:xfrm>
        </p:spPr>
        <p:txBody>
          <a:bodyPr/>
          <a:lstStyle/>
          <a:p>
            <a:pPr marL="514350" indent="-514350" eaLnBrk="1">
              <a:lnSpc>
                <a:spcPct val="100000"/>
              </a:lnSpc>
              <a:spcAft>
                <a:spcPct val="0"/>
              </a:spcAft>
              <a:buClr>
                <a:schemeClr val="accent6">
                  <a:lumMod val="75000"/>
                </a:schemeClr>
              </a:buClr>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Premesse</a:t>
            </a:r>
          </a:p>
          <a:p>
            <a:pPr marL="514350" indent="-514350" eaLnBrk="1">
              <a:lnSpc>
                <a:spcPct val="100000"/>
              </a:lnSpc>
              <a:spcAft>
                <a:spcPct val="0"/>
              </a:spcAft>
              <a:buClr>
                <a:schemeClr val="accent6">
                  <a:lumMod val="75000"/>
                </a:schemeClr>
              </a:buClr>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Compiti e funzioni dell’organismo di vigilanza</a:t>
            </a:r>
          </a:p>
          <a:p>
            <a:pPr marL="514350" indent="-514350" eaLnBrk="1">
              <a:lnSpc>
                <a:spcPct val="100000"/>
              </a:lnSpc>
              <a:spcAft>
                <a:spcPct val="0"/>
              </a:spcAft>
              <a:buClr>
                <a:schemeClr val="accent6">
                  <a:lumMod val="75000"/>
                </a:schemeClr>
              </a:buClr>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I poteri dell’organismo di vigilanza</a:t>
            </a:r>
          </a:p>
          <a:p>
            <a:pPr marL="514350" indent="-514350" eaLnBrk="1">
              <a:lnSpc>
                <a:spcPct val="100000"/>
              </a:lnSpc>
              <a:spcAft>
                <a:spcPct val="0"/>
              </a:spcAft>
              <a:buClr>
                <a:schemeClr val="accent6">
                  <a:lumMod val="75000"/>
                </a:schemeClr>
              </a:buClr>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Flussi informativi da e per l’organismo di vigilanza</a:t>
            </a:r>
          </a:p>
          <a:p>
            <a:pPr marL="514350" indent="-514350" eaLnBrk="1">
              <a:lnSpc>
                <a:spcPct val="100000"/>
              </a:lnSpc>
              <a:spcAft>
                <a:spcPct val="0"/>
              </a:spcAft>
              <a:buClr>
                <a:schemeClr val="accent6">
                  <a:lumMod val="75000"/>
                </a:schemeClr>
              </a:buClr>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Interazione tra organismo di vigilanza ed altre funzioni ed organi sociali</a:t>
            </a:r>
          </a:p>
          <a:p>
            <a:pPr marL="514350" indent="-514350" eaLnBrk="1">
              <a:lnSpc>
                <a:spcPct val="100000"/>
              </a:lnSpc>
              <a:spcAft>
                <a:spcPct val="0"/>
              </a:spcAft>
              <a:buClr>
                <a:schemeClr val="accent6">
                  <a:lumMod val="75000"/>
                </a:schemeClr>
              </a:buClr>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I possibili profili di responsabilità penale dell’organismo di Vigilanza</a:t>
            </a:r>
          </a:p>
          <a:p>
            <a:pPr marL="514350" indent="-514350" eaLnBrk="1">
              <a:lnSpc>
                <a:spcPct val="100000"/>
              </a:lnSpc>
              <a:spcAft>
                <a:spcPct val="0"/>
              </a:spcAft>
              <a:buClr>
                <a:schemeClr val="accent6">
                  <a:lumMod val="75000"/>
                </a:schemeClr>
              </a:buClr>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I possibili profili di responsabilità civile dell’organismo di vigilanza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FED238-BA78-4136-90C5-3F0FB978C6BF}"/>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I profili di responsabilità civile</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 dell’organismo di vigilanza</a:t>
            </a:r>
            <a:endParaRPr lang="it-IT" dirty="0"/>
          </a:p>
        </p:txBody>
      </p:sp>
      <p:sp>
        <p:nvSpPr>
          <p:cNvPr id="3" name="Segnaposto contenuto 2">
            <a:extLst>
              <a:ext uri="{FF2B5EF4-FFF2-40B4-BE49-F238E27FC236}">
                <a16:creationId xmlns:a16="http://schemas.microsoft.com/office/drawing/2014/main" id="{8FB9DB90-7824-4EE6-804E-5659EAA90E5D}"/>
              </a:ext>
            </a:extLst>
          </p:cNvPr>
          <p:cNvSpPr>
            <a:spLocks noGrp="1"/>
          </p:cNvSpPr>
          <p:nvPr>
            <p:ph idx="1"/>
          </p:nvPr>
        </p:nvSpPr>
        <p:spPr>
          <a:xfrm>
            <a:off x="495300" y="1557338"/>
            <a:ext cx="8912225" cy="4524375"/>
          </a:xfrm>
        </p:spPr>
        <p:txBody>
          <a:bodyPr/>
          <a:lstStyle/>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La responsabilità civile come noto si distingue in responsabilità:</a:t>
            </a: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a:p>
            <a:pPr marL="457200" indent="-457200" eaLnBrk="1">
              <a:lnSpc>
                <a:spcPct val="100000"/>
              </a:lnSpc>
              <a:spcAft>
                <a:spcPct val="0"/>
              </a:spcAft>
              <a:buClr>
                <a:srgbClr val="2D2DB9">
                  <a:lumMod val="75000"/>
                </a:srgbClr>
              </a:buClr>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b="1" kern="1200" dirty="0">
                <a:solidFill>
                  <a:srgbClr val="004586"/>
                </a:solidFill>
                <a:latin typeface="Calibri" panose="020F0502020204030204" pitchFamily="34" charset="0"/>
                <a:cs typeface="Arial" panose="020B0604020202020204" pitchFamily="34" charset="0"/>
              </a:rPr>
              <a:t>contrattuale</a:t>
            </a:r>
            <a:r>
              <a:rPr lang="it-IT" sz="2400" kern="1200" dirty="0">
                <a:solidFill>
                  <a:srgbClr val="004586"/>
                </a:solidFill>
                <a:latin typeface="Calibri" panose="020F0502020204030204" pitchFamily="34" charset="0"/>
                <a:cs typeface="Arial" panose="020B0604020202020204" pitchFamily="34" charset="0"/>
              </a:rPr>
              <a:t> (ex art. 1218 c.c.) sanziona l’inadempimento di una obbligazione esistente</a:t>
            </a:r>
          </a:p>
          <a:p>
            <a:pPr marL="457200" indent="-457200" eaLnBrk="1">
              <a:lnSpc>
                <a:spcPct val="100000"/>
              </a:lnSpc>
              <a:spcAft>
                <a:spcPct val="0"/>
              </a:spcAft>
              <a:buClr>
                <a:srgbClr val="2D2DB9">
                  <a:lumMod val="75000"/>
                </a:srgbClr>
              </a:buClr>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b="1" kern="1200" dirty="0">
                <a:solidFill>
                  <a:srgbClr val="004586"/>
                </a:solidFill>
                <a:latin typeface="Calibri" panose="020F0502020204030204" pitchFamily="34" charset="0"/>
                <a:cs typeface="Arial" panose="020B0604020202020204" pitchFamily="34" charset="0"/>
              </a:rPr>
              <a:t>extra-contrattuale</a:t>
            </a:r>
            <a:r>
              <a:rPr lang="it-IT" sz="2400" kern="1200" dirty="0">
                <a:solidFill>
                  <a:srgbClr val="004586"/>
                </a:solidFill>
                <a:latin typeface="Calibri" panose="020F0502020204030204" pitchFamily="34" charset="0"/>
                <a:cs typeface="Arial" panose="020B0604020202020204" pitchFamily="34" charset="0"/>
              </a:rPr>
              <a:t>, o Aquilana, (ex art. 2043 c.c.) sanziona un fatto illecito dannoso dando vita ad una obbligazione che trova la fonte in detto fatto e quindi il danneggiato deve provare non solo il danno e il nesso causale ma anche il fatto illecito e la colpa o il dolo.</a:t>
            </a:r>
          </a:p>
          <a:p>
            <a:pPr marL="457200" indent="-457200" eaLnBrk="1">
              <a:lnSpc>
                <a:spcPct val="100000"/>
              </a:lnSpc>
              <a:spcAft>
                <a:spcPct val="0"/>
              </a:spcAft>
              <a:buClr>
                <a:srgbClr val="2D2DB9">
                  <a:lumMod val="75000"/>
                </a:srgbClr>
              </a:buClr>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D0F697-4D03-47F4-9AA1-FEE87940FA57}"/>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Segue: i profili di responsabilità civile</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 dell’organismo di vigilanza</a:t>
            </a:r>
            <a:endParaRPr lang="it-IT" dirty="0"/>
          </a:p>
        </p:txBody>
      </p:sp>
      <p:sp>
        <p:nvSpPr>
          <p:cNvPr id="3" name="Segnaposto contenuto 2">
            <a:extLst>
              <a:ext uri="{FF2B5EF4-FFF2-40B4-BE49-F238E27FC236}">
                <a16:creationId xmlns:a16="http://schemas.microsoft.com/office/drawing/2014/main" id="{9D43FA64-EE77-4E6F-9DEA-F6E678BE5C27}"/>
              </a:ext>
            </a:extLst>
          </p:cNvPr>
          <p:cNvSpPr>
            <a:spLocks noGrp="1"/>
          </p:cNvSpPr>
          <p:nvPr>
            <p:ph idx="1"/>
          </p:nvPr>
        </p:nvSpPr>
        <p:spPr/>
        <p:txBody>
          <a:bodyPr/>
          <a:lstStyle/>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I componenti l’organismo di vigilanza proprio perché incaricati di vigilare sull’osservanza del modello al fine di ottenere l’esimente per la responsabilità amministrativa dell’ente, rispondono civilmente sulla base dei principi generali della responsabilità contrattuale per colpa e quindi l’ente dovrà dimostrare:</a:t>
            </a:r>
          </a:p>
          <a:p>
            <a:pPr marL="457200" indent="-457200" eaLnBrk="1">
              <a:lnSpc>
                <a:spcPct val="100000"/>
              </a:lnSpc>
              <a:spcAft>
                <a:spcPct val="0"/>
              </a:spcAft>
              <a:buClr>
                <a:srgbClr val="2D2DB9">
                  <a:lumMod val="75000"/>
                </a:srgbClr>
              </a:buClr>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Inadempimento previsto dal decreto 231/2001 e quindi provare violazione dell’obbligo di vigilanza;</a:t>
            </a:r>
          </a:p>
          <a:p>
            <a:pPr marL="457200" indent="-457200" eaLnBrk="1">
              <a:lnSpc>
                <a:spcPct val="100000"/>
              </a:lnSpc>
              <a:spcAft>
                <a:spcPct val="0"/>
              </a:spcAft>
              <a:buClr>
                <a:srgbClr val="2D2DB9">
                  <a:lumMod val="75000"/>
                </a:srgbClr>
              </a:buClr>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In presenza di danno (emergente e lucro cessante) la conseguenza immediata e diretta delle violazioni accertate;</a:t>
            </a:r>
          </a:p>
          <a:p>
            <a:pPr marL="457200" indent="-457200" eaLnBrk="1">
              <a:lnSpc>
                <a:spcPct val="100000"/>
              </a:lnSpc>
              <a:spcAft>
                <a:spcPct val="0"/>
              </a:spcAft>
              <a:buClr>
                <a:srgbClr val="2D2DB9">
                  <a:lumMod val="75000"/>
                </a:srgbClr>
              </a:buClr>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L’esistenza di un rapporto di causalità tra inadempimento e danno.</a:t>
            </a:r>
          </a:p>
          <a:p>
            <a:pPr marL="0" lv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Solo nel caso in cui non siano state fornite le prove, il debitore dovrà a sua volta provare che l’inadempimento è dovuto a causa a lui non imputabile.</a:t>
            </a:r>
          </a:p>
          <a:p>
            <a:pPr>
              <a:defRPr/>
            </a:pP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2813CD-A111-4A45-B281-50B9E6864BC4}"/>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Segue: i profili di responsabilità civile</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 dell’organismo di vigilanza</a:t>
            </a:r>
            <a:endParaRPr lang="it-IT" dirty="0"/>
          </a:p>
        </p:txBody>
      </p:sp>
      <p:sp>
        <p:nvSpPr>
          <p:cNvPr id="3" name="Segnaposto contenuto 2">
            <a:extLst>
              <a:ext uri="{FF2B5EF4-FFF2-40B4-BE49-F238E27FC236}">
                <a16:creationId xmlns:a16="http://schemas.microsoft.com/office/drawing/2014/main" id="{33B6FB1A-7BFD-4E78-950B-D44BB709BCC3}"/>
              </a:ext>
            </a:extLst>
          </p:cNvPr>
          <p:cNvSpPr>
            <a:spLocks noGrp="1"/>
          </p:cNvSpPr>
          <p:nvPr>
            <p:ph idx="1"/>
          </p:nvPr>
        </p:nvSpPr>
        <p:spPr>
          <a:xfrm>
            <a:off x="495299" y="1416050"/>
            <a:ext cx="8912225" cy="4524375"/>
          </a:xfrm>
        </p:spPr>
        <p:txBody>
          <a:bodyPr/>
          <a:lstStyle/>
          <a:p>
            <a:pPr eaLnBrk="1">
              <a:lnSpc>
                <a:spcPct val="100000"/>
              </a:lnSpc>
              <a:spcAft>
                <a:spcPct val="0"/>
              </a:spcAft>
              <a:buClr>
                <a:srgbClr val="2D2DB9">
                  <a:lumMod val="75000"/>
                </a:srgb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L’</a:t>
            </a:r>
            <a:r>
              <a:rPr lang="it-IT" sz="2400" kern="1200" dirty="0" err="1">
                <a:solidFill>
                  <a:srgbClr val="004586"/>
                </a:solidFill>
                <a:latin typeface="Calibri" panose="020F0502020204030204" pitchFamily="34" charset="0"/>
                <a:cs typeface="Arial" panose="020B0604020202020204" pitchFamily="34" charset="0"/>
              </a:rPr>
              <a:t>OdV</a:t>
            </a:r>
            <a:r>
              <a:rPr lang="it-IT" sz="2400" kern="1200" dirty="0">
                <a:solidFill>
                  <a:srgbClr val="004586"/>
                </a:solidFill>
                <a:latin typeface="Calibri" panose="020F0502020204030204" pitchFamily="34" charset="0"/>
                <a:cs typeface="Arial" panose="020B0604020202020204" pitchFamily="34" charset="0"/>
              </a:rPr>
              <a:t> potrà difendersi dimostrando di essere esente da colpa, o meglio, da colpa grave (obbligazione di mezzi ex art. 2236 c.c.) e la prestazione professionale attesa deve essere valutata come implicante la soluzione di problemi tecnici di speciale difficoltà.</a:t>
            </a: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000" kern="1200" dirty="0">
              <a:solidFill>
                <a:srgbClr val="004586"/>
              </a:solidFill>
              <a:latin typeface="Calibri" panose="020F0502020204030204" pitchFamily="34" charset="0"/>
              <a:cs typeface="Arial" panose="020B0604020202020204" pitchFamily="34" charset="0"/>
            </a:endParaRPr>
          </a:p>
          <a:p>
            <a:pPr eaLnBrk="1">
              <a:lnSpc>
                <a:spcPct val="100000"/>
              </a:lnSpc>
              <a:spcAft>
                <a:spcPct val="0"/>
              </a:spcAft>
              <a:buClr>
                <a:srgbClr val="2D2DB9">
                  <a:lumMod val="75000"/>
                </a:srgb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Inoltre l’</a:t>
            </a:r>
            <a:r>
              <a:rPr lang="it-IT" sz="2400" kern="1200" dirty="0" err="1">
                <a:solidFill>
                  <a:srgbClr val="004586"/>
                </a:solidFill>
                <a:latin typeface="Calibri" panose="020F0502020204030204" pitchFamily="34" charset="0"/>
                <a:cs typeface="Arial" panose="020B0604020202020204" pitchFamily="34" charset="0"/>
              </a:rPr>
              <a:t>OdV</a:t>
            </a:r>
            <a:r>
              <a:rPr lang="it-IT" sz="2400" kern="1200" dirty="0">
                <a:solidFill>
                  <a:srgbClr val="004586"/>
                </a:solidFill>
                <a:latin typeface="Calibri" panose="020F0502020204030204" pitchFamily="34" charset="0"/>
                <a:cs typeface="Arial" panose="020B0604020202020204" pitchFamily="34" charset="0"/>
              </a:rPr>
              <a:t> potrà invocare anche il concorso di colpa ex art. 1227 c.c. se la società non abbia attuato un Modello adeguato, né rilevato i suoi difetti attraverso l’opera dell’organo dirigente, delle funzioni da esso dipendenti o segnalato dall’organo di controllo.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6E9128-4165-4C05-AB21-77D1668C4E08}"/>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Segue: i profili di responsabilità civile</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 dell’organismo di vigilanza</a:t>
            </a:r>
            <a:endParaRPr lang="it-IT" dirty="0"/>
          </a:p>
        </p:txBody>
      </p:sp>
      <p:sp>
        <p:nvSpPr>
          <p:cNvPr id="3" name="Segnaposto contenuto 2">
            <a:extLst>
              <a:ext uri="{FF2B5EF4-FFF2-40B4-BE49-F238E27FC236}">
                <a16:creationId xmlns:a16="http://schemas.microsoft.com/office/drawing/2014/main" id="{6D84765B-24BC-429E-9663-7C79D1301BEE}"/>
              </a:ext>
            </a:extLst>
          </p:cNvPr>
          <p:cNvSpPr>
            <a:spLocks noGrp="1"/>
          </p:cNvSpPr>
          <p:nvPr>
            <p:ph idx="1"/>
          </p:nvPr>
        </p:nvSpPr>
        <p:spPr/>
        <p:txBody>
          <a:bodyPr/>
          <a:lstStyle/>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Alla luce di quanto sopra la dottrina maggioritaria conclude che </a:t>
            </a:r>
            <a:r>
              <a:rPr lang="it-IT" sz="2400" b="1" kern="1200" dirty="0">
                <a:solidFill>
                  <a:srgbClr val="004586"/>
                </a:solidFill>
                <a:latin typeface="Calibri" panose="020F0502020204030204" pitchFamily="34" charset="0"/>
                <a:cs typeface="Arial" panose="020B0604020202020204" pitchFamily="34" charset="0"/>
              </a:rPr>
              <a:t>la responsabilità da inadempimento nello svolgimento diligente del proprio incarico e della sua correlazione causale con il danno saranno difficili da raggiugere</a:t>
            </a:r>
            <a:r>
              <a:rPr lang="it-IT" sz="2400" kern="1200" dirty="0">
                <a:solidFill>
                  <a:srgbClr val="004586"/>
                </a:solidFill>
                <a:latin typeface="Calibri" panose="020F0502020204030204" pitchFamily="34" charset="0"/>
                <a:cs typeface="Arial" panose="020B0604020202020204" pitchFamily="34" charset="0"/>
              </a:rPr>
              <a:t>.</a:t>
            </a: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Infine partendo dal rilievo per il quale il </a:t>
            </a:r>
            <a:r>
              <a:rPr lang="it-IT" sz="2400" kern="1200" dirty="0" err="1">
                <a:solidFill>
                  <a:srgbClr val="004586"/>
                </a:solidFill>
                <a:latin typeface="Calibri" panose="020F0502020204030204" pitchFamily="34" charset="0"/>
                <a:cs typeface="Arial" panose="020B0604020202020204" pitchFamily="34" charset="0"/>
              </a:rPr>
              <a:t>D.Lgs.</a:t>
            </a:r>
            <a:r>
              <a:rPr lang="it-IT" sz="2400" kern="1200" dirty="0">
                <a:solidFill>
                  <a:srgbClr val="004586"/>
                </a:solidFill>
                <a:latin typeface="Calibri" panose="020F0502020204030204" pitchFamily="34" charset="0"/>
                <a:cs typeface="Arial" panose="020B0604020202020204" pitchFamily="34" charset="0"/>
              </a:rPr>
              <a:t> 231/2001 </a:t>
            </a:r>
            <a:r>
              <a:rPr lang="it-IT" sz="2400" b="1" kern="1200" dirty="0">
                <a:solidFill>
                  <a:srgbClr val="004586"/>
                </a:solidFill>
                <a:latin typeface="Calibri" panose="020F0502020204030204" pitchFamily="34" charset="0"/>
                <a:cs typeface="Arial" panose="020B0604020202020204" pitchFamily="34" charset="0"/>
              </a:rPr>
              <a:t>non</a:t>
            </a:r>
            <a:r>
              <a:rPr lang="it-IT" sz="2400" kern="1200" dirty="0">
                <a:solidFill>
                  <a:srgbClr val="004586"/>
                </a:solidFill>
                <a:latin typeface="Calibri" panose="020F0502020204030204" pitchFamily="34" charset="0"/>
                <a:cs typeface="Arial" panose="020B0604020202020204" pitchFamily="34" charset="0"/>
              </a:rPr>
              <a:t> attribuisce ai membri dell’OdV </a:t>
            </a:r>
            <a:r>
              <a:rPr lang="it-IT" sz="2400" b="1" kern="1200" dirty="0">
                <a:solidFill>
                  <a:srgbClr val="004586"/>
                </a:solidFill>
                <a:latin typeface="Calibri" panose="020F0502020204030204" pitchFamily="34" charset="0"/>
                <a:cs typeface="Arial" panose="020B0604020202020204" pitchFamily="34" charset="0"/>
              </a:rPr>
              <a:t>una posizione di garanzia dei terzi </a:t>
            </a:r>
            <a:r>
              <a:rPr lang="it-IT" sz="2400" kern="1200" dirty="0">
                <a:solidFill>
                  <a:srgbClr val="004586"/>
                </a:solidFill>
                <a:latin typeface="Calibri" panose="020F0502020204030204" pitchFamily="34" charset="0"/>
                <a:cs typeface="Arial" panose="020B0604020202020204" pitchFamily="34" charset="0"/>
              </a:rPr>
              <a:t>si deve </a:t>
            </a:r>
            <a:r>
              <a:rPr lang="it-IT" sz="2400" b="1" kern="1200" dirty="0">
                <a:solidFill>
                  <a:srgbClr val="004586"/>
                </a:solidFill>
                <a:latin typeface="Calibri" panose="020F0502020204030204" pitchFamily="34" charset="0"/>
                <a:cs typeface="Arial" panose="020B0604020202020204" pitchFamily="34" charset="0"/>
              </a:rPr>
              <a:t>escludere la possibilità di configurare una responsabilità extra-contrattuale</a:t>
            </a:r>
            <a:r>
              <a:rPr lang="it-IT" sz="2400" kern="1200" dirty="0">
                <a:solidFill>
                  <a:srgbClr val="004586"/>
                </a:solidFill>
                <a:latin typeface="Calibri" panose="020F0502020204030204" pitchFamily="34" charset="0"/>
                <a:cs typeface="Arial" panose="020B0604020202020204" pitchFamily="34" charset="0"/>
              </a:rPr>
              <a:t> dei componenti di tale organismo.</a:t>
            </a:r>
          </a:p>
          <a:p>
            <a:pPr>
              <a:defRPr/>
            </a:pP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DDD227-4F88-4D3D-BC73-29BEE724EF8E}"/>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Segue: i profili di responsabilità civile</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 dell’organismo di vigilanza</a:t>
            </a:r>
            <a:endParaRPr lang="it-IT" dirty="0"/>
          </a:p>
        </p:txBody>
      </p:sp>
      <p:sp>
        <p:nvSpPr>
          <p:cNvPr id="3" name="Segnaposto contenuto 2">
            <a:extLst>
              <a:ext uri="{FF2B5EF4-FFF2-40B4-BE49-F238E27FC236}">
                <a16:creationId xmlns:a16="http://schemas.microsoft.com/office/drawing/2014/main" id="{0E7076E0-7520-40C2-A61A-7451317E4239}"/>
              </a:ext>
            </a:extLst>
          </p:cNvPr>
          <p:cNvSpPr>
            <a:spLocks noGrp="1"/>
          </p:cNvSpPr>
          <p:nvPr>
            <p:ph idx="1"/>
          </p:nvPr>
        </p:nvSpPr>
        <p:spPr/>
        <p:txBody>
          <a:bodyPr/>
          <a:lstStyle/>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Diverso e dubbio il caso in cui l’</a:t>
            </a:r>
            <a:r>
              <a:rPr lang="it-IT" sz="2400" kern="1200" dirty="0" err="1">
                <a:solidFill>
                  <a:srgbClr val="004586"/>
                </a:solidFill>
                <a:latin typeface="Calibri" panose="020F0502020204030204" pitchFamily="34" charset="0"/>
                <a:cs typeface="Arial" panose="020B0604020202020204" pitchFamily="34" charset="0"/>
              </a:rPr>
              <a:t>OdV</a:t>
            </a:r>
            <a:r>
              <a:rPr lang="it-IT" sz="2400" kern="1200" dirty="0">
                <a:solidFill>
                  <a:srgbClr val="004586"/>
                </a:solidFill>
                <a:latin typeface="Calibri" panose="020F0502020204030204" pitchFamily="34" charset="0"/>
                <a:cs typeface="Arial" panose="020B0604020202020204" pitchFamily="34" charset="0"/>
              </a:rPr>
              <a:t> sia assunto dal Collegio Sindacale:</a:t>
            </a: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400" kern="1200" dirty="0">
              <a:solidFill>
                <a:srgbClr val="004586"/>
              </a:solidFill>
              <a:latin typeface="Calibri" panose="020F0502020204030204" pitchFamily="34" charset="0"/>
              <a:cs typeface="Arial" panose="020B0604020202020204" pitchFamily="34" charset="0"/>
            </a:endParaRPr>
          </a:p>
          <a:p>
            <a:pPr mar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in altri termini di fronte alla commissione di un reato presupposto (o al suo tentativo) da parte di un amministratore, è configurabile l’iniziativa dei Sindaci, cui è pure affidato il compito di vigilare sul funzionamento e sul rispetto del Modello, ai sensi dell’art. 6 comma 4-bis, </a:t>
            </a:r>
            <a:r>
              <a:rPr lang="it-IT" sz="2400" kern="1200" dirty="0" err="1">
                <a:solidFill>
                  <a:srgbClr val="004586"/>
                </a:solidFill>
                <a:latin typeface="Calibri" panose="020F0502020204030204" pitchFamily="34" charset="0"/>
                <a:cs typeface="Arial" panose="020B0604020202020204" pitchFamily="34" charset="0"/>
              </a:rPr>
              <a:t>D.Lgs.</a:t>
            </a:r>
            <a:r>
              <a:rPr lang="it-IT" sz="2400" kern="1200" dirty="0">
                <a:solidFill>
                  <a:srgbClr val="004586"/>
                </a:solidFill>
                <a:latin typeface="Calibri" panose="020F0502020204030204" pitchFamily="34" charset="0"/>
                <a:cs typeface="Arial" panose="020B0604020202020204" pitchFamily="34" charset="0"/>
              </a:rPr>
              <a:t> 231/2001, di sollecitare l’intervento del Tribunale avvalendosi della facoltà prevista dall’art. 2409 c.c. &lt;&lt;se vi è il fondato sospetto che gli amministratori, in violazione dei loro doveri, abbiano compiuto gravi irregolarità nella gestione che possano arrecare danno alla società o a una o più società controllate&gt;&gt;.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4DCEA6-5BC8-4824-8433-1C787FEA8121}"/>
              </a:ext>
            </a:extLst>
          </p:cNvPr>
          <p:cNvSpPr>
            <a:spLocks noGrp="1"/>
          </p:cNvSpPr>
          <p:nvPr>
            <p:ph type="title"/>
          </p:nvPr>
        </p:nvSpPr>
        <p:spPr/>
        <p:txBody>
          <a:bodyPr/>
          <a:lstStyle/>
          <a:p>
            <a:r>
              <a:rPr lang="it-IT" sz="3200" b="1" kern="1200" dirty="0">
                <a:solidFill>
                  <a:srgbClr val="004586"/>
                </a:solidFill>
                <a:latin typeface="Calibri" panose="020F0502020204030204" pitchFamily="34" charset="0"/>
                <a:cs typeface="Arial" panose="020B0604020202020204" pitchFamily="34" charset="0"/>
              </a:rPr>
              <a:t>Premesse </a:t>
            </a:r>
            <a:endParaRPr lang="it-IT" sz="3200" dirty="0"/>
          </a:p>
        </p:txBody>
      </p:sp>
      <p:sp>
        <p:nvSpPr>
          <p:cNvPr id="3" name="Segnaposto contenuto 2">
            <a:extLst>
              <a:ext uri="{FF2B5EF4-FFF2-40B4-BE49-F238E27FC236}">
                <a16:creationId xmlns:a16="http://schemas.microsoft.com/office/drawing/2014/main" id="{12D3BECC-CDA0-4223-AE00-7F363F7772C2}"/>
              </a:ext>
            </a:extLst>
          </p:cNvPr>
          <p:cNvSpPr>
            <a:spLocks noGrp="1"/>
          </p:cNvSpPr>
          <p:nvPr>
            <p:ph idx="1"/>
          </p:nvPr>
        </p:nvSpPr>
        <p:spPr/>
        <p:txBody>
          <a:bodyPr/>
          <a:lstStyle/>
          <a:p>
            <a:r>
              <a:rPr lang="it-IT" sz="2800" kern="1200" dirty="0">
                <a:solidFill>
                  <a:srgbClr val="004586"/>
                </a:solidFill>
                <a:latin typeface="Calibri" panose="020F0502020204030204" pitchFamily="34" charset="0"/>
                <a:cs typeface="Arial" panose="020B0604020202020204" pitchFamily="34" charset="0"/>
              </a:rPr>
              <a:t>L’organismo di vigilanza («</a:t>
            </a:r>
            <a:r>
              <a:rPr lang="it-IT" sz="2800" kern="1200" dirty="0" err="1">
                <a:solidFill>
                  <a:srgbClr val="004586"/>
                </a:solidFill>
                <a:latin typeface="Calibri" panose="020F0502020204030204" pitchFamily="34" charset="0"/>
                <a:cs typeface="Arial" panose="020B0604020202020204" pitchFamily="34" charset="0"/>
              </a:rPr>
              <a:t>OdV</a:t>
            </a:r>
            <a:r>
              <a:rPr lang="it-IT" sz="2800" kern="1200" dirty="0">
                <a:solidFill>
                  <a:srgbClr val="004586"/>
                </a:solidFill>
                <a:latin typeface="Calibri" panose="020F0502020204030204" pitchFamily="34" charset="0"/>
                <a:cs typeface="Arial" panose="020B0604020202020204" pitchFamily="34" charset="0"/>
              </a:rPr>
              <a:t>») è:</a:t>
            </a:r>
          </a:p>
          <a:p>
            <a:pPr marL="514350" indent="-514350">
              <a:buClr>
                <a:schemeClr val="accent2"/>
              </a:buClr>
              <a:buFont typeface="+mj-lt"/>
              <a:buAutoNum type="arabicPeriod"/>
              <a:defRPr/>
            </a:pPr>
            <a:r>
              <a:rPr lang="it-IT" sz="2800" kern="1200" dirty="0">
                <a:solidFill>
                  <a:srgbClr val="004586"/>
                </a:solidFill>
                <a:latin typeface="Calibri" panose="020F0502020204030204" pitchFamily="34" charset="0"/>
                <a:cs typeface="Arial" panose="020B0604020202020204" pitchFamily="34" charset="0"/>
              </a:rPr>
              <a:t>Architrave del sistema preventivo del </a:t>
            </a:r>
            <a:r>
              <a:rPr lang="it-IT" sz="2800" kern="1200" dirty="0" err="1">
                <a:solidFill>
                  <a:srgbClr val="004586"/>
                </a:solidFill>
                <a:latin typeface="Calibri" panose="020F0502020204030204" pitchFamily="34" charset="0"/>
                <a:cs typeface="Arial" panose="020B0604020202020204" pitchFamily="34" charset="0"/>
              </a:rPr>
              <a:t>D.Lgs.</a:t>
            </a:r>
            <a:r>
              <a:rPr lang="it-IT" sz="2800" kern="1200" dirty="0">
                <a:solidFill>
                  <a:srgbClr val="004586"/>
                </a:solidFill>
                <a:latin typeface="Calibri" panose="020F0502020204030204" pitchFamily="34" charset="0"/>
                <a:cs typeface="Arial" panose="020B0604020202020204" pitchFamily="34" charset="0"/>
              </a:rPr>
              <a:t> 231/2001</a:t>
            </a:r>
          </a:p>
          <a:p>
            <a:pPr marL="514350" indent="-514350">
              <a:buClr>
                <a:schemeClr val="accent2"/>
              </a:buClr>
              <a:buFont typeface="+mj-lt"/>
              <a:buAutoNum type="arabicPeriod"/>
              <a:defRPr/>
            </a:pPr>
            <a:r>
              <a:rPr lang="it-IT" sz="2800" kern="1200" dirty="0">
                <a:solidFill>
                  <a:srgbClr val="004586"/>
                </a:solidFill>
                <a:latin typeface="Calibri" panose="020F0502020204030204" pitchFamily="34" charset="0"/>
                <a:cs typeface="Arial" panose="020B0604020202020204" pitchFamily="34" charset="0"/>
              </a:rPr>
              <a:t>Non è un organo dell’ente ma una funzione</a:t>
            </a:r>
          </a:p>
          <a:p>
            <a:pPr marL="0" indent="0">
              <a:buClr>
                <a:schemeClr val="accent2"/>
              </a:buClr>
              <a:defRPr/>
            </a:pPr>
            <a:r>
              <a:rPr lang="it-IT" sz="2800" kern="1200" dirty="0">
                <a:solidFill>
                  <a:srgbClr val="004586"/>
                </a:solidFill>
                <a:latin typeface="Calibri" panose="020F0502020204030204" pitchFamily="34" charset="0"/>
                <a:cs typeface="Arial" panose="020B0604020202020204" pitchFamily="34" charset="0"/>
              </a:rPr>
              <a:t>Ma a chi va affidata questa importante funzione? </a:t>
            </a:r>
          </a:p>
          <a:p>
            <a:pPr marL="457200" indent="-457200">
              <a:buClr>
                <a:schemeClr val="accent2"/>
              </a:buClr>
              <a:buFont typeface="Arial" panose="020B0604020202020204" pitchFamily="34" charset="0"/>
              <a:buChar char="•"/>
              <a:defRPr/>
            </a:pPr>
            <a:r>
              <a:rPr lang="it-IT" sz="2800" kern="1200" dirty="0">
                <a:solidFill>
                  <a:srgbClr val="004586"/>
                </a:solidFill>
                <a:latin typeface="Calibri" panose="020F0502020204030204" pitchFamily="34" charset="0"/>
                <a:cs typeface="Arial" panose="020B0604020202020204" pitchFamily="34" charset="0"/>
              </a:rPr>
              <a:t>Ad un organismo autonomo (monocratico o plurisoggettivo)?</a:t>
            </a:r>
          </a:p>
          <a:p>
            <a:pPr marL="457200" indent="-457200">
              <a:buClr>
                <a:schemeClr val="accent2"/>
              </a:buClr>
              <a:buFont typeface="Arial" panose="020B0604020202020204" pitchFamily="34" charset="0"/>
              <a:buChar char="•"/>
              <a:defRPr/>
            </a:pPr>
            <a:r>
              <a:rPr lang="it-IT" sz="2800" kern="1200" dirty="0">
                <a:solidFill>
                  <a:srgbClr val="004586"/>
                </a:solidFill>
                <a:latin typeface="Calibri" panose="020F0502020204030204" pitchFamily="34" charset="0"/>
                <a:cs typeface="Arial" panose="020B0604020202020204" pitchFamily="34" charset="0"/>
              </a:rPr>
              <a:t>All’ organo di controllo delle società di capitali (co. 4-bis)?</a:t>
            </a:r>
          </a:p>
          <a:p>
            <a:pPr marL="457200" indent="-457200">
              <a:buClr>
                <a:schemeClr val="accent2"/>
              </a:buClr>
              <a:buFont typeface="Arial" panose="020B0604020202020204" pitchFamily="34" charset="0"/>
              <a:buChar char="•"/>
              <a:defRPr/>
            </a:pPr>
            <a:r>
              <a:rPr lang="it-IT" sz="2800" kern="1200" dirty="0">
                <a:solidFill>
                  <a:srgbClr val="004586"/>
                </a:solidFill>
                <a:latin typeface="Calibri" panose="020F0502020204030204" pitchFamily="34" charset="0"/>
                <a:cs typeface="Arial" panose="020B0604020202020204" pitchFamily="34" charset="0"/>
              </a:rPr>
              <a:t>All’organo dirigente nelle piccole società (co. 4)?</a:t>
            </a:r>
          </a:p>
        </p:txBody>
      </p:sp>
    </p:spTree>
    <p:extLst>
      <p:ext uri="{BB962C8B-B14F-4D97-AF65-F5344CB8AC3E}">
        <p14:creationId xmlns:p14="http://schemas.microsoft.com/office/powerpoint/2010/main" val="2851877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CF3133-22C1-40A1-BFF2-8B2BDBD92C31}"/>
              </a:ext>
            </a:extLst>
          </p:cNvPr>
          <p:cNvSpPr>
            <a:spLocks noGrp="1"/>
          </p:cNvSpPr>
          <p:nvPr>
            <p:ph type="title"/>
          </p:nvPr>
        </p:nvSpPr>
        <p:spPr/>
        <p:txBody>
          <a:bodyPr/>
          <a:lstStyle/>
          <a:p>
            <a:r>
              <a:rPr lang="it-IT" sz="3200" b="1" kern="1200" dirty="0">
                <a:solidFill>
                  <a:srgbClr val="004586"/>
                </a:solidFill>
                <a:latin typeface="Calibri" panose="020F0502020204030204" pitchFamily="34" charset="0"/>
                <a:cs typeface="Arial" panose="020B0604020202020204" pitchFamily="34" charset="0"/>
              </a:rPr>
              <a:t>Segue: premesse</a:t>
            </a:r>
            <a:endParaRPr lang="it-IT" sz="3200" dirty="0"/>
          </a:p>
        </p:txBody>
      </p:sp>
      <p:sp>
        <p:nvSpPr>
          <p:cNvPr id="3" name="Segnaposto contenuto 2">
            <a:extLst>
              <a:ext uri="{FF2B5EF4-FFF2-40B4-BE49-F238E27FC236}">
                <a16:creationId xmlns:a16="http://schemas.microsoft.com/office/drawing/2014/main" id="{8ECA2159-5FAF-4028-BCFA-7ECA65961C11}"/>
              </a:ext>
            </a:extLst>
          </p:cNvPr>
          <p:cNvSpPr>
            <a:spLocks noGrp="1"/>
          </p:cNvSpPr>
          <p:nvPr>
            <p:ph idx="1"/>
          </p:nvPr>
        </p:nvSpPr>
        <p:spPr/>
        <p:txBody>
          <a:bodyPr/>
          <a:lstStyle/>
          <a:p>
            <a:r>
              <a:rPr lang="it-IT" sz="2800" kern="1200" dirty="0">
                <a:solidFill>
                  <a:srgbClr val="004586"/>
                </a:solidFill>
                <a:latin typeface="Calibri" panose="020F0502020204030204" pitchFamily="34" charset="0"/>
                <a:cs typeface="Arial" panose="020B0604020202020204" pitchFamily="34" charset="0"/>
              </a:rPr>
              <a:t>Requisiti indefettibili:</a:t>
            </a:r>
          </a:p>
          <a:p>
            <a:pPr marL="514350" indent="-514350">
              <a:buClr>
                <a:schemeClr val="accent2"/>
              </a:buClr>
              <a:buFont typeface="+mj-lt"/>
              <a:buAutoNum type="arabicPeriod"/>
              <a:defRPr/>
            </a:pPr>
            <a:r>
              <a:rPr lang="it-IT" sz="2800" kern="1200" dirty="0">
                <a:solidFill>
                  <a:srgbClr val="004586"/>
                </a:solidFill>
                <a:latin typeface="Calibri" panose="020F0502020204030204" pitchFamily="34" charset="0"/>
                <a:cs typeface="Arial" panose="020B0604020202020204" pitchFamily="34" charset="0"/>
              </a:rPr>
              <a:t>Professionalità</a:t>
            </a:r>
          </a:p>
          <a:p>
            <a:pPr marL="514350" indent="-514350">
              <a:buClr>
                <a:schemeClr val="accent2"/>
              </a:buClr>
              <a:buFont typeface="+mj-lt"/>
              <a:buAutoNum type="arabicPeriod"/>
              <a:defRPr/>
            </a:pPr>
            <a:r>
              <a:rPr lang="it-IT" sz="2800" kern="1200" dirty="0">
                <a:solidFill>
                  <a:srgbClr val="004586"/>
                </a:solidFill>
                <a:latin typeface="Calibri" panose="020F0502020204030204" pitchFamily="34" charset="0"/>
                <a:cs typeface="Arial" panose="020B0604020202020204" pitchFamily="34" charset="0"/>
              </a:rPr>
              <a:t>Onorabilità</a:t>
            </a:r>
          </a:p>
          <a:p>
            <a:pPr marL="514350" indent="-514350">
              <a:buClr>
                <a:schemeClr val="accent2"/>
              </a:buClr>
              <a:buFont typeface="+mj-lt"/>
              <a:buAutoNum type="arabicPeriod"/>
              <a:defRPr/>
            </a:pPr>
            <a:r>
              <a:rPr lang="it-IT" sz="2800" kern="1200" dirty="0">
                <a:solidFill>
                  <a:srgbClr val="004586"/>
                </a:solidFill>
                <a:latin typeface="Calibri" panose="020F0502020204030204" pitchFamily="34" charset="0"/>
                <a:cs typeface="Arial" panose="020B0604020202020204" pitchFamily="34" charset="0"/>
              </a:rPr>
              <a:t>Autonomia ed indipendenza</a:t>
            </a:r>
          </a:p>
          <a:p>
            <a:pPr marL="514350" indent="-514350">
              <a:buClr>
                <a:schemeClr val="accent2"/>
              </a:buClr>
              <a:buFont typeface="+mj-lt"/>
              <a:buAutoNum type="arabicPeriod"/>
              <a:defRPr/>
            </a:pPr>
            <a:r>
              <a:rPr lang="it-IT" sz="2800" kern="1200" dirty="0">
                <a:solidFill>
                  <a:srgbClr val="004586"/>
                </a:solidFill>
                <a:latin typeface="Calibri" panose="020F0502020204030204" pitchFamily="34" charset="0"/>
                <a:cs typeface="Arial" panose="020B0604020202020204" pitchFamily="34" charset="0"/>
              </a:rPr>
              <a:t>Continuità d’azione</a:t>
            </a:r>
          </a:p>
          <a:p>
            <a:pPr marL="514350" indent="-514350">
              <a:buClr>
                <a:schemeClr val="accent2"/>
              </a:buClr>
              <a:buFont typeface="Arial" panose="020B0604020202020204" pitchFamily="34" charset="0"/>
              <a:buChar char="•"/>
              <a:defRPr/>
            </a:pPr>
            <a:r>
              <a:rPr lang="it-IT" sz="2800" kern="1200" dirty="0">
                <a:solidFill>
                  <a:srgbClr val="004586"/>
                </a:solidFill>
                <a:latin typeface="Calibri" panose="020F0502020204030204" pitchFamily="34" charset="0"/>
                <a:cs typeface="Arial" panose="020B0604020202020204" pitchFamily="34" charset="0"/>
              </a:rPr>
              <a:t>Querelle introduzione comma 4-bis art. 6 dalla L. 183/2001</a:t>
            </a:r>
          </a:p>
        </p:txBody>
      </p:sp>
    </p:spTree>
    <p:extLst>
      <p:ext uri="{BB962C8B-B14F-4D97-AF65-F5344CB8AC3E}">
        <p14:creationId xmlns:p14="http://schemas.microsoft.com/office/powerpoint/2010/main" val="3039150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C906E4-A425-41F7-95F5-CFC3FE1C015B}"/>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Compiti e funzioni </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dell’organismo di vigilanza</a:t>
            </a:r>
          </a:p>
        </p:txBody>
      </p:sp>
      <p:sp>
        <p:nvSpPr>
          <p:cNvPr id="3" name="Segnaposto contenuto 2">
            <a:extLst>
              <a:ext uri="{FF2B5EF4-FFF2-40B4-BE49-F238E27FC236}">
                <a16:creationId xmlns:a16="http://schemas.microsoft.com/office/drawing/2014/main" id="{029422C5-F1D8-45A9-A338-43FFEC92EAA6}"/>
              </a:ext>
            </a:extLst>
          </p:cNvPr>
          <p:cNvSpPr>
            <a:spLocks noGrp="1"/>
          </p:cNvSpPr>
          <p:nvPr>
            <p:ph idx="1"/>
          </p:nvPr>
        </p:nvSpPr>
        <p:spPr>
          <a:xfrm>
            <a:off x="501650" y="1416050"/>
            <a:ext cx="8912225" cy="4524375"/>
          </a:xfrm>
        </p:spPr>
        <p:txBody>
          <a:bodyPr/>
          <a:lstStyle/>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kern="1200" dirty="0">
                <a:solidFill>
                  <a:srgbClr val="004586"/>
                </a:solidFill>
                <a:latin typeface="Calibri" panose="020F0502020204030204" pitchFamily="34" charset="0"/>
                <a:cs typeface="Arial" panose="020B0604020202020204" pitchFamily="34" charset="0"/>
              </a:rPr>
              <a:t>La disciplina del </a:t>
            </a:r>
            <a:r>
              <a:rPr lang="it-IT" sz="2800" kern="1200" dirty="0" err="1">
                <a:solidFill>
                  <a:srgbClr val="004586"/>
                </a:solidFill>
                <a:latin typeface="Calibri" panose="020F0502020204030204" pitchFamily="34" charset="0"/>
                <a:cs typeface="Arial" panose="020B0604020202020204" pitchFamily="34" charset="0"/>
              </a:rPr>
              <a:t>D.Lgs.</a:t>
            </a:r>
            <a:r>
              <a:rPr lang="it-IT" sz="2800" kern="1200" dirty="0">
                <a:solidFill>
                  <a:srgbClr val="004586"/>
                </a:solidFill>
                <a:latin typeface="Calibri" panose="020F0502020204030204" pitchFamily="34" charset="0"/>
                <a:cs typeface="Arial" panose="020B0604020202020204" pitchFamily="34" charset="0"/>
              </a:rPr>
              <a:t> 231/2001 da’ poche indicazioni:</a:t>
            </a:r>
          </a:p>
          <a:p>
            <a:pPr marL="457200" indent="-457200" eaLnBrk="1">
              <a:lnSpc>
                <a:spcPct val="100000"/>
              </a:lnSpc>
              <a:spcAft>
                <a:spcPct val="0"/>
              </a:spcAft>
              <a:buClr>
                <a:schemeClr val="accent6">
                  <a:lumMod val="75000"/>
                </a:scheme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Art. 6 comma 1 lett. b) prevede che l’esimente si può ottenere dando prova che l’organo dirigente della Società abbia affidato «il compito di </a:t>
            </a:r>
            <a:r>
              <a:rPr lang="it-IT" sz="2400" b="1" u="sng" kern="1200" dirty="0">
                <a:solidFill>
                  <a:srgbClr val="004586"/>
                </a:solidFill>
                <a:latin typeface="Calibri" panose="020F0502020204030204" pitchFamily="34" charset="0"/>
                <a:cs typeface="Arial" panose="020B0604020202020204" pitchFamily="34" charset="0"/>
              </a:rPr>
              <a:t>vigilare sul funzionamento e sull’osservanza dei modelli</a:t>
            </a:r>
            <a:r>
              <a:rPr lang="it-IT" sz="2400" kern="1200" dirty="0">
                <a:solidFill>
                  <a:srgbClr val="004586"/>
                </a:solidFill>
                <a:latin typeface="Calibri" panose="020F0502020204030204" pitchFamily="34" charset="0"/>
                <a:cs typeface="Arial" panose="020B0604020202020204" pitchFamily="34" charset="0"/>
              </a:rPr>
              <a:t> e di </a:t>
            </a:r>
            <a:r>
              <a:rPr lang="it-IT" sz="2400" b="1" u="sng" kern="1200" dirty="0">
                <a:solidFill>
                  <a:srgbClr val="004586"/>
                </a:solidFill>
                <a:latin typeface="Calibri" panose="020F0502020204030204" pitchFamily="34" charset="0"/>
                <a:cs typeface="Arial" panose="020B0604020202020204" pitchFamily="34" charset="0"/>
              </a:rPr>
              <a:t>curare il loro aggiornamento </a:t>
            </a:r>
            <a:r>
              <a:rPr lang="it-IT" sz="2400" kern="1200" dirty="0">
                <a:solidFill>
                  <a:srgbClr val="004586"/>
                </a:solidFill>
                <a:latin typeface="Calibri" panose="020F0502020204030204" pitchFamily="34" charset="0"/>
                <a:cs typeface="Arial" panose="020B0604020202020204" pitchFamily="34" charset="0"/>
              </a:rPr>
              <a:t>è stato affidato ad un organismo dell’ente dotato di </a:t>
            </a:r>
            <a:r>
              <a:rPr lang="it-IT" sz="2400" b="1" u="sng" kern="1200" dirty="0">
                <a:solidFill>
                  <a:srgbClr val="004586"/>
                </a:solidFill>
                <a:latin typeface="Calibri" panose="020F0502020204030204" pitchFamily="34" charset="0"/>
                <a:cs typeface="Arial" panose="020B0604020202020204" pitchFamily="34" charset="0"/>
              </a:rPr>
              <a:t>autonomi poteri di iniziativa e controllo</a:t>
            </a:r>
            <a:r>
              <a:rPr lang="it-IT" sz="2400" kern="1200" dirty="0">
                <a:solidFill>
                  <a:srgbClr val="004586"/>
                </a:solidFill>
                <a:latin typeface="Calibri" panose="020F0502020204030204" pitchFamily="34" charset="0"/>
                <a:cs typeface="Arial" panose="020B0604020202020204" pitchFamily="34" charset="0"/>
              </a:rPr>
              <a:t>»</a:t>
            </a:r>
          </a:p>
          <a:p>
            <a:pPr marL="457200" indent="-457200" eaLnBrk="1">
              <a:lnSpc>
                <a:spcPct val="100000"/>
              </a:lnSpc>
              <a:spcAft>
                <a:spcPct val="0"/>
              </a:spcAft>
              <a:buClr>
                <a:schemeClr val="accent6">
                  <a:lumMod val="75000"/>
                </a:scheme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Art. 6 comma 1 lett. d) prevede che occorra dare prova che «</a:t>
            </a:r>
            <a:r>
              <a:rPr lang="it-IT" sz="2400" b="1" u="sng" kern="1200" dirty="0">
                <a:solidFill>
                  <a:srgbClr val="004586"/>
                </a:solidFill>
                <a:latin typeface="Calibri" panose="020F0502020204030204" pitchFamily="34" charset="0"/>
                <a:cs typeface="Arial" panose="020B0604020202020204" pitchFamily="34" charset="0"/>
              </a:rPr>
              <a:t>non via stata omessa o insufficiente vigilanza</a:t>
            </a:r>
            <a:r>
              <a:rPr lang="it-IT" sz="2400" kern="1200" dirty="0">
                <a:solidFill>
                  <a:srgbClr val="004586"/>
                </a:solidFill>
                <a:latin typeface="Calibri" panose="020F0502020204030204" pitchFamily="34" charset="0"/>
                <a:cs typeface="Arial" panose="020B0604020202020204" pitchFamily="34" charset="0"/>
              </a:rPr>
              <a:t> da parte dell’organismo di cui alla lettera b)»</a:t>
            </a:r>
          </a:p>
          <a:p>
            <a:pPr marL="457200" indent="-457200" eaLnBrk="1">
              <a:lnSpc>
                <a:spcPct val="100000"/>
              </a:lnSpc>
              <a:spcAft>
                <a:spcPct val="0"/>
              </a:spcAft>
              <a:buClr>
                <a:schemeClr val="accent6">
                  <a:lumMod val="75000"/>
                </a:scheme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kern="1200" dirty="0">
                <a:solidFill>
                  <a:srgbClr val="004586"/>
                </a:solidFill>
                <a:latin typeface="Calibri" panose="020F0502020204030204" pitchFamily="34" charset="0"/>
                <a:cs typeface="Arial" panose="020B0604020202020204" pitchFamily="34" charset="0"/>
              </a:rPr>
              <a:t>Art. 6 comma 2 lett. d) prescrive che occorre «prevedere </a:t>
            </a:r>
            <a:r>
              <a:rPr lang="it-IT" sz="2400" b="1" u="sng" kern="1200" dirty="0">
                <a:solidFill>
                  <a:srgbClr val="004586"/>
                </a:solidFill>
                <a:latin typeface="Calibri" panose="020F0502020204030204" pitchFamily="34" charset="0"/>
                <a:cs typeface="Arial" panose="020B0604020202020204" pitchFamily="34" charset="0"/>
              </a:rPr>
              <a:t>obblighi di informazione</a:t>
            </a:r>
            <a:r>
              <a:rPr lang="it-IT" sz="2400" kern="1200" dirty="0">
                <a:solidFill>
                  <a:srgbClr val="004586"/>
                </a:solidFill>
                <a:latin typeface="Calibri" panose="020F0502020204030204" pitchFamily="34" charset="0"/>
                <a:cs typeface="Arial" panose="020B0604020202020204" pitchFamily="34" charset="0"/>
              </a:rPr>
              <a:t> nei confronti dell’organismo deputato a vigilare sul funzionamento e l’osservanza dei modelli»</a:t>
            </a: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800" kern="1200" dirty="0">
              <a:solidFill>
                <a:srgbClr val="004586"/>
              </a:solidFill>
              <a:latin typeface="Calibri" panose="020F0502020204030204" pitchFamily="34" charset="0"/>
              <a:cs typeface="Arial" panose="020B0604020202020204" pitchFamily="34" charset="0"/>
            </a:endParaRP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800" kern="1200" dirty="0">
              <a:solidFill>
                <a:srgbClr val="004586"/>
              </a:solidFill>
              <a:latin typeface="Calibri" panose="020F0502020204030204" pitchFamily="34" charset="0"/>
              <a:cs typeface="Arial" panose="020B0604020202020204" pitchFamily="34" charset="0"/>
            </a:endParaRPr>
          </a:p>
          <a:p>
            <a:pPr>
              <a:defRPr/>
            </a:pP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BF1218-1BC2-4A5D-999F-1DFD808344AD}"/>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Segue: compiti e funzioni </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dell’organismo di vigilanza</a:t>
            </a:r>
          </a:p>
        </p:txBody>
      </p:sp>
      <p:sp>
        <p:nvSpPr>
          <p:cNvPr id="3" name="Segnaposto contenuto 2">
            <a:extLst>
              <a:ext uri="{FF2B5EF4-FFF2-40B4-BE49-F238E27FC236}">
                <a16:creationId xmlns:a16="http://schemas.microsoft.com/office/drawing/2014/main" id="{B794134B-C916-4CF6-9A44-6841DB329B9C}"/>
              </a:ext>
            </a:extLst>
          </p:cNvPr>
          <p:cNvSpPr>
            <a:spLocks noGrp="1"/>
          </p:cNvSpPr>
          <p:nvPr>
            <p:ph idx="1"/>
          </p:nvPr>
        </p:nvSpPr>
        <p:spPr/>
        <p:txBody>
          <a:bodyPr/>
          <a:lstStyle/>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kern="1200" dirty="0">
                <a:solidFill>
                  <a:srgbClr val="004586"/>
                </a:solidFill>
                <a:latin typeface="Calibri" panose="020F0502020204030204" pitchFamily="34" charset="0"/>
                <a:cs typeface="Arial" panose="020B0604020202020204" pitchFamily="34" charset="0"/>
              </a:rPr>
              <a:t>Per definire in dettaglio quali sono i compiti dell’</a:t>
            </a:r>
            <a:r>
              <a:rPr lang="it-IT" sz="2800" kern="1200" dirty="0" err="1">
                <a:solidFill>
                  <a:srgbClr val="004586"/>
                </a:solidFill>
                <a:latin typeface="Calibri" panose="020F0502020204030204" pitchFamily="34" charset="0"/>
                <a:cs typeface="Arial" panose="020B0604020202020204" pitchFamily="34" charset="0"/>
              </a:rPr>
              <a:t>OdV</a:t>
            </a:r>
            <a:r>
              <a:rPr lang="it-IT" sz="2800" kern="1200" dirty="0">
                <a:solidFill>
                  <a:srgbClr val="004586"/>
                </a:solidFill>
                <a:latin typeface="Calibri" panose="020F0502020204030204" pitchFamily="34" charset="0"/>
                <a:cs typeface="Arial" panose="020B0604020202020204" pitchFamily="34" charset="0"/>
              </a:rPr>
              <a:t> occorre riferirsi alle Linee Guida e alle indicazioni contenute nel dettaglio dal Modello dell’Ente.</a:t>
            </a: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800" kern="1200" dirty="0">
              <a:solidFill>
                <a:srgbClr val="004586"/>
              </a:solidFill>
              <a:latin typeface="Calibri" panose="020F0502020204030204" pitchFamily="34" charset="0"/>
              <a:cs typeface="Arial" panose="020B0604020202020204" pitchFamily="34" charset="0"/>
            </a:endParaRP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kern="1200" dirty="0">
                <a:solidFill>
                  <a:srgbClr val="004586"/>
                </a:solidFill>
                <a:latin typeface="Calibri" panose="020F0502020204030204" pitchFamily="34" charset="0"/>
                <a:cs typeface="Arial" panose="020B0604020202020204" pitchFamily="34" charset="0"/>
              </a:rPr>
              <a:t>L’organismo va evidenziato svolge la propria attività sulla base dei principi di autonomia e si dota di un apposito regolamento che disciplina tra l’altro le attività di vigilanza e controllo e i rapporti con le diverse funzioni aziendali e quella con gli altri organi di controllo ove presenti nonché la documentazione dell’attività svolta.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6FDE34-445E-4C88-9042-7ABA74F9E5BB}"/>
              </a:ext>
            </a:extLst>
          </p:cNvPr>
          <p:cNvSpPr>
            <a:spLocks noGrp="1"/>
          </p:cNvSpPr>
          <p:nvPr>
            <p:ph type="title"/>
          </p:nvPr>
        </p:nvSpPr>
        <p:spPr/>
        <p:txBody>
          <a:bodyPr/>
          <a:lstStyle/>
          <a:p>
            <a:r>
              <a:rPr lang="it-IT" sz="3200" b="1" kern="1200" dirty="0">
                <a:solidFill>
                  <a:srgbClr val="004586"/>
                </a:solidFill>
                <a:latin typeface="Calibri" panose="020F0502020204030204" pitchFamily="34" charset="0"/>
                <a:cs typeface="Arial" panose="020B0604020202020204" pitchFamily="34" charset="0"/>
              </a:rPr>
              <a:t>Segue: compiti e funzioni </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dell’organismo di vigilanza</a:t>
            </a:r>
            <a:endParaRPr lang="it-IT" sz="3200" dirty="0"/>
          </a:p>
        </p:txBody>
      </p:sp>
      <p:sp>
        <p:nvSpPr>
          <p:cNvPr id="3" name="Segnaposto contenuto 2">
            <a:extLst>
              <a:ext uri="{FF2B5EF4-FFF2-40B4-BE49-F238E27FC236}">
                <a16:creationId xmlns:a16="http://schemas.microsoft.com/office/drawing/2014/main" id="{B951344C-ED5F-40CA-9210-815ACF1B2F74}"/>
              </a:ext>
            </a:extLst>
          </p:cNvPr>
          <p:cNvSpPr>
            <a:spLocks noGrp="1"/>
          </p:cNvSpPr>
          <p:nvPr>
            <p:ph idx="1"/>
          </p:nvPr>
        </p:nvSpPr>
        <p:spPr>
          <a:xfrm>
            <a:off x="560512" y="1556792"/>
            <a:ext cx="8912225" cy="4524375"/>
          </a:xfrm>
        </p:spPr>
        <p:txBody>
          <a:bodyPr/>
          <a:lstStyle/>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kern="1200" dirty="0">
                <a:solidFill>
                  <a:srgbClr val="004586"/>
                </a:solidFill>
                <a:latin typeface="Calibri" panose="020F0502020204030204" pitchFamily="34" charset="0"/>
                <a:cs typeface="Arial" panose="020B0604020202020204" pitchFamily="34" charset="0"/>
              </a:rPr>
              <a:t>Attività dell’organismo di vigilanza</a:t>
            </a: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800" kern="1200" dirty="0">
              <a:solidFill>
                <a:srgbClr val="004586"/>
              </a:solidFill>
              <a:latin typeface="Calibri" panose="020F0502020204030204" pitchFamily="34" charset="0"/>
              <a:cs typeface="Arial" panose="020B0604020202020204" pitchFamily="34" charset="0"/>
            </a:endParaRP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kern="1200" dirty="0">
                <a:solidFill>
                  <a:srgbClr val="004586"/>
                </a:solidFill>
                <a:latin typeface="Calibri" panose="020F0502020204030204" pitchFamily="34" charset="0"/>
                <a:cs typeface="Arial" panose="020B0604020202020204" pitchFamily="34" charset="0"/>
              </a:rPr>
              <a:t>«ordinaria»</a:t>
            </a:r>
          </a:p>
          <a:p>
            <a:pPr marL="514350" indent="-514350" algn="ctr">
              <a:buClr>
                <a:schemeClr val="accent2"/>
              </a:buClr>
              <a:buFont typeface="+mj-lt"/>
              <a:buAutoNum type="arabicPeriod"/>
              <a:defRPr/>
            </a:pPr>
            <a:r>
              <a:rPr lang="it-IT" sz="2800" b="1" kern="1200" dirty="0">
                <a:solidFill>
                  <a:srgbClr val="004586"/>
                </a:solidFill>
                <a:latin typeface="Calibri" panose="020F0502020204030204" pitchFamily="34" charset="0"/>
                <a:cs typeface="Arial" panose="020B0604020202020204" pitchFamily="34" charset="0"/>
              </a:rPr>
              <a:t>Start-up</a:t>
            </a:r>
          </a:p>
          <a:p>
            <a:pPr marL="514350" indent="-514350" algn="ctr">
              <a:buClr>
                <a:schemeClr val="accent2"/>
              </a:buClr>
              <a:buFont typeface="+mj-lt"/>
              <a:buAutoNum type="arabicPeriod"/>
              <a:defRPr/>
            </a:pPr>
            <a:r>
              <a:rPr lang="it-IT" sz="2800" b="1" kern="1200" dirty="0">
                <a:solidFill>
                  <a:srgbClr val="004586"/>
                </a:solidFill>
                <a:latin typeface="Calibri" panose="020F0502020204030204" pitchFamily="34" charset="0"/>
                <a:cs typeface="Arial" panose="020B0604020202020204" pitchFamily="34" charset="0"/>
              </a:rPr>
              <a:t>Di vigilanza</a:t>
            </a: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kern="1200" dirty="0">
                <a:solidFill>
                  <a:srgbClr val="004586"/>
                </a:solidFill>
                <a:latin typeface="Calibri" panose="020F0502020204030204" pitchFamily="34" charset="0"/>
                <a:cs typeface="Arial" panose="020B0604020202020204" pitchFamily="34" charset="0"/>
              </a:rPr>
              <a:t>«speciale»</a:t>
            </a:r>
          </a:p>
          <a:p>
            <a:pPr marL="0" indent="0" eaLnBrk="1">
              <a:lnSpc>
                <a:spcPct val="100000"/>
              </a:lnSpc>
              <a:spcAft>
                <a:spcPct val="0"/>
              </a:spcAft>
              <a:buClr>
                <a:schemeClr val="accent6">
                  <a:lumMod val="75000"/>
                </a:scheme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kern="1200" dirty="0">
                <a:solidFill>
                  <a:srgbClr val="004586"/>
                </a:solidFill>
                <a:latin typeface="Calibri" panose="020F0502020204030204" pitchFamily="34" charset="0"/>
                <a:cs typeface="Arial" panose="020B0604020202020204" pitchFamily="34" charset="0"/>
              </a:rPr>
              <a:t>			In concomitanza al verificarsi di attività 						ispettive o repressive.</a:t>
            </a:r>
          </a:p>
        </p:txBody>
      </p:sp>
    </p:spTree>
    <p:extLst>
      <p:ext uri="{BB962C8B-B14F-4D97-AF65-F5344CB8AC3E}">
        <p14:creationId xmlns:p14="http://schemas.microsoft.com/office/powerpoint/2010/main" val="3823597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185D8B-E36B-4560-9905-2B5A65A89B46}"/>
              </a:ext>
            </a:extLst>
          </p:cNvPr>
          <p:cNvSpPr>
            <a:spLocks noGrp="1"/>
          </p:cNvSpPr>
          <p:nvPr>
            <p:ph type="title"/>
          </p:nvPr>
        </p:nvSpPr>
        <p:spPr/>
        <p:txBody>
          <a:bodyPr/>
          <a:lstStyle/>
          <a:p>
            <a:r>
              <a:rPr lang="it-IT" sz="3200" b="1" kern="1200" dirty="0">
                <a:solidFill>
                  <a:srgbClr val="004586"/>
                </a:solidFill>
                <a:latin typeface="Calibri" panose="020F0502020204030204" pitchFamily="34" charset="0"/>
                <a:cs typeface="Arial" panose="020B0604020202020204" pitchFamily="34" charset="0"/>
              </a:rPr>
              <a:t>Segue: compiti e funzioni </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dell’organismo di vigilanza</a:t>
            </a:r>
            <a:endParaRPr lang="it-IT" dirty="0"/>
          </a:p>
        </p:txBody>
      </p:sp>
      <p:sp>
        <p:nvSpPr>
          <p:cNvPr id="3" name="Segnaposto contenuto 2">
            <a:extLst>
              <a:ext uri="{FF2B5EF4-FFF2-40B4-BE49-F238E27FC236}">
                <a16:creationId xmlns:a16="http://schemas.microsoft.com/office/drawing/2014/main" id="{69FC6A07-5AD9-4F97-94AA-91F8EB7B7C22}"/>
              </a:ext>
            </a:extLst>
          </p:cNvPr>
          <p:cNvSpPr>
            <a:spLocks noGrp="1"/>
          </p:cNvSpPr>
          <p:nvPr>
            <p:ph idx="1"/>
          </p:nvPr>
        </p:nvSpPr>
        <p:spPr/>
        <p:txBody>
          <a:bodyPr/>
          <a:lstStyle/>
          <a:p>
            <a:pPr marL="514350" lvl="0" indent="-514350" eaLnBrk="1">
              <a:lnSpc>
                <a:spcPct val="100000"/>
              </a:lnSpc>
              <a:spcAft>
                <a:spcPct val="0"/>
              </a:spcAft>
              <a:buClr>
                <a:srgbClr val="2D2DB9">
                  <a:lumMod val="75000"/>
                </a:srgb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kern="1200" dirty="0">
                <a:solidFill>
                  <a:srgbClr val="004586"/>
                </a:solidFill>
                <a:latin typeface="Calibri" panose="020F0502020204030204" pitchFamily="34" charset="0"/>
                <a:cs typeface="Arial" panose="020B0604020202020204" pitchFamily="34" charset="0"/>
              </a:rPr>
              <a:t>Fase di </a:t>
            </a:r>
            <a:r>
              <a:rPr lang="it-IT" sz="2800" b="1" i="1" kern="1200" dirty="0">
                <a:solidFill>
                  <a:srgbClr val="004586"/>
                </a:solidFill>
                <a:latin typeface="Calibri" panose="020F0502020204030204" pitchFamily="34" charset="0"/>
                <a:cs typeface="Arial" panose="020B0604020202020204" pitchFamily="34" charset="0"/>
              </a:rPr>
              <a:t>start-up: </a:t>
            </a:r>
          </a:p>
          <a:p>
            <a:pPr marL="0" lv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kern="1200" dirty="0">
                <a:solidFill>
                  <a:srgbClr val="004586"/>
                </a:solidFill>
                <a:latin typeface="Calibri" panose="020F0502020204030204" pitchFamily="34" charset="0"/>
                <a:cs typeface="Arial" panose="020B0604020202020204" pitchFamily="34" charset="0"/>
              </a:rPr>
              <a:t>(qualora il modello non sia stato adottato con la collabora-zione dell’organismo di vigilanza)</a:t>
            </a:r>
          </a:p>
          <a:p>
            <a:pPr marL="0" lvl="0" indent="0" eaLnBrk="1">
              <a:lnSpc>
                <a:spcPct val="100000"/>
              </a:lnSpc>
              <a:spcAft>
                <a:spcPct val="0"/>
              </a:spcAft>
              <a:buClr>
                <a:srgbClr val="2D2DB9">
                  <a:lumMod val="75000"/>
                </a:srgbClr>
              </a:buCl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800" kern="1200" dirty="0">
              <a:solidFill>
                <a:srgbClr val="004586"/>
              </a:solidFill>
              <a:latin typeface="Calibri" panose="020F0502020204030204" pitchFamily="34" charset="0"/>
              <a:cs typeface="Arial" panose="020B0604020202020204" pitchFamily="34" charset="0"/>
            </a:endParaRPr>
          </a:p>
          <a:p>
            <a:pPr marL="457200" lvl="0" indent="-457200" eaLnBrk="1">
              <a:lnSpc>
                <a:spcPct val="100000"/>
              </a:lnSpc>
              <a:spcAft>
                <a:spcPct val="0"/>
              </a:spcAft>
              <a:buClr>
                <a:srgbClr val="2D2DB9">
                  <a:lumMod val="75000"/>
                </a:srgb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kern="1200" dirty="0">
                <a:solidFill>
                  <a:srgbClr val="004586"/>
                </a:solidFill>
                <a:latin typeface="Calibri" panose="020F0502020204030204" pitchFamily="34" charset="0"/>
                <a:cs typeface="Arial" panose="020B0604020202020204" pitchFamily="34" charset="0"/>
              </a:rPr>
              <a:t>ripercorre gli </a:t>
            </a:r>
            <a:r>
              <a:rPr lang="it-IT" sz="2800" i="1" kern="1200" dirty="0">
                <a:solidFill>
                  <a:srgbClr val="004586"/>
                </a:solidFill>
                <a:latin typeface="Calibri" panose="020F0502020204030204" pitchFamily="34" charset="0"/>
                <a:cs typeface="Arial" panose="020B0604020202020204" pitchFamily="34" charset="0"/>
              </a:rPr>
              <a:t>steps</a:t>
            </a:r>
            <a:r>
              <a:rPr lang="it-IT" sz="2800" kern="1200" dirty="0">
                <a:solidFill>
                  <a:srgbClr val="004586"/>
                </a:solidFill>
                <a:latin typeface="Calibri" panose="020F0502020204030204" pitchFamily="34" charset="0"/>
                <a:cs typeface="Arial" panose="020B0604020202020204" pitchFamily="34" charset="0"/>
              </a:rPr>
              <a:t> che hanno comportato la definizione delle aree sensibili e, quindi, i relativi reati-presupposto </a:t>
            </a:r>
          </a:p>
          <a:p>
            <a:pPr marL="457200" lvl="0" indent="-457200" eaLnBrk="1">
              <a:lnSpc>
                <a:spcPct val="100000"/>
              </a:lnSpc>
              <a:spcAft>
                <a:spcPct val="0"/>
              </a:spcAft>
              <a:buClr>
                <a:srgbClr val="2D2DB9">
                  <a:lumMod val="75000"/>
                </a:srgb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kern="1200" dirty="0">
                <a:solidFill>
                  <a:srgbClr val="004586"/>
                </a:solidFill>
                <a:latin typeface="Calibri" panose="020F0502020204030204" pitchFamily="34" charset="0"/>
                <a:cs typeface="Arial" panose="020B0604020202020204" pitchFamily="34" charset="0"/>
              </a:rPr>
              <a:t>verifica la corretta individuazione e, quindi, l’adeguatezza del modello (però non tutti sono d’accordo)</a:t>
            </a:r>
          </a:p>
          <a:p>
            <a:endParaRPr lang="it-IT" dirty="0"/>
          </a:p>
        </p:txBody>
      </p:sp>
    </p:spTree>
    <p:extLst>
      <p:ext uri="{BB962C8B-B14F-4D97-AF65-F5344CB8AC3E}">
        <p14:creationId xmlns:p14="http://schemas.microsoft.com/office/powerpoint/2010/main" val="3749620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7D7247-82E5-4131-B62F-54FEC0DFF4E1}"/>
              </a:ext>
            </a:extLst>
          </p:cNvPr>
          <p:cNvSpPr>
            <a:spLocks noGrp="1"/>
          </p:cNvSpPr>
          <p:nvPr>
            <p:ph type="title"/>
          </p:nvPr>
        </p:nvSpPr>
        <p:spPr/>
        <p:txBody>
          <a:bodyPr/>
          <a:lstStyle/>
          <a:p>
            <a:pPr>
              <a:defRPr/>
            </a:pPr>
            <a:r>
              <a:rPr lang="it-IT" sz="3200" b="1" kern="1200" dirty="0">
                <a:solidFill>
                  <a:srgbClr val="004586"/>
                </a:solidFill>
                <a:latin typeface="Calibri" panose="020F0502020204030204" pitchFamily="34" charset="0"/>
                <a:cs typeface="Arial" panose="020B0604020202020204" pitchFamily="34" charset="0"/>
              </a:rPr>
              <a:t>Segue: compiti e funzioni </a:t>
            </a:r>
            <a:br>
              <a:rPr lang="it-IT" sz="3200" b="1" kern="1200" dirty="0">
                <a:solidFill>
                  <a:srgbClr val="004586"/>
                </a:solidFill>
                <a:latin typeface="Calibri" panose="020F0502020204030204" pitchFamily="34" charset="0"/>
                <a:cs typeface="Arial" panose="020B0604020202020204" pitchFamily="34" charset="0"/>
              </a:rPr>
            </a:br>
            <a:r>
              <a:rPr lang="it-IT" sz="3200" b="1" kern="1200" dirty="0">
                <a:solidFill>
                  <a:srgbClr val="004586"/>
                </a:solidFill>
                <a:latin typeface="Calibri" panose="020F0502020204030204" pitchFamily="34" charset="0"/>
                <a:cs typeface="Arial" panose="020B0604020202020204" pitchFamily="34" charset="0"/>
              </a:rPr>
              <a:t>dell’organismo di vigilanza</a:t>
            </a:r>
            <a:endParaRPr lang="it-IT" dirty="0"/>
          </a:p>
        </p:txBody>
      </p:sp>
      <p:sp>
        <p:nvSpPr>
          <p:cNvPr id="3" name="Segnaposto contenuto 2">
            <a:extLst>
              <a:ext uri="{FF2B5EF4-FFF2-40B4-BE49-F238E27FC236}">
                <a16:creationId xmlns:a16="http://schemas.microsoft.com/office/drawing/2014/main" id="{47301691-3D6B-41A6-BCAD-E670BCC92E7A}"/>
              </a:ext>
            </a:extLst>
          </p:cNvPr>
          <p:cNvSpPr>
            <a:spLocks noGrp="1"/>
          </p:cNvSpPr>
          <p:nvPr>
            <p:ph idx="1"/>
          </p:nvPr>
        </p:nvSpPr>
        <p:spPr>
          <a:xfrm>
            <a:off x="495300" y="1628775"/>
            <a:ext cx="8912225" cy="4524375"/>
          </a:xfrm>
        </p:spPr>
        <p:txBody>
          <a:bodyPr/>
          <a:lstStyle/>
          <a:p>
            <a:pPr marL="514350" indent="-514350" eaLnBrk="1">
              <a:lnSpc>
                <a:spcPct val="100000"/>
              </a:lnSpc>
              <a:spcAft>
                <a:spcPct val="0"/>
              </a:spcAft>
              <a:buClr>
                <a:srgbClr val="2D2DB9">
                  <a:lumMod val="75000"/>
                </a:srgb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kern="1200" dirty="0">
                <a:solidFill>
                  <a:srgbClr val="004586"/>
                </a:solidFill>
                <a:latin typeface="Calibri" panose="020F0502020204030204" pitchFamily="34" charset="0"/>
                <a:cs typeface="Arial" panose="020B0604020202020204" pitchFamily="34" charset="0"/>
              </a:rPr>
              <a:t>fase di </a:t>
            </a:r>
            <a:r>
              <a:rPr lang="it-IT" sz="2800" b="1" kern="1200" dirty="0">
                <a:solidFill>
                  <a:srgbClr val="004586"/>
                </a:solidFill>
                <a:latin typeface="Calibri" panose="020F0502020204030204" pitchFamily="34" charset="0"/>
                <a:cs typeface="Arial" panose="020B0604020202020204" pitchFamily="34" charset="0"/>
              </a:rPr>
              <a:t>vigilanza «ordinaria»:</a:t>
            </a:r>
          </a:p>
          <a:p>
            <a:pPr marL="514350" indent="-514350" eaLnBrk="1">
              <a:lnSpc>
                <a:spcPct val="100000"/>
              </a:lnSpc>
              <a:spcAft>
                <a:spcPct val="0"/>
              </a:spcAft>
              <a:buClr>
                <a:srgbClr val="2D2DB9">
                  <a:lumMod val="75000"/>
                </a:srgbClr>
              </a:buCl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it-IT" sz="2800" b="1" kern="1200" dirty="0">
              <a:solidFill>
                <a:srgbClr val="004586"/>
              </a:solidFill>
              <a:latin typeface="Calibri" panose="020F0502020204030204" pitchFamily="34" charset="0"/>
              <a:cs typeface="Arial" panose="020B0604020202020204" pitchFamily="34" charset="0"/>
            </a:endParaRPr>
          </a:p>
          <a:p>
            <a:pPr marL="514350" indent="-514350">
              <a:buClr>
                <a:schemeClr val="accent2"/>
              </a:buClr>
              <a:buFont typeface="+mj-lt"/>
              <a:buAutoNum type="arabicPeriod"/>
              <a:defRPr/>
            </a:pPr>
            <a:r>
              <a:rPr lang="it-IT" sz="2800" kern="1200" dirty="0">
                <a:solidFill>
                  <a:srgbClr val="004586"/>
                </a:solidFill>
                <a:latin typeface="Calibri" panose="020F0502020204030204" pitchFamily="34" charset="0"/>
                <a:cs typeface="Arial" panose="020B0604020202020204" pitchFamily="34" charset="0"/>
              </a:rPr>
              <a:t>Di verifica e vigilanza sul modello</a:t>
            </a:r>
          </a:p>
          <a:p>
            <a:pPr marL="514350" indent="-514350">
              <a:buClr>
                <a:schemeClr val="accent2"/>
              </a:buClr>
              <a:buFont typeface="+mj-lt"/>
              <a:buAutoNum type="arabicPeriod"/>
              <a:defRPr/>
            </a:pPr>
            <a:r>
              <a:rPr lang="it-IT" sz="2800" kern="1200" dirty="0">
                <a:solidFill>
                  <a:srgbClr val="004586"/>
                </a:solidFill>
                <a:latin typeface="Calibri" panose="020F0502020204030204" pitchFamily="34" charset="0"/>
                <a:cs typeface="Arial" panose="020B0604020202020204" pitchFamily="34" charset="0"/>
              </a:rPr>
              <a:t>Di aggiornamento del Modello</a:t>
            </a:r>
          </a:p>
          <a:p>
            <a:pPr marL="514350" indent="-514350">
              <a:buClr>
                <a:schemeClr val="accent2"/>
              </a:buClr>
              <a:buFont typeface="+mj-lt"/>
              <a:buAutoNum type="arabicPeriod"/>
              <a:defRPr/>
            </a:pPr>
            <a:r>
              <a:rPr lang="it-IT" sz="2800" kern="1200" dirty="0">
                <a:solidFill>
                  <a:srgbClr val="004586"/>
                </a:solidFill>
                <a:latin typeface="Calibri" panose="020F0502020204030204" pitchFamily="34" charset="0"/>
                <a:cs typeface="Arial" panose="020B0604020202020204" pitchFamily="34" charset="0"/>
              </a:rPr>
              <a:t>Di informazione e formazione sul Modello</a:t>
            </a:r>
          </a:p>
          <a:p>
            <a:pPr marL="514350" indent="-514350">
              <a:buClr>
                <a:schemeClr val="accent2"/>
              </a:buClr>
              <a:buFont typeface="+mj-lt"/>
              <a:buAutoNum type="arabicPeriod"/>
              <a:defRPr/>
            </a:pPr>
            <a:r>
              <a:rPr lang="it-IT" sz="2800" kern="1200" dirty="0">
                <a:solidFill>
                  <a:srgbClr val="004586"/>
                </a:solidFill>
                <a:latin typeface="Calibri" panose="020F0502020204030204" pitchFamily="34" charset="0"/>
                <a:cs typeface="Arial" panose="020B0604020202020204" pitchFamily="34" charset="0"/>
              </a:rPr>
              <a:t>Di gestione dei flussi informativi da e verso l’</a:t>
            </a:r>
            <a:r>
              <a:rPr lang="it-IT" sz="2800" kern="1200" dirty="0" err="1">
                <a:solidFill>
                  <a:srgbClr val="004586"/>
                </a:solidFill>
                <a:latin typeface="Calibri" panose="020F0502020204030204" pitchFamily="34" charset="0"/>
                <a:cs typeface="Arial" panose="020B0604020202020204" pitchFamily="34" charset="0"/>
              </a:rPr>
              <a:t>OdV</a:t>
            </a:r>
            <a:endParaRPr lang="it-IT" sz="2800" kern="1200" dirty="0">
              <a:solidFill>
                <a:srgbClr val="004586"/>
              </a:solidFill>
              <a:latin typeface="Calibri" panose="020F0502020204030204" pitchFamily="34" charset="0"/>
              <a:cs typeface="Arial" panose="020B0604020202020204" pitchFamily="34" charset="0"/>
            </a:endParaRPr>
          </a:p>
          <a:p>
            <a:pPr marL="514350" indent="-514350">
              <a:buClr>
                <a:schemeClr val="accent2"/>
              </a:buClr>
              <a:buFont typeface="+mj-lt"/>
              <a:buAutoNum type="arabicPeriod"/>
              <a:defRPr/>
            </a:pPr>
            <a:r>
              <a:rPr lang="it-IT" sz="2800" kern="1200" dirty="0">
                <a:solidFill>
                  <a:srgbClr val="004586"/>
                </a:solidFill>
                <a:latin typeface="Calibri" panose="020F0502020204030204" pitchFamily="34" charset="0"/>
                <a:cs typeface="Arial" panose="020B0604020202020204" pitchFamily="34" charset="0"/>
              </a:rPr>
              <a:t>Di ispezione e prevenzione dei reati-presupposto</a:t>
            </a:r>
          </a:p>
        </p:txBody>
      </p:sp>
    </p:spTree>
  </p:cSld>
  <p:clrMapOvr>
    <a:masterClrMapping/>
  </p:clrMapOvr>
</p:sld>
</file>

<file path=ppt/theme/theme1.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effectLst/>
            <a:latin typeface="Arial" charset="0"/>
            <a:ea typeface="ＭＳ Ｐゴシック" charset="0"/>
            <a:cs typeface="Arial Unicode MS"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5238</TotalTime>
  <Words>2021</Words>
  <Application>Microsoft Office PowerPoint</Application>
  <PresentationFormat>A4 (21x29,7 cm)</PresentationFormat>
  <Paragraphs>151</Paragraphs>
  <Slides>24</Slides>
  <Notes>1</Notes>
  <HiddenSlides>0</HiddenSlides>
  <MMClips>0</MMClips>
  <ScaleCrop>false</ScaleCrop>
  <HeadingPairs>
    <vt:vector size="6" baseType="variant">
      <vt:variant>
        <vt:lpstr>Caratteri utilizzati</vt:lpstr>
      </vt:variant>
      <vt:variant>
        <vt:i4>7</vt:i4>
      </vt:variant>
      <vt:variant>
        <vt:lpstr>Tema</vt:lpstr>
      </vt:variant>
      <vt:variant>
        <vt:i4>2</vt:i4>
      </vt:variant>
      <vt:variant>
        <vt:lpstr>Titoli diapositive</vt:lpstr>
      </vt:variant>
      <vt:variant>
        <vt:i4>24</vt:i4>
      </vt:variant>
    </vt:vector>
  </HeadingPairs>
  <TitlesOfParts>
    <vt:vector size="33" baseType="lpstr">
      <vt:lpstr>MS PGothic</vt:lpstr>
      <vt:lpstr>MS PGothic</vt:lpstr>
      <vt:lpstr>Arial</vt:lpstr>
      <vt:lpstr>Arial Unicode MS</vt:lpstr>
      <vt:lpstr>Calibri</vt:lpstr>
      <vt:lpstr>Calibri Light</vt:lpstr>
      <vt:lpstr>Times New Roman</vt:lpstr>
      <vt:lpstr>Tema di Office</vt:lpstr>
      <vt:lpstr>Personalizza struttura</vt:lpstr>
      <vt:lpstr>Presentazione standard di PowerPoint</vt:lpstr>
      <vt:lpstr>INDICE</vt:lpstr>
      <vt:lpstr>Premesse </vt:lpstr>
      <vt:lpstr>Segue: premesse</vt:lpstr>
      <vt:lpstr>Compiti e funzioni  dell’organismo di vigilanza</vt:lpstr>
      <vt:lpstr>Segue: compiti e funzioni  dell’organismo di vigilanza</vt:lpstr>
      <vt:lpstr>Segue: compiti e funzioni  dell’organismo di vigilanza</vt:lpstr>
      <vt:lpstr>Segue: compiti e funzioni  dell’organismo di vigilanza</vt:lpstr>
      <vt:lpstr>Segue: compiti e funzioni  dell’organismo di vigilanza</vt:lpstr>
      <vt:lpstr>Segue: compiti e funzioni  dell’organismo di vigilanza</vt:lpstr>
      <vt:lpstr>I poteri dell’organismo di vigilanza</vt:lpstr>
      <vt:lpstr>Flussi informativi da e per  l’organismo di vigilanza</vt:lpstr>
      <vt:lpstr>Segue: flussi informativi da e per  l’organismo di vigilanza</vt:lpstr>
      <vt:lpstr>Interazione tra organismo di vigilanza  ed altre funzioni ed organi sociali</vt:lpstr>
      <vt:lpstr>Segue: interazione tra organismo di vigilanza  ed altre funzioni ed organi sociali</vt:lpstr>
      <vt:lpstr>Segue: interazione tra organismo di vigilanza  ed altre funzioni ed organi sociali</vt:lpstr>
      <vt:lpstr>Segue: interazione tra organismo di vigilanza  ed altre funzioni ed organi sociali</vt:lpstr>
      <vt:lpstr>I profili di responsabilità penale  dell’organismo di vigilanza</vt:lpstr>
      <vt:lpstr>Segue: i profili di responsabilità penale  dell’organismo di vigilanza</vt:lpstr>
      <vt:lpstr>I profili di responsabilità civile  dell’organismo di vigilanza</vt:lpstr>
      <vt:lpstr>Segue: i profili di responsabilità civile  dell’organismo di vigilanza</vt:lpstr>
      <vt:lpstr>Segue: i profili di responsabilità civile  dell’organismo di vigilanza</vt:lpstr>
      <vt:lpstr>Segue: i profili di responsabilità civile  dell’organismo di vigilanza</vt:lpstr>
      <vt:lpstr>Segue: i profili di responsabilità civile  dell’organismo di vigilanza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PC-Desktop</dc:creator>
  <cp:lastModifiedBy>PC-Desktop</cp:lastModifiedBy>
  <cp:revision>255</cp:revision>
  <cp:lastPrinted>2017-11-03T14:23:14Z</cp:lastPrinted>
  <dcterms:created xsi:type="dcterms:W3CDTF">1601-01-01T00:00:00Z</dcterms:created>
  <dcterms:modified xsi:type="dcterms:W3CDTF">2017-11-09T08:36:57Z</dcterms:modified>
</cp:coreProperties>
</file>