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83" r:id="rId6"/>
    <p:sldId id="262" r:id="rId7"/>
    <p:sldId id="263" r:id="rId8"/>
    <p:sldId id="264" r:id="rId9"/>
    <p:sldId id="282" r:id="rId10"/>
    <p:sldId id="265" r:id="rId11"/>
    <p:sldId id="281" r:id="rId12"/>
    <p:sldId id="280" r:id="rId13"/>
    <p:sldId id="261" r:id="rId14"/>
    <p:sldId id="266" r:id="rId15"/>
    <p:sldId id="267" r:id="rId16"/>
    <p:sldId id="268" r:id="rId17"/>
    <p:sldId id="269" r:id="rId18"/>
    <p:sldId id="270" r:id="rId19"/>
    <p:sldId id="272" r:id="rId20"/>
    <p:sldId id="274" r:id="rId21"/>
    <p:sldId id="273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670675" cy="9802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30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924439-3DA9-4AEC-95B0-FDACC579EAB0}" type="doc">
      <dgm:prSet loTypeId="urn:microsoft.com/office/officeart/2005/8/layout/default#1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it-IT"/>
        </a:p>
      </dgm:t>
    </dgm:pt>
    <dgm:pt modelId="{B93510E4-D2E7-4FCC-9A8B-35ED062D2491}">
      <dgm:prSet phldrT="[Testo]" custT="1"/>
      <dgm:spPr/>
      <dgm:t>
        <a:bodyPr/>
        <a:lstStyle/>
        <a:p>
          <a:r>
            <a:rPr lang="it-IT" sz="2800" dirty="0" smtClean="0"/>
            <a:t>Assemblea degli azionisti</a:t>
          </a:r>
          <a:endParaRPr lang="it-IT" sz="2800" dirty="0"/>
        </a:p>
      </dgm:t>
    </dgm:pt>
    <dgm:pt modelId="{05577587-8662-41F8-ADEB-913689B8F376}" type="parTrans" cxnId="{89F71140-A3EE-41D3-854B-1CE031D3FD92}">
      <dgm:prSet/>
      <dgm:spPr/>
      <dgm:t>
        <a:bodyPr/>
        <a:lstStyle/>
        <a:p>
          <a:endParaRPr lang="it-IT"/>
        </a:p>
      </dgm:t>
    </dgm:pt>
    <dgm:pt modelId="{C8EF3D6F-2216-450D-80AC-145B1738A1D3}" type="sibTrans" cxnId="{89F71140-A3EE-41D3-854B-1CE031D3FD92}">
      <dgm:prSet/>
      <dgm:spPr/>
      <dgm:t>
        <a:bodyPr/>
        <a:lstStyle/>
        <a:p>
          <a:endParaRPr lang="it-IT"/>
        </a:p>
      </dgm:t>
    </dgm:pt>
    <dgm:pt modelId="{28CD5C2E-5107-4E7E-A387-7B04BD18C288}">
      <dgm:prSet phldrT="[Testo]" custT="1"/>
      <dgm:spPr/>
      <dgm:t>
        <a:bodyPr/>
        <a:lstStyle/>
        <a:p>
          <a:r>
            <a:rPr lang="it-IT" sz="2000" dirty="0" smtClean="0"/>
            <a:t>Attività di vigilanza</a:t>
          </a:r>
        </a:p>
        <a:p>
          <a:r>
            <a:rPr lang="it-IT" sz="2000" dirty="0" smtClean="0"/>
            <a:t>del collegio sindacale</a:t>
          </a:r>
          <a:endParaRPr lang="it-IT" sz="2000" dirty="0"/>
        </a:p>
      </dgm:t>
    </dgm:pt>
    <dgm:pt modelId="{B3EA39F5-1652-4EEF-A4FB-768A6594D822}" type="parTrans" cxnId="{D7E9842D-22C5-408A-8676-991CC416D27C}">
      <dgm:prSet/>
      <dgm:spPr/>
      <dgm:t>
        <a:bodyPr/>
        <a:lstStyle/>
        <a:p>
          <a:endParaRPr lang="it-IT"/>
        </a:p>
      </dgm:t>
    </dgm:pt>
    <dgm:pt modelId="{8C26C8B6-6F90-4F4C-86C3-071FBBFC0FE9}" type="sibTrans" cxnId="{D7E9842D-22C5-408A-8676-991CC416D27C}">
      <dgm:prSet/>
      <dgm:spPr/>
      <dgm:t>
        <a:bodyPr/>
        <a:lstStyle/>
        <a:p>
          <a:endParaRPr lang="it-IT"/>
        </a:p>
      </dgm:t>
    </dgm:pt>
    <dgm:pt modelId="{06FD03E0-896B-4032-BD2A-6AA21D436981}">
      <dgm:prSet phldrT="[Testo]" custT="1"/>
      <dgm:spPr/>
      <dgm:t>
        <a:bodyPr/>
        <a:lstStyle/>
        <a:p>
          <a:r>
            <a:rPr lang="it-IT" sz="2400" dirty="0" smtClean="0"/>
            <a:t>Organo di amministrazione</a:t>
          </a:r>
          <a:endParaRPr lang="it-IT" sz="2400" dirty="0"/>
        </a:p>
      </dgm:t>
    </dgm:pt>
    <dgm:pt modelId="{D003C2FC-85FE-42CA-8028-EE08A070F722}" type="parTrans" cxnId="{FF51F873-7AD8-44AD-BE69-D420AEC7F3E0}">
      <dgm:prSet/>
      <dgm:spPr/>
      <dgm:t>
        <a:bodyPr/>
        <a:lstStyle/>
        <a:p>
          <a:endParaRPr lang="it-IT"/>
        </a:p>
      </dgm:t>
    </dgm:pt>
    <dgm:pt modelId="{996924D5-B55B-4B3A-BCA6-DF5911558B53}" type="sibTrans" cxnId="{FF51F873-7AD8-44AD-BE69-D420AEC7F3E0}">
      <dgm:prSet/>
      <dgm:spPr/>
      <dgm:t>
        <a:bodyPr/>
        <a:lstStyle/>
        <a:p>
          <a:endParaRPr lang="it-IT"/>
        </a:p>
      </dgm:t>
    </dgm:pt>
    <dgm:pt modelId="{0E18FC81-ECB4-4BA8-8D31-010647A25BA7}">
      <dgm:prSet phldrT="[Testo]" custT="1"/>
      <dgm:spPr/>
      <dgm:t>
        <a:bodyPr/>
        <a:lstStyle/>
        <a:p>
          <a:r>
            <a:rPr lang="it-IT" sz="2000" dirty="0" smtClean="0"/>
            <a:t>Revisione legale</a:t>
          </a:r>
          <a:endParaRPr lang="it-IT" sz="2000" dirty="0"/>
        </a:p>
      </dgm:t>
    </dgm:pt>
    <dgm:pt modelId="{3C719661-9624-4383-AFC6-90B6398F87EF}" type="parTrans" cxnId="{9FEDE250-34E2-4F9C-B8F7-0E05B6076C61}">
      <dgm:prSet/>
      <dgm:spPr/>
      <dgm:t>
        <a:bodyPr/>
        <a:lstStyle/>
        <a:p>
          <a:endParaRPr lang="it-IT"/>
        </a:p>
      </dgm:t>
    </dgm:pt>
    <dgm:pt modelId="{35D74BA3-A823-4E4F-B728-1A057B37B264}" type="sibTrans" cxnId="{9FEDE250-34E2-4F9C-B8F7-0E05B6076C61}">
      <dgm:prSet/>
      <dgm:spPr/>
      <dgm:t>
        <a:bodyPr/>
        <a:lstStyle/>
        <a:p>
          <a:endParaRPr lang="it-IT"/>
        </a:p>
      </dgm:t>
    </dgm:pt>
    <dgm:pt modelId="{36181412-53FB-41A8-B538-7F43F2EEAC5B}" type="pres">
      <dgm:prSet presAssocID="{4B924439-3DA9-4AEC-95B0-FDACC579EA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E28C0CD-2DB4-4559-8361-940181C3BE68}" type="pres">
      <dgm:prSet presAssocID="{B93510E4-D2E7-4FCC-9A8B-35ED062D2491}" presName="node" presStyleLbl="node1" presStyleIdx="0" presStyleCnt="4" custScaleX="62862" custScaleY="43305" custLinFactNeighborX="1488" custLinFactNeighborY="605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4634D33-BDE4-49C1-863E-6EAF6FDF75EA}" type="pres">
      <dgm:prSet presAssocID="{C8EF3D6F-2216-450D-80AC-145B1738A1D3}" presName="sibTrans" presStyleCnt="0"/>
      <dgm:spPr/>
    </dgm:pt>
    <dgm:pt modelId="{98257361-91B4-4261-9D2F-9B9932AF5D86}" type="pres">
      <dgm:prSet presAssocID="{28CD5C2E-5107-4E7E-A387-7B04BD18C288}" presName="node" presStyleLbl="node1" presStyleIdx="1" presStyleCnt="4" custScaleX="54900" custScaleY="35901" custLinFactNeighborX="1894" custLinFactNeighborY="-2288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C8CE928-6B92-4F11-A648-0C3288078EBD}" type="pres">
      <dgm:prSet presAssocID="{8C26C8B6-6F90-4F4C-86C3-071FBBFC0FE9}" presName="sibTrans" presStyleCnt="0"/>
      <dgm:spPr/>
    </dgm:pt>
    <dgm:pt modelId="{68991305-F5EC-469D-8D16-B8A8DDD7F3C3}" type="pres">
      <dgm:prSet presAssocID="{06FD03E0-896B-4032-BD2A-6AA21D436981}" presName="node" presStyleLbl="node1" presStyleIdx="2" presStyleCnt="4" custAng="0" custScaleX="53767" custScaleY="38258" custLinFactNeighborX="503" custLinFactNeighborY="1215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87696BB-88B6-47A9-B87C-AC50291B57FD}" type="pres">
      <dgm:prSet presAssocID="{996924D5-B55B-4B3A-BCA6-DF5911558B53}" presName="sibTrans" presStyleCnt="0"/>
      <dgm:spPr/>
    </dgm:pt>
    <dgm:pt modelId="{A62485EC-67D9-4081-850E-3521D5854CFC}" type="pres">
      <dgm:prSet presAssocID="{0E18FC81-ECB4-4BA8-8D31-010647A25BA7}" presName="node" presStyleLbl="node1" presStyleIdx="3" presStyleCnt="4" custScaleX="55900" custScaleY="34577" custLinFactNeighborX="3759" custLinFactNeighborY="-258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AFFF036-2AEA-4CFF-9698-66FE7E5CCF32}" type="presOf" srcId="{06FD03E0-896B-4032-BD2A-6AA21D436981}" destId="{68991305-F5EC-469D-8D16-B8A8DDD7F3C3}" srcOrd="0" destOrd="0" presId="urn:microsoft.com/office/officeart/2005/8/layout/default#1"/>
    <dgm:cxn modelId="{651443B9-D37C-4AE4-9C8B-E77AC4772D47}" type="presOf" srcId="{0E18FC81-ECB4-4BA8-8D31-010647A25BA7}" destId="{A62485EC-67D9-4081-850E-3521D5854CFC}" srcOrd="0" destOrd="0" presId="urn:microsoft.com/office/officeart/2005/8/layout/default#1"/>
    <dgm:cxn modelId="{C4A6247F-48B8-46A6-A1C8-00AF6C987C97}" type="presOf" srcId="{B93510E4-D2E7-4FCC-9A8B-35ED062D2491}" destId="{9E28C0CD-2DB4-4559-8361-940181C3BE68}" srcOrd="0" destOrd="0" presId="urn:microsoft.com/office/officeart/2005/8/layout/default#1"/>
    <dgm:cxn modelId="{9FEDE250-34E2-4F9C-B8F7-0E05B6076C61}" srcId="{4B924439-3DA9-4AEC-95B0-FDACC579EAB0}" destId="{0E18FC81-ECB4-4BA8-8D31-010647A25BA7}" srcOrd="3" destOrd="0" parTransId="{3C719661-9624-4383-AFC6-90B6398F87EF}" sibTransId="{35D74BA3-A823-4E4F-B728-1A057B37B264}"/>
    <dgm:cxn modelId="{FF51F873-7AD8-44AD-BE69-D420AEC7F3E0}" srcId="{4B924439-3DA9-4AEC-95B0-FDACC579EAB0}" destId="{06FD03E0-896B-4032-BD2A-6AA21D436981}" srcOrd="2" destOrd="0" parTransId="{D003C2FC-85FE-42CA-8028-EE08A070F722}" sibTransId="{996924D5-B55B-4B3A-BCA6-DF5911558B53}"/>
    <dgm:cxn modelId="{2434A8FB-9866-46F2-9E05-368EF1BCC9B3}" type="presOf" srcId="{28CD5C2E-5107-4E7E-A387-7B04BD18C288}" destId="{98257361-91B4-4261-9D2F-9B9932AF5D86}" srcOrd="0" destOrd="0" presId="urn:microsoft.com/office/officeart/2005/8/layout/default#1"/>
    <dgm:cxn modelId="{89F71140-A3EE-41D3-854B-1CE031D3FD92}" srcId="{4B924439-3DA9-4AEC-95B0-FDACC579EAB0}" destId="{B93510E4-D2E7-4FCC-9A8B-35ED062D2491}" srcOrd="0" destOrd="0" parTransId="{05577587-8662-41F8-ADEB-913689B8F376}" sibTransId="{C8EF3D6F-2216-450D-80AC-145B1738A1D3}"/>
    <dgm:cxn modelId="{D7E9842D-22C5-408A-8676-991CC416D27C}" srcId="{4B924439-3DA9-4AEC-95B0-FDACC579EAB0}" destId="{28CD5C2E-5107-4E7E-A387-7B04BD18C288}" srcOrd="1" destOrd="0" parTransId="{B3EA39F5-1652-4EEF-A4FB-768A6594D822}" sibTransId="{8C26C8B6-6F90-4F4C-86C3-071FBBFC0FE9}"/>
    <dgm:cxn modelId="{24FE2019-1A0C-490B-B5C4-9F0FE68FABD3}" type="presOf" srcId="{4B924439-3DA9-4AEC-95B0-FDACC579EAB0}" destId="{36181412-53FB-41A8-B538-7F43F2EEAC5B}" srcOrd="0" destOrd="0" presId="urn:microsoft.com/office/officeart/2005/8/layout/default#1"/>
    <dgm:cxn modelId="{E829C65B-BA95-4F55-8083-476FD1808125}" type="presParOf" srcId="{36181412-53FB-41A8-B538-7F43F2EEAC5B}" destId="{9E28C0CD-2DB4-4559-8361-940181C3BE68}" srcOrd="0" destOrd="0" presId="urn:microsoft.com/office/officeart/2005/8/layout/default#1"/>
    <dgm:cxn modelId="{4FD85A37-5DBD-44A9-BA98-125FB38D5812}" type="presParOf" srcId="{36181412-53FB-41A8-B538-7F43F2EEAC5B}" destId="{F4634D33-BDE4-49C1-863E-6EAF6FDF75EA}" srcOrd="1" destOrd="0" presId="urn:microsoft.com/office/officeart/2005/8/layout/default#1"/>
    <dgm:cxn modelId="{D189049A-5E20-4B75-91AE-9EBFD8F638C9}" type="presParOf" srcId="{36181412-53FB-41A8-B538-7F43F2EEAC5B}" destId="{98257361-91B4-4261-9D2F-9B9932AF5D86}" srcOrd="2" destOrd="0" presId="urn:microsoft.com/office/officeart/2005/8/layout/default#1"/>
    <dgm:cxn modelId="{AEDABFA5-FE79-47AC-BAAE-086AF8265E9B}" type="presParOf" srcId="{36181412-53FB-41A8-B538-7F43F2EEAC5B}" destId="{CC8CE928-6B92-4F11-A648-0C3288078EBD}" srcOrd="3" destOrd="0" presId="urn:microsoft.com/office/officeart/2005/8/layout/default#1"/>
    <dgm:cxn modelId="{34AECDD6-1525-4C44-B8D6-A2A3DF0E3DA2}" type="presParOf" srcId="{36181412-53FB-41A8-B538-7F43F2EEAC5B}" destId="{68991305-F5EC-469D-8D16-B8A8DDD7F3C3}" srcOrd="4" destOrd="0" presId="urn:microsoft.com/office/officeart/2005/8/layout/default#1"/>
    <dgm:cxn modelId="{D55AA514-888A-4E18-87AC-B92F14D7E617}" type="presParOf" srcId="{36181412-53FB-41A8-B538-7F43F2EEAC5B}" destId="{287696BB-88B6-47A9-B87C-AC50291B57FD}" srcOrd="5" destOrd="0" presId="urn:microsoft.com/office/officeart/2005/8/layout/default#1"/>
    <dgm:cxn modelId="{8C3F45A5-3DD2-4B5C-9217-D0979DD7D235}" type="presParOf" srcId="{36181412-53FB-41A8-B538-7F43F2EEAC5B}" destId="{A62485EC-67D9-4081-850E-3521D5854CFC}" srcOrd="6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924439-3DA9-4AEC-95B0-FDACC579EAB0}" type="doc">
      <dgm:prSet loTypeId="urn:microsoft.com/office/officeart/2005/8/layout/default#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it-IT"/>
        </a:p>
      </dgm:t>
    </dgm:pt>
    <dgm:pt modelId="{B93510E4-D2E7-4FCC-9A8B-35ED062D2491}">
      <dgm:prSet phldrT="[Testo]" custT="1"/>
      <dgm:spPr/>
      <dgm:t>
        <a:bodyPr/>
        <a:lstStyle/>
        <a:p>
          <a:r>
            <a:rPr lang="it-IT" sz="2800" dirty="0" smtClean="0"/>
            <a:t>Assemblea dei</a:t>
          </a:r>
        </a:p>
        <a:p>
          <a:r>
            <a:rPr lang="it-IT" sz="2800" dirty="0" smtClean="0"/>
            <a:t>soci</a:t>
          </a:r>
          <a:endParaRPr lang="it-IT" sz="2800" dirty="0"/>
        </a:p>
      </dgm:t>
    </dgm:pt>
    <dgm:pt modelId="{05577587-8662-41F8-ADEB-913689B8F376}" type="parTrans" cxnId="{89F71140-A3EE-41D3-854B-1CE031D3FD92}">
      <dgm:prSet/>
      <dgm:spPr/>
      <dgm:t>
        <a:bodyPr/>
        <a:lstStyle/>
        <a:p>
          <a:endParaRPr lang="it-IT"/>
        </a:p>
      </dgm:t>
    </dgm:pt>
    <dgm:pt modelId="{C8EF3D6F-2216-450D-80AC-145B1738A1D3}" type="sibTrans" cxnId="{89F71140-A3EE-41D3-854B-1CE031D3FD92}">
      <dgm:prSet/>
      <dgm:spPr/>
      <dgm:t>
        <a:bodyPr/>
        <a:lstStyle/>
        <a:p>
          <a:endParaRPr lang="it-IT"/>
        </a:p>
      </dgm:t>
    </dgm:pt>
    <dgm:pt modelId="{28CD5C2E-5107-4E7E-A387-7B04BD18C288}">
      <dgm:prSet phldrT="[Testo]" custT="1"/>
      <dgm:spPr/>
      <dgm:t>
        <a:bodyPr/>
        <a:lstStyle/>
        <a:p>
          <a:r>
            <a:rPr lang="it-IT" sz="2000" dirty="0" smtClean="0"/>
            <a:t>La vigilanza è sempre soltanto FACOLTATIVA</a:t>
          </a:r>
          <a:endParaRPr lang="it-IT" sz="2000" dirty="0"/>
        </a:p>
      </dgm:t>
    </dgm:pt>
    <dgm:pt modelId="{B3EA39F5-1652-4EEF-A4FB-768A6594D822}" type="parTrans" cxnId="{D7E9842D-22C5-408A-8676-991CC416D27C}">
      <dgm:prSet/>
      <dgm:spPr/>
      <dgm:t>
        <a:bodyPr/>
        <a:lstStyle/>
        <a:p>
          <a:endParaRPr lang="it-IT"/>
        </a:p>
      </dgm:t>
    </dgm:pt>
    <dgm:pt modelId="{8C26C8B6-6F90-4F4C-86C3-071FBBFC0FE9}" type="sibTrans" cxnId="{D7E9842D-22C5-408A-8676-991CC416D27C}">
      <dgm:prSet/>
      <dgm:spPr/>
      <dgm:t>
        <a:bodyPr/>
        <a:lstStyle/>
        <a:p>
          <a:endParaRPr lang="it-IT"/>
        </a:p>
      </dgm:t>
    </dgm:pt>
    <dgm:pt modelId="{06FD03E0-896B-4032-BD2A-6AA21D436981}">
      <dgm:prSet phldrT="[Testo]" custT="1"/>
      <dgm:spPr/>
      <dgm:t>
        <a:bodyPr/>
        <a:lstStyle/>
        <a:p>
          <a:r>
            <a:rPr lang="it-IT" sz="2400" dirty="0" smtClean="0"/>
            <a:t>Organo amministrativo</a:t>
          </a:r>
          <a:endParaRPr lang="it-IT" sz="2400" dirty="0"/>
        </a:p>
      </dgm:t>
    </dgm:pt>
    <dgm:pt modelId="{D003C2FC-85FE-42CA-8028-EE08A070F722}" type="parTrans" cxnId="{FF51F873-7AD8-44AD-BE69-D420AEC7F3E0}">
      <dgm:prSet/>
      <dgm:spPr/>
      <dgm:t>
        <a:bodyPr/>
        <a:lstStyle/>
        <a:p>
          <a:endParaRPr lang="it-IT"/>
        </a:p>
      </dgm:t>
    </dgm:pt>
    <dgm:pt modelId="{996924D5-B55B-4B3A-BCA6-DF5911558B53}" type="sibTrans" cxnId="{FF51F873-7AD8-44AD-BE69-D420AEC7F3E0}">
      <dgm:prSet/>
      <dgm:spPr/>
      <dgm:t>
        <a:bodyPr/>
        <a:lstStyle/>
        <a:p>
          <a:endParaRPr lang="it-IT"/>
        </a:p>
      </dgm:t>
    </dgm:pt>
    <dgm:pt modelId="{0E18FC81-ECB4-4BA8-8D31-010647A25BA7}">
      <dgm:prSet phldrT="[Testo]" custT="1"/>
      <dgm:spPr/>
      <dgm:t>
        <a:bodyPr/>
        <a:lstStyle/>
        <a:p>
          <a:r>
            <a:rPr lang="it-IT" sz="2000" dirty="0" smtClean="0"/>
            <a:t>Revisione legale</a:t>
          </a:r>
          <a:endParaRPr lang="it-IT" sz="2000" dirty="0"/>
        </a:p>
      </dgm:t>
    </dgm:pt>
    <dgm:pt modelId="{3C719661-9624-4383-AFC6-90B6398F87EF}" type="parTrans" cxnId="{9FEDE250-34E2-4F9C-B8F7-0E05B6076C61}">
      <dgm:prSet/>
      <dgm:spPr/>
      <dgm:t>
        <a:bodyPr/>
        <a:lstStyle/>
        <a:p>
          <a:endParaRPr lang="it-IT"/>
        </a:p>
      </dgm:t>
    </dgm:pt>
    <dgm:pt modelId="{35D74BA3-A823-4E4F-B728-1A057B37B264}" type="sibTrans" cxnId="{9FEDE250-34E2-4F9C-B8F7-0E05B6076C61}">
      <dgm:prSet/>
      <dgm:spPr/>
      <dgm:t>
        <a:bodyPr/>
        <a:lstStyle/>
        <a:p>
          <a:endParaRPr lang="it-IT"/>
        </a:p>
      </dgm:t>
    </dgm:pt>
    <dgm:pt modelId="{36181412-53FB-41A8-B538-7F43F2EEAC5B}" type="pres">
      <dgm:prSet presAssocID="{4B924439-3DA9-4AEC-95B0-FDACC579EA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E28C0CD-2DB4-4559-8361-940181C3BE68}" type="pres">
      <dgm:prSet presAssocID="{B93510E4-D2E7-4FCC-9A8B-35ED062D2491}" presName="node" presStyleLbl="node1" presStyleIdx="0" presStyleCnt="4" custScaleX="62862" custScaleY="43305" custLinFactNeighborX="1488" custLinFactNeighborY="605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4634D33-BDE4-49C1-863E-6EAF6FDF75EA}" type="pres">
      <dgm:prSet presAssocID="{C8EF3D6F-2216-450D-80AC-145B1738A1D3}" presName="sibTrans" presStyleCnt="0"/>
      <dgm:spPr/>
    </dgm:pt>
    <dgm:pt modelId="{98257361-91B4-4261-9D2F-9B9932AF5D86}" type="pres">
      <dgm:prSet presAssocID="{28CD5C2E-5107-4E7E-A387-7B04BD18C288}" presName="node" presStyleLbl="node1" presStyleIdx="1" presStyleCnt="4" custScaleX="54900" custScaleY="36940" custLinFactNeighborX="289" custLinFactNeighborY="-207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C8CE928-6B92-4F11-A648-0C3288078EBD}" type="pres">
      <dgm:prSet presAssocID="{8C26C8B6-6F90-4F4C-86C3-071FBBFC0FE9}" presName="sibTrans" presStyleCnt="0"/>
      <dgm:spPr/>
    </dgm:pt>
    <dgm:pt modelId="{68991305-F5EC-469D-8D16-B8A8DDD7F3C3}" type="pres">
      <dgm:prSet presAssocID="{06FD03E0-896B-4032-BD2A-6AA21D436981}" presName="node" presStyleLbl="node1" presStyleIdx="2" presStyleCnt="4" custAng="0" custScaleX="53767" custScaleY="38258" custLinFactNeighborX="503" custLinFactNeighborY="1215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87696BB-88B6-47A9-B87C-AC50291B57FD}" type="pres">
      <dgm:prSet presAssocID="{996924D5-B55B-4B3A-BCA6-DF5911558B53}" presName="sibTrans" presStyleCnt="0"/>
      <dgm:spPr/>
    </dgm:pt>
    <dgm:pt modelId="{A62485EC-67D9-4081-850E-3521D5854CFC}" type="pres">
      <dgm:prSet presAssocID="{0E18FC81-ECB4-4BA8-8D31-010647A25BA7}" presName="node" presStyleLbl="node1" presStyleIdx="3" presStyleCnt="4" custScaleX="52717" custScaleY="34576" custLinFactNeighborX="5350" custLinFactNeighborY="-3111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16B8EDA-396B-419C-9501-806E3D33EA0A}" type="presOf" srcId="{28CD5C2E-5107-4E7E-A387-7B04BD18C288}" destId="{98257361-91B4-4261-9D2F-9B9932AF5D86}" srcOrd="0" destOrd="0" presId="urn:microsoft.com/office/officeart/2005/8/layout/default#2"/>
    <dgm:cxn modelId="{EB5B51B9-38A4-4107-85C0-A40271B51F64}" type="presOf" srcId="{B93510E4-D2E7-4FCC-9A8B-35ED062D2491}" destId="{9E28C0CD-2DB4-4559-8361-940181C3BE68}" srcOrd="0" destOrd="0" presId="urn:microsoft.com/office/officeart/2005/8/layout/default#2"/>
    <dgm:cxn modelId="{2B465EA2-51EC-4B34-A1A0-C669F2DC9D03}" type="presOf" srcId="{4B924439-3DA9-4AEC-95B0-FDACC579EAB0}" destId="{36181412-53FB-41A8-B538-7F43F2EEAC5B}" srcOrd="0" destOrd="0" presId="urn:microsoft.com/office/officeart/2005/8/layout/default#2"/>
    <dgm:cxn modelId="{9FEDE250-34E2-4F9C-B8F7-0E05B6076C61}" srcId="{4B924439-3DA9-4AEC-95B0-FDACC579EAB0}" destId="{0E18FC81-ECB4-4BA8-8D31-010647A25BA7}" srcOrd="3" destOrd="0" parTransId="{3C719661-9624-4383-AFC6-90B6398F87EF}" sibTransId="{35D74BA3-A823-4E4F-B728-1A057B37B264}"/>
    <dgm:cxn modelId="{FF51F873-7AD8-44AD-BE69-D420AEC7F3E0}" srcId="{4B924439-3DA9-4AEC-95B0-FDACC579EAB0}" destId="{06FD03E0-896B-4032-BD2A-6AA21D436981}" srcOrd="2" destOrd="0" parTransId="{D003C2FC-85FE-42CA-8028-EE08A070F722}" sibTransId="{996924D5-B55B-4B3A-BCA6-DF5911558B53}"/>
    <dgm:cxn modelId="{89F71140-A3EE-41D3-854B-1CE031D3FD92}" srcId="{4B924439-3DA9-4AEC-95B0-FDACC579EAB0}" destId="{B93510E4-D2E7-4FCC-9A8B-35ED062D2491}" srcOrd="0" destOrd="0" parTransId="{05577587-8662-41F8-ADEB-913689B8F376}" sibTransId="{C8EF3D6F-2216-450D-80AC-145B1738A1D3}"/>
    <dgm:cxn modelId="{0F34E9BE-A4AF-4FFC-A998-13965792356E}" type="presOf" srcId="{0E18FC81-ECB4-4BA8-8D31-010647A25BA7}" destId="{A62485EC-67D9-4081-850E-3521D5854CFC}" srcOrd="0" destOrd="0" presId="urn:microsoft.com/office/officeart/2005/8/layout/default#2"/>
    <dgm:cxn modelId="{D7E9842D-22C5-408A-8676-991CC416D27C}" srcId="{4B924439-3DA9-4AEC-95B0-FDACC579EAB0}" destId="{28CD5C2E-5107-4E7E-A387-7B04BD18C288}" srcOrd="1" destOrd="0" parTransId="{B3EA39F5-1652-4EEF-A4FB-768A6594D822}" sibTransId="{8C26C8B6-6F90-4F4C-86C3-071FBBFC0FE9}"/>
    <dgm:cxn modelId="{729706D4-2D03-459E-8314-F6C22396BA1E}" type="presOf" srcId="{06FD03E0-896B-4032-BD2A-6AA21D436981}" destId="{68991305-F5EC-469D-8D16-B8A8DDD7F3C3}" srcOrd="0" destOrd="0" presId="urn:microsoft.com/office/officeart/2005/8/layout/default#2"/>
    <dgm:cxn modelId="{0E8FCADE-491B-4E57-81F3-005639E949E0}" type="presParOf" srcId="{36181412-53FB-41A8-B538-7F43F2EEAC5B}" destId="{9E28C0CD-2DB4-4559-8361-940181C3BE68}" srcOrd="0" destOrd="0" presId="urn:microsoft.com/office/officeart/2005/8/layout/default#2"/>
    <dgm:cxn modelId="{754A0D29-6D35-4C81-99E1-907BF8EB7E2C}" type="presParOf" srcId="{36181412-53FB-41A8-B538-7F43F2EEAC5B}" destId="{F4634D33-BDE4-49C1-863E-6EAF6FDF75EA}" srcOrd="1" destOrd="0" presId="urn:microsoft.com/office/officeart/2005/8/layout/default#2"/>
    <dgm:cxn modelId="{69DD91D0-AA07-45EB-87FB-B685CCDB732C}" type="presParOf" srcId="{36181412-53FB-41A8-B538-7F43F2EEAC5B}" destId="{98257361-91B4-4261-9D2F-9B9932AF5D86}" srcOrd="2" destOrd="0" presId="urn:microsoft.com/office/officeart/2005/8/layout/default#2"/>
    <dgm:cxn modelId="{DD8FDC19-33E5-4330-A6CC-9D3A7C8EC3D7}" type="presParOf" srcId="{36181412-53FB-41A8-B538-7F43F2EEAC5B}" destId="{CC8CE928-6B92-4F11-A648-0C3288078EBD}" srcOrd="3" destOrd="0" presId="urn:microsoft.com/office/officeart/2005/8/layout/default#2"/>
    <dgm:cxn modelId="{0E48342D-3893-4D9A-97A0-AF83CD5FA40F}" type="presParOf" srcId="{36181412-53FB-41A8-B538-7F43F2EEAC5B}" destId="{68991305-F5EC-469D-8D16-B8A8DDD7F3C3}" srcOrd="4" destOrd="0" presId="urn:microsoft.com/office/officeart/2005/8/layout/default#2"/>
    <dgm:cxn modelId="{4781447A-A712-4F50-8B6A-A8870EB5BC3C}" type="presParOf" srcId="{36181412-53FB-41A8-B538-7F43F2EEAC5B}" destId="{287696BB-88B6-47A9-B87C-AC50291B57FD}" srcOrd="5" destOrd="0" presId="urn:microsoft.com/office/officeart/2005/8/layout/default#2"/>
    <dgm:cxn modelId="{A9333F4A-3167-473F-9618-E67E13B5A542}" type="presParOf" srcId="{36181412-53FB-41A8-B538-7F43F2EEAC5B}" destId="{A62485EC-67D9-4081-850E-3521D5854CFC}" srcOrd="6" destOrd="0" presId="urn:microsoft.com/office/officeart/2005/8/layout/default#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8C0CD-2DB4-4559-8361-940181C3BE68}">
      <dsp:nvSpPr>
        <dsp:cNvPr id="0" name=""/>
        <dsp:cNvSpPr/>
      </dsp:nvSpPr>
      <dsp:spPr>
        <a:xfrm>
          <a:off x="68552" y="836494"/>
          <a:ext cx="2821906" cy="116638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Assemblea degli azionisti</a:t>
          </a:r>
          <a:endParaRPr lang="it-IT" sz="2800" kern="1200" dirty="0"/>
        </a:p>
      </dsp:txBody>
      <dsp:txXfrm>
        <a:off x="68552" y="836494"/>
        <a:ext cx="2821906" cy="1166389"/>
      </dsp:txXfrm>
    </dsp:sp>
    <dsp:sp modelId="{98257361-91B4-4261-9D2F-9B9932AF5D86}">
      <dsp:nvSpPr>
        <dsp:cNvPr id="0" name=""/>
        <dsp:cNvSpPr/>
      </dsp:nvSpPr>
      <dsp:spPr>
        <a:xfrm>
          <a:off x="3274321" y="156861"/>
          <a:ext cx="2464488" cy="966968"/>
        </a:xfrm>
        <a:prstGeom prst="rect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Attività di vigilanza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del collegio sindacale</a:t>
          </a:r>
          <a:endParaRPr lang="it-IT" sz="2000" kern="1200" dirty="0"/>
        </a:p>
      </dsp:txBody>
      <dsp:txXfrm>
        <a:off x="3274321" y="156861"/>
        <a:ext cx="2464488" cy="966968"/>
      </dsp:txXfrm>
    </dsp:sp>
    <dsp:sp modelId="{68991305-F5EC-469D-8D16-B8A8DDD7F3C3}">
      <dsp:nvSpPr>
        <dsp:cNvPr id="0" name=""/>
        <dsp:cNvSpPr/>
      </dsp:nvSpPr>
      <dsp:spPr>
        <a:xfrm>
          <a:off x="206029" y="2616115"/>
          <a:ext cx="2413627" cy="1030452"/>
        </a:xfrm>
        <a:prstGeom prst="rect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Organo di amministrazione</a:t>
          </a:r>
          <a:endParaRPr lang="it-IT" sz="2400" kern="1200" dirty="0"/>
        </a:p>
      </dsp:txBody>
      <dsp:txXfrm>
        <a:off x="206029" y="2616115"/>
        <a:ext cx="2413627" cy="1030452"/>
      </dsp:txXfrm>
    </dsp:sp>
    <dsp:sp modelId="{A62485EC-67D9-4081-850E-3521D5854CFC}">
      <dsp:nvSpPr>
        <dsp:cNvPr id="0" name=""/>
        <dsp:cNvSpPr/>
      </dsp:nvSpPr>
      <dsp:spPr>
        <a:xfrm>
          <a:off x="3214725" y="1643073"/>
          <a:ext cx="2509378" cy="931307"/>
        </a:xfrm>
        <a:prstGeom prst="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Revisione legale</a:t>
          </a:r>
          <a:endParaRPr lang="it-IT" sz="2000" kern="1200" dirty="0"/>
        </a:p>
      </dsp:txBody>
      <dsp:txXfrm>
        <a:off x="3214725" y="1643073"/>
        <a:ext cx="2509378" cy="9313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8C0CD-2DB4-4559-8361-940181C3BE68}">
      <dsp:nvSpPr>
        <dsp:cNvPr id="0" name=""/>
        <dsp:cNvSpPr/>
      </dsp:nvSpPr>
      <dsp:spPr>
        <a:xfrm>
          <a:off x="68552" y="836494"/>
          <a:ext cx="2821906" cy="116638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Assemblea dei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soci</a:t>
          </a:r>
          <a:endParaRPr lang="it-IT" sz="2800" kern="1200" dirty="0"/>
        </a:p>
      </dsp:txBody>
      <dsp:txXfrm>
        <a:off x="68552" y="836494"/>
        <a:ext cx="2821906" cy="1166389"/>
      </dsp:txXfrm>
    </dsp:sp>
    <dsp:sp modelId="{98257361-91B4-4261-9D2F-9B9932AF5D86}">
      <dsp:nvSpPr>
        <dsp:cNvPr id="0" name=""/>
        <dsp:cNvSpPr/>
      </dsp:nvSpPr>
      <dsp:spPr>
        <a:xfrm>
          <a:off x="3274321" y="199862"/>
          <a:ext cx="2464488" cy="994952"/>
        </a:xfrm>
        <a:prstGeom prst="rect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La vigilanza è sempre soltanto FACOLTATIVA</a:t>
          </a:r>
          <a:endParaRPr lang="it-IT" sz="2000" kern="1200" dirty="0"/>
        </a:p>
      </dsp:txBody>
      <dsp:txXfrm>
        <a:off x="3274321" y="199862"/>
        <a:ext cx="2464488" cy="994952"/>
      </dsp:txXfrm>
    </dsp:sp>
    <dsp:sp modelId="{68991305-F5EC-469D-8D16-B8A8DDD7F3C3}">
      <dsp:nvSpPr>
        <dsp:cNvPr id="0" name=""/>
        <dsp:cNvSpPr/>
      </dsp:nvSpPr>
      <dsp:spPr>
        <a:xfrm>
          <a:off x="277472" y="2616115"/>
          <a:ext cx="2413627" cy="1030452"/>
        </a:xfrm>
        <a:prstGeom prst="rect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Organo amministrativo</a:t>
          </a:r>
          <a:endParaRPr lang="it-IT" sz="2400" kern="1200" dirty="0"/>
        </a:p>
      </dsp:txBody>
      <dsp:txXfrm>
        <a:off x="277472" y="2616115"/>
        <a:ext cx="2413627" cy="1030452"/>
      </dsp:txXfrm>
    </dsp:sp>
    <dsp:sp modelId="{A62485EC-67D9-4081-850E-3521D5854CFC}">
      <dsp:nvSpPr>
        <dsp:cNvPr id="0" name=""/>
        <dsp:cNvSpPr/>
      </dsp:nvSpPr>
      <dsp:spPr>
        <a:xfrm>
          <a:off x="3357589" y="1500200"/>
          <a:ext cx="2366492" cy="931280"/>
        </a:xfrm>
        <a:prstGeom prst="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Revisione legale</a:t>
          </a:r>
          <a:endParaRPr lang="it-IT" sz="2000" kern="1200" dirty="0"/>
        </a:p>
      </dsp:txBody>
      <dsp:txXfrm>
        <a:off x="3357589" y="1500200"/>
        <a:ext cx="2366492" cy="931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26" cy="490140"/>
          </a:xfrm>
          <a:prstGeom prst="rect">
            <a:avLst/>
          </a:prstGeom>
        </p:spPr>
        <p:txBody>
          <a:bodyPr vert="horz" lIns="90059" tIns="45030" rIns="90059" bIns="45030" rtlCol="0"/>
          <a:lstStyle>
            <a:lvl1pPr algn="l">
              <a:defRPr sz="1200"/>
            </a:lvl1pPr>
          </a:lstStyle>
          <a:p>
            <a:r>
              <a:rPr lang="it-IT" dirty="0" smtClean="0"/>
              <a:t>La vigilanza nelle PMI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8506" y="1"/>
            <a:ext cx="2890626" cy="490140"/>
          </a:xfrm>
          <a:prstGeom prst="rect">
            <a:avLst/>
          </a:prstGeom>
        </p:spPr>
        <p:txBody>
          <a:bodyPr vert="horz" lIns="90059" tIns="45030" rIns="90059" bIns="45030" rtlCol="0"/>
          <a:lstStyle>
            <a:lvl1pPr algn="r">
              <a:defRPr sz="1200"/>
            </a:lvl1pPr>
          </a:lstStyle>
          <a:p>
            <a:fld id="{151E17FC-1762-4FC7-8642-D34741ABC430}" type="datetimeFigureOut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10972"/>
            <a:ext cx="2890626" cy="490140"/>
          </a:xfrm>
          <a:prstGeom prst="rect">
            <a:avLst/>
          </a:prstGeom>
        </p:spPr>
        <p:txBody>
          <a:bodyPr vert="horz" lIns="90059" tIns="45030" rIns="90059" bIns="4503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8506" y="9310972"/>
            <a:ext cx="2890626" cy="490140"/>
          </a:xfrm>
          <a:prstGeom prst="rect">
            <a:avLst/>
          </a:prstGeom>
        </p:spPr>
        <p:txBody>
          <a:bodyPr vert="horz" lIns="90059" tIns="45030" rIns="90059" bIns="45030" rtlCol="0" anchor="b"/>
          <a:lstStyle>
            <a:lvl1pPr algn="r">
              <a:defRPr sz="1200"/>
            </a:lvl1pPr>
          </a:lstStyle>
          <a:p>
            <a:fld id="{74E69B6B-0D27-4F01-B384-C4C748A1EDE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7679807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26" cy="490140"/>
          </a:xfrm>
          <a:prstGeom prst="rect">
            <a:avLst/>
          </a:prstGeom>
        </p:spPr>
        <p:txBody>
          <a:bodyPr vert="horz" lIns="90059" tIns="45030" rIns="90059" bIns="45030" rtlCol="0"/>
          <a:lstStyle>
            <a:lvl1pPr algn="l">
              <a:defRPr sz="1200"/>
            </a:lvl1pPr>
          </a:lstStyle>
          <a:p>
            <a:r>
              <a:rPr lang="it-IT" dirty="0" smtClean="0"/>
              <a:t>La vigilanza nelle PMI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8506" y="1"/>
            <a:ext cx="2890626" cy="490140"/>
          </a:xfrm>
          <a:prstGeom prst="rect">
            <a:avLst/>
          </a:prstGeom>
        </p:spPr>
        <p:txBody>
          <a:bodyPr vert="horz" lIns="90059" tIns="45030" rIns="90059" bIns="45030" rtlCol="0"/>
          <a:lstStyle>
            <a:lvl1pPr algn="r">
              <a:defRPr sz="1200"/>
            </a:lvl1pPr>
          </a:lstStyle>
          <a:p>
            <a:fld id="{3ACFAE54-0592-4590-944A-A082D6CADD06}" type="datetimeFigureOut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5825" y="735013"/>
            <a:ext cx="4899025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59" tIns="45030" rIns="90059" bIns="4503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7068" y="4656337"/>
            <a:ext cx="5336540" cy="4411266"/>
          </a:xfrm>
          <a:prstGeom prst="rect">
            <a:avLst/>
          </a:prstGeom>
        </p:spPr>
        <p:txBody>
          <a:bodyPr vert="horz" lIns="90059" tIns="45030" rIns="90059" bIns="4503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10972"/>
            <a:ext cx="2890626" cy="490140"/>
          </a:xfrm>
          <a:prstGeom prst="rect">
            <a:avLst/>
          </a:prstGeom>
        </p:spPr>
        <p:txBody>
          <a:bodyPr vert="horz" lIns="90059" tIns="45030" rIns="90059" bIns="4503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8506" y="9310972"/>
            <a:ext cx="2890626" cy="490140"/>
          </a:xfrm>
          <a:prstGeom prst="rect">
            <a:avLst/>
          </a:prstGeom>
        </p:spPr>
        <p:txBody>
          <a:bodyPr vert="horz" lIns="90059" tIns="45030" rIns="90059" bIns="45030" rtlCol="0" anchor="b"/>
          <a:lstStyle>
            <a:lvl1pPr algn="r">
              <a:defRPr sz="1200"/>
            </a:lvl1pPr>
          </a:lstStyle>
          <a:p>
            <a:fld id="{49FFF316-9D38-4314-88AC-5126E40E4694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66166315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La vigilanza nelle PMI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469156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La vigilanza nelle PMI</a:t>
            </a:r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7314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C63D-8E50-41CA-9458-52A835F48874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7" y="122239"/>
            <a:ext cx="11525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egnaposto piè di pagina 21"/>
          <p:cNvSpPr>
            <a:spLocks/>
          </p:cNvSpPr>
          <p:nvPr userDrawn="1"/>
        </p:nvSpPr>
        <p:spPr bwMode="auto">
          <a:xfrm>
            <a:off x="4240215" y="222252"/>
            <a:ext cx="3140097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defRPr/>
            </a:pPr>
            <a:r>
              <a:rPr lang="it-IT" sz="1200" dirty="0" smtClean="0">
                <a:solidFill>
                  <a:srgbClr val="666699"/>
                </a:solidFill>
                <a:cs typeface="+mn-cs"/>
              </a:rPr>
              <a:t>Commissione</a:t>
            </a:r>
          </a:p>
          <a:p>
            <a:pPr>
              <a:defRPr/>
            </a:pPr>
            <a:r>
              <a:rPr lang="it-IT" sz="1200" dirty="0" smtClean="0">
                <a:solidFill>
                  <a:srgbClr val="666699"/>
                </a:solidFill>
                <a:cs typeface="+mn-cs"/>
              </a:rPr>
              <a:t>Diritto</a:t>
            </a:r>
            <a:r>
              <a:rPr lang="it-IT" sz="1200" baseline="0" dirty="0" smtClean="0">
                <a:solidFill>
                  <a:srgbClr val="666699"/>
                </a:solidFill>
                <a:cs typeface="+mn-cs"/>
              </a:rPr>
              <a:t> di Impresa e Operazioni Straordinarie</a:t>
            </a:r>
            <a:endParaRPr lang="it-IT" sz="1200" b="0" dirty="0">
              <a:solidFill>
                <a:srgbClr val="666699"/>
              </a:solidFill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62A2-3216-4EC2-AD18-FB62EB95C236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F464C-33CF-458C-BA9F-051230022912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0E6-0D9E-4D2E-92F6-0DACF540CFF2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17487"/>
            <a:ext cx="11525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piè di pagina 21"/>
          <p:cNvSpPr>
            <a:spLocks/>
          </p:cNvSpPr>
          <p:nvPr userDrawn="1"/>
        </p:nvSpPr>
        <p:spPr bwMode="auto">
          <a:xfrm>
            <a:off x="5882271" y="687331"/>
            <a:ext cx="2804529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r>
              <a:rPr lang="it-IT" sz="1200" dirty="0" smtClean="0">
                <a:solidFill>
                  <a:srgbClr val="666699"/>
                </a:solidFill>
                <a:cs typeface="+mn-cs"/>
              </a:rPr>
              <a:t>Commissione Diritto</a:t>
            </a:r>
            <a:r>
              <a:rPr lang="it-IT" sz="1200" baseline="0" dirty="0" smtClean="0">
                <a:solidFill>
                  <a:srgbClr val="666699"/>
                </a:solidFill>
                <a:cs typeface="+mn-cs"/>
              </a:rPr>
              <a:t> di Impresa</a:t>
            </a:r>
          </a:p>
          <a:p>
            <a:pPr algn="r">
              <a:defRPr/>
            </a:pPr>
            <a:r>
              <a:rPr lang="it-IT" sz="1200" baseline="0" dirty="0" smtClean="0">
                <a:solidFill>
                  <a:srgbClr val="666699"/>
                </a:solidFill>
                <a:cs typeface="+mn-cs"/>
              </a:rPr>
              <a:t>e Operazioni Straordinarie</a:t>
            </a:r>
            <a:endParaRPr lang="it-IT" sz="1200" b="0" dirty="0">
              <a:solidFill>
                <a:srgbClr val="666699"/>
              </a:solidFill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BC81-304C-4899-91D7-D9DB1A8FC6C7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BD169-1C20-4403-95D3-79A0E4A8EF6D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8E51-8C2C-4A3F-814A-3EF4983FA633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032C-DB53-4077-AEA3-581596184E50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CE5F-D791-4DE8-B9F6-0783AB743993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4227-957C-4279-82B6-62973DC4FC89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68FC-8D48-4533-BC3C-FCDFAFEB04F4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164C8-B3C5-4088-B070-4636024F3900}" type="datetime1">
              <a:rPr lang="it-IT" smtClean="0"/>
              <a:pPr/>
              <a:t>03/10/2017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2547D-E2C8-459D-95BC-21BF23D261A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276872"/>
            <a:ext cx="7772400" cy="208823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800" b="1" dirty="0" smtClean="0">
                <a:solidFill>
                  <a:srgbClr val="00B050"/>
                </a:solidFill>
              </a:rPr>
              <a:t>LA </a:t>
            </a:r>
            <a:r>
              <a:rPr lang="it-IT" sz="3800" b="1" dirty="0">
                <a:solidFill>
                  <a:srgbClr val="00B050"/>
                </a:solidFill>
              </a:rPr>
              <a:t>VIGILANZA NELLE </a:t>
            </a:r>
            <a:r>
              <a:rPr lang="it-IT" sz="3800" b="1" dirty="0" smtClean="0">
                <a:solidFill>
                  <a:srgbClr val="00B050"/>
                </a:solidFill>
              </a:rPr>
              <a:t>PMI</a:t>
            </a:r>
            <a:br>
              <a:rPr lang="it-IT" sz="3800" b="1" dirty="0" smtClean="0">
                <a:solidFill>
                  <a:srgbClr val="00B050"/>
                </a:solidFill>
              </a:rPr>
            </a:br>
            <a:r>
              <a:rPr lang="it-IT" sz="2800" b="1" dirty="0">
                <a:solidFill>
                  <a:srgbClr val="00B050"/>
                </a:solidFill>
              </a:rPr>
              <a:t>Ruolo del Collegio sindacale con attività di</a:t>
            </a:r>
            <a:br>
              <a:rPr lang="it-IT" sz="2800" b="1" dirty="0">
                <a:solidFill>
                  <a:srgbClr val="00B050"/>
                </a:solidFill>
              </a:rPr>
            </a:br>
            <a:r>
              <a:rPr lang="it-IT" sz="2800" b="1" dirty="0">
                <a:solidFill>
                  <a:srgbClr val="00B050"/>
                </a:solidFill>
              </a:rPr>
              <a:t>revisione ex </a:t>
            </a:r>
            <a:r>
              <a:rPr lang="it-IT" sz="2800" b="1" dirty="0" err="1">
                <a:solidFill>
                  <a:srgbClr val="00B050"/>
                </a:solidFill>
              </a:rPr>
              <a:t>lege</a:t>
            </a:r>
            <a:endParaRPr lang="it-IT" sz="2800" b="1" dirty="0">
              <a:solidFill>
                <a:srgbClr val="00B050"/>
              </a:solidFill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827584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Verona, 6 ottobre 2017</a:t>
            </a:r>
          </a:p>
          <a:p>
            <a:endParaRPr lang="it-IT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cura della dott.ssa Federica Gatti</a:t>
            </a:r>
          </a:p>
          <a:p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Componente commissione revisione e collegio sindacale </a:t>
            </a:r>
          </a:p>
          <a:p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l‘ASSETTO ORGANIZZATIVO si può dire adeguato </a:t>
            </a:r>
            <a:r>
              <a:rPr lang="it-IT" dirty="0" smtClean="0"/>
              <a:t>se</a:t>
            </a:r>
          </a:p>
          <a:p>
            <a:pPr marL="0" indent="0">
              <a:buNone/>
            </a:pPr>
            <a:endParaRPr lang="it-IT" dirty="0" smtClean="0"/>
          </a:p>
          <a:p>
            <a:pPr marL="514350" indent="-514350">
              <a:buFont typeface="+mj-lt"/>
              <a:buAutoNum type="romanUcPeriod"/>
            </a:pPr>
            <a:r>
              <a:rPr lang="it-IT" dirty="0" smtClean="0"/>
              <a:t>individua in maniera sufficientemente chiara e precisa le funzioni, i compiti e le linee di responsabilità, con adeguata separazione di funzioni e contrapposizione di responsabilità</a:t>
            </a:r>
          </a:p>
          <a:p>
            <a:pPr marL="514350" indent="-514350">
              <a:buFont typeface="+mj-lt"/>
              <a:buAutoNum type="romanUcPeriod"/>
            </a:pPr>
            <a:r>
              <a:rPr lang="it-IT" dirty="0" smtClean="0"/>
              <a:t>garantisce che l'attività decisionale e direttiva della società sia effettivamente esercitata dai soggetti ai quali sono attribuiti i poteri</a:t>
            </a:r>
          </a:p>
          <a:p>
            <a:pPr marL="514350" indent="-514350">
              <a:buFont typeface="+mj-lt"/>
              <a:buAutoNum type="romanUcPeriod"/>
            </a:pPr>
            <a:r>
              <a:rPr lang="it-IT" dirty="0" smtClean="0"/>
              <a:t>prevede e applica procedure che assicurino la presenza di personale con adeguata competenza </a:t>
            </a:r>
          </a:p>
          <a:p>
            <a:pPr marL="514350" indent="-514350">
              <a:buFont typeface="+mj-lt"/>
              <a:buAutoNum type="romanUcPeriod"/>
            </a:pPr>
            <a:r>
              <a:rPr lang="it-IT" dirty="0" smtClean="0"/>
              <a:t>cura l'aggiornamento delle direttive e delle procedure aziendali e ne promuove l'effettiva diffusione tra il personale</a:t>
            </a:r>
          </a:p>
          <a:p>
            <a:pPr marL="514350" indent="-514350">
              <a:buFont typeface="+mj-lt"/>
              <a:buAutoNum type="romanUcPeriod"/>
            </a:pPr>
            <a:r>
              <a:rPr lang="it-IT" dirty="0" smtClean="0"/>
              <a:t>ha una struttura compatibile con le dimensioni e la complessità della società.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2400" smtClean="0"/>
              <a:t> </a:t>
            </a:r>
            <a:r>
              <a:rPr lang="it-IT" sz="2400" smtClean="0">
                <a:solidFill>
                  <a:srgbClr val="00B050"/>
                </a:solidFill>
              </a:rPr>
              <a:t>La vigilanza nelle PMI</a:t>
            </a:r>
            <a:endParaRPr lang="it-IT" sz="2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nell‘ambito dell’assetto organizzativo particolare attenzione deve essere posta al </a:t>
            </a:r>
            <a:r>
              <a:rPr lang="it-IT" u="sng" dirty="0" smtClean="0"/>
              <a:t>SISTEMA INFORMATICO </a:t>
            </a:r>
            <a:r>
              <a:rPr lang="it-IT" dirty="0" smtClean="0"/>
              <a:t>con comprensione </a:t>
            </a:r>
          </a:p>
          <a:p>
            <a:pPr>
              <a:buNone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Architettura generale del sistema IT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Punti di accesso alla rete e risorse umane dedicate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Software e applicazioni utilizzate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Piano di </a:t>
            </a:r>
            <a:r>
              <a:rPr lang="it-IT" dirty="0" err="1" smtClean="0"/>
              <a:t>disaster</a:t>
            </a:r>
            <a:r>
              <a:rPr lang="it-IT" dirty="0" smtClean="0"/>
              <a:t> </a:t>
            </a:r>
            <a:r>
              <a:rPr lang="it-IT" dirty="0" err="1" smtClean="0"/>
              <a:t>recovery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Periodicità e contenuto dell’aggiornamento tecnologico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Modelli e processi operativi IT</a:t>
            </a:r>
          </a:p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2400" dirty="0" smtClean="0"/>
              <a:t> </a:t>
            </a:r>
            <a:r>
              <a:rPr lang="it-IT" sz="2400" dirty="0" smtClean="0">
                <a:solidFill>
                  <a:srgbClr val="00B050"/>
                </a:solidFill>
              </a:rPr>
              <a:t>La vigilanza nelle PMI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2400" dirty="0" smtClean="0">
                <a:latin typeface="Calibri" pitchFamily="34" charset="0"/>
              </a:rPr>
              <a:t>ATTIVITA’ </a:t>
            </a:r>
            <a:r>
              <a:rPr lang="it-IT" sz="2400" dirty="0" err="1" smtClean="0">
                <a:latin typeface="Calibri" pitchFamily="34" charset="0"/>
              </a:rPr>
              <a:t>DI</a:t>
            </a:r>
            <a:r>
              <a:rPr lang="it-IT" sz="2400" dirty="0" smtClean="0">
                <a:latin typeface="Calibri" pitchFamily="34" charset="0"/>
              </a:rPr>
              <a:t> VIGILANZA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71612"/>
            <a:ext cx="8543956" cy="455455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it-IT" u="sng" dirty="0" smtClean="0">
                <a:solidFill>
                  <a:srgbClr val="FF0000"/>
                </a:solidFill>
              </a:rPr>
              <a:t>VIGILARE, IN PARTICOLARE</a:t>
            </a:r>
            <a:r>
              <a:rPr lang="it-IT" dirty="0" smtClean="0">
                <a:solidFill>
                  <a:srgbClr val="FF0000"/>
                </a:solidFill>
              </a:rPr>
              <a:t>,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SULL'ADEGUATEZZA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DELL’ASSETTO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AMMINISTRATIVO E CONTABILE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ADOTTATO DALLA SOCIETA' 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E SUL SUO CONCRETO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FUNZIONAMENTO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4929190" y="1571613"/>
            <a:ext cx="4071966" cy="4500594"/>
          </a:xfrm>
          <a:ln w="0"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sz="3300" b="1" dirty="0" smtClean="0"/>
              <a:t>ASSETTO AMMINISTRATIVO-CONTABILE</a:t>
            </a:r>
          </a:p>
          <a:p>
            <a:pPr>
              <a:buNone/>
            </a:pPr>
            <a:endParaRPr lang="it-IT" sz="3600" dirty="0" smtClean="0"/>
          </a:p>
          <a:p>
            <a:pPr marL="0">
              <a:buNone/>
            </a:pPr>
            <a:r>
              <a:rPr lang="it-IT" sz="3600" dirty="0" smtClean="0"/>
              <a:t>E’ l’insieme delle direttive, procedure e concrete prassi operative per</a:t>
            </a:r>
          </a:p>
          <a:p>
            <a:pPr>
              <a:buNone/>
            </a:pPr>
            <a:endParaRPr lang="it-IT" sz="3600" dirty="0" smtClean="0"/>
          </a:p>
          <a:p>
            <a:r>
              <a:rPr lang="it-IT" sz="3600" dirty="0" smtClean="0"/>
              <a:t>garantire completo, tempestivo  </a:t>
            </a:r>
            <a:r>
              <a:rPr lang="it-IT" sz="3600" u="sng" dirty="0" smtClean="0"/>
              <a:t>rilevamento dei fatti di gestione</a:t>
            </a:r>
          </a:p>
          <a:p>
            <a:r>
              <a:rPr lang="it-IT" sz="3600" dirty="0" smtClean="0"/>
              <a:t>produrre informazioni valide ed utili per le scelte di gestione e la </a:t>
            </a:r>
            <a:r>
              <a:rPr lang="it-IT" sz="3600" u="sng" dirty="0" smtClean="0"/>
              <a:t>salvaguardia del patrimonio aziendale</a:t>
            </a:r>
          </a:p>
          <a:p>
            <a:r>
              <a:rPr lang="it-IT" sz="3600" dirty="0" smtClean="0"/>
              <a:t>produrre dati attendibili per la </a:t>
            </a:r>
            <a:r>
              <a:rPr lang="it-IT" sz="3600" u="sng" dirty="0" smtClean="0"/>
              <a:t>formazione del bilancio d’esercizio</a:t>
            </a:r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1196" y="1631554"/>
            <a:ext cx="4186808" cy="4525963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it-IT" b="1" i="1" dirty="0" smtClean="0">
                <a:latin typeface="Bookman Old Style" pitchFamily="18" charset="0"/>
              </a:rPr>
              <a:t>ART. </a:t>
            </a:r>
            <a:r>
              <a:rPr lang="it-IT" b="1" i="1" dirty="0">
                <a:latin typeface="Bookman Old Style" pitchFamily="18" charset="0"/>
              </a:rPr>
              <a:t>2405 C.C.</a:t>
            </a:r>
            <a:r>
              <a:rPr lang="it-IT" dirty="0"/>
              <a:t> </a:t>
            </a:r>
            <a:endParaRPr lang="it-IT" dirty="0" smtClean="0"/>
          </a:p>
          <a:p>
            <a:pPr marL="0">
              <a:spcBef>
                <a:spcPts val="0"/>
              </a:spcBef>
              <a:buNone/>
            </a:pPr>
            <a:r>
              <a:rPr lang="it-IT" dirty="0" smtClean="0"/>
              <a:t>(</a:t>
            </a:r>
            <a:r>
              <a:rPr lang="it-IT" dirty="0"/>
              <a:t>differenze vecchia//</a:t>
            </a:r>
            <a:r>
              <a:rPr lang="it-IT" dirty="0" smtClean="0"/>
              <a:t>nuova formulazione</a:t>
            </a:r>
            <a:r>
              <a:rPr lang="it-IT" dirty="0"/>
              <a:t>) </a:t>
            </a:r>
            <a:endParaRPr lang="it-IT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i="1" dirty="0" smtClean="0">
                <a:latin typeface="Bookman Old Style" pitchFamily="18" charset="0"/>
              </a:rPr>
              <a:t>ART. </a:t>
            </a:r>
            <a:r>
              <a:rPr lang="it-IT" b="1" i="1" dirty="0">
                <a:latin typeface="Bookman Old Style" pitchFamily="18" charset="0"/>
              </a:rPr>
              <a:t>2429 </a:t>
            </a:r>
            <a:r>
              <a:rPr lang="it-IT" b="1" i="1" dirty="0" smtClean="0">
                <a:latin typeface="Bookman Old Style" pitchFamily="18" charset="0"/>
              </a:rPr>
              <a:t>C.C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dirty="0" smtClean="0"/>
              <a:t>(</a:t>
            </a:r>
            <a:r>
              <a:rPr lang="it-IT" dirty="0"/>
              <a:t>differenze vecchia//nuova formulazione) </a:t>
            </a:r>
            <a:endParaRPr lang="it-IT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5105400" y="1590675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200" dirty="0" smtClean="0"/>
              <a:t>sostanzialmente </a:t>
            </a:r>
            <a:r>
              <a:rPr lang="it-IT" sz="2200" dirty="0"/>
              <a:t>non cambia se non per l'obbligo di assistere alle riunioni del comitato esecutivo </a:t>
            </a:r>
          </a:p>
          <a:p>
            <a:pPr>
              <a:buNone/>
            </a:pPr>
            <a:endParaRPr lang="it-IT" sz="2200" dirty="0" smtClean="0"/>
          </a:p>
          <a:p>
            <a:pPr>
              <a:buNone/>
            </a:pPr>
            <a:endParaRPr lang="it-IT" sz="2200" dirty="0" smtClean="0"/>
          </a:p>
          <a:p>
            <a:pPr>
              <a:buNone/>
            </a:pPr>
            <a:r>
              <a:rPr lang="it-IT" sz="2200" dirty="0" smtClean="0"/>
              <a:t>sostanzialmente </a:t>
            </a:r>
            <a:r>
              <a:rPr lang="it-IT" sz="2200" dirty="0"/>
              <a:t>non cambia se non per il riferimento ora a tutti i doveri previsti nel 2403 e non più solo alla tenuta </a:t>
            </a:r>
            <a:r>
              <a:rPr lang="it-IT" sz="2000" dirty="0"/>
              <a:t>della contabilità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395536" y="332656"/>
            <a:ext cx="3322712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7544" y="836712"/>
            <a:ext cx="8280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67544" y="1556792"/>
            <a:ext cx="78123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467544" y="620688"/>
            <a:ext cx="821925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</a:p>
          <a:p>
            <a:r>
              <a:rPr lang="it-IT" sz="2800" dirty="0" smtClean="0">
                <a:solidFill>
                  <a:schemeClr val="accent2"/>
                </a:solidFill>
              </a:rPr>
              <a:t>DOVERI DELL’ORGANO </a:t>
            </a:r>
            <a:r>
              <a:rPr lang="it-IT" sz="2800" dirty="0" err="1" smtClean="0">
                <a:solidFill>
                  <a:schemeClr val="accent2"/>
                </a:solidFill>
              </a:rPr>
              <a:t>DI</a:t>
            </a:r>
            <a:r>
              <a:rPr lang="it-IT" sz="2800" dirty="0" smtClean="0">
                <a:solidFill>
                  <a:schemeClr val="accent2"/>
                </a:solidFill>
              </a:rPr>
              <a:t> CONTROLLO</a:t>
            </a:r>
          </a:p>
          <a:p>
            <a:r>
              <a:rPr lang="it-IT" sz="2100" i="1" dirty="0" smtClean="0"/>
              <a:t>rif. normativi: art. 2403 C.C., 2405 C.C. e  2429 , </a:t>
            </a:r>
            <a:r>
              <a:rPr lang="it-IT" sz="2100" i="1" dirty="0" err="1" smtClean="0"/>
              <a:t>co</a:t>
            </a:r>
            <a:r>
              <a:rPr lang="it-IT" sz="2100" i="1" dirty="0" smtClean="0"/>
              <a:t> 2 C.C.</a:t>
            </a:r>
            <a:endParaRPr lang="it-IT" sz="2100" dirty="0" smtClean="0">
              <a:solidFill>
                <a:schemeClr val="accent2"/>
              </a:solidFill>
            </a:endParaRPr>
          </a:p>
          <a:p>
            <a:endParaRPr lang="it-IT" sz="2800" dirty="0" smtClean="0">
              <a:solidFill>
                <a:schemeClr val="accent2"/>
              </a:solidFill>
            </a:endParaRPr>
          </a:p>
          <a:p>
            <a:endParaRPr lang="it-IT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POT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</a:rPr>
              <a:t>ERI DELL’ORGANO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</a:rPr>
              <a:t>DI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</a:rPr>
              <a:t> CONTROLLO</a:t>
            </a:r>
            <a:endParaRPr lang="it-I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105400" y="1600200"/>
            <a:ext cx="4038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t-IT" sz="2600" dirty="0" smtClean="0"/>
              <a:t>di natura ricognitiva</a:t>
            </a:r>
          </a:p>
          <a:p>
            <a:pPr marL="514350" indent="-514350">
              <a:buAutoNum type="arabicPeriod"/>
            </a:pPr>
            <a:endParaRPr lang="it-IT" sz="2600" dirty="0" smtClean="0"/>
          </a:p>
          <a:p>
            <a:pPr marL="514350" indent="-514350">
              <a:buAutoNum type="arabicPeriod"/>
            </a:pPr>
            <a:endParaRPr lang="it-IT" sz="2600" dirty="0" smtClean="0"/>
          </a:p>
          <a:p>
            <a:pPr marL="514350" indent="-514350">
              <a:buAutoNum type="arabicPeriod"/>
            </a:pPr>
            <a:r>
              <a:rPr lang="it-IT" sz="2600" dirty="0" smtClean="0"/>
              <a:t>di natura informativa</a:t>
            </a:r>
          </a:p>
          <a:p>
            <a:pPr marL="514350" indent="-514350">
              <a:buAutoNum type="arabicPeriod"/>
            </a:pPr>
            <a:endParaRPr lang="it-IT" sz="2600" dirty="0" smtClean="0"/>
          </a:p>
          <a:p>
            <a:pPr marL="514350" indent="-514350">
              <a:buAutoNum type="arabicPeriod"/>
            </a:pPr>
            <a:endParaRPr lang="it-IT" sz="2600" dirty="0" smtClean="0"/>
          </a:p>
          <a:p>
            <a:pPr marL="514350" indent="-514350">
              <a:buAutoNum type="arabicPeriod"/>
            </a:pPr>
            <a:r>
              <a:rPr lang="it-IT" sz="2600" dirty="0" smtClean="0"/>
              <a:t>reattivi o comminatori</a:t>
            </a:r>
            <a:endParaRPr lang="it-IT" sz="2600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6" name="Segnaposto contenuto 3"/>
          <p:cNvSpPr>
            <a:spLocks noGrp="1"/>
          </p:cNvSpPr>
          <p:nvPr>
            <p:ph sz="half" idx="4294967295"/>
          </p:nvPr>
        </p:nvSpPr>
        <p:spPr>
          <a:xfrm>
            <a:off x="357158" y="1643050"/>
            <a:ext cx="4143404" cy="448311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dirty="0" smtClean="0"/>
              <a:t>POTERI</a:t>
            </a:r>
          </a:p>
          <a:p>
            <a:pPr marL="0" indent="0">
              <a:buNone/>
            </a:pPr>
            <a:r>
              <a:rPr lang="it-IT" sz="2000" dirty="0" smtClean="0"/>
              <a:t>(</a:t>
            </a:r>
            <a:r>
              <a:rPr lang="it-IT" sz="2000" i="1" dirty="0" smtClean="0"/>
              <a:t>poteri doverosi</a:t>
            </a:r>
            <a:r>
              <a:rPr lang="it-IT" sz="2000" dirty="0" smtClean="0"/>
              <a:t>)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400" dirty="0" smtClean="0"/>
              <a:t> </a:t>
            </a:r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POT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</a:rPr>
              <a:t>ERI DELL’ORGANO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</a:rPr>
              <a:t>DI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</a:rPr>
              <a:t> CONTROLLO</a:t>
            </a:r>
            <a:endParaRPr lang="it-I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643050"/>
            <a:ext cx="4214842" cy="445452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sz="2600" dirty="0" smtClean="0"/>
              <a:t>1) POTERI </a:t>
            </a:r>
            <a:r>
              <a:rPr lang="it-IT" sz="2600" dirty="0" err="1" smtClean="0"/>
              <a:t>DI</a:t>
            </a:r>
            <a:r>
              <a:rPr lang="it-IT" sz="2600" dirty="0" smtClean="0"/>
              <a:t> NATURA RICOGNITIVA </a:t>
            </a:r>
          </a:p>
          <a:p>
            <a:pPr>
              <a:buNone/>
            </a:pPr>
            <a:r>
              <a:rPr lang="it-IT" dirty="0" smtClean="0"/>
              <a:t>	 </a:t>
            </a:r>
          </a:p>
          <a:p>
            <a:pPr>
              <a:buNone/>
            </a:pPr>
            <a:r>
              <a:rPr lang="it-IT" sz="2000" dirty="0" smtClean="0"/>
              <a:t>rif. normativi:      </a:t>
            </a: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art</a:t>
            </a:r>
            <a:r>
              <a:rPr lang="it-IT" sz="2000" dirty="0" smtClean="0"/>
              <a:t>. 2403 bis C.C. </a:t>
            </a:r>
          </a:p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Attività ispettive e di controllo</a:t>
            </a:r>
          </a:p>
          <a:p>
            <a:endParaRPr lang="it-IT" sz="2400" dirty="0" smtClean="0"/>
          </a:p>
          <a:p>
            <a:pPr>
              <a:buNone/>
            </a:pPr>
            <a:r>
              <a:rPr lang="it-IT" sz="1800" dirty="0" smtClean="0"/>
              <a:t>esercitabili senza limitazioni di sorta e in qualsiasi momento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preferibilmente in forma collegiale ma possibili anche singolarmente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verbalizzare </a:t>
            </a:r>
          </a:p>
          <a:p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lang="it-IT" sz="2400" dirty="0" smtClean="0"/>
              <a:t> </a:t>
            </a:r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POT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</a:rPr>
              <a:t>ERI DELL’ORGANO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</a:rPr>
              <a:t>DI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</a:rPr>
              <a:t> CONTROLLO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it-IT" sz="2600" dirty="0" smtClean="0"/>
              <a:t>2) POTERI </a:t>
            </a:r>
            <a:r>
              <a:rPr lang="it-IT" sz="2600" dirty="0" err="1" smtClean="0"/>
              <a:t>DI</a:t>
            </a:r>
            <a:r>
              <a:rPr lang="it-IT" sz="2600" dirty="0" smtClean="0"/>
              <a:t> NATURA INFORMATIVA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en-US" sz="2000" dirty="0" err="1" smtClean="0"/>
              <a:t>rif</a:t>
            </a:r>
            <a:r>
              <a:rPr lang="en-US" sz="2000" dirty="0" smtClean="0"/>
              <a:t>. </a:t>
            </a:r>
            <a:r>
              <a:rPr lang="en-US" sz="2000" dirty="0" err="1" smtClean="0"/>
              <a:t>normativi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sz="2000" dirty="0" smtClean="0"/>
              <a:t>art. 2403 </a:t>
            </a:r>
            <a:r>
              <a:rPr lang="en-US" sz="2000" dirty="0" err="1" smtClean="0"/>
              <a:t>bis</a:t>
            </a:r>
            <a:r>
              <a:rPr lang="en-US" sz="2000" dirty="0" smtClean="0"/>
              <a:t> C.C., </a:t>
            </a:r>
          </a:p>
          <a:p>
            <a:pPr>
              <a:buNone/>
            </a:pPr>
            <a:r>
              <a:rPr lang="en-US" sz="2000" dirty="0" smtClean="0"/>
              <a:t>art. 2381 C.C., art. 2359 C.C., </a:t>
            </a:r>
          </a:p>
          <a:p>
            <a:pPr>
              <a:buNone/>
            </a:pPr>
            <a:r>
              <a:rPr lang="en-US" sz="2000" dirty="0" smtClean="0"/>
              <a:t>art. 2409 </a:t>
            </a:r>
            <a:r>
              <a:rPr lang="en-US" sz="2000" dirty="0" err="1" smtClean="0"/>
              <a:t>bis</a:t>
            </a:r>
            <a:r>
              <a:rPr lang="en-US" sz="2000" dirty="0" smtClean="0"/>
              <a:t> C.C., </a:t>
            </a:r>
            <a:r>
              <a:rPr lang="en-US" sz="2000" dirty="0" err="1" smtClean="0"/>
              <a:t>D.Lgs</a:t>
            </a:r>
            <a:r>
              <a:rPr lang="en-US" sz="2000" dirty="0" smtClean="0"/>
              <a:t> 231/2001</a:t>
            </a:r>
            <a:endParaRPr lang="it-IT" sz="2000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assumere notizie da</a:t>
            </a:r>
          </a:p>
          <a:p>
            <a:r>
              <a:rPr lang="it-IT" sz="2400" dirty="0" smtClean="0"/>
              <a:t> amministratori </a:t>
            </a:r>
          </a:p>
          <a:p>
            <a:r>
              <a:rPr lang="it-IT" sz="2400" dirty="0" smtClean="0"/>
              <a:t>revisore legale</a:t>
            </a:r>
          </a:p>
          <a:p>
            <a:r>
              <a:rPr lang="it-IT" sz="2400" dirty="0" smtClean="0"/>
              <a:t>incaricati del controllo interno </a:t>
            </a:r>
          </a:p>
          <a:p>
            <a:r>
              <a:rPr lang="it-IT" sz="2400" dirty="0" smtClean="0"/>
              <a:t>membri dell’</a:t>
            </a:r>
            <a:r>
              <a:rPr lang="it-IT" sz="2400" dirty="0" err="1" smtClean="0"/>
              <a:t>OdV</a:t>
            </a:r>
            <a:endParaRPr lang="it-IT" sz="2400" dirty="0" smtClean="0"/>
          </a:p>
          <a:p>
            <a:r>
              <a:rPr lang="it-IT" sz="2400" dirty="0" smtClean="0"/>
              <a:t>amministratori e sindaci di controllate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lang="it-IT" sz="2400" dirty="0" smtClean="0"/>
              <a:t> </a:t>
            </a:r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POT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</a:rPr>
              <a:t>ERI DELL’ORGANO 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</a:rPr>
              <a:t>DI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</a:rPr>
              <a:t> CONTROLLO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3050"/>
            <a:ext cx="4186238" cy="44831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it-IT" sz="2600" dirty="0" smtClean="0"/>
              <a:t>3) POTERI REATTIVI O COMMINATORI</a:t>
            </a:r>
          </a:p>
          <a:p>
            <a:pPr>
              <a:buNone/>
            </a:pPr>
            <a:endParaRPr lang="it-IT" sz="3100" dirty="0" smtClean="0"/>
          </a:p>
          <a:p>
            <a:pPr>
              <a:buNone/>
            </a:pPr>
            <a:r>
              <a:rPr lang="en-US" sz="2000" dirty="0" err="1" smtClean="0"/>
              <a:t>rif</a:t>
            </a:r>
            <a:r>
              <a:rPr lang="en-US" sz="2000" dirty="0" smtClean="0"/>
              <a:t>. </a:t>
            </a:r>
            <a:r>
              <a:rPr lang="en-US" sz="2000" dirty="0" err="1" smtClean="0"/>
              <a:t>normativi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sz="2000" dirty="0" smtClean="0"/>
              <a:t>art. 2406 C.C.</a:t>
            </a:r>
          </a:p>
          <a:p>
            <a:pPr>
              <a:buNone/>
            </a:pPr>
            <a:r>
              <a:rPr lang="en-US" sz="2000" dirty="0" smtClean="0"/>
              <a:t>art. 2408 C.C.</a:t>
            </a:r>
          </a:p>
          <a:p>
            <a:pPr>
              <a:buNone/>
            </a:pPr>
            <a:r>
              <a:rPr lang="en-US" sz="2000" dirty="0" smtClean="0"/>
              <a:t>art. 2409 C.C.</a:t>
            </a:r>
            <a:endParaRPr lang="it-IT" sz="2000" dirty="0" smtClean="0"/>
          </a:p>
          <a:p>
            <a:endParaRPr lang="it-IT" sz="20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5105400" y="1592263"/>
            <a:ext cx="4038600" cy="4525962"/>
          </a:xfrm>
        </p:spPr>
        <p:txBody>
          <a:bodyPr>
            <a:normAutofit/>
          </a:bodyPr>
          <a:lstStyle/>
          <a:p>
            <a:r>
              <a:rPr lang="it-IT" sz="2600" dirty="0" smtClean="0"/>
              <a:t>convocazione assemblea</a:t>
            </a:r>
          </a:p>
          <a:p>
            <a:r>
              <a:rPr lang="it-IT" sz="2600" dirty="0" smtClean="0"/>
              <a:t>impugnativa delibere assembleari</a:t>
            </a:r>
          </a:p>
          <a:p>
            <a:r>
              <a:rPr lang="it-IT" sz="2600" dirty="0" smtClean="0"/>
              <a:t>promozione azione di responsabilità sociale</a:t>
            </a:r>
          </a:p>
          <a:p>
            <a:r>
              <a:rPr lang="it-IT" sz="2600" dirty="0" smtClean="0"/>
              <a:t>presentazione istanze al tribunale</a:t>
            </a:r>
          </a:p>
          <a:p>
            <a:r>
              <a:rPr lang="it-IT" sz="2600" dirty="0" smtClean="0"/>
              <a:t>presentazione denunce penali</a:t>
            </a:r>
            <a:endParaRPr lang="it-IT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5720" y="1785926"/>
            <a:ext cx="857256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200" b="1" dirty="0" smtClean="0">
              <a:latin typeface="Constantia" pitchFamily="18" charset="0"/>
            </a:endParaRPr>
          </a:p>
          <a:p>
            <a:pPr algn="ctr"/>
            <a:endParaRPr lang="it-IT" sz="3200" b="1" dirty="0" smtClean="0">
              <a:latin typeface="Constantia" pitchFamily="18" charset="0"/>
            </a:endParaRPr>
          </a:p>
          <a:p>
            <a:pPr algn="ctr"/>
            <a:r>
              <a:rPr lang="it-IT" sz="3200" b="1" dirty="0" smtClean="0">
                <a:latin typeface="Constantia" pitchFamily="18" charset="0"/>
              </a:rPr>
              <a:t>Ruolo del Collegio sindacale nel caso in cui eserciti anche l’attività di revisione </a:t>
            </a:r>
            <a:r>
              <a:rPr lang="it-IT" sz="3200" b="1" i="1" dirty="0" smtClean="0">
                <a:latin typeface="Constantia" pitchFamily="18" charset="0"/>
              </a:rPr>
              <a:t>ex </a:t>
            </a:r>
            <a:r>
              <a:rPr lang="it-IT" sz="3200" b="1" i="1" dirty="0" err="1" smtClean="0">
                <a:latin typeface="Constantia" pitchFamily="18" charset="0"/>
              </a:rPr>
              <a:t>lege</a:t>
            </a:r>
            <a:r>
              <a:rPr lang="it-IT" sz="3200" b="1" i="1" dirty="0" smtClean="0">
                <a:latin typeface="Constantia" pitchFamily="18" charset="0"/>
              </a:rPr>
              <a:t>. </a:t>
            </a:r>
          </a:p>
          <a:p>
            <a:endParaRPr lang="it-IT" sz="2400" i="1" dirty="0" smtClean="0">
              <a:latin typeface="Constantia" pitchFamily="18" charset="0"/>
            </a:endParaRPr>
          </a:p>
        </p:txBody>
      </p:sp>
      <p:sp>
        <p:nvSpPr>
          <p:cNvPr id="8" name="Tito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vigilanza nelle PMI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18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1400" dirty="0" smtClean="0">
                <a:solidFill>
                  <a:srgbClr val="7030A0"/>
                </a:solidFill>
                <a:latin typeface="Calibri" pitchFamily="34" charset="0"/>
              </a:rPr>
              <a:t>COLLEGIO SINDACALE INCARICATO DELLA REVISIONE LEGALE</a:t>
            </a:r>
            <a:endParaRPr lang="it-IT" sz="1400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Soggetti incaricabili della revisione legale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r>
              <a:rPr lang="it-IT" sz="2400" dirty="0" smtClean="0"/>
              <a:t>Revisore unico</a:t>
            </a:r>
          </a:p>
          <a:p>
            <a:pPr>
              <a:buNone/>
            </a:pPr>
            <a:endParaRPr lang="it-IT" sz="2400" dirty="0" smtClean="0"/>
          </a:p>
          <a:p>
            <a:r>
              <a:rPr lang="it-IT" sz="2400" dirty="0" smtClean="0"/>
              <a:t>Società di </a:t>
            </a:r>
            <a:r>
              <a:rPr lang="it-IT" sz="2400" dirty="0" smtClean="0"/>
              <a:t>revisione</a:t>
            </a:r>
          </a:p>
          <a:p>
            <a:endParaRPr lang="it-IT" sz="2400" dirty="0" smtClean="0"/>
          </a:p>
          <a:p>
            <a:r>
              <a:rPr lang="it-IT" sz="2400" dirty="0" smtClean="0"/>
              <a:t>Collegio sindacale</a:t>
            </a:r>
          </a:p>
          <a:p>
            <a:pPr>
              <a:buNone/>
            </a:pPr>
            <a:endParaRPr lang="it-IT" sz="24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19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FONTI NORMATIVE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Eredità del TUF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Riforma del diritto societario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D</a:t>
            </a:r>
            <a:r>
              <a:rPr lang="it-IT" dirty="0" smtClean="0"/>
              <a:t>. </a:t>
            </a:r>
            <a:r>
              <a:rPr lang="it-IT" dirty="0" err="1" smtClean="0"/>
              <a:t>Lgs</a:t>
            </a:r>
            <a:r>
              <a:rPr lang="it-IT" dirty="0" smtClean="0"/>
              <a:t>  </a:t>
            </a:r>
            <a:r>
              <a:rPr lang="it-IT" dirty="0" smtClean="0"/>
              <a:t>39/2010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000496" y="1500175"/>
            <a:ext cx="431591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u="sng" dirty="0" smtClean="0"/>
              <a:t>ampliamento della vigilanza </a:t>
            </a:r>
            <a:r>
              <a:rPr lang="it-IT" sz="2000" dirty="0" smtClean="0"/>
              <a:t>nelle non quotate rispetto alla adeguatezza degli assetti organizzativi, amministrativi e contabili</a:t>
            </a:r>
          </a:p>
          <a:p>
            <a:endParaRPr lang="it-IT" sz="2000" u="sng" dirty="0" smtClean="0"/>
          </a:p>
          <a:p>
            <a:r>
              <a:rPr lang="it-IT" sz="2000" u="sng" dirty="0" smtClean="0"/>
              <a:t>estensione </a:t>
            </a:r>
            <a:r>
              <a:rPr lang="it-IT" sz="2000" dirty="0" smtClean="0"/>
              <a:t>al collegio sindacale di non quotate di </a:t>
            </a:r>
            <a:r>
              <a:rPr lang="it-IT" sz="2000" u="sng" dirty="0" smtClean="0"/>
              <a:t>poteri</a:t>
            </a:r>
            <a:r>
              <a:rPr lang="it-IT" sz="2000" dirty="0" smtClean="0"/>
              <a:t> simili a quelli delle quotate</a:t>
            </a:r>
          </a:p>
          <a:p>
            <a:endParaRPr lang="it-IT" sz="2000" dirty="0" smtClean="0"/>
          </a:p>
          <a:p>
            <a:endParaRPr lang="it-IT" sz="2000" dirty="0" smtClean="0"/>
          </a:p>
          <a:p>
            <a:r>
              <a:rPr lang="it-IT" sz="2000" u="sng" dirty="0" smtClean="0"/>
              <a:t>separazione </a:t>
            </a:r>
            <a:r>
              <a:rPr lang="it-IT" sz="2000" u="sng" dirty="0"/>
              <a:t>attività di vigilanza dalla revisione legale</a:t>
            </a:r>
            <a:r>
              <a:rPr lang="it-IT" sz="2000" dirty="0"/>
              <a:t> anche nelle non </a:t>
            </a:r>
            <a:r>
              <a:rPr lang="it-IT" sz="2000" dirty="0" smtClean="0"/>
              <a:t>quotate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1400" dirty="0" smtClean="0">
                <a:solidFill>
                  <a:srgbClr val="7030A0"/>
                </a:solidFill>
                <a:latin typeface="Calibri" pitchFamily="34" charset="0"/>
              </a:rPr>
              <a:t>COLLEGIO SINDACALE INCARICATO DELLA REVISIONE LEGALE</a:t>
            </a:r>
            <a:endParaRPr lang="it-IT" sz="1400" dirty="0"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000" dirty="0" smtClean="0"/>
              <a:t>La revisione legale può essere attribuita al collegio sindacale se</a:t>
            </a:r>
          </a:p>
          <a:p>
            <a:pPr>
              <a:buNone/>
            </a:pPr>
            <a:endParaRPr lang="it-IT" sz="2400" dirty="0" smtClean="0"/>
          </a:p>
          <a:p>
            <a:r>
              <a:rPr lang="it-IT" sz="2000" dirty="0" smtClean="0"/>
              <a:t>la società non sia un ente di interesse pubblico</a:t>
            </a:r>
          </a:p>
          <a:p>
            <a:r>
              <a:rPr lang="it-IT" sz="2000" dirty="0" smtClean="0"/>
              <a:t>la società non sia tenuta alla redazione del bilancio consolidato</a:t>
            </a:r>
          </a:p>
          <a:p>
            <a:r>
              <a:rPr lang="it-IT" sz="2000" dirty="0" smtClean="0"/>
              <a:t>Il collegio sia interamente costituito da revisori contabili</a:t>
            </a:r>
          </a:p>
          <a:p>
            <a:r>
              <a:rPr lang="it-IT" sz="2000" dirty="0" smtClean="0"/>
              <a:t>ciò sia previsto nello statuto sociale</a:t>
            </a:r>
          </a:p>
          <a:p>
            <a:endParaRPr lang="it-IT" sz="2400" dirty="0" smtClean="0"/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20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1400" dirty="0" smtClean="0">
                <a:solidFill>
                  <a:srgbClr val="7030A0"/>
                </a:solidFill>
                <a:latin typeface="Calibri" pitchFamily="34" charset="0"/>
              </a:rPr>
              <a:t>COLLEGIO SINDACALE INCARICATO DELLA REVISIONE LEGALE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Società per azioni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21</a:t>
            </a:fld>
            <a:endParaRPr lang="it-IT" dirty="0"/>
          </a:p>
        </p:txBody>
      </p:sp>
      <p:graphicFrame>
        <p:nvGraphicFramePr>
          <p:cNvPr id="4" name="Diagramma 3"/>
          <p:cNvGraphicFramePr/>
          <p:nvPr/>
        </p:nvGraphicFramePr>
        <p:xfrm>
          <a:off x="2071670" y="1714488"/>
          <a:ext cx="5738810" cy="399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Connettore 2 10"/>
          <p:cNvCxnSpPr/>
          <p:nvPr/>
        </p:nvCxnSpPr>
        <p:spPr>
          <a:xfrm rot="5400000">
            <a:off x="3214678" y="400050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 rot="16200000" flipH="1">
            <a:off x="4964909" y="3250405"/>
            <a:ext cx="342896" cy="2714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rot="5400000" flipH="1" flipV="1">
            <a:off x="4964909" y="2393149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1400" dirty="0" smtClean="0">
                <a:solidFill>
                  <a:srgbClr val="7030A0"/>
                </a:solidFill>
                <a:latin typeface="Calibri" pitchFamily="34" charset="0"/>
              </a:rPr>
              <a:t>COLLEGIO SINDACALE INCARICATO DELLA REVISIONE LEGALE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Società a responsabilità limitata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22</a:t>
            </a:fld>
            <a:endParaRPr lang="it-IT" dirty="0"/>
          </a:p>
        </p:txBody>
      </p:sp>
      <p:graphicFrame>
        <p:nvGraphicFramePr>
          <p:cNvPr id="4" name="Diagramma 3"/>
          <p:cNvGraphicFramePr/>
          <p:nvPr/>
        </p:nvGraphicFramePr>
        <p:xfrm>
          <a:off x="2071670" y="1714488"/>
          <a:ext cx="5738810" cy="399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reccia in giù 5"/>
          <p:cNvSpPr/>
          <p:nvPr/>
        </p:nvSpPr>
        <p:spPr>
          <a:xfrm>
            <a:off x="6429388" y="4214818"/>
            <a:ext cx="484632" cy="835532"/>
          </a:xfrm>
          <a:prstGeom prst="down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715008" y="5214950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In presenza dei requisiti previsti dall’art. 2477 C.C.</a:t>
            </a:r>
            <a:endParaRPr lang="it-IT" sz="1600" dirty="0"/>
          </a:p>
        </p:txBody>
      </p:sp>
      <p:cxnSp>
        <p:nvCxnSpPr>
          <p:cNvPr id="9" name="Connettore 2 8"/>
          <p:cNvCxnSpPr/>
          <p:nvPr/>
        </p:nvCxnSpPr>
        <p:spPr>
          <a:xfrm rot="5400000">
            <a:off x="3214678" y="400050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rot="16200000" flipH="1">
            <a:off x="4964909" y="3178967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rot="5400000" flipH="1" flipV="1">
            <a:off x="4929190" y="2500306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1400" dirty="0" smtClean="0">
                <a:solidFill>
                  <a:srgbClr val="7030A0"/>
                </a:solidFill>
                <a:latin typeface="Calibri" pitchFamily="34" charset="0"/>
              </a:rPr>
              <a:t>COLLEGIO SINDACALE INCARICATO DELLA REVISIONE LEGALE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it-IT" sz="5900" b="1" dirty="0" smtClean="0"/>
              <a:t>Finalità della revisione legale</a:t>
            </a:r>
          </a:p>
          <a:p>
            <a:pPr>
              <a:buNone/>
            </a:pPr>
            <a:endParaRPr lang="it-IT" sz="5900" dirty="0" smtClean="0"/>
          </a:p>
          <a:p>
            <a:r>
              <a:rPr lang="it-IT" sz="5900" dirty="0" smtClean="0"/>
              <a:t>Accrescere il livello di fiducia degli utilizzatori nel bilancio attraverso l’espressione di un giudizio circa la </a:t>
            </a:r>
            <a:r>
              <a:rPr lang="it-IT" sz="5900" u="sng" dirty="0" smtClean="0"/>
              <a:t>redazione del bilancio</a:t>
            </a:r>
            <a:r>
              <a:rPr lang="it-IT" sz="5900" dirty="0" smtClean="0"/>
              <a:t>, sul fatto che dia una rappresentazione veritiera e corretta in conformità al quadro normativo applicabile:</a:t>
            </a:r>
          </a:p>
          <a:p>
            <a:pPr>
              <a:buNone/>
            </a:pPr>
            <a:endParaRPr lang="it-IT" sz="5900" dirty="0" smtClean="0"/>
          </a:p>
          <a:p>
            <a:pPr>
              <a:buNone/>
            </a:pPr>
            <a:r>
              <a:rPr lang="it-IT" sz="5900" dirty="0" smtClean="0"/>
              <a:t>		</a:t>
            </a:r>
            <a:r>
              <a:rPr lang="it-IT" sz="5900" dirty="0">
                <a:solidFill>
                  <a:schemeClr val="accent2"/>
                </a:solidFill>
              </a:rPr>
              <a:t>Norme italiane (C.C.) interpretate ed integrate dai principi 	contabili </a:t>
            </a:r>
            <a:r>
              <a:rPr lang="it-IT" sz="5900" dirty="0" smtClean="0">
                <a:solidFill>
                  <a:schemeClr val="accent2"/>
                </a:solidFill>
              </a:rPr>
              <a:t>italiani</a:t>
            </a:r>
          </a:p>
          <a:p>
            <a:pPr>
              <a:buNone/>
            </a:pPr>
            <a:endParaRPr lang="it-IT" sz="5900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it-IT" sz="5900" dirty="0" smtClean="0">
                <a:solidFill>
                  <a:schemeClr val="accent2"/>
                </a:solidFill>
              </a:rPr>
              <a:t>		Principi contabili internazionali (IFRS) </a:t>
            </a:r>
          </a:p>
          <a:p>
            <a:pPr>
              <a:buNone/>
            </a:pPr>
            <a:r>
              <a:rPr lang="it-IT" sz="5900" dirty="0" smtClean="0">
                <a:solidFill>
                  <a:schemeClr val="accent2"/>
                </a:solidFill>
              </a:rPr>
              <a:t>		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23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1400" dirty="0" smtClean="0">
                <a:solidFill>
                  <a:srgbClr val="7030A0"/>
                </a:solidFill>
                <a:latin typeface="Calibri" pitchFamily="34" charset="0"/>
              </a:rPr>
              <a:t>COLLEGIO SINDACALE INCARICATO DELLA REVISIONE LEGALE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>
                <a:solidFill>
                  <a:schemeClr val="accent1"/>
                </a:solidFill>
              </a:rPr>
              <a:t>Obiettivi generali del revisore </a:t>
            </a:r>
          </a:p>
          <a:p>
            <a:pPr>
              <a:buNone/>
            </a:pPr>
            <a:endParaRPr lang="it-IT" dirty="0">
              <a:solidFill>
                <a:schemeClr val="accent1"/>
              </a:solidFill>
            </a:endParaRPr>
          </a:p>
          <a:p>
            <a:pPr>
              <a:buNone/>
            </a:pPr>
            <a:endParaRPr lang="it-IT" dirty="0" smtClean="0">
              <a:solidFill>
                <a:schemeClr val="accent1"/>
              </a:solidFill>
            </a:endParaRPr>
          </a:p>
          <a:p>
            <a:r>
              <a:rPr lang="it-IT" dirty="0" smtClean="0"/>
              <a:t>Acquisire una </a:t>
            </a:r>
            <a:r>
              <a:rPr lang="it-IT" u="sng" dirty="0" smtClean="0"/>
              <a:t>ragionevole sicurezza</a:t>
            </a:r>
            <a:r>
              <a:rPr lang="it-IT" dirty="0" smtClean="0"/>
              <a:t> che il bilancio nel suo complesso non contenga errori significativi, dovuti a frodi o a comportamenti o eventi non intenzionali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Emettere una </a:t>
            </a:r>
            <a:r>
              <a:rPr lang="it-IT" u="sng" dirty="0" smtClean="0"/>
              <a:t>relazione sul bilancio </a:t>
            </a:r>
            <a:r>
              <a:rPr lang="it-IT" dirty="0" smtClean="0"/>
              <a:t>ed effettuare comunicazioni come richiesto dai principi di revisione, in conformità ai risultati ottenuti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24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1400" dirty="0" smtClean="0">
                <a:solidFill>
                  <a:srgbClr val="7030A0"/>
                </a:solidFill>
                <a:latin typeface="Calibri" pitchFamily="34" charset="0"/>
              </a:rPr>
              <a:t>COLLEGIO SINDACALE INCARICATO DELLA REVISIONE LEGALE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solidFill>
                  <a:srgbClr val="FFC000"/>
                </a:solidFill>
              </a:rPr>
              <a:t>ELEMENTI DI CONVERGENZA E DISTINZIONE NELLE SFERE DI INTERVENTO DI SINDACI E REVISORI</a:t>
            </a:r>
          </a:p>
          <a:p>
            <a:pPr>
              <a:buNone/>
            </a:pPr>
            <a:endParaRPr lang="it-IT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it-IT" dirty="0" smtClean="0"/>
              <a:t>Rif. Documento 15/01/2016 FNC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Collegio sindacale al centro del sistema dei flussi interorganici e con i terzi nel sistema dei controlli con preminenza delle norme del Codice Civile anche quando il collegio sia incaricato anche della revisione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Revisione legale funzione esterna cui trova applicazione la disciplina del d.lgs. N.39/2010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25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1400" dirty="0" smtClean="0">
                <a:solidFill>
                  <a:srgbClr val="7030A0"/>
                </a:solidFill>
                <a:latin typeface="Calibri" pitchFamily="34" charset="0"/>
              </a:rPr>
              <a:t>COLLEGIO SINDACALE INCARICATO DELLA REVISIONE LEGALE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>
              <a:buNone/>
            </a:pPr>
            <a:r>
              <a:rPr lang="it-IT" sz="3000" dirty="0" smtClean="0">
                <a:solidFill>
                  <a:srgbClr val="FFC000"/>
                </a:solidFill>
              </a:rPr>
              <a:t>ELEMENTI DI CONVERGENZA E DISTINZIONE NELLE SFERE DI INTERVENTO DI SINDACI E REVISORI</a:t>
            </a:r>
          </a:p>
          <a:p>
            <a:pPr marL="0">
              <a:buNone/>
            </a:pPr>
            <a:endParaRPr lang="it-IT" sz="30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it-IT" sz="2200" dirty="0" err="1" smtClean="0"/>
              <a:t>Rif</a:t>
            </a:r>
            <a:r>
              <a:rPr lang="it-IT" sz="2200" dirty="0" smtClean="0"/>
              <a:t> Documento 15/01/2016 FNC</a:t>
            </a:r>
          </a:p>
          <a:p>
            <a:pPr>
              <a:buNone/>
            </a:pPr>
            <a:endParaRPr lang="it-IT" sz="2200" dirty="0" smtClean="0"/>
          </a:p>
          <a:p>
            <a:pPr>
              <a:buNone/>
            </a:pPr>
            <a:r>
              <a:rPr lang="it-IT" sz="2200" dirty="0" smtClean="0"/>
              <a:t>Relazione ex art. 2429 c.c.</a:t>
            </a:r>
          </a:p>
          <a:p>
            <a:pPr>
              <a:buNone/>
            </a:pPr>
            <a:r>
              <a:rPr lang="it-IT" sz="2200" dirty="0" smtClean="0"/>
              <a:t>	il collegio sindacale viene chiamato ad esprimere una valutazione sull’andamento generale della gestione e di come essa venga rappresentata nel bilancio</a:t>
            </a:r>
          </a:p>
          <a:p>
            <a:pPr>
              <a:buNone/>
            </a:pPr>
            <a:endParaRPr lang="it-IT" sz="2200" dirty="0" smtClean="0"/>
          </a:p>
          <a:p>
            <a:pPr>
              <a:buNone/>
            </a:pPr>
            <a:r>
              <a:rPr lang="it-IT" sz="2200" dirty="0" smtClean="0"/>
              <a:t>Relazione ai sensi dell’art. 14 d.lgs. 39/2010</a:t>
            </a:r>
          </a:p>
          <a:p>
            <a:pPr>
              <a:buNone/>
            </a:pPr>
            <a:r>
              <a:rPr lang="it-IT" sz="2200" dirty="0" smtClean="0"/>
              <a:t>	il revisore legale esprime un giudizio sul bilancio di esercizio (e sul consolidato se redatto)</a:t>
            </a:r>
          </a:p>
          <a:p>
            <a:pPr>
              <a:buNone/>
            </a:pPr>
            <a:r>
              <a:rPr lang="it-IT" sz="2200" dirty="0" smtClean="0"/>
              <a:t>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26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2400" dirty="0" smtClean="0">
                <a:solidFill>
                  <a:srgbClr val="0070C0"/>
                </a:solidFill>
              </a:rPr>
              <a:t>LINEE GUIDA DEL CNDCEC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66659"/>
            <a:ext cx="3322712" cy="4824536"/>
          </a:xfrm>
        </p:spPr>
        <p:txBody>
          <a:bodyPr>
            <a:normAutofit/>
          </a:bodyPr>
          <a:lstStyle/>
          <a:p>
            <a:r>
              <a:rPr lang="it-IT" dirty="0" smtClean="0"/>
              <a:t>Per il collegio sindacale di non quotate 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Per il sindaco unico nelle SRL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779912" y="1566659"/>
            <a:ext cx="504056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DOCUMENTO  GIUGNO 2015 (Guida operativa sull'attività di vigilanza del collegio sindacale delle non quotate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nell'ambito dei controlli sull'assetto organizzativo)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DOCUMENTO  SETTEMBRE 2016 (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Principi di comportamento del collegio sindacale di società non quotate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DOCUMENTO </a:t>
            </a:r>
            <a:r>
              <a:rPr lang="it-IT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DICEMBRE 2015 (</a:t>
            </a:r>
            <a:r>
              <a:rPr lang="it-IT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Linee guida per il sindaco unico</a:t>
            </a:r>
            <a:r>
              <a:rPr lang="it-IT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it-IT" sz="20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71612"/>
            <a:ext cx="2900354" cy="4554551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it-IT" sz="1900" b="1" i="1" dirty="0" smtClean="0">
              <a:latin typeface="Bookman Old Style" pitchFamily="18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1900" b="1" i="1" dirty="0" smtClean="0">
                <a:latin typeface="Bookman Old Style" pitchFamily="18" charset="0"/>
                <a:ea typeface="Verdana" pitchFamily="34" charset="0"/>
                <a:cs typeface="Verdana" pitchFamily="34" charset="0"/>
              </a:rPr>
              <a:t>ART. 2403 C.C.</a:t>
            </a:r>
          </a:p>
          <a:p>
            <a:pPr>
              <a:buNone/>
            </a:pPr>
            <a:r>
              <a:rPr lang="it-IT" sz="2400" dirty="0" smtClean="0"/>
              <a:t>previgente</a:t>
            </a:r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vigente</a:t>
            </a:r>
            <a:endParaRPr lang="it-IT" sz="2400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3428993" y="1571612"/>
            <a:ext cx="5715008" cy="4737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i="1" dirty="0" smtClean="0"/>
              <a:t>"...</a:t>
            </a:r>
            <a:r>
              <a:rPr lang="it-IT" sz="2000" i="1" dirty="0"/>
              <a:t>controllare l'amministrazione. .., vigilare sull'osservanza della legge e dell'atto costitutivo ed accertare la regolare tenuta della contabilità sociale, la corrispondenza del bilancio alle risultanze dei libri e delle scritture contabili e l'osservanza delle norme per la valutazione del </a:t>
            </a:r>
            <a:r>
              <a:rPr lang="it-IT" sz="2000" i="1" dirty="0" smtClean="0"/>
              <a:t>patrimonio“</a:t>
            </a:r>
          </a:p>
          <a:p>
            <a:pPr>
              <a:buNone/>
            </a:pPr>
            <a:endParaRPr lang="it-IT" sz="2000" i="1" dirty="0" smtClean="0"/>
          </a:p>
          <a:p>
            <a:pPr>
              <a:buNone/>
            </a:pPr>
            <a:r>
              <a:rPr lang="it-IT" sz="2000" i="1" dirty="0" smtClean="0"/>
              <a:t>"...</a:t>
            </a:r>
            <a:r>
              <a:rPr lang="it-IT" sz="2000" i="1" dirty="0"/>
              <a:t>vigila sull'osservanza della legge e dello statuto, sul rispetto dei principi di corretta amministrazione ed in particolare sull'adeguatezza dell'assetto organizzativo, amministrativo e contabile adottato dalla società e sul suo concreto funzionamento"</a:t>
            </a:r>
          </a:p>
          <a:p>
            <a:pPr>
              <a:buNone/>
            </a:pPr>
            <a:endParaRPr lang="it-IT" sz="2000" i="1" dirty="0" smtClean="0"/>
          </a:p>
          <a:p>
            <a:pPr>
              <a:buNone/>
            </a:pPr>
            <a:endParaRPr lang="it-IT" sz="2000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7544" y="836712"/>
            <a:ext cx="8280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67544" y="620688"/>
            <a:ext cx="821925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</a:p>
          <a:p>
            <a:r>
              <a:rPr lang="it-IT" sz="2400" dirty="0" smtClean="0">
                <a:solidFill>
                  <a:schemeClr val="accent2"/>
                </a:solidFill>
              </a:rPr>
              <a:t>DOVERI DELL’ORGANO </a:t>
            </a:r>
            <a:r>
              <a:rPr lang="it-IT" sz="2400" dirty="0" err="1" smtClean="0">
                <a:solidFill>
                  <a:schemeClr val="accent2"/>
                </a:solidFill>
              </a:rPr>
              <a:t>DI</a:t>
            </a:r>
            <a:r>
              <a:rPr lang="it-IT" sz="2400" dirty="0" smtClean="0">
                <a:solidFill>
                  <a:schemeClr val="accent2"/>
                </a:solidFill>
              </a:rPr>
              <a:t> CONTROLLO</a:t>
            </a:r>
          </a:p>
          <a:p>
            <a:r>
              <a:rPr lang="it-IT" sz="1900" i="1" dirty="0" smtClean="0"/>
              <a:t>rif. normativi: art. 2403 C.C., 2405 C.C. e  2429 , </a:t>
            </a:r>
            <a:r>
              <a:rPr lang="it-IT" sz="1900" i="1" dirty="0" err="1" smtClean="0"/>
              <a:t>co</a:t>
            </a:r>
            <a:r>
              <a:rPr lang="it-IT" sz="1900" i="1" dirty="0" smtClean="0"/>
              <a:t> 2 C.C.</a:t>
            </a:r>
            <a:endParaRPr lang="it-IT" sz="1900" dirty="0" smtClean="0">
              <a:solidFill>
                <a:schemeClr val="accent2"/>
              </a:solidFill>
            </a:endParaRPr>
          </a:p>
          <a:p>
            <a:endParaRPr lang="it-IT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71612"/>
            <a:ext cx="2900354" cy="455455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it-IT" sz="1900" b="1" i="1" dirty="0" smtClean="0">
              <a:latin typeface="Bookman Old Style" pitchFamily="18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it-IT" sz="1900" b="1" i="1" dirty="0" smtClean="0">
                <a:latin typeface="Bookman Old Style" pitchFamily="18" charset="0"/>
                <a:ea typeface="Verdana" pitchFamily="34" charset="0"/>
                <a:cs typeface="Verdana" pitchFamily="34" charset="0"/>
              </a:rPr>
              <a:t>ART. </a:t>
            </a:r>
            <a:r>
              <a:rPr lang="it-IT" sz="1900" b="1" i="1" dirty="0" smtClean="0">
                <a:latin typeface="Bookman Old Style" pitchFamily="18" charset="0"/>
                <a:ea typeface="Verdana" pitchFamily="34" charset="0"/>
                <a:cs typeface="Verdana" pitchFamily="34" charset="0"/>
              </a:rPr>
              <a:t>2477 </a:t>
            </a:r>
            <a:r>
              <a:rPr lang="it-IT" sz="1900" b="1" i="1" dirty="0" smtClean="0">
                <a:latin typeface="Bookman Old Style" pitchFamily="18" charset="0"/>
                <a:ea typeface="Verdana" pitchFamily="34" charset="0"/>
                <a:cs typeface="Verdana" pitchFamily="34" charset="0"/>
              </a:rPr>
              <a:t>C.C.</a:t>
            </a:r>
          </a:p>
          <a:p>
            <a:pPr>
              <a:buNone/>
            </a:pPr>
            <a:r>
              <a:rPr lang="it-IT" sz="2400" i="1" dirty="0" smtClean="0"/>
              <a:t>Sindaco </a:t>
            </a:r>
            <a:r>
              <a:rPr lang="it-IT" sz="2400" i="1" dirty="0" smtClean="0"/>
              <a:t>  e</a:t>
            </a:r>
            <a:r>
              <a:rPr lang="it-IT" sz="2400" i="1" dirty="0" smtClean="0"/>
              <a:t>(?)</a:t>
            </a:r>
          </a:p>
          <a:p>
            <a:pPr>
              <a:buNone/>
            </a:pPr>
            <a:r>
              <a:rPr lang="it-IT" sz="2400" i="1" dirty="0" smtClean="0"/>
              <a:t>  revisione legale dei conti</a:t>
            </a:r>
            <a:endParaRPr lang="it-IT" sz="2400" i="1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3428993" y="1571612"/>
            <a:ext cx="5715008" cy="4737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i="1" dirty="0" smtClean="0"/>
              <a:t>“l’atto costitutivo può </a:t>
            </a:r>
            <a:r>
              <a:rPr lang="it-IT" sz="2000" i="1" dirty="0" err="1" smtClean="0"/>
              <a:t>prevedere…</a:t>
            </a:r>
            <a:r>
              <a:rPr lang="it-IT" sz="2000" i="1" dirty="0" smtClean="0"/>
              <a:t> la nomina di un organo di controllo o di un revisore. Se lo statuto non prevede diversamente, l’organo di controllo è costituito da un solo membro effettivo.</a:t>
            </a:r>
          </a:p>
          <a:p>
            <a:pPr>
              <a:buNone/>
            </a:pPr>
            <a:r>
              <a:rPr lang="it-IT" sz="2000" i="1" dirty="0" smtClean="0"/>
              <a:t>La </a:t>
            </a:r>
            <a:r>
              <a:rPr lang="it-IT" sz="2000" i="1" dirty="0" err="1" smtClean="0"/>
              <a:t>nomina…</a:t>
            </a:r>
            <a:r>
              <a:rPr lang="it-IT" sz="2000" i="1" dirty="0" smtClean="0"/>
              <a:t> è obbligatoria se la società:</a:t>
            </a:r>
          </a:p>
          <a:p>
            <a:pPr>
              <a:buNone/>
            </a:pPr>
            <a:r>
              <a:rPr lang="it-IT" sz="2000" i="1" dirty="0" smtClean="0"/>
              <a:t>a)è tenuta alla redazione del bilancio consolidato</a:t>
            </a:r>
          </a:p>
          <a:p>
            <a:pPr>
              <a:buNone/>
            </a:pPr>
            <a:r>
              <a:rPr lang="it-IT" sz="2000" i="1" dirty="0" smtClean="0"/>
              <a:t>b)controlla una società obbligata alla revisione legale</a:t>
            </a:r>
          </a:p>
          <a:p>
            <a:pPr>
              <a:buNone/>
            </a:pPr>
            <a:r>
              <a:rPr lang="it-IT" sz="2000" i="1" dirty="0" smtClean="0"/>
              <a:t>c)per due esercizi consecutivi ha superato due dei limiti indicati nel primo comma dell’art. 2435bis.</a:t>
            </a:r>
          </a:p>
          <a:p>
            <a:pPr>
              <a:buNone/>
            </a:pPr>
            <a:r>
              <a:rPr lang="it-IT" sz="2000" i="1" dirty="0" err="1" smtClean="0"/>
              <a:t>……</a:t>
            </a:r>
            <a:endParaRPr lang="it-IT" sz="2000" i="1" dirty="0" smtClean="0"/>
          </a:p>
          <a:p>
            <a:pPr>
              <a:buNone/>
            </a:pPr>
            <a:r>
              <a:rPr lang="it-IT" sz="2000" i="1" dirty="0" smtClean="0"/>
              <a:t>Nel caso di nomina di un organo di controllo , anche</a:t>
            </a:r>
          </a:p>
          <a:p>
            <a:pPr>
              <a:buNone/>
            </a:pPr>
            <a:r>
              <a:rPr lang="it-IT" sz="2000" i="1" dirty="0" smtClean="0"/>
              <a:t>monocratico, si applicano le disposizioni sul collegio</a:t>
            </a:r>
          </a:p>
          <a:p>
            <a:pPr>
              <a:buNone/>
            </a:pPr>
            <a:r>
              <a:rPr lang="it-IT" sz="2000" i="1" dirty="0" smtClean="0"/>
              <a:t>sindacale previste per le società per azioni.</a:t>
            </a:r>
            <a:endParaRPr lang="it-IT" sz="2000" i="1" dirty="0" smtClean="0"/>
          </a:p>
          <a:p>
            <a:pPr>
              <a:buNone/>
            </a:pPr>
            <a:endParaRPr lang="it-IT" sz="2000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7544" y="836712"/>
            <a:ext cx="8280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67544" y="620688"/>
            <a:ext cx="821925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</a:p>
          <a:p>
            <a:r>
              <a:rPr lang="it-IT" sz="2400" dirty="0" smtClean="0">
                <a:solidFill>
                  <a:schemeClr val="accent2"/>
                </a:solidFill>
              </a:rPr>
              <a:t>DOVERI DELL’ORGANO </a:t>
            </a:r>
            <a:r>
              <a:rPr lang="it-IT" sz="2400" dirty="0" err="1" smtClean="0">
                <a:solidFill>
                  <a:schemeClr val="accent2"/>
                </a:solidFill>
              </a:rPr>
              <a:t>DI</a:t>
            </a:r>
            <a:r>
              <a:rPr lang="it-IT" sz="2400" dirty="0" smtClean="0">
                <a:solidFill>
                  <a:schemeClr val="accent2"/>
                </a:solidFill>
              </a:rPr>
              <a:t> CONTROLLO</a:t>
            </a:r>
          </a:p>
          <a:p>
            <a:r>
              <a:rPr lang="it-IT" sz="1900" i="1" dirty="0" smtClean="0"/>
              <a:t>rif. normativi: art. </a:t>
            </a:r>
            <a:r>
              <a:rPr lang="it-IT" sz="1900" i="1" dirty="0" smtClean="0"/>
              <a:t>2477 </a:t>
            </a:r>
            <a:r>
              <a:rPr lang="it-IT" sz="1900" i="1" dirty="0" smtClean="0"/>
              <a:t>C.C., 2405 C.C. e  2429 , </a:t>
            </a:r>
            <a:r>
              <a:rPr lang="it-IT" sz="1900" i="1" dirty="0" err="1" smtClean="0"/>
              <a:t>co</a:t>
            </a:r>
            <a:r>
              <a:rPr lang="it-IT" sz="1900" i="1" dirty="0" smtClean="0"/>
              <a:t> 2 C.C.</a:t>
            </a:r>
            <a:endParaRPr lang="it-IT" sz="1900" dirty="0" smtClean="0">
              <a:solidFill>
                <a:schemeClr val="accent2"/>
              </a:solidFill>
            </a:endParaRPr>
          </a:p>
          <a:p>
            <a:endParaRPr lang="it-IT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2400" dirty="0" smtClean="0">
                <a:latin typeface="Calibri" pitchFamily="34" charset="0"/>
              </a:rPr>
              <a:t>ATTIVITA’ </a:t>
            </a:r>
            <a:r>
              <a:rPr lang="it-IT" sz="2400" dirty="0" err="1" smtClean="0">
                <a:latin typeface="Calibri" pitchFamily="34" charset="0"/>
              </a:rPr>
              <a:t>DI</a:t>
            </a:r>
            <a:r>
              <a:rPr lang="it-IT" sz="2400" dirty="0" smtClean="0">
                <a:latin typeface="Calibri" pitchFamily="34" charset="0"/>
              </a:rPr>
              <a:t> VIGILANZA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00174"/>
            <a:ext cx="8543956" cy="462598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it-IT" u="sng" dirty="0" smtClean="0">
                <a:solidFill>
                  <a:srgbClr val="FF0000"/>
                </a:solidFill>
              </a:rPr>
              <a:t>VIGILARE 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SULL'OSSERVANZA 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DELLA LEGGE E DELLO STATUTO </a:t>
            </a:r>
          </a:p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4357687" y="1571612"/>
            <a:ext cx="4786314" cy="4554551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verifica di </a:t>
            </a:r>
            <a:r>
              <a:rPr lang="it-IT" sz="2000" u="sng" dirty="0" smtClean="0"/>
              <a:t>conformità</a:t>
            </a:r>
            <a:r>
              <a:rPr lang="it-IT" sz="2000" dirty="0" smtClean="0"/>
              <a:t> degli atti sociali e delle deliberazioni degli organi societari alle leggi e alle disposizioni </a:t>
            </a:r>
            <a:r>
              <a:rPr lang="it-IT" sz="2000" dirty="0" smtClean="0"/>
              <a:t>statutarie</a:t>
            </a:r>
          </a:p>
          <a:p>
            <a:pPr>
              <a:buNone/>
            </a:pPr>
            <a:endParaRPr lang="it-IT" sz="2000" dirty="0" smtClean="0"/>
          </a:p>
          <a:p>
            <a:r>
              <a:rPr lang="it-IT" sz="2000" u="sng" dirty="0" smtClean="0"/>
              <a:t>adempimenti</a:t>
            </a:r>
            <a:r>
              <a:rPr lang="it-IT" sz="2000" dirty="0" smtClean="0"/>
              <a:t> di natura fiscale, previdenziale, antiriciclaggio, </a:t>
            </a:r>
            <a:r>
              <a:rPr lang="it-IT" sz="2000" dirty="0" smtClean="0"/>
              <a:t>ambientale</a:t>
            </a:r>
          </a:p>
          <a:p>
            <a:pPr>
              <a:buNone/>
            </a:pPr>
            <a:endParaRPr lang="it-IT" sz="2000" dirty="0" smtClean="0"/>
          </a:p>
          <a:p>
            <a:r>
              <a:rPr lang="it-IT" sz="2000" dirty="0" smtClean="0"/>
              <a:t>osservanza delle </a:t>
            </a:r>
            <a:r>
              <a:rPr lang="it-IT" sz="2000" u="sng" dirty="0" smtClean="0"/>
              <a:t>specifiche normative</a:t>
            </a:r>
            <a:r>
              <a:rPr lang="it-IT" sz="2000" dirty="0" smtClean="0"/>
              <a:t> applicabili in particolari settori (alimentare, ambiente, sicurezza)</a:t>
            </a:r>
          </a:p>
          <a:p>
            <a:endParaRPr lang="it-IT" sz="2000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467544" y="620688"/>
            <a:ext cx="821925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latin typeface="Calibri" pitchFamily="34" charset="0"/>
              </a:rPr>
              <a:t/>
            </a:r>
            <a:br>
              <a:rPr lang="it-IT" sz="3200" dirty="0" smtClean="0">
                <a:latin typeface="Calibri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71612"/>
            <a:ext cx="8543956" cy="455455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it-IT" u="sng" dirty="0" smtClean="0">
                <a:solidFill>
                  <a:srgbClr val="FF0000"/>
                </a:solidFill>
              </a:rPr>
              <a:t>VIGILARE 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SUL RISPETTO DEI PRINCIPI </a:t>
            </a:r>
          </a:p>
          <a:p>
            <a:pPr>
              <a:buNone/>
            </a:pP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CORRETTA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AMMINISTRAZIONE </a:t>
            </a:r>
          </a:p>
          <a:p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4886325" y="1585913"/>
            <a:ext cx="4257675" cy="4554537"/>
          </a:xfrm>
        </p:spPr>
        <p:txBody>
          <a:bodyPr>
            <a:normAutofit/>
          </a:bodyPr>
          <a:lstStyle/>
          <a:p>
            <a:r>
              <a:rPr lang="it-IT" sz="2000" dirty="0" smtClean="0"/>
              <a:t>no controllo di merito sull'opportunità o convenienza di </a:t>
            </a:r>
            <a:r>
              <a:rPr lang="it-IT" sz="2000" u="sng" dirty="0" smtClean="0"/>
              <a:t>scelte di </a:t>
            </a:r>
            <a:r>
              <a:rPr lang="it-IT" sz="2000" u="sng" dirty="0" smtClean="0"/>
              <a:t>gestione</a:t>
            </a:r>
          </a:p>
          <a:p>
            <a:pPr>
              <a:buNone/>
            </a:pPr>
            <a:endParaRPr lang="it-IT" sz="2000" u="sng" dirty="0" smtClean="0"/>
          </a:p>
          <a:p>
            <a:r>
              <a:rPr lang="it-IT" sz="2000" dirty="0" smtClean="0"/>
              <a:t>si verifica della correttezza del </a:t>
            </a:r>
            <a:r>
              <a:rPr lang="it-IT" sz="2000" u="sng" dirty="0" smtClean="0"/>
              <a:t>processo decisionale </a:t>
            </a:r>
            <a:endParaRPr lang="it-IT" sz="2000" u="sng" dirty="0" smtClean="0"/>
          </a:p>
          <a:p>
            <a:endParaRPr lang="it-IT" sz="2000" u="sng" dirty="0" smtClean="0"/>
          </a:p>
          <a:p>
            <a:r>
              <a:rPr lang="it-IT" sz="2000" dirty="0" smtClean="0"/>
              <a:t>si </a:t>
            </a:r>
            <a:r>
              <a:rPr lang="it-IT" sz="2000" dirty="0" smtClean="0"/>
              <a:t>verifica della </a:t>
            </a:r>
            <a:r>
              <a:rPr lang="it-IT" sz="2000" u="sng" dirty="0" smtClean="0"/>
              <a:t>compatibilità</a:t>
            </a:r>
            <a:r>
              <a:rPr lang="it-IT" sz="2000" dirty="0" smtClean="0"/>
              <a:t> delle scelte con gli obiettivi </a:t>
            </a:r>
            <a:r>
              <a:rPr lang="it-IT" sz="2000" dirty="0" smtClean="0"/>
              <a:t>posti</a:t>
            </a:r>
          </a:p>
          <a:p>
            <a:pPr>
              <a:buNone/>
            </a:pPr>
            <a:endParaRPr lang="it-IT" sz="2000" dirty="0" smtClean="0"/>
          </a:p>
          <a:p>
            <a:r>
              <a:rPr lang="it-IT" sz="2000" dirty="0" smtClean="0"/>
              <a:t>supporto di adeguata </a:t>
            </a:r>
            <a:r>
              <a:rPr lang="it-IT" sz="2000" u="sng" dirty="0" smtClean="0"/>
              <a:t>documentazione</a:t>
            </a:r>
          </a:p>
          <a:p>
            <a:endParaRPr lang="it-IT" sz="2000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7544" y="620688"/>
            <a:ext cx="821925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4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2400" dirty="0" smtClean="0">
                <a:latin typeface="Calibri" pitchFamily="34" charset="0"/>
              </a:rPr>
              <a:t>ATTIVITA’ </a:t>
            </a:r>
            <a:r>
              <a:rPr lang="it-IT" sz="2400" dirty="0" err="1" smtClean="0">
                <a:latin typeface="Calibri" pitchFamily="34" charset="0"/>
              </a:rPr>
              <a:t>DI</a:t>
            </a:r>
            <a:r>
              <a:rPr lang="it-IT" sz="2400" dirty="0" smtClean="0">
                <a:latin typeface="Calibri" pitchFamily="34" charset="0"/>
              </a:rPr>
              <a:t> VIGILANZA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700" dirty="0" smtClean="0">
                <a:solidFill>
                  <a:srgbClr val="00B050"/>
                </a:solidFill>
                <a:latin typeface="Calibri" pitchFamily="34" charset="0"/>
              </a:rPr>
              <a:t>La vigilanza nelle PMI</a:t>
            </a:r>
            <a:br>
              <a:rPr lang="it-IT" sz="27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it-IT" sz="2700" dirty="0" smtClean="0">
                <a:latin typeface="Calibri" pitchFamily="34" charset="0"/>
              </a:rPr>
              <a:t>ATTIVITA’ </a:t>
            </a:r>
            <a:r>
              <a:rPr lang="it-IT" sz="2700" dirty="0" err="1" smtClean="0">
                <a:latin typeface="Calibri" pitchFamily="34" charset="0"/>
              </a:rPr>
              <a:t>DI</a:t>
            </a:r>
            <a:r>
              <a:rPr lang="it-IT" sz="2700" dirty="0" smtClean="0">
                <a:latin typeface="Calibri" pitchFamily="34" charset="0"/>
              </a:rPr>
              <a:t> VIGILANZA</a:t>
            </a:r>
            <a:r>
              <a:rPr lang="it-IT" sz="3200" dirty="0" smtClean="0"/>
              <a:t/>
            </a:r>
            <a:br>
              <a:rPr lang="it-IT" sz="3200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428736"/>
            <a:ext cx="8715436" cy="469742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it-IT" u="sng" dirty="0" smtClean="0">
                <a:solidFill>
                  <a:srgbClr val="FF0000"/>
                </a:solidFill>
              </a:rPr>
              <a:t>VIGILARE, IN PARTICOLARE,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algn="just">
              <a:buNone/>
            </a:pPr>
            <a:r>
              <a:rPr lang="it-IT" dirty="0" smtClean="0">
                <a:solidFill>
                  <a:srgbClr val="FF0000"/>
                </a:solidFill>
              </a:rPr>
              <a:t>SULL'ADEGUATEZZA</a:t>
            </a:r>
          </a:p>
          <a:p>
            <a:pPr marL="0" algn="just">
              <a:buNone/>
            </a:pPr>
            <a:r>
              <a:rPr lang="it-IT" dirty="0" smtClean="0">
                <a:solidFill>
                  <a:srgbClr val="FF0000"/>
                </a:solidFill>
              </a:rPr>
              <a:t>DELL'ASSETTO ORGANIZZATIVO</a:t>
            </a:r>
            <a:endParaRPr lang="it-IT" sz="33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it-IT" sz="2400" dirty="0" smtClean="0">
              <a:solidFill>
                <a:srgbClr val="FF0000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4500563" y="1428736"/>
            <a:ext cx="4357717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b="1" dirty="0" smtClean="0"/>
              <a:t>Matrice:</a:t>
            </a:r>
          </a:p>
          <a:p>
            <a:pPr marL="0">
              <a:buNone/>
            </a:pPr>
            <a:r>
              <a:rPr lang="it-IT" sz="2000" dirty="0" smtClean="0"/>
              <a:t>COMPRENDERE IL BUSINESS PER VERIFICARE EFFICACIA ED ADEGUATEZZA DEI PRESIDI AZIENDALI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b="1" dirty="0" smtClean="0"/>
              <a:t>Metodo:</a:t>
            </a:r>
          </a:p>
          <a:p>
            <a:pPr>
              <a:buNone/>
            </a:pPr>
            <a:r>
              <a:rPr lang="it-IT" sz="2000" dirty="0" smtClean="0"/>
              <a:t>RISK APPROACH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b="1" dirty="0" smtClean="0"/>
              <a:t>Strumenti:</a:t>
            </a:r>
          </a:p>
          <a:p>
            <a:pPr marL="0">
              <a:buNone/>
            </a:pPr>
            <a:r>
              <a:rPr lang="it-IT" sz="2000" dirty="0" smtClean="0"/>
              <a:t>ORGANIGRAMMA AZIENDALE, MANUALI PROCEDURE OPERATIVE, DELIBERE IN MATERIA DI DELEGHE DI POTERI, PIANI AZIENDALI</a:t>
            </a:r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7544" y="620688"/>
            <a:ext cx="821925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/>
          </a:p>
        </p:txBody>
      </p:sp>
      <p:sp>
        <p:nvSpPr>
          <p:cNvPr id="9" name="Segnaposto contenuto 3"/>
          <p:cNvSpPr>
            <a:spLocks noGrp="1"/>
          </p:cNvSpPr>
          <p:nvPr/>
        </p:nvSpPr>
        <p:spPr>
          <a:xfrm>
            <a:off x="457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vigilanza nelle PMI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355976" y="1591937"/>
            <a:ext cx="424646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dirty="0" smtClean="0"/>
              <a:t>SELEZIONARE E PIANIFICARE I CONTROLLI</a:t>
            </a:r>
          </a:p>
          <a:p>
            <a:pPr>
              <a:buNone/>
            </a:pPr>
            <a:r>
              <a:rPr lang="it-IT" sz="1800" dirty="0" smtClean="0"/>
              <a:t>SECONDO I SEGUENTI PRINCIPI</a:t>
            </a:r>
          </a:p>
          <a:p>
            <a:pPr>
              <a:buNone/>
            </a:pPr>
            <a:endParaRPr lang="it-IT" sz="1800" dirty="0" smtClean="0"/>
          </a:p>
          <a:p>
            <a:r>
              <a:rPr lang="it-IT" sz="1800" b="1" dirty="0" smtClean="0"/>
              <a:t>Proporzionalità</a:t>
            </a:r>
            <a:r>
              <a:rPr lang="it-IT" sz="1800" dirty="0" smtClean="0"/>
              <a:t> legata alle dimensioni e altre caratteristiche dell’impresa</a:t>
            </a:r>
          </a:p>
          <a:p>
            <a:r>
              <a:rPr lang="it-IT" sz="1800" dirty="0" smtClean="0"/>
              <a:t>Rilevanza dei </a:t>
            </a:r>
            <a:r>
              <a:rPr lang="it-IT" sz="1800" b="1" dirty="0" smtClean="0"/>
              <a:t>rischi</a:t>
            </a:r>
            <a:r>
              <a:rPr lang="it-IT" sz="1800" dirty="0" smtClean="0"/>
              <a:t> indicati nei flussi informativi </a:t>
            </a:r>
            <a:r>
              <a:rPr lang="it-IT" sz="1800" dirty="0" smtClean="0"/>
              <a:t>acquisiti</a:t>
            </a:r>
          </a:p>
          <a:p>
            <a:r>
              <a:rPr lang="it-IT" sz="1800" dirty="0" smtClean="0"/>
              <a:t>Raccolta di dati anche attraverso </a:t>
            </a:r>
            <a:r>
              <a:rPr lang="it-IT" sz="1800" b="1" dirty="0" smtClean="0"/>
              <a:t>tecniche di campionamento</a:t>
            </a:r>
            <a:endParaRPr lang="it-IT" sz="1800" b="1" dirty="0" smtClean="0"/>
          </a:p>
          <a:p>
            <a:r>
              <a:rPr lang="it-IT" sz="1800" dirty="0" smtClean="0"/>
              <a:t>Richiesta di adozione di eventuali </a:t>
            </a:r>
            <a:r>
              <a:rPr lang="it-IT" sz="1800" b="1" dirty="0" smtClean="0"/>
              <a:t>azioni correttive</a:t>
            </a:r>
          </a:p>
          <a:p>
            <a:r>
              <a:rPr lang="it-IT" sz="1800" b="1" dirty="0" smtClean="0"/>
              <a:t>Monitoraggio</a:t>
            </a:r>
          </a:p>
          <a:p>
            <a:r>
              <a:rPr lang="it-IT" sz="1800" dirty="0" smtClean="0"/>
              <a:t>Eventuali interventi previsti dalla legge per la </a:t>
            </a:r>
            <a:r>
              <a:rPr lang="it-IT" sz="1800" b="1" dirty="0" smtClean="0"/>
              <a:t>rimozione delle violazioni</a:t>
            </a:r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547D-E2C8-459D-95BC-21BF23D261A1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Pentagono 5"/>
          <p:cNvSpPr/>
          <p:nvPr/>
        </p:nvSpPr>
        <p:spPr>
          <a:xfrm>
            <a:off x="1331640" y="1484784"/>
            <a:ext cx="2736304" cy="475252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RISK</a:t>
            </a:r>
          </a:p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APPROACH</a:t>
            </a:r>
            <a:endParaRPr lang="it-IT" sz="2400" dirty="0">
              <a:solidFill>
                <a:schemeClr val="tx1"/>
              </a:solidFill>
            </a:endParaRPr>
          </a:p>
          <a:p>
            <a:pPr algn="ctr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875</TotalTime>
  <Words>1364</Words>
  <Application>Microsoft Office PowerPoint</Application>
  <PresentationFormat>Presentazione su schermo (4:3)</PresentationFormat>
  <Paragraphs>338</Paragraphs>
  <Slides>26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Tema di Office</vt:lpstr>
      <vt:lpstr>LA VIGILANZA NELLE PMI Ruolo del Collegio sindacale con attività di revisione ex lege</vt:lpstr>
      <vt:lpstr>La vigilanza nelle PMI FONTI NORMATIVE</vt:lpstr>
      <vt:lpstr>La vigilanza nelle PMI LINEE GUIDA DEL CNDCEC</vt:lpstr>
      <vt:lpstr>  </vt:lpstr>
      <vt:lpstr>  </vt:lpstr>
      <vt:lpstr>La vigilanza nelle PMI ATTIVITA’ DI VIGILANZA</vt:lpstr>
      <vt:lpstr> </vt:lpstr>
      <vt:lpstr>La vigilanza nelle PMI ATTIVITA’ DI VIGILANZA </vt:lpstr>
      <vt:lpstr> La vigilanza nelle PMI</vt:lpstr>
      <vt:lpstr>  </vt:lpstr>
      <vt:lpstr>Diapositiva 11</vt:lpstr>
      <vt:lpstr>La vigilanza nelle PMI ATTIVITA’ DI VIGILANZA</vt:lpstr>
      <vt:lpstr>Diapositiva 13</vt:lpstr>
      <vt:lpstr> La vigilanza nelle PMI POTERI DELL’ORGANO DI CONTROLLO</vt:lpstr>
      <vt:lpstr> La vigilanza nelle PMI POTERI DELL’ORGANO DI CONTROLLO</vt:lpstr>
      <vt:lpstr>  La vigilanza nelle PMI POTERI DELL’ORGANO DI CONTROLLO</vt:lpstr>
      <vt:lpstr>  La vigilanza nelle PMI POTERI DELL’ORGANO DI CONTROLLO</vt:lpstr>
      <vt:lpstr> La vigilanza nelle PMI</vt:lpstr>
      <vt:lpstr>La vigilanza nelle PMI COLLEGIO SINDACALE INCARICATO DELLA REVISIONE LEGALE</vt:lpstr>
      <vt:lpstr>La vigilanza nelle PMI COLLEGIO SINDACALE INCARICATO DELLA REVISIONE LEGALE</vt:lpstr>
      <vt:lpstr>La vigilanza nelle PMI COLLEGIO SINDACALE INCARICATO DELLA REVISIONE LEGALE</vt:lpstr>
      <vt:lpstr>La vigilanza nelle PMI COLLEGIO SINDACALE INCARICATO DELLA REVISIONE LEGALE</vt:lpstr>
      <vt:lpstr>La vigilanza nelle PMI COLLEGIO SINDACALE INCARICATO DELLA REVISIONE LEGALE</vt:lpstr>
      <vt:lpstr>La vigilanza nelle PMI COLLEGIO SINDACALE INCARICATO DELLA REVISIONE LEGALE</vt:lpstr>
      <vt:lpstr>La vigilanza nelle PMI COLLEGIO SINDACALE INCARICATO DELLA REVISIONE LEGALE</vt:lpstr>
      <vt:lpstr>La vigilanza nelle PMI COLLEGIO SINDACALE INCARICATO DELLA REVISIONE LEGALE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VIGILANZA NELLE PMI (LINEE GUIDA, POTERI, DOVERI)</dc:title>
  <dc:creator>utente</dc:creator>
  <cp:lastModifiedBy>W4</cp:lastModifiedBy>
  <cp:revision>100</cp:revision>
  <cp:lastPrinted>2017-10-02T16:19:35Z</cp:lastPrinted>
  <dcterms:created xsi:type="dcterms:W3CDTF">2017-09-24T08:43:35Z</dcterms:created>
  <dcterms:modified xsi:type="dcterms:W3CDTF">2017-10-03T16:35:15Z</dcterms:modified>
</cp:coreProperties>
</file>