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90" r:id="rId5"/>
    <p:sldId id="262" r:id="rId6"/>
    <p:sldId id="259" r:id="rId7"/>
    <p:sldId id="261" r:id="rId8"/>
    <p:sldId id="263" r:id="rId9"/>
    <p:sldId id="296" r:id="rId10"/>
    <p:sldId id="291" r:id="rId11"/>
    <p:sldId id="264" r:id="rId12"/>
    <p:sldId id="276" r:id="rId13"/>
    <p:sldId id="294" r:id="rId14"/>
    <p:sldId id="277" r:id="rId15"/>
    <p:sldId id="278" r:id="rId16"/>
    <p:sldId id="295" r:id="rId17"/>
    <p:sldId id="279" r:id="rId18"/>
    <p:sldId id="280" r:id="rId19"/>
    <p:sldId id="293" r:id="rId20"/>
    <p:sldId id="260" r:id="rId21"/>
    <p:sldId id="265" r:id="rId22"/>
    <p:sldId id="292" r:id="rId23"/>
    <p:sldId id="266" r:id="rId24"/>
    <p:sldId id="267" r:id="rId25"/>
    <p:sldId id="301" r:id="rId26"/>
    <p:sldId id="312" r:id="rId27"/>
    <p:sldId id="313" r:id="rId28"/>
    <p:sldId id="270" r:id="rId29"/>
    <p:sldId id="272" r:id="rId30"/>
    <p:sldId id="286" r:id="rId31"/>
    <p:sldId id="287" r:id="rId32"/>
    <p:sldId id="304" r:id="rId33"/>
    <p:sldId id="273" r:id="rId34"/>
    <p:sldId id="275" r:id="rId35"/>
    <p:sldId id="281" r:id="rId36"/>
    <p:sldId id="282" r:id="rId37"/>
    <p:sldId id="283" r:id="rId38"/>
    <p:sldId id="284" r:id="rId39"/>
    <p:sldId id="285" r:id="rId40"/>
    <p:sldId id="288" r:id="rId41"/>
    <p:sldId id="289" r:id="rId42"/>
    <p:sldId id="307" r:id="rId43"/>
    <p:sldId id="310" r:id="rId4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3ED5"/>
    <a:srgbClr val="0E6222"/>
    <a:srgbClr val="B5B6B0"/>
    <a:srgbClr val="18A8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128" d="100"/>
          <a:sy n="128" d="100"/>
        </p:scale>
        <p:origin x="-1856" y="-112"/>
      </p:cViewPr>
      <p:guideLst>
        <p:guide orient="horz" pos="2160"/>
        <p:guide pos="2880"/>
      </p:guideLst>
    </p:cSldViewPr>
  </p:slideViewPr>
  <p:outlineViewPr>
    <p:cViewPr>
      <p:scale>
        <a:sx n="33" d="100"/>
        <a:sy n="33" d="100"/>
      </p:scale>
      <p:origin x="24" y="54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13/10/17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270536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13/10/17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421684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13/10/17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115394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13/10/17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68751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B992DCC-364C-4095-B5A0-237706058ABB}" type="datetimeFigureOut">
              <a:rPr lang="it-IT" smtClean="0"/>
              <a:t>13/10/17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61523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B992DCC-364C-4095-B5A0-237706058ABB}" type="datetimeFigureOut">
              <a:rPr lang="it-IT" smtClean="0"/>
              <a:t>13/10/17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05695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B992DCC-364C-4095-B5A0-237706058ABB}" type="datetimeFigureOut">
              <a:rPr lang="it-IT" smtClean="0"/>
              <a:t>13/10/17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187729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B992DCC-364C-4095-B5A0-237706058ABB}" type="datetimeFigureOut">
              <a:rPr lang="it-IT" smtClean="0"/>
              <a:t>13/10/17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661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992DCC-364C-4095-B5A0-237706058ABB}" type="datetimeFigureOut">
              <a:rPr lang="it-IT" smtClean="0"/>
              <a:t>13/10/17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214629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992DCC-364C-4095-B5A0-237706058ABB}" type="datetimeFigureOut">
              <a:rPr lang="it-IT" smtClean="0"/>
              <a:t>13/10/17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53618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992DCC-364C-4095-B5A0-237706058ABB}" type="datetimeFigureOut">
              <a:rPr lang="it-IT" smtClean="0"/>
              <a:t>13/10/17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9635333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92DCC-364C-4095-B5A0-237706058ABB}" type="datetimeFigureOut">
              <a:rPr lang="it-IT" smtClean="0"/>
              <a:t>13/10/17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84385-2E84-40A3-BD08-7DE35F081BB9}" type="slidenum">
              <a:rPr lang="it-IT" smtClean="0"/>
              <a:t>‹n.›</a:t>
            </a:fld>
            <a:endParaRPr lang="it-IT"/>
          </a:p>
        </p:txBody>
      </p:sp>
    </p:spTree>
    <p:extLst>
      <p:ext uri="{BB962C8B-B14F-4D97-AF65-F5344CB8AC3E}">
        <p14:creationId xmlns:p14="http://schemas.microsoft.com/office/powerpoint/2010/main" val="191211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3717032"/>
            <a:ext cx="7270576" cy="1470025"/>
          </a:xfrm>
        </p:spPr>
        <p:txBody>
          <a:bodyPr>
            <a:noAutofit/>
          </a:bodyPr>
          <a:lstStyle/>
          <a:p>
            <a:r>
              <a:rPr lang="it-IT" sz="38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RESPONSABILITÀ PENALE</a:t>
            </a:r>
            <a:br>
              <a:rPr lang="it-IT" sz="38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br>
            <a:r>
              <a:rPr lang="it-IT" sz="38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DEL COLLEGIO SINDACALE</a:t>
            </a:r>
            <a:endParaRPr lang="it-IT" sz="38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3" name="Sottotitolo 2"/>
          <p:cNvSpPr>
            <a:spLocks noGrp="1"/>
          </p:cNvSpPr>
          <p:nvPr>
            <p:ph type="subTitle" idx="1"/>
          </p:nvPr>
        </p:nvSpPr>
        <p:spPr>
          <a:xfrm>
            <a:off x="1547664" y="5918465"/>
            <a:ext cx="5144616" cy="478904"/>
          </a:xfrm>
        </p:spPr>
        <p:txBody>
          <a:bodyPr>
            <a:noAutofit/>
          </a:bodyPr>
          <a:lstStyle/>
          <a:p>
            <a:r>
              <a:rPr lang="it-IT" sz="2400" b="1" i="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a:t>
            </a:r>
            <a:r>
              <a:rPr lang="it-IT" sz="2400" b="1" i="1"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rof. avv. Riccardo Borsari</a:t>
            </a:r>
            <a:endParaRPr lang="it-IT" sz="2400" b="1" i="1"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1026" name="Picture 2" descr="C:\Users\Elena.Carboni\Desktop\garland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5661248"/>
            <a:ext cx="2088232" cy="1080120"/>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116632"/>
            <a:ext cx="6048672" cy="3241489"/>
          </a:xfrm>
          <a:prstGeom prst="rect">
            <a:avLst/>
          </a:prstGeom>
        </p:spPr>
      </p:pic>
    </p:spTree>
    <p:extLst>
      <p:ext uri="{BB962C8B-B14F-4D97-AF65-F5344CB8AC3E}">
        <p14:creationId xmlns:p14="http://schemas.microsoft.com/office/powerpoint/2010/main" val="22353335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txBox="1">
            <a:spLocks noGrp="1"/>
          </p:cNvSpPr>
          <p:nvPr>
            <p:ph idx="1"/>
          </p:nvPr>
        </p:nvSpPr>
        <p:spPr>
          <a:xfrm>
            <a:off x="683568" y="1114171"/>
            <a:ext cx="8150613" cy="5133713"/>
          </a:xfrm>
          <a:prstGeom prst="rect">
            <a:avLst/>
          </a:prstGeom>
          <a:noFill/>
          <a:ln w="19050">
            <a:noFill/>
          </a:ln>
        </p:spPr>
        <p:txBody>
          <a:bodyPr wrap="square" rtlCol="0">
            <a:spAutoFit/>
          </a:bodyPr>
          <a:lstStyle/>
          <a:p>
            <a:pPr marL="0" indent="0" algn="just">
              <a:buNone/>
            </a:pPr>
            <a:r>
              <a:rPr lang="it-IT" sz="2600" dirty="0" smtClean="0">
                <a:latin typeface="Times New Roman" panose="02020603050405020304" pitchFamily="18" charset="0"/>
                <a:cs typeface="Times New Roman" panose="02020603050405020304" pitchFamily="18" charset="0"/>
              </a:rPr>
              <a:t>Secondo la </a:t>
            </a:r>
            <a:r>
              <a:rPr lang="it-IT" sz="2600" b="1" dirty="0" smtClean="0">
                <a:latin typeface="Times New Roman" panose="02020603050405020304" pitchFamily="18" charset="0"/>
                <a:cs typeface="Times New Roman" panose="02020603050405020304" pitchFamily="18" charset="0"/>
              </a:rPr>
              <a:t>dottrina maggioritaria</a:t>
            </a:r>
            <a:r>
              <a:rPr lang="it-IT" sz="2600" dirty="0" smtClean="0">
                <a:latin typeface="Times New Roman" panose="02020603050405020304" pitchFamily="18" charset="0"/>
                <a:cs typeface="Times New Roman" panose="02020603050405020304" pitchFamily="18" charset="0"/>
              </a:rPr>
              <a:t>, sul garante grava l’obbligo di attivare </a:t>
            </a:r>
            <a:r>
              <a:rPr lang="it-IT" sz="2600" i="1" dirty="0" smtClean="0">
                <a:latin typeface="Times New Roman" panose="02020603050405020304" pitchFamily="18" charset="0"/>
                <a:cs typeface="Times New Roman" panose="02020603050405020304" pitchFamily="18" charset="0"/>
              </a:rPr>
              <a:t>tutti</a:t>
            </a:r>
            <a:r>
              <a:rPr lang="it-IT" sz="2600" dirty="0" smtClean="0">
                <a:latin typeface="Times New Roman" panose="02020603050405020304" pitchFamily="18" charset="0"/>
                <a:cs typeface="Times New Roman" panose="02020603050405020304" pitchFamily="18" charset="0"/>
              </a:rPr>
              <a:t> i poteri, anche quelli non direttamente impeditivi</a:t>
            </a:r>
          </a:p>
          <a:p>
            <a:pPr marL="0" indent="0" algn="just">
              <a:buNone/>
            </a:pPr>
            <a:endParaRPr lang="it-IT" sz="2600" dirty="0" smtClean="0">
              <a:latin typeface="Times New Roman" panose="02020603050405020304" pitchFamily="18" charset="0"/>
              <a:cs typeface="Times New Roman" panose="02020603050405020304" pitchFamily="18" charset="0"/>
            </a:endParaRPr>
          </a:p>
          <a:p>
            <a:pPr marL="0" indent="0" algn="just">
              <a:buNone/>
            </a:pPr>
            <a:endParaRPr lang="it-IT" sz="2600" dirty="0" smtClean="0">
              <a:latin typeface="Times New Roman" panose="02020603050405020304" pitchFamily="18" charset="0"/>
              <a:cs typeface="Times New Roman" panose="02020603050405020304" pitchFamily="18" charset="0"/>
            </a:endParaRPr>
          </a:p>
          <a:p>
            <a:pPr marL="0" indent="0" algn="just">
              <a:buNone/>
            </a:pPr>
            <a:r>
              <a:rPr lang="it-IT" sz="2600" dirty="0" smtClean="0">
                <a:latin typeface="Times New Roman" panose="02020603050405020304" pitchFamily="18" charset="0"/>
                <a:cs typeface="Times New Roman" panose="02020603050405020304" pitchFamily="18" charset="0"/>
              </a:rPr>
              <a:t>Questa impostazione è sposata anche dalla </a:t>
            </a:r>
            <a:r>
              <a:rPr lang="it-IT" sz="2600" b="1" dirty="0" smtClean="0">
                <a:latin typeface="Times New Roman" panose="02020603050405020304" pitchFamily="18" charset="0"/>
                <a:cs typeface="Times New Roman" panose="02020603050405020304" pitchFamily="18" charset="0"/>
              </a:rPr>
              <a:t>giurisprudenza</a:t>
            </a:r>
            <a:r>
              <a:rPr lang="it-IT" sz="2600" dirty="0" smtClean="0">
                <a:latin typeface="Times New Roman" panose="02020603050405020304" pitchFamily="18" charset="0"/>
                <a:cs typeface="Times New Roman" panose="02020603050405020304" pitchFamily="18" charset="0"/>
              </a:rPr>
              <a:t>, secondo la quale «la posizione di garanzia richiede l’esistenza dei poteri impeditivi che peraltro possono concretizzarsi in obblighi diversi (per es. di natura sollecitatoria), e di minore efficacia, rispetto a quelli direttamente e specificamente diretti ad impedire il verificarsi dell’evento»</a:t>
            </a:r>
          </a:p>
        </p:txBody>
      </p:sp>
      <p:sp>
        <p:nvSpPr>
          <p:cNvPr id="7" name="Freccia a destra 6"/>
          <p:cNvSpPr/>
          <p:nvPr/>
        </p:nvSpPr>
        <p:spPr>
          <a:xfrm>
            <a:off x="107504" y="1340768"/>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107504" y="3501008"/>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58316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692696"/>
            <a:ext cx="8136904" cy="5040560"/>
          </a:xfrm>
        </p:spPr>
        <p:txBody>
          <a:bodyPr>
            <a:normAutofit fontScale="92500"/>
          </a:bodyPr>
          <a:lstStyle/>
          <a:p>
            <a:pPr marL="0" indent="0">
              <a:buNone/>
            </a:pPr>
            <a:r>
              <a:rPr lang="it-IT" sz="2800" dirty="0" smtClean="0">
                <a:latin typeface="Times New Roman" panose="02020603050405020304" pitchFamily="18" charset="0"/>
                <a:cs typeface="Times New Roman" panose="02020603050405020304" pitchFamily="18" charset="0"/>
              </a:rPr>
              <a:t>Dottrina e giurisprudenza risolvono, invece, diversamente la contrapposizione tra </a:t>
            </a:r>
            <a:r>
              <a:rPr lang="it-IT" sz="2800" b="1" i="1" dirty="0" smtClean="0">
                <a:solidFill>
                  <a:srgbClr val="0E6222"/>
                </a:solidFill>
                <a:latin typeface="Times New Roman" panose="02020603050405020304" pitchFamily="18" charset="0"/>
                <a:cs typeface="Times New Roman" panose="02020603050405020304" pitchFamily="18" charset="0"/>
              </a:rPr>
              <a:t>POTERI TIPICI </a:t>
            </a:r>
            <a:r>
              <a:rPr lang="it-IT" sz="2800" dirty="0" smtClean="0">
                <a:latin typeface="Times New Roman" panose="02020603050405020304" pitchFamily="18" charset="0"/>
                <a:cs typeface="Times New Roman" panose="02020603050405020304" pitchFamily="18" charset="0"/>
              </a:rPr>
              <a:t>e </a:t>
            </a:r>
            <a:r>
              <a:rPr lang="it-IT" sz="2800" b="1" i="1" dirty="0" smtClean="0">
                <a:solidFill>
                  <a:srgbClr val="0E6222"/>
                </a:solidFill>
                <a:latin typeface="Times New Roman" panose="02020603050405020304" pitchFamily="18" charset="0"/>
                <a:cs typeface="Times New Roman" panose="02020603050405020304" pitchFamily="18" charset="0"/>
              </a:rPr>
              <a:t>ATIPICI</a:t>
            </a:r>
            <a:endParaRPr lang="it-IT" sz="2800" dirty="0" smtClean="0">
              <a:latin typeface="Times New Roman" panose="02020603050405020304" pitchFamily="18" charset="0"/>
              <a:cs typeface="Times New Roman" panose="02020603050405020304" pitchFamily="18" charset="0"/>
            </a:endParaRPr>
          </a:p>
          <a:p>
            <a:pPr marL="0" indent="0">
              <a:buNone/>
            </a:pPr>
            <a:endParaRPr lang="it-IT" sz="2800" dirty="0" smtClean="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secondo la </a:t>
            </a:r>
            <a:r>
              <a:rPr lang="it-IT" sz="2800" b="1" dirty="0" smtClean="0">
                <a:latin typeface="Times New Roman" panose="02020603050405020304" pitchFamily="18" charset="0"/>
                <a:cs typeface="Times New Roman" panose="02020603050405020304" pitchFamily="18" charset="0"/>
              </a:rPr>
              <a:t>giurisprudenza</a:t>
            </a:r>
            <a:r>
              <a:rPr lang="it-IT" sz="2800" dirty="0" smtClean="0">
                <a:latin typeface="Times New Roman" panose="02020603050405020304" pitchFamily="18" charset="0"/>
                <a:cs typeface="Times New Roman" panose="02020603050405020304" pitchFamily="18" charset="0"/>
              </a:rPr>
              <a:t>, il garante deve attivare ogni possibile potere, giuridico o di fatto, connesso o meno con la propria funzione, con il solo limite dei comportamenti antigiuridici</a:t>
            </a:r>
          </a:p>
          <a:p>
            <a:pPr marL="0" indent="0" algn="just">
              <a:buNone/>
            </a:pPr>
            <a:endParaRPr lang="it-IT" sz="2800" dirty="0" smtClean="0">
              <a:latin typeface="Times New Roman" panose="02020603050405020304" pitchFamily="18" charset="0"/>
              <a:cs typeface="Times New Roman" panose="02020603050405020304" pitchFamily="18" charset="0"/>
            </a:endParaRPr>
          </a:p>
          <a:p>
            <a:pPr algn="just"/>
            <a:r>
              <a:rPr lang="it-IT" sz="2800" dirty="0">
                <a:latin typeface="Times New Roman" panose="02020603050405020304" pitchFamily="18" charset="0"/>
                <a:cs typeface="Times New Roman" panose="02020603050405020304" pitchFamily="18" charset="0"/>
              </a:rPr>
              <a:t>s</a:t>
            </a:r>
            <a:r>
              <a:rPr lang="it-IT" sz="2800" dirty="0" smtClean="0">
                <a:latin typeface="Times New Roman" panose="02020603050405020304" pitchFamily="18" charset="0"/>
                <a:cs typeface="Times New Roman" panose="02020603050405020304" pitchFamily="18" charset="0"/>
              </a:rPr>
              <a:t>econdo la </a:t>
            </a:r>
            <a:r>
              <a:rPr lang="it-IT" sz="2800" b="1" dirty="0" smtClean="0">
                <a:latin typeface="Times New Roman" panose="02020603050405020304" pitchFamily="18" charset="0"/>
                <a:cs typeface="Times New Roman" panose="02020603050405020304" pitchFamily="18" charset="0"/>
              </a:rPr>
              <a:t>dottrina</a:t>
            </a:r>
            <a:r>
              <a:rPr lang="it-IT" sz="2800" dirty="0" smtClean="0">
                <a:latin typeface="Times New Roman" panose="02020603050405020304" pitchFamily="18" charset="0"/>
                <a:cs typeface="Times New Roman" panose="02020603050405020304" pitchFamily="18" charset="0"/>
              </a:rPr>
              <a:t>, invece, deve trattarsi di poteri giuridici, cioè ricostruibili alla luce della normativa che disegna la posizione di garanzia degli organi di controllo</a:t>
            </a:r>
          </a:p>
          <a:p>
            <a:pPr marL="0" indent="0">
              <a:buNone/>
            </a:pPr>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1124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55576" y="2060848"/>
            <a:ext cx="7632848" cy="2246769"/>
          </a:xfrm>
          <a:prstGeom prst="rect">
            <a:avLst/>
          </a:prstGeom>
          <a:noFill/>
          <a:ln w="25400">
            <a:solidFill>
              <a:srgbClr val="C00000"/>
            </a:solidFill>
          </a:ln>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In una recente sentenza la </a:t>
            </a:r>
            <a:r>
              <a:rPr lang="it-IT" sz="2800" dirty="0">
                <a:latin typeface="Times New Roman" panose="02020603050405020304" pitchFamily="18" charset="0"/>
                <a:cs typeface="Times New Roman" panose="02020603050405020304" pitchFamily="18" charset="0"/>
              </a:rPr>
              <a:t>Suprema </a:t>
            </a:r>
            <a:r>
              <a:rPr lang="it-IT" sz="2800" dirty="0" smtClean="0">
                <a:latin typeface="Times New Roman" panose="02020603050405020304" pitchFamily="18" charset="0"/>
                <a:cs typeface="Times New Roman" panose="02020603050405020304" pitchFamily="18" charset="0"/>
              </a:rPr>
              <a:t>Corte ha posto </a:t>
            </a:r>
            <a:r>
              <a:rPr lang="it-IT" sz="2800" b="1" dirty="0" smtClean="0">
                <a:latin typeface="Times New Roman" panose="02020603050405020304" pitchFamily="18" charset="0"/>
                <a:cs typeface="Times New Roman" panose="02020603050405020304" pitchFamily="18" charset="0"/>
              </a:rPr>
              <a:t>stretti </a:t>
            </a:r>
            <a:r>
              <a:rPr lang="it-IT" sz="2800" b="1" dirty="0">
                <a:latin typeface="Times New Roman" panose="02020603050405020304" pitchFamily="18" charset="0"/>
                <a:cs typeface="Times New Roman" panose="02020603050405020304" pitchFamily="18" charset="0"/>
              </a:rPr>
              <a:t>limiti </a:t>
            </a:r>
            <a:r>
              <a:rPr lang="it-IT" sz="2800" dirty="0">
                <a:latin typeface="Times New Roman" panose="02020603050405020304" pitchFamily="18" charset="0"/>
                <a:cs typeface="Times New Roman" panose="02020603050405020304" pitchFamily="18" charset="0"/>
              </a:rPr>
              <a:t>alla responsabilità del </a:t>
            </a:r>
            <a:r>
              <a:rPr lang="it-IT" sz="2800" dirty="0" smtClean="0">
                <a:latin typeface="Times New Roman" panose="02020603050405020304" pitchFamily="18" charset="0"/>
                <a:cs typeface="Times New Roman" panose="02020603050405020304" pitchFamily="18" charset="0"/>
              </a:rPr>
              <a:t>Collegio </a:t>
            </a:r>
            <a:r>
              <a:rPr lang="it-IT" sz="2800" dirty="0">
                <a:latin typeface="Times New Roman" panose="02020603050405020304" pitchFamily="18" charset="0"/>
                <a:cs typeface="Times New Roman" panose="02020603050405020304" pitchFamily="18" charset="0"/>
              </a:rPr>
              <a:t>S</a:t>
            </a:r>
            <a:r>
              <a:rPr lang="it-IT" sz="2800" dirty="0" smtClean="0">
                <a:latin typeface="Times New Roman" panose="02020603050405020304" pitchFamily="18" charset="0"/>
                <a:cs typeface="Times New Roman" panose="02020603050405020304" pitchFamily="18" charset="0"/>
              </a:rPr>
              <a:t>indacale</a:t>
            </a:r>
            <a:r>
              <a:rPr lang="it-IT" sz="2800" dirty="0">
                <a:latin typeface="Times New Roman" panose="02020603050405020304" pitchFamily="18" charset="0"/>
                <a:cs typeface="Times New Roman" panose="02020603050405020304" pitchFamily="18" charset="0"/>
              </a:rPr>
              <a:t>, </a:t>
            </a:r>
            <a:r>
              <a:rPr lang="it-IT" sz="2800" i="1" dirty="0">
                <a:latin typeface="Times New Roman" panose="02020603050405020304" pitchFamily="18" charset="0"/>
                <a:cs typeface="Times New Roman" panose="02020603050405020304" pitchFamily="18" charset="0"/>
              </a:rPr>
              <a:t>respingendo</a:t>
            </a:r>
            <a:r>
              <a:rPr lang="it-IT" sz="2800" dirty="0">
                <a:latin typeface="Times New Roman" panose="02020603050405020304" pitchFamily="18" charset="0"/>
                <a:cs typeface="Times New Roman" panose="02020603050405020304" pitchFamily="18" charset="0"/>
              </a:rPr>
              <a:t> il ricorso di un professionista coinvolto nell’istruttoria </a:t>
            </a:r>
            <a:r>
              <a:rPr lang="it-IT" sz="2800" dirty="0" err="1">
                <a:latin typeface="Times New Roman" panose="02020603050405020304" pitchFamily="18" charset="0"/>
                <a:cs typeface="Times New Roman" panose="02020603050405020304" pitchFamily="18" charset="0"/>
              </a:rPr>
              <a:t>Consob</a:t>
            </a:r>
            <a:r>
              <a:rPr lang="it-IT" sz="2800" dirty="0">
                <a:latin typeface="Times New Roman" panose="02020603050405020304" pitchFamily="18" charset="0"/>
                <a:cs typeface="Times New Roman" panose="02020603050405020304" pitchFamily="18" charset="0"/>
              </a:rPr>
              <a:t> sul caso Unipol/Sai </a:t>
            </a:r>
            <a:r>
              <a:rPr lang="it-IT" sz="2800" dirty="0" smtClean="0">
                <a:latin typeface="Times New Roman" panose="02020603050405020304" pitchFamily="18" charset="0"/>
                <a:cs typeface="Times New Roman" panose="02020603050405020304" pitchFamily="18" charset="0"/>
              </a:rPr>
              <a:t>Assicurazioni</a:t>
            </a:r>
            <a:endParaRPr lang="it-IT" sz="2800" dirty="0">
              <a:latin typeface="Times New Roman" panose="02020603050405020304" pitchFamily="18" charset="0"/>
              <a:cs typeface="Times New Roman" panose="02020603050405020304" pitchFamily="18" charset="0"/>
            </a:endParaRPr>
          </a:p>
        </p:txBody>
      </p:sp>
      <p:sp>
        <p:nvSpPr>
          <p:cNvPr id="5" name="CasellaDiTesto 4"/>
          <p:cNvSpPr txBox="1"/>
          <p:nvPr/>
        </p:nvSpPr>
        <p:spPr>
          <a:xfrm>
            <a:off x="611560" y="332656"/>
            <a:ext cx="7920880"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8996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67544" y="1047502"/>
            <a:ext cx="8136904" cy="5293757"/>
          </a:xfrm>
          <a:prstGeom prst="rect">
            <a:avLst/>
          </a:prstGeom>
        </p:spPr>
        <p:txBody>
          <a:bodyPr wrap="square">
            <a:spAutoFit/>
          </a:bodyPr>
          <a:lstStyle/>
          <a:p>
            <a:pPr algn="ctr"/>
            <a:r>
              <a:rPr lang="it-IT" sz="2600" b="1" dirty="0">
                <a:latin typeface="Times New Roman" panose="02020603050405020304" pitchFamily="18" charset="0"/>
                <a:cs typeface="Times New Roman" panose="02020603050405020304" pitchFamily="18" charset="0"/>
              </a:rPr>
              <a:t>IL </a:t>
            </a:r>
            <a:r>
              <a:rPr lang="it-IT" sz="2600" b="1" dirty="0" smtClean="0">
                <a:latin typeface="Times New Roman" panose="02020603050405020304" pitchFamily="18" charset="0"/>
                <a:cs typeface="Times New Roman" panose="02020603050405020304" pitchFamily="18" charset="0"/>
              </a:rPr>
              <a:t>CASO</a:t>
            </a:r>
          </a:p>
          <a:p>
            <a:endParaRPr lang="it-IT" sz="2600" b="1" i="1" u="sng"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La Commissione, nel dicembre del 2013, </a:t>
            </a:r>
            <a:r>
              <a:rPr lang="it-IT" sz="2600" b="1" dirty="0">
                <a:solidFill>
                  <a:srgbClr val="C00000"/>
                </a:solidFill>
                <a:latin typeface="Times New Roman" panose="02020603050405020304" pitchFamily="18" charset="0"/>
                <a:cs typeface="Times New Roman" panose="02020603050405020304" pitchFamily="18" charset="0"/>
              </a:rPr>
              <a:t>multava</a:t>
            </a:r>
            <a:r>
              <a:rPr lang="it-IT" sz="2600" dirty="0">
                <a:solidFill>
                  <a:srgbClr val="C00000"/>
                </a:solidFill>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il ricorrente per 382mila euro, sommatoria delle sanzioni amministrative </a:t>
            </a:r>
            <a:r>
              <a:rPr lang="it-IT" sz="2600" b="1" dirty="0">
                <a:solidFill>
                  <a:srgbClr val="C00000"/>
                </a:solidFill>
                <a:latin typeface="Times New Roman" panose="02020603050405020304" pitchFamily="18" charset="0"/>
                <a:cs typeface="Times New Roman" panose="02020603050405020304" pitchFamily="18" charset="0"/>
              </a:rPr>
              <a:t>per non aver sorvegliato</a:t>
            </a:r>
            <a:r>
              <a:rPr lang="it-IT" sz="2600" dirty="0" smtClean="0">
                <a:solidFill>
                  <a:srgbClr val="C00000"/>
                </a:solidFill>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sull’osservanza della legge e dell’atto costitutivo</a:t>
            </a:r>
          </a:p>
          <a:p>
            <a:pPr marL="342900" lvl="0" indent="-3429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sul rispetto dei principi di corretta amministrazione</a:t>
            </a:r>
          </a:p>
          <a:p>
            <a:pPr marL="342900" lvl="0" indent="-3429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sull’adeguatezza della struttura organizzativa della società, del sistema di controllo interno e del sistema amministrativo‑contabile</a:t>
            </a:r>
          </a:p>
          <a:p>
            <a:pPr marL="342900" lvl="0" indent="-34290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sulle modalità di concreta attuazione delle regole di governo societario (art. 149 TUF)</a:t>
            </a:r>
          </a:p>
        </p:txBody>
      </p:sp>
      <p:sp>
        <p:nvSpPr>
          <p:cNvPr id="5" name="CasellaDiTesto 4"/>
          <p:cNvSpPr txBox="1"/>
          <p:nvPr/>
        </p:nvSpPr>
        <p:spPr>
          <a:xfrm>
            <a:off x="899592" y="116632"/>
            <a:ext cx="7344816"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757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27584" y="116632"/>
            <a:ext cx="7344816"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
        <p:nvSpPr>
          <p:cNvPr id="5" name="Rettangolo 4"/>
          <p:cNvSpPr/>
          <p:nvPr/>
        </p:nvSpPr>
        <p:spPr>
          <a:xfrm>
            <a:off x="395536" y="1340768"/>
            <a:ext cx="8064896" cy="4893647"/>
          </a:xfrm>
          <a:prstGeom prst="rect">
            <a:avLst/>
          </a:prstGeom>
        </p:spPr>
        <p:txBody>
          <a:bodyPr wrap="square">
            <a:spAutoFit/>
          </a:bodyPr>
          <a:lstStyle/>
          <a:p>
            <a:pPr algn="ctr"/>
            <a:r>
              <a:rPr lang="it-IT" sz="2600" b="1" dirty="0">
                <a:latin typeface="Times New Roman" panose="02020603050405020304" pitchFamily="18" charset="0"/>
                <a:cs typeface="Times New Roman" panose="02020603050405020304" pitchFamily="18" charset="0"/>
              </a:rPr>
              <a:t>IL RICORSO DEL </a:t>
            </a:r>
            <a:r>
              <a:rPr lang="it-IT" sz="2600" b="1" dirty="0" smtClean="0">
                <a:latin typeface="Times New Roman" panose="02020603050405020304" pitchFamily="18" charset="0"/>
                <a:cs typeface="Times New Roman" panose="02020603050405020304" pitchFamily="18" charset="0"/>
              </a:rPr>
              <a:t>SINDACO</a:t>
            </a:r>
          </a:p>
          <a:p>
            <a:pPr algn="just"/>
            <a:endParaRPr lang="it-IT" sz="2600" b="1"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Il professionista sanzionato </a:t>
            </a:r>
            <a:r>
              <a:rPr lang="it-IT" sz="2600" dirty="0" smtClean="0">
                <a:latin typeface="Times New Roman" panose="02020603050405020304" pitchFamily="18" charset="0"/>
                <a:cs typeface="Times New Roman" panose="02020603050405020304" pitchFamily="18" charset="0"/>
              </a:rPr>
              <a:t>lamentava </a:t>
            </a:r>
            <a:r>
              <a:rPr lang="it-IT" sz="2600" dirty="0">
                <a:latin typeface="Times New Roman" panose="02020603050405020304" pitchFamily="18" charset="0"/>
                <a:cs typeface="Times New Roman" panose="02020603050405020304" pitchFamily="18" charset="0"/>
              </a:rPr>
              <a:t>in particolare</a:t>
            </a:r>
            <a:r>
              <a:rPr lang="it-IT" sz="2600" dirty="0" smtClean="0">
                <a:latin typeface="Times New Roman" panose="02020603050405020304" pitchFamily="18" charset="0"/>
                <a:cs typeface="Times New Roman" panose="02020603050405020304" pitchFamily="18" charset="0"/>
              </a:rPr>
              <a:t>:</a:t>
            </a:r>
          </a:p>
          <a:p>
            <a:pPr algn="just"/>
            <a:endParaRPr lang="it-IT" sz="26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l'impossibilità </a:t>
            </a:r>
            <a:r>
              <a:rPr lang="it-IT" sz="2600" dirty="0">
                <a:latin typeface="Times New Roman" panose="02020603050405020304" pitchFamily="18" charset="0"/>
                <a:cs typeface="Times New Roman" panose="02020603050405020304" pitchFamily="18" charset="0"/>
              </a:rPr>
              <a:t>di </a:t>
            </a:r>
            <a:r>
              <a:rPr lang="it-IT" sz="2600" dirty="0" smtClean="0">
                <a:latin typeface="Times New Roman" panose="02020603050405020304" pitchFamily="18" charset="0"/>
                <a:cs typeface="Times New Roman" panose="02020603050405020304" pitchFamily="18" charset="0"/>
              </a:rPr>
              <a:t>avvedersi </a:t>
            </a:r>
            <a:r>
              <a:rPr lang="it-IT" sz="2600" dirty="0">
                <a:latin typeface="Times New Roman" panose="02020603050405020304" pitchFamily="18" charset="0"/>
                <a:cs typeface="Times New Roman" panose="02020603050405020304" pitchFamily="18" charset="0"/>
              </a:rPr>
              <a:t>di irregolarità </a:t>
            </a:r>
            <a:r>
              <a:rPr lang="it-IT" sz="2600" dirty="0" smtClean="0">
                <a:latin typeface="Times New Roman" panose="02020603050405020304" pitchFamily="18" charset="0"/>
                <a:cs typeface="Times New Roman" panose="02020603050405020304" pitchFamily="18" charset="0"/>
              </a:rPr>
              <a:t>tali </a:t>
            </a:r>
            <a:r>
              <a:rPr lang="it-IT" sz="2600" dirty="0">
                <a:latin typeface="Times New Roman" panose="02020603050405020304" pitchFamily="18" charset="0"/>
                <a:cs typeface="Times New Roman" panose="02020603050405020304" pitchFamily="18" charset="0"/>
              </a:rPr>
              <a:t>da imporre obblighi di intervento e </a:t>
            </a:r>
            <a:r>
              <a:rPr lang="it-IT" sz="2600" dirty="0" smtClean="0">
                <a:latin typeface="Times New Roman" panose="02020603050405020304" pitchFamily="18" charset="0"/>
                <a:cs typeface="Times New Roman" panose="02020603050405020304" pitchFamily="18" charset="0"/>
              </a:rPr>
              <a:t>segnalazione</a:t>
            </a:r>
            <a:endParaRPr lang="it-IT" sz="26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l'insussistenza </a:t>
            </a:r>
            <a:r>
              <a:rPr lang="it-IT" sz="2600" dirty="0">
                <a:latin typeface="Times New Roman" panose="02020603050405020304" pitchFamily="18" charset="0"/>
                <a:cs typeface="Times New Roman" panose="02020603050405020304" pitchFamily="18" charset="0"/>
              </a:rPr>
              <a:t>di segnali </a:t>
            </a:r>
            <a:r>
              <a:rPr lang="it-IT" sz="2600" dirty="0" smtClean="0">
                <a:latin typeface="Times New Roman" panose="02020603050405020304" pitchFamily="18" charset="0"/>
                <a:cs typeface="Times New Roman" panose="02020603050405020304" pitchFamily="18" charset="0"/>
              </a:rPr>
              <a:t>d’allarme </a:t>
            </a:r>
            <a:r>
              <a:rPr lang="it-IT" sz="2600" dirty="0">
                <a:latin typeface="Times New Roman" panose="02020603050405020304" pitchFamily="18" charset="0"/>
                <a:cs typeface="Times New Roman" panose="02020603050405020304" pitchFamily="18" charset="0"/>
              </a:rPr>
              <a:t>circa l’illiceità di alcune </a:t>
            </a:r>
            <a:r>
              <a:rPr lang="it-IT" sz="2600" dirty="0" smtClean="0">
                <a:latin typeface="Times New Roman" panose="02020603050405020304" pitchFamily="18" charset="0"/>
                <a:cs typeface="Times New Roman" panose="02020603050405020304" pitchFamily="18" charset="0"/>
              </a:rPr>
              <a:t>operazioni</a:t>
            </a:r>
            <a:endParaRPr lang="it-IT" sz="26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it-IT" sz="2600" dirty="0">
                <a:latin typeface="Times New Roman" panose="02020603050405020304" pitchFamily="18" charset="0"/>
                <a:cs typeface="Times New Roman" panose="02020603050405020304" pitchFamily="18" charset="0"/>
              </a:rPr>
              <a:t>il via libera </a:t>
            </a:r>
            <a:r>
              <a:rPr lang="it-IT" sz="2600" dirty="0" smtClean="0">
                <a:latin typeface="Times New Roman" panose="02020603050405020304" pitchFamily="18" charset="0"/>
                <a:cs typeface="Times New Roman" panose="02020603050405020304" pitchFamily="18" charset="0"/>
              </a:rPr>
              <a:t>«scriminante» </a:t>
            </a:r>
            <a:r>
              <a:rPr lang="it-IT" sz="2600" dirty="0">
                <a:latin typeface="Times New Roman" panose="02020603050405020304" pitchFamily="18" charset="0"/>
                <a:cs typeface="Times New Roman" panose="02020603050405020304" pitchFamily="18" charset="0"/>
              </a:rPr>
              <a:t>ottenuto dall’Isvap/</a:t>
            </a:r>
            <a:r>
              <a:rPr lang="it-IT" sz="2600" dirty="0" err="1">
                <a:latin typeface="Times New Roman" panose="02020603050405020304" pitchFamily="18" charset="0"/>
                <a:cs typeface="Times New Roman" panose="02020603050405020304" pitchFamily="18" charset="0"/>
              </a:rPr>
              <a:t>Ivass</a:t>
            </a:r>
            <a:r>
              <a:rPr lang="it-IT" sz="2600" dirty="0">
                <a:latin typeface="Times New Roman" panose="02020603050405020304" pitchFamily="18" charset="0"/>
                <a:cs typeface="Times New Roman" panose="02020603050405020304" pitchFamily="18" charset="0"/>
              </a:rPr>
              <a:t> su altre </a:t>
            </a:r>
            <a:r>
              <a:rPr lang="it-IT" sz="2600" dirty="0" smtClean="0">
                <a:latin typeface="Times New Roman" panose="02020603050405020304" pitchFamily="18" charset="0"/>
                <a:cs typeface="Times New Roman" panose="02020603050405020304" pitchFamily="18" charset="0"/>
              </a:rPr>
              <a:t>iniziative</a:t>
            </a:r>
            <a:endParaRPr lang="it-IT" sz="26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il </a:t>
            </a:r>
            <a:r>
              <a:rPr lang="it-IT" sz="2600" dirty="0">
                <a:latin typeface="Times New Roman" panose="02020603050405020304" pitchFamily="18" charset="0"/>
                <a:cs typeface="Times New Roman" panose="02020603050405020304" pitchFamily="18" charset="0"/>
              </a:rPr>
              <a:t>parere </a:t>
            </a:r>
            <a:r>
              <a:rPr lang="it-IT" sz="2600" i="1" dirty="0">
                <a:latin typeface="Times New Roman" panose="02020603050405020304" pitchFamily="18" charset="0"/>
                <a:cs typeface="Times New Roman" panose="02020603050405020304" pitchFamily="18" charset="0"/>
              </a:rPr>
              <a:t>pro </a:t>
            </a:r>
            <a:r>
              <a:rPr lang="it-IT" sz="2600" i="1" dirty="0" err="1">
                <a:latin typeface="Times New Roman" panose="02020603050405020304" pitchFamily="18" charset="0"/>
                <a:cs typeface="Times New Roman" panose="02020603050405020304" pitchFamily="18" charset="0"/>
              </a:rPr>
              <a:t>veritate</a:t>
            </a:r>
            <a:r>
              <a:rPr lang="it-IT" sz="2600" i="1" dirty="0">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su ulteriori circostanze fornito dal Comitato di controllo </a:t>
            </a:r>
            <a:r>
              <a:rPr lang="it-IT" sz="2600" dirty="0" smtClean="0">
                <a:latin typeface="Times New Roman" panose="02020603050405020304" pitchFamily="18" charset="0"/>
                <a:cs typeface="Times New Roman" panose="02020603050405020304" pitchFamily="18" charset="0"/>
              </a:rPr>
              <a:t>interno</a:t>
            </a:r>
          </a:p>
        </p:txBody>
      </p:sp>
    </p:spTree>
    <p:extLst>
      <p:ext uri="{BB962C8B-B14F-4D97-AF65-F5344CB8AC3E}">
        <p14:creationId xmlns:p14="http://schemas.microsoft.com/office/powerpoint/2010/main" val="22578701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1600" y="159402"/>
            <a:ext cx="7200800"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
        <p:nvSpPr>
          <p:cNvPr id="6" name="Rettangolo 5"/>
          <p:cNvSpPr/>
          <p:nvPr/>
        </p:nvSpPr>
        <p:spPr>
          <a:xfrm>
            <a:off x="341466" y="1268760"/>
            <a:ext cx="8461068" cy="5293757"/>
          </a:xfrm>
          <a:prstGeom prst="rect">
            <a:avLst/>
          </a:prstGeom>
        </p:spPr>
        <p:txBody>
          <a:bodyPr wrap="square">
            <a:spAutoFit/>
          </a:bodyPr>
          <a:lstStyle/>
          <a:p>
            <a:pPr algn="ctr"/>
            <a:r>
              <a:rPr lang="it-IT" sz="2600" b="1" dirty="0">
                <a:latin typeface="Times New Roman" panose="02020603050405020304" pitchFamily="18" charset="0"/>
                <a:cs typeface="Times New Roman" panose="02020603050405020304" pitchFamily="18" charset="0"/>
              </a:rPr>
              <a:t>LA DECISIONE DELLA SUPREMA </a:t>
            </a:r>
            <a:r>
              <a:rPr lang="it-IT" sz="2600" b="1" dirty="0" smtClean="0">
                <a:latin typeface="Times New Roman" panose="02020603050405020304" pitchFamily="18" charset="0"/>
                <a:cs typeface="Times New Roman" panose="02020603050405020304" pitchFamily="18" charset="0"/>
              </a:rPr>
              <a:t>CORTE</a:t>
            </a:r>
          </a:p>
          <a:p>
            <a:pPr algn="just"/>
            <a:endParaRPr lang="it-IT" sz="2400" dirty="0">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La </a:t>
            </a:r>
            <a:r>
              <a:rPr lang="it-IT" sz="2400" dirty="0" smtClean="0">
                <a:latin typeface="Times New Roman" panose="02020603050405020304" pitchFamily="18" charset="0"/>
                <a:cs typeface="Times New Roman" panose="02020603050405020304" pitchFamily="18" charset="0"/>
              </a:rPr>
              <a:t>Cassazione ha </a:t>
            </a:r>
            <a:r>
              <a:rPr lang="it-IT" sz="2400" dirty="0">
                <a:latin typeface="Times New Roman" panose="02020603050405020304" pitchFamily="18" charset="0"/>
                <a:cs typeface="Times New Roman" panose="02020603050405020304" pitchFamily="18" charset="0"/>
              </a:rPr>
              <a:t>risposto </a:t>
            </a:r>
            <a:r>
              <a:rPr lang="it-IT" sz="2400" dirty="0" smtClean="0">
                <a:latin typeface="Times New Roman" panose="02020603050405020304" pitchFamily="18" charset="0"/>
                <a:cs typeface="Times New Roman" panose="02020603050405020304" pitchFamily="18" charset="0"/>
              </a:rPr>
              <a:t>con estrema </a:t>
            </a:r>
            <a:r>
              <a:rPr lang="it-IT" sz="2400" dirty="0">
                <a:latin typeface="Times New Roman" panose="02020603050405020304" pitchFamily="18" charset="0"/>
                <a:cs typeface="Times New Roman" panose="02020603050405020304" pitchFamily="18" charset="0"/>
              </a:rPr>
              <a:t>durezza alle </a:t>
            </a:r>
            <a:r>
              <a:rPr lang="it-IT" sz="2400" dirty="0" smtClean="0">
                <a:latin typeface="Times New Roman" panose="02020603050405020304" pitchFamily="18" charset="0"/>
                <a:cs typeface="Times New Roman" panose="02020603050405020304" pitchFamily="18" charset="0"/>
              </a:rPr>
              <a:t>doglianze del </a:t>
            </a:r>
            <a:r>
              <a:rPr lang="it-IT" sz="2400" dirty="0">
                <a:latin typeface="Times New Roman" panose="02020603050405020304" pitchFamily="18" charset="0"/>
                <a:cs typeface="Times New Roman" panose="02020603050405020304" pitchFamily="18" charset="0"/>
              </a:rPr>
              <a:t>sindaco, respingendole in </a:t>
            </a:r>
            <a:r>
              <a:rPr lang="it-IT" sz="2400" dirty="0" smtClean="0">
                <a:latin typeface="Times New Roman" panose="02020603050405020304" pitchFamily="18" charset="0"/>
                <a:cs typeface="Times New Roman" panose="02020603050405020304" pitchFamily="18" charset="0"/>
              </a:rPr>
              <a:t>blocco</a:t>
            </a:r>
            <a:endParaRPr lang="it-IT" sz="2400" dirty="0">
              <a:latin typeface="Times New Roman" panose="02020603050405020304" pitchFamily="18" charset="0"/>
              <a:cs typeface="Times New Roman" panose="02020603050405020304" pitchFamily="18" charset="0"/>
            </a:endParaRPr>
          </a:p>
          <a:p>
            <a:pPr algn="just"/>
            <a:endParaRPr lang="it-IT" sz="2400" dirty="0" smtClean="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Per </a:t>
            </a:r>
            <a:r>
              <a:rPr lang="it-IT" sz="2400" dirty="0">
                <a:latin typeface="Times New Roman" panose="02020603050405020304" pitchFamily="18" charset="0"/>
                <a:cs typeface="Times New Roman" panose="02020603050405020304" pitchFamily="18" charset="0"/>
              </a:rPr>
              <a:t>la Corte, infatti:</a:t>
            </a:r>
          </a:p>
          <a:p>
            <a:pPr marL="285750" lvl="0" indent="-285750" algn="just">
              <a:buFont typeface="Wingdings" panose="05000000000000000000" pitchFamily="2" charset="2"/>
              <a:buChar char="ü"/>
            </a:pPr>
            <a:r>
              <a:rPr lang="it-IT" sz="2400" dirty="0">
                <a:latin typeface="Times New Roman" panose="02020603050405020304" pitchFamily="18" charset="0"/>
                <a:cs typeface="Times New Roman" panose="02020603050405020304" pitchFamily="18" charset="0"/>
              </a:rPr>
              <a:t>il sindaco non deve valutare la convenienza dell’operazione contestata, ma </a:t>
            </a:r>
            <a:r>
              <a:rPr lang="it-IT" sz="2400" dirty="0" smtClean="0">
                <a:latin typeface="Times New Roman" panose="02020603050405020304" pitchFamily="18" charset="0"/>
                <a:cs typeface="Times New Roman" panose="02020603050405020304" pitchFamily="18" charset="0"/>
              </a:rPr>
              <a:t>la </a:t>
            </a:r>
            <a:r>
              <a:rPr lang="it-IT" sz="2400" dirty="0">
                <a:latin typeface="Times New Roman" panose="02020603050405020304" pitchFamily="18" charset="0"/>
                <a:cs typeface="Times New Roman" panose="02020603050405020304" pitchFamily="18" charset="0"/>
              </a:rPr>
              <a:t>sua </a:t>
            </a:r>
            <a:r>
              <a:rPr lang="it-IT" sz="2400" dirty="0" smtClean="0">
                <a:latin typeface="Times New Roman" panose="02020603050405020304" pitchFamily="18" charset="0"/>
                <a:cs typeface="Times New Roman" panose="02020603050405020304" pitchFamily="18" charset="0"/>
              </a:rPr>
              <a:t>contrarietà </a:t>
            </a:r>
            <a:r>
              <a:rPr lang="it-IT" sz="2400" dirty="0">
                <a:latin typeface="Times New Roman" panose="02020603050405020304" pitchFamily="18" charset="0"/>
                <a:cs typeface="Times New Roman" panose="02020603050405020304" pitchFamily="18" charset="0"/>
              </a:rPr>
              <a:t>agli elementari principi di regolare </a:t>
            </a:r>
            <a:r>
              <a:rPr lang="it-IT" sz="2400" dirty="0" smtClean="0">
                <a:latin typeface="Times New Roman" panose="02020603050405020304" pitchFamily="18" charset="0"/>
                <a:cs typeface="Times New Roman" panose="02020603050405020304" pitchFamily="18" charset="0"/>
              </a:rPr>
              <a:t>amministrazione </a:t>
            </a:r>
            <a:r>
              <a:rPr lang="it-IT" sz="2400" dirty="0">
                <a:latin typeface="Times New Roman" panose="02020603050405020304" pitchFamily="18" charset="0"/>
                <a:cs typeface="Times New Roman" panose="02020603050405020304" pitchFamily="18" charset="0"/>
              </a:rPr>
              <a:t>e la sua </a:t>
            </a:r>
            <a:r>
              <a:rPr lang="it-IT" sz="2400" dirty="0" smtClean="0">
                <a:latin typeface="Times New Roman" panose="02020603050405020304" pitchFamily="18" charset="0"/>
                <a:cs typeface="Times New Roman" panose="02020603050405020304" pitchFamily="18" charset="0"/>
              </a:rPr>
              <a:t>rischiosità</a:t>
            </a:r>
          </a:p>
          <a:p>
            <a:pPr lvl="0" algn="just"/>
            <a:endParaRPr lang="it-IT" sz="2400" dirty="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ü"/>
            </a:pPr>
            <a:r>
              <a:rPr lang="it-IT" sz="2400" dirty="0">
                <a:latin typeface="Times New Roman" panose="02020603050405020304" pitchFamily="18" charset="0"/>
                <a:cs typeface="Times New Roman" panose="02020603050405020304" pitchFamily="18" charset="0"/>
              </a:rPr>
              <a:t>i sindaci della società controllante </a:t>
            </a:r>
            <a:r>
              <a:rPr lang="it-IT" sz="2400" dirty="0" smtClean="0">
                <a:latin typeface="Times New Roman" panose="02020603050405020304" pitchFamily="18" charset="0"/>
                <a:cs typeface="Times New Roman" panose="02020603050405020304" pitchFamily="18" charset="0"/>
              </a:rPr>
              <a:t>sono </a:t>
            </a:r>
            <a:r>
              <a:rPr lang="it-IT" sz="2400" dirty="0">
                <a:latin typeface="Times New Roman" panose="02020603050405020304" pitchFamily="18" charset="0"/>
                <a:cs typeface="Times New Roman" panose="02020603050405020304" pitchFamily="18" charset="0"/>
              </a:rPr>
              <a:t>abilitati </a:t>
            </a:r>
            <a:r>
              <a:rPr lang="it-IT" sz="2400" dirty="0" smtClean="0">
                <a:latin typeface="Times New Roman" panose="02020603050405020304" pitchFamily="18" charset="0"/>
                <a:cs typeface="Times New Roman" panose="02020603050405020304" pitchFamily="18" charset="0"/>
              </a:rPr>
              <a:t>dall’art. 151, co. 1°, </a:t>
            </a:r>
            <a:r>
              <a:rPr lang="it-IT" sz="2400" dirty="0">
                <a:latin typeface="Times New Roman" panose="02020603050405020304" pitchFamily="18" charset="0"/>
                <a:cs typeface="Times New Roman" panose="02020603050405020304" pitchFamily="18" charset="0"/>
              </a:rPr>
              <a:t>del </a:t>
            </a:r>
            <a:r>
              <a:rPr lang="it-IT" sz="2400" dirty="0" smtClean="0">
                <a:latin typeface="Times New Roman" panose="02020603050405020304" pitchFamily="18" charset="0"/>
                <a:cs typeface="Times New Roman" panose="02020603050405020304" pitchFamily="18" charset="0"/>
              </a:rPr>
              <a:t>TUF a </a:t>
            </a:r>
            <a:r>
              <a:rPr lang="it-IT" sz="2400" dirty="0">
                <a:latin typeface="Times New Roman" panose="02020603050405020304" pitchFamily="18" charset="0"/>
                <a:cs typeface="Times New Roman" panose="02020603050405020304" pitchFamily="18" charset="0"/>
              </a:rPr>
              <a:t>rivolgere, anche individualmente, richieste di informazione direttamente agli organi di amministrazione e controllo delle società </a:t>
            </a:r>
            <a:r>
              <a:rPr lang="it-IT" sz="2400" dirty="0" smtClean="0">
                <a:latin typeface="Times New Roman" panose="02020603050405020304" pitchFamily="18" charset="0"/>
                <a:cs typeface="Times New Roman" panose="02020603050405020304" pitchFamily="18" charset="0"/>
              </a:rPr>
              <a:t>controllate</a:t>
            </a:r>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5135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899592" y="188640"/>
            <a:ext cx="7128792"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272" y="1268760"/>
            <a:ext cx="8856984" cy="5466117"/>
          </a:xfrm>
          <a:prstGeom prst="rect">
            <a:avLst/>
          </a:prstGeom>
        </p:spPr>
      </p:pic>
      <p:sp>
        <p:nvSpPr>
          <p:cNvPr id="6" name="CasellaDiTesto 5"/>
          <p:cNvSpPr txBox="1"/>
          <p:nvPr/>
        </p:nvSpPr>
        <p:spPr>
          <a:xfrm>
            <a:off x="791580" y="1314554"/>
            <a:ext cx="7344816" cy="2062103"/>
          </a:xfrm>
          <a:prstGeom prst="rect">
            <a:avLst/>
          </a:prstGeom>
          <a:noFill/>
          <a:ln w="25400">
            <a:solidFill>
              <a:schemeClr val="bg1"/>
            </a:solidFill>
          </a:ln>
        </p:spPr>
        <p:txBody>
          <a:bodyPr wrap="square" rtlCol="0">
            <a:spAutoFit/>
          </a:bodyPr>
          <a:lstStyle/>
          <a:p>
            <a:pPr lvl="0" algn="just"/>
            <a:r>
              <a:rPr lang="it-IT" sz="3200" dirty="0" smtClean="0">
                <a:latin typeface="Times New Roman" panose="02020603050405020304" pitchFamily="18" charset="0"/>
                <a:cs typeface="Times New Roman" panose="02020603050405020304" pitchFamily="18" charset="0"/>
              </a:rPr>
              <a:t>... i sindaci, secondo la Corte, non </a:t>
            </a:r>
            <a:r>
              <a:rPr lang="it-IT" sz="3200" dirty="0">
                <a:latin typeface="Times New Roman" panose="02020603050405020304" pitchFamily="18" charset="0"/>
                <a:cs typeface="Times New Roman" panose="02020603050405020304" pitchFamily="18" charset="0"/>
              </a:rPr>
              <a:t>possono nascondersi dietro </a:t>
            </a:r>
            <a:r>
              <a:rPr lang="it-IT" sz="3200" dirty="0" smtClean="0">
                <a:latin typeface="Times New Roman" panose="02020603050405020304" pitchFamily="18" charset="0"/>
                <a:cs typeface="Times New Roman" panose="02020603050405020304" pitchFamily="18" charset="0"/>
              </a:rPr>
              <a:t>la scusa del «</a:t>
            </a:r>
            <a:r>
              <a:rPr lang="it-IT" sz="3200" b="1" i="1" dirty="0" smtClean="0">
                <a:solidFill>
                  <a:srgbClr val="1B3ED5"/>
                </a:solidFill>
                <a:latin typeface="Times New Roman" panose="02020603050405020304" pitchFamily="18" charset="0"/>
                <a:cs typeface="Times New Roman" panose="02020603050405020304" pitchFamily="18" charset="0"/>
              </a:rPr>
              <a:t>non </a:t>
            </a:r>
            <a:r>
              <a:rPr lang="it-IT" sz="3200" b="1" i="1" dirty="0">
                <a:solidFill>
                  <a:srgbClr val="1B3ED5"/>
                </a:solidFill>
                <a:latin typeface="Times New Roman" panose="02020603050405020304" pitchFamily="18" charset="0"/>
                <a:cs typeface="Times New Roman" panose="02020603050405020304" pitchFamily="18" charset="0"/>
              </a:rPr>
              <a:t>potevamo </a:t>
            </a:r>
            <a:r>
              <a:rPr lang="it-IT" sz="3200" b="1" i="1" dirty="0" smtClean="0">
                <a:solidFill>
                  <a:srgbClr val="1B3ED5"/>
                </a:solidFill>
                <a:latin typeface="Times New Roman" panose="02020603050405020304" pitchFamily="18" charset="0"/>
                <a:cs typeface="Times New Roman" panose="02020603050405020304" pitchFamily="18" charset="0"/>
              </a:rPr>
              <a:t>sapere</a:t>
            </a:r>
            <a:r>
              <a:rPr lang="it-IT" sz="3200" dirty="0" smtClean="0">
                <a:latin typeface="Times New Roman" panose="02020603050405020304" pitchFamily="18" charset="0"/>
                <a:cs typeface="Times New Roman" panose="02020603050405020304" pitchFamily="18" charset="0"/>
              </a:rPr>
              <a:t>» </a:t>
            </a:r>
            <a:r>
              <a:rPr lang="it-IT" sz="3200" dirty="0">
                <a:latin typeface="Times New Roman" panose="02020603050405020304" pitchFamily="18" charset="0"/>
                <a:cs typeface="Times New Roman" panose="02020603050405020304" pitchFamily="18" charset="0"/>
              </a:rPr>
              <a:t>e, tantomeno, del </a:t>
            </a:r>
            <a:r>
              <a:rPr lang="it-IT" sz="3200" dirty="0" smtClean="0">
                <a:latin typeface="Times New Roman" panose="02020603050405020304" pitchFamily="18" charset="0"/>
                <a:cs typeface="Times New Roman" panose="02020603050405020304" pitchFamily="18" charset="0"/>
              </a:rPr>
              <a:t>«</a:t>
            </a:r>
            <a:r>
              <a:rPr lang="it-IT" sz="3200" b="1" i="1" dirty="0" smtClean="0">
                <a:solidFill>
                  <a:srgbClr val="1B3ED5"/>
                </a:solidFill>
                <a:latin typeface="Times New Roman" panose="02020603050405020304" pitchFamily="18" charset="0"/>
                <a:cs typeface="Times New Roman" panose="02020603050405020304" pitchFamily="18" charset="0"/>
              </a:rPr>
              <a:t>non </a:t>
            </a:r>
            <a:r>
              <a:rPr lang="it-IT" sz="3200" b="1" i="1" dirty="0">
                <a:solidFill>
                  <a:srgbClr val="1B3ED5"/>
                </a:solidFill>
                <a:latin typeface="Times New Roman" panose="02020603050405020304" pitchFamily="18" charset="0"/>
                <a:cs typeface="Times New Roman" panose="02020603050405020304" pitchFamily="18" charset="0"/>
              </a:rPr>
              <a:t>ce l’hanno </a:t>
            </a:r>
            <a:r>
              <a:rPr lang="it-IT" sz="3200" b="1" i="1" dirty="0" smtClean="0">
                <a:solidFill>
                  <a:srgbClr val="1B3ED5"/>
                </a:solidFill>
                <a:latin typeface="Times New Roman" panose="02020603050405020304" pitchFamily="18" charset="0"/>
                <a:cs typeface="Times New Roman" panose="02020603050405020304" pitchFamily="18" charset="0"/>
              </a:rPr>
              <a:t>detto</a:t>
            </a:r>
            <a:r>
              <a:rPr lang="it-IT" sz="3200" dirty="0" smtClean="0">
                <a:latin typeface="Times New Roman" panose="02020603050405020304" pitchFamily="18" charset="0"/>
                <a:cs typeface="Times New Roman" panose="02020603050405020304" pitchFamily="18" charset="0"/>
              </a:rPr>
              <a:t>»</a:t>
            </a:r>
            <a:endParaRPr lang="it-IT"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7323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9552" y="1484784"/>
            <a:ext cx="7913348" cy="4493538"/>
          </a:xfrm>
          <a:prstGeom prst="rect">
            <a:avLst/>
          </a:prstGeom>
        </p:spPr>
        <p:txBody>
          <a:bodyPr wrap="square">
            <a:spAutoFit/>
          </a:bodyPr>
          <a:lstStyle/>
          <a:p>
            <a:pPr lvl="0"/>
            <a:r>
              <a:rPr lang="it-IT" sz="2600" dirty="0" smtClean="0">
                <a:latin typeface="Times New Roman" panose="02020603050405020304" pitchFamily="18" charset="0"/>
                <a:cs typeface="Times New Roman" panose="02020603050405020304" pitchFamily="18" charset="0"/>
              </a:rPr>
              <a:t>Secondo la Corte, inoltre: </a:t>
            </a:r>
          </a:p>
          <a:p>
            <a:pPr lvl="0"/>
            <a:endParaRPr lang="it-IT" sz="2600" dirty="0" smtClean="0">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ü"/>
            </a:pPr>
            <a:r>
              <a:rPr lang="it-IT" sz="2600" dirty="0" smtClean="0">
                <a:latin typeface="Times New Roman" panose="02020603050405020304" pitchFamily="18" charset="0"/>
                <a:cs typeface="Times New Roman" panose="02020603050405020304" pitchFamily="18" charset="0"/>
              </a:rPr>
              <a:t>la </a:t>
            </a:r>
            <a:r>
              <a:rPr lang="it-IT" sz="2600" dirty="0">
                <a:latin typeface="Times New Roman" panose="02020603050405020304" pitchFamily="18" charset="0"/>
                <a:cs typeface="Times New Roman" panose="02020603050405020304" pitchFamily="18" charset="0"/>
              </a:rPr>
              <a:t>vigilanza dei sindaci </a:t>
            </a:r>
            <a:r>
              <a:rPr lang="it-IT" sz="2600" i="1" dirty="0" smtClean="0">
                <a:latin typeface="Times New Roman" panose="02020603050405020304" pitchFamily="18" charset="0"/>
                <a:cs typeface="Times New Roman" panose="02020603050405020304" pitchFamily="18" charset="0"/>
              </a:rPr>
              <a:t>impone</a:t>
            </a:r>
            <a:r>
              <a:rPr lang="it-IT" sz="2600" dirty="0" smtClean="0">
                <a:latin typeface="Times New Roman" panose="02020603050405020304" pitchFamily="18" charset="0"/>
                <a:cs typeface="Times New Roman" panose="02020603050405020304" pitchFamily="18" charset="0"/>
              </a:rPr>
              <a:t> l’esercizio </a:t>
            </a:r>
            <a:r>
              <a:rPr lang="it-IT" sz="2600" dirty="0">
                <a:latin typeface="Times New Roman" panose="02020603050405020304" pitchFamily="18" charset="0"/>
                <a:cs typeface="Times New Roman" panose="02020603050405020304" pitchFamily="18" charset="0"/>
              </a:rPr>
              <a:t>di un controllo sulla azione </a:t>
            </a:r>
            <a:r>
              <a:rPr lang="it-IT" sz="2600" dirty="0" err="1">
                <a:latin typeface="Times New Roman" panose="02020603050405020304" pitchFamily="18" charset="0"/>
                <a:cs typeface="Times New Roman" panose="02020603050405020304" pitchFamily="18" charset="0"/>
              </a:rPr>
              <a:t>gestoria</a:t>
            </a:r>
            <a:r>
              <a:rPr lang="it-IT" sz="2600" dirty="0">
                <a:latin typeface="Times New Roman" panose="02020603050405020304" pitchFamily="18" charset="0"/>
                <a:cs typeface="Times New Roman" panose="02020603050405020304" pitchFamily="18" charset="0"/>
              </a:rPr>
              <a:t> nel suo complesso, anche quando la complessa e articolata organizzazione aziendale preveda l’istituzione di specifiche funzioni di controllo e contabile </a:t>
            </a:r>
            <a:r>
              <a:rPr lang="it-IT" sz="2600" dirty="0" smtClean="0">
                <a:latin typeface="Times New Roman" panose="02020603050405020304" pitchFamily="18" charset="0"/>
                <a:cs typeface="Times New Roman" panose="02020603050405020304" pitchFamily="18" charset="0"/>
              </a:rPr>
              <a:t>interna</a:t>
            </a:r>
          </a:p>
          <a:p>
            <a:pPr lvl="0" algn="just"/>
            <a:endParaRPr lang="it-IT" sz="2600" dirty="0">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ü"/>
            </a:pPr>
            <a:r>
              <a:rPr lang="it-IT" sz="2600" dirty="0">
                <a:latin typeface="Times New Roman" panose="02020603050405020304" pitchFamily="18" charset="0"/>
                <a:cs typeface="Times New Roman" panose="02020603050405020304" pitchFamily="18" charset="0"/>
              </a:rPr>
              <a:t>la vigilanza del collegio sindacale </a:t>
            </a:r>
            <a:r>
              <a:rPr lang="it-IT" sz="2600" i="1" dirty="0">
                <a:latin typeface="Times New Roman" panose="02020603050405020304" pitchFamily="18" charset="0"/>
                <a:cs typeface="Times New Roman" panose="02020603050405020304" pitchFamily="18" charset="0"/>
              </a:rPr>
              <a:t>deve</a:t>
            </a:r>
            <a:r>
              <a:rPr lang="it-IT" sz="2600" dirty="0">
                <a:latin typeface="Times New Roman" panose="02020603050405020304" pitchFamily="18" charset="0"/>
                <a:cs typeface="Times New Roman" panose="02020603050405020304" pitchFamily="18" charset="0"/>
              </a:rPr>
              <a:t> essere ancora più accentuata sulle operazioni con parti correlate, dove spesso emergono </a:t>
            </a:r>
            <a:r>
              <a:rPr lang="it-IT" sz="2600" dirty="0" smtClean="0">
                <a:latin typeface="Times New Roman" panose="02020603050405020304" pitchFamily="18" charset="0"/>
                <a:cs typeface="Times New Roman" panose="02020603050405020304" pitchFamily="18" charset="0"/>
              </a:rPr>
              <a:t>indici </a:t>
            </a:r>
            <a:r>
              <a:rPr lang="it-IT" sz="2600" dirty="0">
                <a:latin typeface="Times New Roman" panose="02020603050405020304" pitchFamily="18" charset="0"/>
                <a:cs typeface="Times New Roman" panose="02020603050405020304" pitchFamily="18" charset="0"/>
              </a:rPr>
              <a:t>di elevata </a:t>
            </a:r>
            <a:r>
              <a:rPr lang="it-IT" sz="2600" dirty="0" smtClean="0">
                <a:latin typeface="Times New Roman" panose="02020603050405020304" pitchFamily="18" charset="0"/>
                <a:cs typeface="Times New Roman" panose="02020603050405020304" pitchFamily="18" charset="0"/>
              </a:rPr>
              <a:t>rischiosità</a:t>
            </a:r>
            <a:endParaRPr lang="it-IT" sz="2600" dirty="0">
              <a:latin typeface="Times New Roman" panose="02020603050405020304" pitchFamily="18" charset="0"/>
              <a:cs typeface="Times New Roman" panose="02020603050405020304" pitchFamily="18" charset="0"/>
            </a:endParaRPr>
          </a:p>
        </p:txBody>
      </p:sp>
      <p:sp>
        <p:nvSpPr>
          <p:cNvPr id="5" name="CasellaDiTesto 4"/>
          <p:cNvSpPr txBox="1"/>
          <p:nvPr/>
        </p:nvSpPr>
        <p:spPr>
          <a:xfrm>
            <a:off x="683568" y="260648"/>
            <a:ext cx="7344816"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5917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9552" y="1438828"/>
            <a:ext cx="7992888" cy="1292662"/>
          </a:xfrm>
          <a:prstGeom prst="rect">
            <a:avLst/>
          </a:prstGeom>
        </p:spPr>
        <p:txBody>
          <a:bodyPr wrap="square">
            <a:spAutoFit/>
          </a:bodyPr>
          <a:lstStyle/>
          <a:p>
            <a:pPr algn="just"/>
            <a:r>
              <a:rPr lang="it-IT" sz="2600" dirty="0" smtClean="0">
                <a:latin typeface="Times New Roman" panose="02020603050405020304" pitchFamily="18" charset="0"/>
                <a:cs typeface="Times New Roman" panose="02020603050405020304" pitchFamily="18" charset="0"/>
              </a:rPr>
              <a:t>In definitiva, quello del Collegio Sindacale è un </a:t>
            </a:r>
            <a:r>
              <a:rPr lang="it-IT" sz="2600" dirty="0">
                <a:latin typeface="Times New Roman" panose="02020603050405020304" pitchFamily="18" charset="0"/>
                <a:cs typeface="Times New Roman" panose="02020603050405020304" pitchFamily="18" charset="0"/>
              </a:rPr>
              <a:t>ruolo </a:t>
            </a:r>
            <a:r>
              <a:rPr lang="it-IT" sz="2600" i="1" dirty="0">
                <a:latin typeface="Times New Roman" panose="02020603050405020304" pitchFamily="18" charset="0"/>
                <a:cs typeface="Times New Roman" panose="02020603050405020304" pitchFamily="18" charset="0"/>
              </a:rPr>
              <a:t>effettivo</a:t>
            </a:r>
            <a:r>
              <a:rPr lang="it-IT" sz="2600" dirty="0">
                <a:latin typeface="Times New Roman" panose="02020603050405020304" pitchFamily="18" charset="0"/>
                <a:cs typeface="Times New Roman" panose="02020603050405020304" pitchFamily="18" charset="0"/>
              </a:rPr>
              <a:t> che va esercitato con l’ampia autonomia e </a:t>
            </a:r>
            <a:r>
              <a:rPr lang="it-IT" sz="2600" dirty="0" smtClean="0">
                <a:latin typeface="Times New Roman" panose="02020603050405020304" pitchFamily="18" charset="0"/>
                <a:cs typeface="Times New Roman" panose="02020603050405020304" pitchFamily="18" charset="0"/>
              </a:rPr>
              <a:t>poteri </a:t>
            </a:r>
            <a:r>
              <a:rPr lang="it-IT" sz="2600" dirty="0">
                <a:latin typeface="Times New Roman" panose="02020603050405020304" pitchFamily="18" charset="0"/>
                <a:cs typeface="Times New Roman" panose="02020603050405020304" pitchFamily="18" charset="0"/>
              </a:rPr>
              <a:t>che le legge </a:t>
            </a:r>
            <a:r>
              <a:rPr lang="it-IT" sz="2600" dirty="0" smtClean="0">
                <a:latin typeface="Times New Roman" panose="02020603050405020304" pitchFamily="18" charset="0"/>
                <a:cs typeface="Times New Roman" panose="02020603050405020304" pitchFamily="18" charset="0"/>
              </a:rPr>
              <a:t>conferisce ai sindaci</a:t>
            </a:r>
          </a:p>
        </p:txBody>
      </p:sp>
      <p:sp>
        <p:nvSpPr>
          <p:cNvPr id="5" name="CasellaDiTesto 4"/>
          <p:cNvSpPr txBox="1"/>
          <p:nvPr/>
        </p:nvSpPr>
        <p:spPr>
          <a:xfrm>
            <a:off x="805244" y="260648"/>
            <a:ext cx="7200800" cy="584775"/>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a:t>
            </a:r>
            <a:r>
              <a:rPr lang="it-IT" sz="3200" b="1" i="1" dirty="0" smtClean="0">
                <a:solidFill>
                  <a:srgbClr val="C00000"/>
                </a:solidFill>
                <a:latin typeface="Times New Roman" panose="02020603050405020304" pitchFamily="18" charset="0"/>
                <a:cs typeface="Times New Roman" panose="02020603050405020304" pitchFamily="18" charset="0"/>
              </a:rPr>
              <a:t>20437/2017</a:t>
            </a:r>
            <a:endParaRPr lang="it-IT" sz="3200" i="1" dirty="0">
              <a:solidFill>
                <a:srgbClr val="C00000"/>
              </a:solidFill>
              <a:latin typeface="Times New Roman" panose="02020603050405020304" pitchFamily="18" charset="0"/>
              <a:cs typeface="Times New Roman" panose="02020603050405020304" pitchFamily="18" charset="0"/>
            </a:endParaRPr>
          </a:p>
        </p:txBody>
      </p:sp>
      <p:sp>
        <p:nvSpPr>
          <p:cNvPr id="6" name="Rettangolo 5"/>
          <p:cNvSpPr/>
          <p:nvPr/>
        </p:nvSpPr>
        <p:spPr>
          <a:xfrm>
            <a:off x="574793" y="3645024"/>
            <a:ext cx="7992888" cy="2492990"/>
          </a:xfrm>
          <a:prstGeom prst="rect">
            <a:avLst/>
          </a:prstGeom>
        </p:spPr>
        <p:txBody>
          <a:bodyPr wrap="square">
            <a:spAutoFit/>
          </a:bodyPr>
          <a:lstStyle/>
          <a:p>
            <a:pPr algn="just"/>
            <a:r>
              <a:rPr lang="it-IT" sz="2600" b="1" dirty="0">
                <a:solidFill>
                  <a:srgbClr val="C00000"/>
                </a:solidFill>
                <a:latin typeface="Times New Roman" panose="02020603050405020304" pitchFamily="18" charset="0"/>
                <a:cs typeface="Times New Roman" panose="02020603050405020304" pitchFamily="18" charset="0"/>
              </a:rPr>
              <a:t>Non sono ammessi </a:t>
            </a:r>
            <a:r>
              <a:rPr lang="it-IT" sz="2600" b="1" dirty="0" smtClean="0">
                <a:solidFill>
                  <a:srgbClr val="C00000"/>
                </a:solidFill>
                <a:latin typeface="Times New Roman" panose="02020603050405020304" pitchFamily="18" charset="0"/>
                <a:cs typeface="Times New Roman" panose="02020603050405020304" pitchFamily="18" charset="0"/>
              </a:rPr>
              <a:t>«alibi» </a:t>
            </a:r>
            <a:r>
              <a:rPr lang="it-IT" sz="2600" b="1" dirty="0">
                <a:solidFill>
                  <a:srgbClr val="C00000"/>
                </a:solidFill>
                <a:latin typeface="Times New Roman" panose="02020603050405020304" pitchFamily="18" charset="0"/>
                <a:cs typeface="Times New Roman" panose="02020603050405020304" pitchFamily="18" charset="0"/>
              </a:rPr>
              <a:t>per </a:t>
            </a:r>
            <a:r>
              <a:rPr lang="it-IT" sz="2600" b="1" dirty="0" smtClean="0">
                <a:solidFill>
                  <a:srgbClr val="C00000"/>
                </a:solidFill>
                <a:latin typeface="Times New Roman" panose="02020603050405020304" pitchFamily="18" charset="0"/>
                <a:cs typeface="Times New Roman" panose="02020603050405020304" pitchFamily="18" charset="0"/>
              </a:rPr>
              <a:t>aggirare </a:t>
            </a:r>
            <a:r>
              <a:rPr lang="it-IT" sz="2600" b="1" dirty="0">
                <a:solidFill>
                  <a:srgbClr val="C00000"/>
                </a:solidFill>
                <a:latin typeface="Times New Roman" panose="02020603050405020304" pitchFamily="18" charset="0"/>
                <a:cs typeface="Times New Roman" panose="02020603050405020304" pitchFamily="18" charset="0"/>
              </a:rPr>
              <a:t>le responsabilità di controllo</a:t>
            </a:r>
            <a:r>
              <a:rPr lang="it-IT" sz="2600" dirty="0">
                <a:latin typeface="Times New Roman" panose="02020603050405020304" pitchFamily="18" charset="0"/>
                <a:cs typeface="Times New Roman" panose="02020603050405020304" pitchFamily="18" charset="0"/>
              </a:rPr>
              <a:t>, </a:t>
            </a:r>
            <a:r>
              <a:rPr lang="it-IT" sz="2600" dirty="0" smtClean="0">
                <a:latin typeface="Times New Roman" panose="02020603050405020304" pitchFamily="18" charset="0"/>
                <a:cs typeface="Times New Roman" panose="02020603050405020304" pitchFamily="18" charset="0"/>
              </a:rPr>
              <a:t>quali:</a:t>
            </a:r>
          </a:p>
          <a:p>
            <a:pPr algn="just"/>
            <a:endParaRPr lang="it-IT" sz="26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v"/>
            </a:pPr>
            <a:r>
              <a:rPr lang="it-IT" sz="2600" dirty="0" smtClean="0">
                <a:latin typeface="Times New Roman" panose="02020603050405020304" pitchFamily="18" charset="0"/>
                <a:cs typeface="Times New Roman" panose="02020603050405020304" pitchFamily="18" charset="0"/>
              </a:rPr>
              <a:t>la </a:t>
            </a:r>
            <a:r>
              <a:rPr lang="it-IT" sz="2600" dirty="0">
                <a:latin typeface="Times New Roman" panose="02020603050405020304" pitchFamily="18" charset="0"/>
                <a:cs typeface="Times New Roman" panose="02020603050405020304" pitchFamily="18" charset="0"/>
              </a:rPr>
              <a:t>valutazione (ingannevole) dell’esperto </a:t>
            </a:r>
            <a:r>
              <a:rPr lang="it-IT" sz="2600" dirty="0" smtClean="0">
                <a:latin typeface="Times New Roman" panose="02020603050405020304" pitchFamily="18" charset="0"/>
                <a:cs typeface="Times New Roman" panose="02020603050405020304" pitchFamily="18" charset="0"/>
              </a:rPr>
              <a:t>indipendente</a:t>
            </a:r>
          </a:p>
          <a:p>
            <a:pPr marL="457200" indent="-457200" algn="just">
              <a:buFont typeface="Wingdings" panose="05000000000000000000" pitchFamily="2" charset="2"/>
              <a:buChar char="v"/>
            </a:pPr>
            <a:r>
              <a:rPr lang="it-IT" sz="2600" dirty="0" smtClean="0">
                <a:latin typeface="Times New Roman" panose="02020603050405020304" pitchFamily="18" charset="0"/>
                <a:cs typeface="Times New Roman" panose="02020603050405020304" pitchFamily="18" charset="0"/>
              </a:rPr>
              <a:t>l’erroneità </a:t>
            </a:r>
            <a:r>
              <a:rPr lang="it-IT" sz="2600" dirty="0">
                <a:latin typeface="Times New Roman" panose="02020603050405020304" pitchFamily="18" charset="0"/>
                <a:cs typeface="Times New Roman" panose="02020603050405020304" pitchFamily="18" charset="0"/>
              </a:rPr>
              <a:t>o la fraudolenza delle informazioni ricevute dalla </a:t>
            </a:r>
            <a:r>
              <a:rPr lang="it-IT" sz="2600" dirty="0" smtClean="0">
                <a:latin typeface="Times New Roman" panose="02020603050405020304" pitchFamily="18" charset="0"/>
                <a:cs typeface="Times New Roman" panose="02020603050405020304" pitchFamily="18" charset="0"/>
              </a:rPr>
              <a:t>società</a:t>
            </a:r>
            <a:endParaRPr lang="it-IT" sz="2600" dirty="0">
              <a:latin typeface="Times New Roman" panose="02020603050405020304" pitchFamily="18" charset="0"/>
              <a:cs typeface="Times New Roman" panose="02020603050405020304" pitchFamily="18" charset="0"/>
            </a:endParaRPr>
          </a:p>
        </p:txBody>
      </p:sp>
      <p:sp>
        <p:nvSpPr>
          <p:cNvPr id="7" name="Freccia in giù 6"/>
          <p:cNvSpPr/>
          <p:nvPr/>
        </p:nvSpPr>
        <p:spPr>
          <a:xfrm>
            <a:off x="4146344" y="2996952"/>
            <a:ext cx="569672" cy="5033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054114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872589" y="404664"/>
            <a:ext cx="7200800" cy="861774"/>
          </a:xfrm>
          <a:prstGeom prst="rect">
            <a:avLst/>
          </a:prstGeom>
          <a:noFill/>
          <a:ln>
            <a:solidFill>
              <a:schemeClr val="tx1"/>
            </a:solidFill>
          </a:ln>
        </p:spPr>
        <p:txBody>
          <a:bodyPr wrap="square" rtlCol="0">
            <a:spAutoFit/>
          </a:bodyPr>
          <a:lstStyle/>
          <a:p>
            <a:pPr algn="ctr"/>
            <a:r>
              <a:rPr lang="it-IT" sz="3200" b="1" i="1" dirty="0">
                <a:solidFill>
                  <a:srgbClr val="C00000"/>
                </a:solidFill>
                <a:latin typeface="Times New Roman" panose="02020603050405020304" pitchFamily="18" charset="0"/>
                <a:cs typeface="Times New Roman" panose="02020603050405020304" pitchFamily="18" charset="0"/>
              </a:rPr>
              <a:t>Cassazione Civile, sez. II, n. 20437/2017</a:t>
            </a:r>
            <a:endParaRPr lang="it-IT" sz="3200" i="1" dirty="0">
              <a:solidFill>
                <a:srgbClr val="C00000"/>
              </a:solidFill>
              <a:latin typeface="Times New Roman" panose="02020603050405020304" pitchFamily="18" charset="0"/>
              <a:cs typeface="Times New Roman" panose="02020603050405020304" pitchFamily="18" charset="0"/>
            </a:endParaRPr>
          </a:p>
          <a:p>
            <a:endParaRPr lang="it-IT" dirty="0">
              <a:solidFill>
                <a:srgbClr val="C00000"/>
              </a:solidFill>
            </a:endParaRPr>
          </a:p>
        </p:txBody>
      </p:sp>
      <p:sp>
        <p:nvSpPr>
          <p:cNvPr id="5" name="CasellaDiTesto 4"/>
          <p:cNvSpPr txBox="1"/>
          <p:nvPr/>
        </p:nvSpPr>
        <p:spPr>
          <a:xfrm>
            <a:off x="862715" y="2348880"/>
            <a:ext cx="7210673" cy="2246769"/>
          </a:xfrm>
          <a:prstGeom prst="rect">
            <a:avLst/>
          </a:prstGeom>
          <a:noFill/>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Soprattutto, spiega la Corte, il sindaco </a:t>
            </a:r>
            <a:r>
              <a:rPr lang="it-IT" sz="2800" u="sng" dirty="0" smtClean="0">
                <a:latin typeface="Times New Roman" panose="02020603050405020304" pitchFamily="18" charset="0"/>
                <a:cs typeface="Times New Roman" panose="02020603050405020304" pitchFamily="18" charset="0"/>
              </a:rPr>
              <a:t>non può</a:t>
            </a:r>
            <a:r>
              <a:rPr lang="it-IT" sz="2800" dirty="0" smtClean="0">
                <a:latin typeface="Times New Roman" panose="02020603050405020304" pitchFamily="18" charset="0"/>
                <a:cs typeface="Times New Roman" panose="02020603050405020304" pitchFamily="18" charset="0"/>
              </a:rPr>
              <a:t> </a:t>
            </a:r>
            <a:r>
              <a:rPr lang="it-IT" sz="2800" dirty="0">
                <a:latin typeface="Times New Roman" panose="02020603050405020304" pitchFamily="18" charset="0"/>
                <a:cs typeface="Times New Roman" panose="02020603050405020304" pitchFamily="18" charset="0"/>
              </a:rPr>
              <a:t>nascondersi dietro </a:t>
            </a:r>
            <a:r>
              <a:rPr lang="it-IT" sz="2800" dirty="0" smtClean="0">
                <a:latin typeface="Times New Roman" panose="02020603050405020304" pitchFamily="18" charset="0"/>
                <a:cs typeface="Times New Roman" panose="02020603050405020304" pitchFamily="18" charset="0"/>
              </a:rPr>
              <a:t>la </a:t>
            </a:r>
            <a:r>
              <a:rPr lang="it-IT" sz="2800" dirty="0">
                <a:latin typeface="Times New Roman" panose="02020603050405020304" pitchFamily="18" charset="0"/>
                <a:cs typeface="Times New Roman" panose="02020603050405020304" pitchFamily="18" charset="0"/>
              </a:rPr>
              <a:t>progressiva mutazione del </a:t>
            </a:r>
            <a:r>
              <a:rPr lang="it-IT" sz="2800" dirty="0" smtClean="0">
                <a:latin typeface="Times New Roman" panose="02020603050405020304" pitchFamily="18" charset="0"/>
                <a:cs typeface="Times New Roman" panose="02020603050405020304" pitchFamily="18" charset="0"/>
              </a:rPr>
              <a:t>suo ruolo da </a:t>
            </a:r>
            <a:r>
              <a:rPr lang="it-IT" sz="2800" dirty="0">
                <a:latin typeface="Times New Roman" panose="02020603050405020304" pitchFamily="18" charset="0"/>
                <a:cs typeface="Times New Roman" panose="02020603050405020304" pitchFamily="18" charset="0"/>
              </a:rPr>
              <a:t>compiti di verifica </a:t>
            </a:r>
            <a:r>
              <a:rPr lang="it-IT" sz="2800" dirty="0" smtClean="0">
                <a:latin typeface="Times New Roman" panose="02020603050405020304" pitchFamily="18" charset="0"/>
                <a:cs typeface="Times New Roman" panose="02020603050405020304" pitchFamily="18" charset="0"/>
              </a:rPr>
              <a:t>«sul campo» </a:t>
            </a:r>
            <a:r>
              <a:rPr lang="it-IT" sz="2800" dirty="0">
                <a:latin typeface="Times New Roman" panose="02020603050405020304" pitchFamily="18" charset="0"/>
                <a:cs typeface="Times New Roman" panose="02020603050405020304" pitchFamily="18" charset="0"/>
              </a:rPr>
              <a:t>a quelli di </a:t>
            </a:r>
            <a:r>
              <a:rPr lang="it-IT" sz="2800" dirty="0" smtClean="0">
                <a:latin typeface="Times New Roman" panose="02020603050405020304" pitchFamily="18" charset="0"/>
                <a:cs typeface="Times New Roman" panose="02020603050405020304" pitchFamily="18" charset="0"/>
              </a:rPr>
              <a:t>«alta vigilanza» </a:t>
            </a:r>
            <a:r>
              <a:rPr lang="it-IT" sz="2800" dirty="0">
                <a:latin typeface="Times New Roman" panose="02020603050405020304" pitchFamily="18" charset="0"/>
                <a:cs typeface="Times New Roman" panose="02020603050405020304" pitchFamily="18" charset="0"/>
              </a:rPr>
              <a:t>sulla correttezza formale dei documenti</a:t>
            </a:r>
          </a:p>
        </p:txBody>
      </p:sp>
    </p:spTree>
    <p:extLst>
      <p:ext uri="{BB962C8B-B14F-4D97-AF65-F5344CB8AC3E}">
        <p14:creationId xmlns:p14="http://schemas.microsoft.com/office/powerpoint/2010/main" val="27606260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74479" y="1844824"/>
            <a:ext cx="7488832" cy="3108543"/>
          </a:xfrm>
          <a:prstGeom prst="rect">
            <a:avLst/>
          </a:prstGeom>
          <a:noFill/>
        </p:spPr>
        <p:txBody>
          <a:bodyPr wrap="square" rtlCol="0">
            <a:spAutoFit/>
          </a:bodyPr>
          <a:lstStyle/>
          <a:p>
            <a:pPr algn="just"/>
            <a:r>
              <a:rPr lang="it-IT" sz="2800" b="1" i="1" dirty="0" smtClean="0">
                <a:latin typeface="Times New Roman" panose="02020603050405020304" pitchFamily="18" charset="0"/>
                <a:cs typeface="Times New Roman" panose="02020603050405020304" pitchFamily="18" charset="0"/>
              </a:rPr>
              <a:t>La sensazione più precisa e più acuta, per chi vive in questo momento, è di non </a:t>
            </a:r>
            <a:r>
              <a:rPr lang="it-IT" sz="2800" b="1" i="1" dirty="0">
                <a:latin typeface="Times New Roman" panose="02020603050405020304" pitchFamily="18" charset="0"/>
                <a:cs typeface="Times New Roman" panose="02020603050405020304" pitchFamily="18" charset="0"/>
              </a:rPr>
              <a:t>s</a:t>
            </a:r>
            <a:r>
              <a:rPr lang="it-IT" sz="2800" b="1" i="1" dirty="0" smtClean="0">
                <a:latin typeface="Times New Roman" panose="02020603050405020304" pitchFamily="18" charset="0"/>
                <a:cs typeface="Times New Roman" panose="02020603050405020304" pitchFamily="18" charset="0"/>
              </a:rPr>
              <a:t>apere dove ogni giorno sta mettendo i piedi. Il terreno è friabile, le linee si sdoppiano, i tessuti si sfilacciano, le prospettive oscillano. Allora si avverte con maggiore evidenza che ci si trova nell’«innominabile attuale»</a:t>
            </a:r>
            <a:endParaRPr lang="it-IT"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1899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a:ln>
            <a:solidFill>
              <a:schemeClr val="tx1"/>
            </a:solidFill>
          </a:ln>
        </p:spPr>
        <p:txBody>
          <a:bodyPr>
            <a:normAutofit fontScale="90000"/>
          </a:bodyPr>
          <a:lstStyle/>
          <a:p>
            <a:r>
              <a:rPr lang="it-IT" sz="4000" b="1" i="1" dirty="0" smtClean="0">
                <a:latin typeface="Times New Roman" panose="02020603050405020304" pitchFamily="18" charset="0"/>
                <a:cs typeface="Times New Roman" panose="02020603050405020304" pitchFamily="18" charset="0"/>
              </a:rPr>
              <a:t>Cassazione Penale, Sez. V, n. 42519/2012</a:t>
            </a:r>
            <a:r>
              <a:rPr lang="it-IT" sz="4000" i="1" dirty="0" smtClean="0">
                <a:latin typeface="Times New Roman" panose="02020603050405020304" pitchFamily="18" charset="0"/>
                <a:cs typeface="Times New Roman" panose="02020603050405020304" pitchFamily="18" charset="0"/>
              </a:rPr>
              <a:t/>
            </a:r>
            <a:br>
              <a:rPr lang="it-IT" sz="4000" i="1" dirty="0" smtClean="0">
                <a:latin typeface="Times New Roman" panose="02020603050405020304" pitchFamily="18" charset="0"/>
                <a:cs typeface="Times New Roman" panose="02020603050405020304" pitchFamily="18" charset="0"/>
              </a:rPr>
            </a:br>
            <a:r>
              <a:rPr lang="it-IT" b="1" i="1" dirty="0" smtClean="0">
                <a:solidFill>
                  <a:srgbClr val="C00000"/>
                </a:solidFill>
                <a:latin typeface="Times New Roman" panose="02020603050405020304" pitchFamily="18" charset="0"/>
                <a:cs typeface="Times New Roman" panose="02020603050405020304" pitchFamily="18" charset="0"/>
              </a:rPr>
              <a:t>una decisione controcorrente</a:t>
            </a:r>
            <a:endParaRPr lang="it-IT" b="1" i="1"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467544" y="2060848"/>
            <a:ext cx="8280920" cy="4248472"/>
          </a:xfrm>
          <a:noFill/>
          <a:ln w="25400">
            <a:noFill/>
          </a:ln>
        </p:spPr>
        <p:txBody>
          <a:bodyPr>
            <a:normAutofit/>
          </a:bodyPr>
          <a:lstStyle/>
          <a:p>
            <a:pPr marL="0" indent="0" algn="just">
              <a:buNone/>
            </a:pPr>
            <a:r>
              <a:rPr lang="it-IT" sz="2600" dirty="0" smtClean="0">
                <a:latin typeface="Times New Roman" panose="02020603050405020304" pitchFamily="18" charset="0"/>
                <a:cs typeface="Times New Roman" panose="02020603050405020304" pitchFamily="18" charset="0"/>
              </a:rPr>
              <a:t>Nell’affrontare </a:t>
            </a:r>
            <a:r>
              <a:rPr lang="it-IT" sz="2600" dirty="0">
                <a:latin typeface="Times New Roman" panose="02020603050405020304" pitchFamily="18" charset="0"/>
                <a:cs typeface="Times New Roman" panose="02020603050405020304" pitchFamily="18" charset="0"/>
              </a:rPr>
              <a:t>i problemi di tipicità del paradigma </a:t>
            </a:r>
            <a:r>
              <a:rPr lang="it-IT" sz="2600" dirty="0" smtClean="0">
                <a:latin typeface="Times New Roman" panose="02020603050405020304" pitchFamily="18" charset="0"/>
                <a:cs typeface="Times New Roman" panose="02020603050405020304" pitchFamily="18" charset="0"/>
              </a:rPr>
              <a:t>omissivo, la Suprema Corte offre spunti di grande interesse sugli elementi qualificanti </a:t>
            </a:r>
            <a:r>
              <a:rPr lang="it-IT" sz="2600" dirty="0">
                <a:latin typeface="Times New Roman" panose="02020603050405020304" pitchFamily="18" charset="0"/>
                <a:cs typeface="Times New Roman" panose="02020603050405020304" pitchFamily="18" charset="0"/>
              </a:rPr>
              <a:t>il sistema di ascrizione di responsabilità penale ai </a:t>
            </a:r>
            <a:r>
              <a:rPr lang="it-IT" sz="2600" dirty="0" smtClean="0">
                <a:latin typeface="Times New Roman" panose="02020603050405020304" pitchFamily="18" charset="0"/>
                <a:cs typeface="Times New Roman" panose="02020603050405020304" pitchFamily="18" charset="0"/>
              </a:rPr>
              <a:t>sindaci prospettando soluzioni che – ponendosi in aperto contrasto con gli orientamenti consolidati di legittimità – costituiscono importanti passi avanti verso il superamento di una «responsabilità di posizione» o «per assunzione» dei </a:t>
            </a:r>
            <a:r>
              <a:rPr lang="it-IT" sz="2600" i="1" dirty="0" err="1" smtClean="0">
                <a:latin typeface="Times New Roman" panose="02020603050405020304" pitchFamily="18" charset="0"/>
                <a:cs typeface="Times New Roman" panose="02020603050405020304" pitchFamily="18" charset="0"/>
              </a:rPr>
              <a:t>gatekeepers</a:t>
            </a:r>
            <a:r>
              <a:rPr lang="it-IT" sz="2600" i="1" dirty="0" smtClean="0">
                <a:latin typeface="Times New Roman" panose="02020603050405020304" pitchFamily="18" charset="0"/>
                <a:cs typeface="Times New Roman" panose="02020603050405020304" pitchFamily="18" charset="0"/>
              </a:rPr>
              <a:t>, </a:t>
            </a:r>
            <a:r>
              <a:rPr lang="it-IT" sz="2600" dirty="0" smtClean="0">
                <a:latin typeface="Times New Roman" panose="02020603050405020304" pitchFamily="18" charset="0"/>
                <a:cs typeface="Times New Roman" panose="02020603050405020304" pitchFamily="18" charset="0"/>
              </a:rPr>
              <a:t>contraria ai principi di legalità e colpevolezza</a:t>
            </a:r>
          </a:p>
        </p:txBody>
      </p:sp>
    </p:spTree>
    <p:extLst>
      <p:ext uri="{BB962C8B-B14F-4D97-AF65-F5344CB8AC3E}">
        <p14:creationId xmlns:p14="http://schemas.microsoft.com/office/powerpoint/2010/main" val="17304071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611560" y="1412776"/>
            <a:ext cx="7930295" cy="4824536"/>
          </a:xfrm>
        </p:spPr>
        <p:txBody>
          <a:bodyPr>
            <a:noAutofit/>
          </a:bodyPr>
          <a:lstStyle/>
          <a:p>
            <a:pPr marL="0" indent="0" algn="just">
              <a:buNone/>
            </a:pPr>
            <a:endParaRPr lang="it-IT" sz="2800" dirty="0" smtClean="0">
              <a:latin typeface="Times New Roman" panose="02020603050405020304" pitchFamily="18" charset="0"/>
              <a:cs typeface="Times New Roman" panose="02020603050405020304" pitchFamily="18" charset="0"/>
            </a:endParaRPr>
          </a:p>
          <a:p>
            <a:pPr marL="0" indent="0" algn="just">
              <a:buNone/>
            </a:pPr>
            <a:r>
              <a:rPr lang="it-IT" sz="2800" dirty="0" smtClean="0">
                <a:latin typeface="Times New Roman" panose="02020603050405020304" pitchFamily="18" charset="0"/>
                <a:cs typeface="Times New Roman" panose="02020603050405020304" pitchFamily="18" charset="0"/>
              </a:rPr>
              <a:t>«se sono da intendere solidalmente responsabili, al pari di chi abbia cagionato un evento, coloro che "non hanno fatto quanto potevano" per impedirlo, occorre che i poteri [impeditivi] siano ben determinati, ed il loro esercizio sia normativamente disciplinato in guisa tale da poterne ricavare la certezza che, laddove esercitati davvero, l'evento sarebbe stato scongiurato: il che non sembra essere nella legislazione vigente»</a:t>
            </a:r>
          </a:p>
        </p:txBody>
      </p:sp>
    </p:spTree>
    <p:extLst>
      <p:ext uri="{BB962C8B-B14F-4D97-AF65-F5344CB8AC3E}">
        <p14:creationId xmlns:p14="http://schemas.microsoft.com/office/powerpoint/2010/main" val="37081480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51520" y="1484784"/>
            <a:ext cx="8640960" cy="4893647"/>
          </a:xfrm>
          <a:prstGeom prst="rect">
            <a:avLst/>
          </a:prstGeom>
          <a:noFill/>
          <a:ln w="28575">
            <a:solidFill>
              <a:srgbClr val="C00000"/>
            </a:solidFill>
          </a:ln>
        </p:spPr>
        <p:txBody>
          <a:bodyPr wrap="square" rtlCol="0">
            <a:spAutoFit/>
          </a:bodyPr>
          <a:lstStyle/>
          <a:p>
            <a:pPr algn="just"/>
            <a:endParaRPr lang="it-IT" sz="2600" dirty="0" smtClean="0">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L’affermazione </a:t>
            </a:r>
            <a:r>
              <a:rPr lang="it-IT" sz="2600" dirty="0">
                <a:latin typeface="Times New Roman" panose="02020603050405020304" pitchFamily="18" charset="0"/>
                <a:cs typeface="Times New Roman" panose="02020603050405020304" pitchFamily="18" charset="0"/>
              </a:rPr>
              <a:t>della </a:t>
            </a:r>
            <a:r>
              <a:rPr lang="it-IT" sz="2600" dirty="0" smtClean="0">
                <a:latin typeface="Times New Roman" panose="02020603050405020304" pitchFamily="18" charset="0"/>
                <a:cs typeface="Times New Roman" panose="02020603050405020304" pitchFamily="18" charset="0"/>
              </a:rPr>
              <a:t>Corte costituisce un </a:t>
            </a:r>
            <a:r>
              <a:rPr lang="it-IT" sz="2600" b="1" i="1" dirty="0">
                <a:solidFill>
                  <a:srgbClr val="C00000"/>
                </a:solidFill>
                <a:latin typeface="Times New Roman" panose="02020603050405020304" pitchFamily="18" charset="0"/>
                <a:cs typeface="Times New Roman" panose="02020603050405020304" pitchFamily="18" charset="0"/>
              </a:rPr>
              <a:t>punto di rottura </a:t>
            </a:r>
            <a:r>
              <a:rPr lang="it-IT" sz="2600" dirty="0">
                <a:latin typeface="Times New Roman" panose="02020603050405020304" pitchFamily="18" charset="0"/>
                <a:cs typeface="Times New Roman" panose="02020603050405020304" pitchFamily="18" charset="0"/>
              </a:rPr>
              <a:t>rispetto </a:t>
            </a:r>
            <a:r>
              <a:rPr lang="it-IT" sz="2600" dirty="0" smtClean="0">
                <a:latin typeface="Times New Roman" panose="02020603050405020304" pitchFamily="18" charset="0"/>
                <a:cs typeface="Times New Roman" panose="02020603050405020304" pitchFamily="18" charset="0"/>
              </a:rPr>
              <a:t>al consolidato orientamento della Cassazione e richiama (il legislatore, ma non solo..) a </a:t>
            </a:r>
            <a:r>
              <a:rPr lang="it-IT" sz="2600" dirty="0">
                <a:latin typeface="Times New Roman" panose="02020603050405020304" pitchFamily="18" charset="0"/>
                <a:cs typeface="Times New Roman" panose="02020603050405020304" pitchFamily="18" charset="0"/>
              </a:rPr>
              <a:t>un </a:t>
            </a:r>
            <a:r>
              <a:rPr lang="it-IT" sz="2600" dirty="0" smtClean="0">
                <a:latin typeface="Times New Roman" panose="02020603050405020304" pitchFamily="18" charset="0"/>
                <a:cs typeface="Times New Roman" panose="02020603050405020304" pitchFamily="18" charset="0"/>
              </a:rPr>
              <a:t>rigore maggiore nella </a:t>
            </a:r>
            <a:r>
              <a:rPr lang="it-IT" sz="2600" dirty="0">
                <a:latin typeface="Times New Roman" panose="02020603050405020304" pitchFamily="18" charset="0"/>
                <a:cs typeface="Times New Roman" panose="02020603050405020304" pitchFamily="18" charset="0"/>
              </a:rPr>
              <a:t>ricostruzione del </a:t>
            </a:r>
            <a:r>
              <a:rPr lang="it-IT" sz="2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precetto </a:t>
            </a:r>
            <a:r>
              <a:rPr lang="it-IT" sz="2600" dirty="0">
                <a:latin typeface="Times New Roman" panose="02020603050405020304" pitchFamily="18" charset="0"/>
                <a:cs typeface="Times New Roman" panose="02020603050405020304" pitchFamily="18" charset="0"/>
              </a:rPr>
              <a:t>di cui sono destinatari i </a:t>
            </a:r>
            <a:r>
              <a:rPr lang="it-IT" sz="2600" i="1" dirty="0" err="1" smtClean="0">
                <a:latin typeface="Times New Roman" panose="02020603050405020304" pitchFamily="18" charset="0"/>
                <a:cs typeface="Times New Roman" panose="02020603050405020304" pitchFamily="18" charset="0"/>
              </a:rPr>
              <a:t>gatekeepers</a:t>
            </a:r>
            <a:r>
              <a:rPr lang="it-IT" sz="2600" dirty="0" smtClean="0">
                <a:latin typeface="Times New Roman" panose="02020603050405020304" pitchFamily="18" charset="0"/>
                <a:cs typeface="Times New Roman" panose="02020603050405020304" pitchFamily="18" charset="0"/>
              </a:rPr>
              <a:t>: </a:t>
            </a:r>
          </a:p>
          <a:p>
            <a:pPr algn="just"/>
            <a:endParaRPr lang="it-IT" sz="2600" dirty="0" smtClean="0">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la Corte pare, invero, prospettare un’interpretazione estremamente garantista </a:t>
            </a:r>
            <a:r>
              <a:rPr lang="it-IT" sz="2600" dirty="0">
                <a:latin typeface="Times New Roman" panose="02020603050405020304" pitchFamily="18" charset="0"/>
                <a:cs typeface="Times New Roman" panose="02020603050405020304" pitchFamily="18" charset="0"/>
              </a:rPr>
              <a:t>dei </a:t>
            </a:r>
            <a:r>
              <a:rPr lang="it-IT" sz="2600" b="1" dirty="0">
                <a:latin typeface="Times New Roman" panose="02020603050405020304" pitchFamily="18" charset="0"/>
                <a:cs typeface="Times New Roman" panose="02020603050405020304" pitchFamily="18" charset="0"/>
              </a:rPr>
              <a:t>poteri</a:t>
            </a:r>
            <a:r>
              <a:rPr lang="it-IT" sz="2600" dirty="0">
                <a:latin typeface="Times New Roman" panose="02020603050405020304" pitchFamily="18" charset="0"/>
                <a:cs typeface="Times New Roman" panose="02020603050405020304" pitchFamily="18" charset="0"/>
              </a:rPr>
              <a:t> – </a:t>
            </a:r>
            <a:r>
              <a:rPr lang="it-IT" sz="2600" dirty="0" smtClean="0">
                <a:latin typeface="Times New Roman" panose="02020603050405020304" pitchFamily="18" charset="0"/>
                <a:cs typeface="Times New Roman" panose="02020603050405020304" pitchFamily="18" charset="0"/>
              </a:rPr>
              <a:t>e, quindi, delle </a:t>
            </a:r>
            <a:r>
              <a:rPr lang="it-IT" sz="2600" dirty="0">
                <a:latin typeface="Times New Roman" panose="02020603050405020304" pitchFamily="18" charset="0"/>
                <a:cs typeface="Times New Roman" panose="02020603050405020304" pitchFamily="18" charset="0"/>
              </a:rPr>
              <a:t>condotte tipiche – che dovrebbero essere </a:t>
            </a:r>
            <a:r>
              <a:rPr lang="it-IT" sz="2600" b="1" dirty="0">
                <a:latin typeface="Times New Roman" panose="02020603050405020304" pitchFamily="18" charset="0"/>
                <a:cs typeface="Times New Roman" panose="02020603050405020304" pitchFamily="18" charset="0"/>
              </a:rPr>
              <a:t>specificamente previsti dal legislatore </a:t>
            </a:r>
            <a:r>
              <a:rPr lang="it-IT" sz="2600" dirty="0">
                <a:latin typeface="Times New Roman" panose="02020603050405020304" pitchFamily="18" charset="0"/>
                <a:cs typeface="Times New Roman" panose="02020603050405020304" pitchFamily="18" charset="0"/>
              </a:rPr>
              <a:t>e </a:t>
            </a:r>
            <a:r>
              <a:rPr lang="it-IT" sz="2600" b="1" dirty="0">
                <a:latin typeface="Times New Roman" panose="02020603050405020304" pitchFamily="18" charset="0"/>
                <a:cs typeface="Times New Roman" panose="02020603050405020304" pitchFamily="18" charset="0"/>
              </a:rPr>
              <a:t>direttamente </a:t>
            </a:r>
            <a:r>
              <a:rPr lang="it-IT" sz="2600" b="1" dirty="0" smtClean="0">
                <a:latin typeface="Times New Roman" panose="02020603050405020304" pitchFamily="18" charset="0"/>
                <a:cs typeface="Times New Roman" panose="02020603050405020304" pitchFamily="18" charset="0"/>
              </a:rPr>
              <a:t>impeditivi</a:t>
            </a:r>
          </a:p>
          <a:p>
            <a:pPr algn="just"/>
            <a:endParaRPr lang="it-IT" sz="2600" b="1" u="sng" dirty="0" smtClean="0">
              <a:latin typeface="Times New Roman" panose="02020603050405020304" pitchFamily="18" charset="0"/>
              <a:cs typeface="Times New Roman" panose="02020603050405020304" pitchFamily="18" charset="0"/>
            </a:endParaRPr>
          </a:p>
        </p:txBody>
      </p:sp>
      <p:sp>
        <p:nvSpPr>
          <p:cNvPr id="5"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0211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188640"/>
            <a:ext cx="7632848" cy="864096"/>
          </a:xfrm>
          <a:ln>
            <a:solidFill>
              <a:schemeClr val="tx1"/>
            </a:solidFill>
          </a:ln>
        </p:spPr>
        <p:txBody>
          <a:bodyPr>
            <a:normAutofit/>
          </a:bodyPr>
          <a:lstStyle/>
          <a:p>
            <a:r>
              <a:rPr lang="it-IT" dirty="0" smtClean="0">
                <a:solidFill>
                  <a:srgbClr val="C00000"/>
                </a:solidFill>
                <a:latin typeface="Times New Roman" panose="02020603050405020304" pitchFamily="18" charset="0"/>
                <a:cs typeface="Times New Roman" panose="02020603050405020304" pitchFamily="18" charset="0"/>
              </a:rPr>
              <a:t>NESSO DI CAUSALITÀ</a:t>
            </a:r>
            <a:endParaRPr lang="it-IT"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467544" y="1268760"/>
            <a:ext cx="8229600" cy="1756792"/>
          </a:xfrm>
        </p:spPr>
        <p:txBody>
          <a:bodyPr>
            <a:noAutofit/>
          </a:bodyPr>
          <a:lstStyle/>
          <a:p>
            <a:pPr marL="0" indent="0" algn="just">
              <a:buNone/>
            </a:pPr>
            <a:r>
              <a:rPr lang="it-IT" sz="2400" dirty="0" smtClean="0">
                <a:latin typeface="Times New Roman" panose="02020603050405020304" pitchFamily="18" charset="0"/>
                <a:cs typeface="Times New Roman" panose="02020603050405020304" pitchFamily="18" charset="0"/>
              </a:rPr>
              <a:t>La giurisprudenza è addivenuta a interpretazioni che hanno sostanzialmente </a:t>
            </a:r>
            <a:r>
              <a:rPr lang="it-IT" sz="2400" b="1" dirty="0" smtClean="0">
                <a:solidFill>
                  <a:srgbClr val="1B3ED5"/>
                </a:solidFill>
                <a:latin typeface="Times New Roman" panose="02020603050405020304" pitchFamily="18" charset="0"/>
                <a:cs typeface="Times New Roman" panose="02020603050405020304" pitchFamily="18" charset="0"/>
              </a:rPr>
              <a:t>svuotato di contenuto </a:t>
            </a:r>
            <a:r>
              <a:rPr lang="it-IT" sz="2400" dirty="0" smtClean="0">
                <a:latin typeface="Times New Roman" panose="02020603050405020304" pitchFamily="18" charset="0"/>
                <a:cs typeface="Times New Roman" panose="02020603050405020304" pitchFamily="18" charset="0"/>
              </a:rPr>
              <a:t>il fondamentale accertamento del nesso di causalità omissivo, giungendo addirittura a parlare di </a:t>
            </a:r>
            <a:r>
              <a:rPr lang="it-IT" sz="2400" b="1" dirty="0">
                <a:solidFill>
                  <a:srgbClr val="1B3ED5"/>
                </a:solidFill>
                <a:latin typeface="Times New Roman" panose="02020603050405020304" pitchFamily="18" charset="0"/>
                <a:cs typeface="Times New Roman" panose="02020603050405020304" pitchFamily="18" charset="0"/>
              </a:rPr>
              <a:t>«nesso eziologico </a:t>
            </a:r>
            <a:r>
              <a:rPr lang="it-IT" sz="2400" b="1" i="1" dirty="0">
                <a:solidFill>
                  <a:srgbClr val="1B3ED5"/>
                </a:solidFill>
                <a:latin typeface="Times New Roman" panose="02020603050405020304" pitchFamily="18" charset="0"/>
                <a:cs typeface="Times New Roman" panose="02020603050405020304" pitchFamily="18" charset="0"/>
              </a:rPr>
              <a:t>in re </a:t>
            </a:r>
            <a:r>
              <a:rPr lang="it-IT" sz="2400" b="1" i="1" dirty="0" err="1">
                <a:solidFill>
                  <a:srgbClr val="1B3ED5"/>
                </a:solidFill>
                <a:latin typeface="Times New Roman" panose="02020603050405020304" pitchFamily="18" charset="0"/>
                <a:cs typeface="Times New Roman" panose="02020603050405020304" pitchFamily="18" charset="0"/>
              </a:rPr>
              <a:t>ipsa</a:t>
            </a:r>
            <a:r>
              <a:rPr lang="it-IT" sz="2400" b="1" dirty="0">
                <a:solidFill>
                  <a:srgbClr val="1B3ED5"/>
                </a:solidFill>
                <a:latin typeface="Times New Roman" panose="02020603050405020304" pitchFamily="18" charset="0"/>
                <a:cs typeface="Times New Roman" panose="02020603050405020304" pitchFamily="18" charset="0"/>
              </a:rPr>
              <a:t>»</a:t>
            </a:r>
          </a:p>
          <a:p>
            <a:pPr marL="0" indent="0" algn="just">
              <a:buNone/>
            </a:pPr>
            <a:endParaRPr lang="it-IT" sz="2400" dirty="0"/>
          </a:p>
        </p:txBody>
      </p:sp>
      <p:sp>
        <p:nvSpPr>
          <p:cNvPr id="5" name="CasellaDiTesto 4"/>
          <p:cNvSpPr txBox="1"/>
          <p:nvPr/>
        </p:nvSpPr>
        <p:spPr>
          <a:xfrm>
            <a:off x="1286477" y="3039476"/>
            <a:ext cx="6768752" cy="4154984"/>
          </a:xfrm>
          <a:prstGeom prst="rect">
            <a:avLst/>
          </a:prstGeom>
          <a:noFill/>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Si legge in </a:t>
            </a:r>
            <a:r>
              <a:rPr lang="it-IT" sz="2400" b="1" dirty="0" smtClean="0">
                <a:latin typeface="Times New Roman" panose="02020603050405020304" pitchFamily="18" charset="0"/>
                <a:cs typeface="Times New Roman" panose="02020603050405020304" pitchFamily="18" charset="0"/>
              </a:rPr>
              <a:t>Cass. n. 31163/2011</a:t>
            </a:r>
            <a:r>
              <a:rPr lang="it-IT" sz="2400" dirty="0" smtClean="0">
                <a:latin typeface="Times New Roman" panose="02020603050405020304" pitchFamily="18" charset="0"/>
                <a:cs typeface="Times New Roman" panose="02020603050405020304" pitchFamily="18" charset="0"/>
              </a:rPr>
              <a:t>:</a:t>
            </a:r>
          </a:p>
          <a:p>
            <a:pPr algn="just"/>
            <a:r>
              <a:rPr lang="it-IT" sz="2400" dirty="0" smtClean="0">
                <a:latin typeface="Times New Roman" panose="02020603050405020304" pitchFamily="18" charset="0"/>
                <a:cs typeface="Times New Roman" panose="02020603050405020304" pitchFamily="18" charset="0"/>
              </a:rPr>
              <a:t>«non </a:t>
            </a:r>
            <a:r>
              <a:rPr lang="it-IT" sz="2400" dirty="0">
                <a:latin typeface="Times New Roman" panose="02020603050405020304" pitchFamily="18" charset="0"/>
                <a:cs typeface="Times New Roman" panose="02020603050405020304" pitchFamily="18" charset="0"/>
              </a:rPr>
              <a:t>è indispensabile (né possibile) conoscere con certezza "scientifica" (non trattandosi di un esperimento ripetibile) se - attivandosi il sindaco e, con lui, il collegio - l'evento sarebbe stato sicuramente evitato nella sua realizzazione o, almeno, in alcune modalità della sua realizzazione, ma tale è il presupposto dal quale il legislatore </a:t>
            </a:r>
            <a:r>
              <a:rPr lang="it-IT" sz="2400" dirty="0" smtClean="0">
                <a:latin typeface="Times New Roman" panose="02020603050405020304" pitchFamily="18" charset="0"/>
                <a:cs typeface="Times New Roman" panose="02020603050405020304" pitchFamily="18" charset="0"/>
              </a:rPr>
              <a:t>muove, tanto che potrebbe parlarsi di  nesso </a:t>
            </a:r>
            <a:r>
              <a:rPr lang="it-IT" sz="2400" dirty="0">
                <a:latin typeface="Times New Roman" panose="02020603050405020304" pitchFamily="18" charset="0"/>
                <a:cs typeface="Times New Roman" panose="02020603050405020304" pitchFamily="18" charset="0"/>
              </a:rPr>
              <a:t>eziologico </a:t>
            </a:r>
            <a:r>
              <a:rPr lang="it-IT" sz="2400" i="1" dirty="0">
                <a:latin typeface="Times New Roman" panose="02020603050405020304" pitchFamily="18" charset="0"/>
                <a:cs typeface="Times New Roman" panose="02020603050405020304" pitchFamily="18" charset="0"/>
              </a:rPr>
              <a:t>in re </a:t>
            </a:r>
            <a:r>
              <a:rPr lang="it-IT" sz="2400" i="1" dirty="0" err="1">
                <a:latin typeface="Times New Roman" panose="02020603050405020304" pitchFamily="18" charset="0"/>
                <a:cs typeface="Times New Roman" panose="02020603050405020304" pitchFamily="18" charset="0"/>
              </a:rPr>
              <a:t>ipsa</a:t>
            </a:r>
            <a:r>
              <a:rPr lang="it-IT" sz="2400" dirty="0">
                <a:latin typeface="Times New Roman" panose="02020603050405020304" pitchFamily="18" charset="0"/>
                <a:cs typeface="Times New Roman" panose="02020603050405020304" pitchFamily="18" charset="0"/>
              </a:rPr>
              <a:t>»</a:t>
            </a:r>
          </a:p>
          <a:p>
            <a:pPr algn="just"/>
            <a:endParaRPr lang="it-IT" sz="2400" dirty="0"/>
          </a:p>
          <a:p>
            <a:pPr algn="just"/>
            <a:endParaRPr lang="it-IT" sz="2400" dirty="0">
              <a:latin typeface="Times New Roman" panose="02020603050405020304" pitchFamily="18" charset="0"/>
              <a:cs typeface="Times New Roman" panose="02020603050405020304" pitchFamily="18" charset="0"/>
            </a:endParaRPr>
          </a:p>
        </p:txBody>
      </p:sp>
      <p:sp>
        <p:nvSpPr>
          <p:cNvPr id="6" name="Ritaglia angolo diagonale rettangolo 5"/>
          <p:cNvSpPr/>
          <p:nvPr/>
        </p:nvSpPr>
        <p:spPr>
          <a:xfrm>
            <a:off x="1034449" y="2965012"/>
            <a:ext cx="7272808" cy="3744416"/>
          </a:xfrm>
          <a:prstGeom prst="snip2DiagRect">
            <a:avLst/>
          </a:prstGeom>
          <a:no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36796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116632"/>
            <a:ext cx="7704856" cy="936104"/>
          </a:xfrm>
          <a:ln>
            <a:solidFill>
              <a:schemeClr val="tx1"/>
            </a:solidFill>
          </a:ln>
        </p:spPr>
        <p:txBody>
          <a:bodyPr/>
          <a:lstStyle/>
          <a:p>
            <a:r>
              <a:rPr lang="it-IT" dirty="0">
                <a:solidFill>
                  <a:srgbClr val="C00000"/>
                </a:solidFill>
                <a:latin typeface="Times New Roman" panose="02020603050405020304" pitchFamily="18" charset="0"/>
                <a:cs typeface="Times New Roman" panose="02020603050405020304" pitchFamily="18" charset="0"/>
              </a:rPr>
              <a:t>NESSO DI CAUSALITÀ</a:t>
            </a:r>
            <a:endParaRPr lang="it-IT" dirty="0">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1403648" y="2210051"/>
            <a:ext cx="7056784" cy="2149865"/>
          </a:xfrm>
        </p:spPr>
        <p:txBody>
          <a:bodyPr>
            <a:normAutofit/>
          </a:bodyPr>
          <a:lstStyle/>
          <a:p>
            <a:pPr marL="0" indent="0" algn="just">
              <a:buNone/>
            </a:pPr>
            <a:r>
              <a:rPr lang="it-IT" sz="2800" dirty="0" smtClean="0">
                <a:latin typeface="Times New Roman" panose="02020603050405020304" pitchFamily="18" charset="0"/>
                <a:cs typeface="Times New Roman" panose="02020603050405020304" pitchFamily="18" charset="0"/>
              </a:rPr>
              <a:t>La dottrina ha aspramente criticato la posizione assunta dalla giurisprudenza, considerato il rischio di addossare ai controllori un addebito di </a:t>
            </a:r>
            <a:r>
              <a:rPr lang="it-IT" sz="2800" b="1" dirty="0" smtClean="0">
                <a:solidFill>
                  <a:srgbClr val="1B3ED5"/>
                </a:solidFill>
                <a:latin typeface="Times New Roman" panose="02020603050405020304" pitchFamily="18" charset="0"/>
                <a:cs typeface="Times New Roman" panose="02020603050405020304" pitchFamily="18" charset="0"/>
              </a:rPr>
              <a:t>«responsabilità per fatto altrui»</a:t>
            </a:r>
            <a:endParaRPr lang="it-IT" sz="2800" b="1" dirty="0">
              <a:solidFill>
                <a:srgbClr val="1B3ED5"/>
              </a:solidFill>
              <a:latin typeface="Times New Roman" panose="02020603050405020304" pitchFamily="18" charset="0"/>
              <a:cs typeface="Times New Roman" panose="02020603050405020304" pitchFamily="18" charset="0"/>
            </a:endParaRPr>
          </a:p>
        </p:txBody>
      </p:sp>
      <p:sp>
        <p:nvSpPr>
          <p:cNvPr id="6" name="Freccia a destra 5"/>
          <p:cNvSpPr/>
          <p:nvPr/>
        </p:nvSpPr>
        <p:spPr>
          <a:xfrm>
            <a:off x="399782" y="2708920"/>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5360886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50818" y="1412776"/>
            <a:ext cx="7709614" cy="1938992"/>
          </a:xfrm>
          <a:prstGeom prst="rect">
            <a:avLst/>
          </a:prstGeom>
          <a:noFill/>
          <a:ln w="19050">
            <a:solidFill>
              <a:schemeClr val="bg1"/>
            </a:solidFill>
          </a:ln>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In tale contesto, la </a:t>
            </a:r>
            <a:r>
              <a:rPr lang="it-IT" sz="2400" b="1" dirty="0" smtClean="0">
                <a:solidFill>
                  <a:srgbClr val="1B3ED5"/>
                </a:solidFill>
                <a:latin typeface="Times New Roman" panose="02020603050405020304" pitchFamily="18" charset="0"/>
                <a:cs typeface="Times New Roman" panose="02020603050405020304" pitchFamily="18" charset="0"/>
              </a:rPr>
              <a:t>sentenza </a:t>
            </a:r>
            <a:r>
              <a:rPr lang="it-IT" sz="2400" b="1" dirty="0">
                <a:solidFill>
                  <a:srgbClr val="1B3ED5"/>
                </a:solidFill>
                <a:latin typeface="Times New Roman" panose="02020603050405020304" pitchFamily="18" charset="0"/>
                <a:cs typeface="Times New Roman" panose="02020603050405020304" pitchFamily="18" charset="0"/>
              </a:rPr>
              <a:t>n. </a:t>
            </a:r>
            <a:r>
              <a:rPr lang="it-IT" sz="2400" b="1" dirty="0" smtClean="0">
                <a:solidFill>
                  <a:srgbClr val="1B3ED5"/>
                </a:solidFill>
                <a:latin typeface="Times New Roman" panose="02020603050405020304" pitchFamily="18" charset="0"/>
                <a:cs typeface="Times New Roman" panose="02020603050405020304" pitchFamily="18" charset="0"/>
              </a:rPr>
              <a:t>42519/2012</a:t>
            </a:r>
            <a:r>
              <a:rPr lang="it-IT" sz="2400" dirty="0">
                <a:latin typeface="Times New Roman" panose="02020603050405020304" pitchFamily="18" charset="0"/>
                <a:cs typeface="Times New Roman" panose="02020603050405020304" pitchFamily="18" charset="0"/>
              </a:rPr>
              <a:t> </a:t>
            </a:r>
            <a:r>
              <a:rPr lang="it-IT" sz="2400" dirty="0" smtClean="0">
                <a:latin typeface="Times New Roman" panose="02020603050405020304" pitchFamily="18" charset="0"/>
                <a:cs typeface="Times New Roman" panose="02020603050405020304" pitchFamily="18" charset="0"/>
              </a:rPr>
              <a:t>compie un piccolo passo avanti rispetto all’orientamento giurisprudenziale illustrato, facendo chiaro riferimento – in parte motiva – al parametro di giudizio applicato dalle Sezioni Unite, nella nota sentenza «</a:t>
            </a:r>
            <a:r>
              <a:rPr lang="it-IT" sz="2400" i="1" dirty="0" err="1" smtClean="0">
                <a:latin typeface="Times New Roman" panose="02020603050405020304" pitchFamily="18" charset="0"/>
                <a:cs typeface="Times New Roman" panose="02020603050405020304" pitchFamily="18" charset="0"/>
              </a:rPr>
              <a:t>Franzese</a:t>
            </a:r>
            <a:r>
              <a:rPr lang="it-IT" sz="2400" i="1" dirty="0" smtClean="0">
                <a:latin typeface="Times New Roman" panose="02020603050405020304" pitchFamily="18" charset="0"/>
                <a:cs typeface="Times New Roman" panose="02020603050405020304" pitchFamily="18" charset="0"/>
              </a:rPr>
              <a:t>»</a:t>
            </a:r>
            <a:endParaRPr lang="it-IT" sz="2400" i="1" dirty="0">
              <a:latin typeface="Times New Roman" panose="02020603050405020304" pitchFamily="18" charset="0"/>
              <a:cs typeface="Times New Roman" panose="02020603050405020304" pitchFamily="18" charset="0"/>
            </a:endParaRPr>
          </a:p>
        </p:txBody>
      </p:sp>
      <p:sp>
        <p:nvSpPr>
          <p:cNvPr id="7" name="Titolo 1"/>
          <p:cNvSpPr>
            <a:spLocks noGrp="1"/>
          </p:cNvSpPr>
          <p:nvPr>
            <p:ph type="title"/>
          </p:nvPr>
        </p:nvSpPr>
        <p:spPr>
          <a:xfrm>
            <a:off x="755576" y="116632"/>
            <a:ext cx="7704856" cy="936104"/>
          </a:xfrm>
          <a:ln>
            <a:solidFill>
              <a:schemeClr val="tx1"/>
            </a:solidFill>
          </a:ln>
        </p:spPr>
        <p:txBody>
          <a:bodyPr/>
          <a:lstStyle/>
          <a:p>
            <a:r>
              <a:rPr lang="it-IT" dirty="0">
                <a:solidFill>
                  <a:srgbClr val="C00000"/>
                </a:solidFill>
                <a:latin typeface="Times New Roman" panose="02020603050405020304" pitchFamily="18" charset="0"/>
                <a:cs typeface="Times New Roman" panose="02020603050405020304" pitchFamily="18" charset="0"/>
              </a:rPr>
              <a:t>NESSO DI CAUSALITÀ</a:t>
            </a:r>
            <a:endParaRPr lang="it-IT" dirty="0">
              <a:latin typeface="Times New Roman" panose="02020603050405020304" pitchFamily="18" charset="0"/>
              <a:cs typeface="Times New Roman" panose="02020603050405020304" pitchFamily="18" charset="0"/>
            </a:endParaRPr>
          </a:p>
        </p:txBody>
      </p:sp>
      <p:sp>
        <p:nvSpPr>
          <p:cNvPr id="9" name="CasellaDiTesto 8"/>
          <p:cNvSpPr txBox="1"/>
          <p:nvPr/>
        </p:nvSpPr>
        <p:spPr>
          <a:xfrm>
            <a:off x="788630" y="3833587"/>
            <a:ext cx="7488832" cy="2677656"/>
          </a:xfrm>
          <a:prstGeom prst="rect">
            <a:avLst/>
          </a:prstGeom>
          <a:noFill/>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Tuttavia, perviene a </a:t>
            </a:r>
            <a:r>
              <a:rPr lang="it-IT" sz="2400" dirty="0">
                <a:latin typeface="Times New Roman" panose="02020603050405020304" pitchFamily="18" charset="0"/>
                <a:cs typeface="Times New Roman" panose="02020603050405020304" pitchFamily="18" charset="0"/>
              </a:rPr>
              <a:t>una soluzione non pienamente convincente: </a:t>
            </a:r>
            <a:endParaRPr lang="it-IT" sz="2400" dirty="0" smtClean="0">
              <a:latin typeface="Times New Roman" panose="02020603050405020304" pitchFamily="18" charset="0"/>
              <a:cs typeface="Times New Roman" panose="02020603050405020304" pitchFamily="18" charset="0"/>
            </a:endParaRPr>
          </a:p>
          <a:p>
            <a:pPr algn="just"/>
            <a:endParaRPr lang="it-IT" sz="2400" dirty="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nel rigettare il </a:t>
            </a:r>
            <a:r>
              <a:rPr lang="it-IT" sz="2400" dirty="0">
                <a:latin typeface="Times New Roman" panose="02020603050405020304" pitchFamily="18" charset="0"/>
                <a:cs typeface="Times New Roman" panose="02020603050405020304" pitchFamily="18" charset="0"/>
              </a:rPr>
              <a:t>ricorso del </a:t>
            </a:r>
            <a:r>
              <a:rPr lang="it-IT" sz="2400" dirty="0" smtClean="0">
                <a:latin typeface="Times New Roman" panose="02020603050405020304" pitchFamily="18" charset="0"/>
                <a:cs typeface="Times New Roman" panose="02020603050405020304" pitchFamily="18" charset="0"/>
              </a:rPr>
              <a:t>sindaco, infatti, sostiene che </a:t>
            </a:r>
            <a:r>
              <a:rPr lang="it-IT" sz="2400" dirty="0">
                <a:latin typeface="Times New Roman" panose="02020603050405020304" pitchFamily="18" charset="0"/>
                <a:cs typeface="Times New Roman" panose="02020603050405020304" pitchFamily="18" charset="0"/>
              </a:rPr>
              <a:t>egli </a:t>
            </a:r>
            <a:r>
              <a:rPr lang="it-IT" sz="2400" b="1" dirty="0">
                <a:solidFill>
                  <a:srgbClr val="1B3ED5"/>
                </a:solidFill>
                <a:latin typeface="Times New Roman" panose="02020603050405020304" pitchFamily="18" charset="0"/>
                <a:cs typeface="Times New Roman" panose="02020603050405020304" pitchFamily="18" charset="0"/>
              </a:rPr>
              <a:t>avrebbe potuto impedire la bancarotta </a:t>
            </a:r>
            <a:r>
              <a:rPr lang="it-IT" sz="2400" dirty="0">
                <a:latin typeface="Times New Roman" panose="02020603050405020304" pitchFamily="18" charset="0"/>
                <a:cs typeface="Times New Roman" panose="02020603050405020304" pitchFamily="18" charset="0"/>
              </a:rPr>
              <a:t>societaria contestata </a:t>
            </a:r>
            <a:r>
              <a:rPr lang="it-IT" sz="2400" b="1" dirty="0">
                <a:solidFill>
                  <a:srgbClr val="1B3ED5"/>
                </a:solidFill>
                <a:latin typeface="Times New Roman" panose="02020603050405020304" pitchFamily="18" charset="0"/>
                <a:cs typeface="Times New Roman" panose="02020603050405020304" pitchFamily="18" charset="0"/>
              </a:rPr>
              <a:t>«con apprezzabile grado di probabilità»</a:t>
            </a:r>
            <a:endParaRPr lang="it-IT" sz="2400" dirty="0">
              <a:latin typeface="Times New Roman" panose="02020603050405020304" pitchFamily="18" charset="0"/>
              <a:cs typeface="Times New Roman" panose="02020603050405020304" pitchFamily="18" charset="0"/>
            </a:endParaRPr>
          </a:p>
          <a:p>
            <a:r>
              <a:rPr lang="it-IT" sz="2400" dirty="0" smtClean="0"/>
              <a:t> </a:t>
            </a:r>
            <a:endParaRPr lang="it-IT" sz="2400" dirty="0"/>
          </a:p>
        </p:txBody>
      </p:sp>
    </p:spTree>
    <p:extLst>
      <p:ext uri="{BB962C8B-B14F-4D97-AF65-F5344CB8AC3E}">
        <p14:creationId xmlns:p14="http://schemas.microsoft.com/office/powerpoint/2010/main" val="220393719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26801" y="1196752"/>
            <a:ext cx="7992888" cy="1938992"/>
          </a:xfrm>
          <a:prstGeom prst="rect">
            <a:avLst/>
          </a:prstGeom>
        </p:spPr>
        <p:txBody>
          <a:bodyPr wrap="square">
            <a:spAutoFit/>
          </a:bodyPr>
          <a:lstStyle/>
          <a:p>
            <a:pPr algn="just"/>
            <a:r>
              <a:rPr lang="it-IT" sz="2400" dirty="0">
                <a:latin typeface="Times New Roman" panose="02020603050405020304" pitchFamily="18" charset="0"/>
                <a:cs typeface="Times New Roman" panose="02020603050405020304" pitchFamily="18" charset="0"/>
              </a:rPr>
              <a:t>A</a:t>
            </a:r>
            <a:r>
              <a:rPr lang="it-IT" sz="2400" dirty="0" smtClean="0">
                <a:latin typeface="Times New Roman" panose="02020603050405020304" pitchFamily="18" charset="0"/>
                <a:cs typeface="Times New Roman" panose="02020603050405020304" pitchFamily="18" charset="0"/>
              </a:rPr>
              <a:t>pplicando la </a:t>
            </a:r>
            <a:r>
              <a:rPr lang="it-IT" sz="2400" dirty="0">
                <a:latin typeface="Times New Roman" panose="02020603050405020304" pitchFamily="18" charset="0"/>
                <a:cs typeface="Times New Roman" panose="02020603050405020304" pitchFamily="18" charset="0"/>
              </a:rPr>
              <a:t>regola di giudizio dell’apprezzabile grado di probabilità</a:t>
            </a:r>
            <a:r>
              <a:rPr lang="it-IT" sz="2400" dirty="0" smtClean="0">
                <a:latin typeface="Times New Roman" panose="02020603050405020304" pitchFamily="18" charset="0"/>
                <a:cs typeface="Times New Roman" panose="02020603050405020304" pitchFamily="18" charset="0"/>
              </a:rPr>
              <a:t>, la sentenza </a:t>
            </a:r>
            <a:r>
              <a:rPr lang="it-IT" sz="2400" dirty="0">
                <a:latin typeface="Times New Roman" panose="02020603050405020304" pitchFamily="18" charset="0"/>
                <a:cs typeface="Times New Roman" panose="02020603050405020304" pitchFamily="18" charset="0"/>
              </a:rPr>
              <a:t>n. </a:t>
            </a:r>
            <a:r>
              <a:rPr lang="it-IT" sz="2400" dirty="0" smtClean="0">
                <a:latin typeface="Times New Roman" panose="02020603050405020304" pitchFamily="18" charset="0"/>
                <a:cs typeface="Times New Roman" panose="02020603050405020304" pitchFamily="18" charset="0"/>
              </a:rPr>
              <a:t>42519/2012, finisce – in buona sostanza – per richiamare il criterio </a:t>
            </a:r>
            <a:r>
              <a:rPr lang="it-IT" sz="2400" dirty="0">
                <a:latin typeface="Times New Roman" panose="02020603050405020304" pitchFamily="18" charset="0"/>
                <a:cs typeface="Times New Roman" panose="02020603050405020304" pitchFamily="18" charset="0"/>
              </a:rPr>
              <a:t>di «aumento-mancata diminuzione del rischio», </a:t>
            </a:r>
            <a:r>
              <a:rPr lang="it-IT" sz="2400" dirty="0" smtClean="0">
                <a:latin typeface="Times New Roman" panose="02020603050405020304" pitchFamily="18" charset="0"/>
                <a:cs typeface="Times New Roman" panose="02020603050405020304" pitchFamily="18" charset="0"/>
              </a:rPr>
              <a:t>bandito (proprio) dalla </a:t>
            </a:r>
            <a:r>
              <a:rPr lang="it-IT" sz="2400" b="1" dirty="0" smtClean="0">
                <a:latin typeface="Times New Roman" panose="02020603050405020304" pitchFamily="18" charset="0"/>
                <a:cs typeface="Times New Roman" panose="02020603050405020304" pitchFamily="18" charset="0"/>
              </a:rPr>
              <a:t>sentenza </a:t>
            </a:r>
            <a:r>
              <a:rPr lang="it-IT" sz="2400" b="1" dirty="0">
                <a:latin typeface="Times New Roman" panose="02020603050405020304" pitchFamily="18" charset="0"/>
                <a:cs typeface="Times New Roman" panose="02020603050405020304" pitchFamily="18" charset="0"/>
              </a:rPr>
              <a:t>«</a:t>
            </a:r>
            <a:r>
              <a:rPr lang="it-IT" sz="2400" b="1" i="1" dirty="0" err="1" smtClean="0">
                <a:latin typeface="Times New Roman" panose="02020603050405020304" pitchFamily="18" charset="0"/>
                <a:cs typeface="Times New Roman" panose="02020603050405020304" pitchFamily="18" charset="0"/>
              </a:rPr>
              <a:t>Franzese</a:t>
            </a:r>
            <a:r>
              <a:rPr lang="it-IT" sz="2400" b="1" dirty="0" smtClean="0">
                <a:latin typeface="Times New Roman" panose="02020603050405020304" pitchFamily="18" charset="0"/>
                <a:cs typeface="Times New Roman" panose="02020603050405020304" pitchFamily="18" charset="0"/>
              </a:rPr>
              <a:t>»</a:t>
            </a:r>
            <a:r>
              <a:rPr lang="it-IT" sz="2400" dirty="0" smtClean="0">
                <a:latin typeface="Times New Roman" panose="02020603050405020304" pitchFamily="18" charset="0"/>
                <a:cs typeface="Times New Roman" panose="02020603050405020304" pitchFamily="18" charset="0"/>
              </a:rPr>
              <a:t>, che notoriamente sancisce:</a:t>
            </a:r>
          </a:p>
        </p:txBody>
      </p:sp>
      <p:sp>
        <p:nvSpPr>
          <p:cNvPr id="6" name="Rettangolo arrotondato 5"/>
          <p:cNvSpPr/>
          <p:nvPr/>
        </p:nvSpPr>
        <p:spPr>
          <a:xfrm>
            <a:off x="443066" y="3291059"/>
            <a:ext cx="8424936" cy="3429627"/>
          </a:xfrm>
          <a:prstGeom prst="roundRect">
            <a:avLst/>
          </a:prstGeom>
          <a:gradFill flip="none" rotWithShape="1">
            <a:gsLst>
              <a:gs pos="0">
                <a:schemeClr val="accent1">
                  <a:tint val="66000"/>
                  <a:satMod val="160000"/>
                  <a:alpha val="0"/>
                  <a:lumMod val="0"/>
                </a:schemeClr>
              </a:gs>
              <a:gs pos="100000">
                <a:schemeClr val="accent1">
                  <a:tint val="44500"/>
                  <a:satMod val="160000"/>
                  <a:alpha val="53000"/>
                  <a:lumMod val="0"/>
                </a:schemeClr>
              </a:gs>
              <a:gs pos="100000">
                <a:schemeClr val="accent1">
                  <a:tint val="23500"/>
                  <a:satMod val="16000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asellaDiTesto 6"/>
          <p:cNvSpPr txBox="1"/>
          <p:nvPr/>
        </p:nvSpPr>
        <p:spPr>
          <a:xfrm>
            <a:off x="770817" y="3476303"/>
            <a:ext cx="7848872" cy="3046988"/>
          </a:xfrm>
          <a:prstGeom prst="rect">
            <a:avLst/>
          </a:prstGeom>
          <a:noFill/>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il </a:t>
            </a:r>
            <a:r>
              <a:rPr lang="it-IT" sz="2400" dirty="0">
                <a:latin typeface="Times New Roman" panose="02020603050405020304" pitchFamily="18" charset="0"/>
                <a:cs typeface="Times New Roman" panose="02020603050405020304" pitchFamily="18" charset="0"/>
              </a:rPr>
              <a:t>nesso causale può essere ravvisato </a:t>
            </a:r>
            <a:r>
              <a:rPr lang="it-IT" sz="2400" dirty="0" smtClean="0">
                <a:latin typeface="Times New Roman" panose="02020603050405020304" pitchFamily="18" charset="0"/>
                <a:cs typeface="Times New Roman" panose="02020603050405020304" pitchFamily="18" charset="0"/>
              </a:rPr>
              <a:t>solo quando</a:t>
            </a:r>
            <a:r>
              <a:rPr lang="it-IT" sz="2400" dirty="0">
                <a:latin typeface="Times New Roman" panose="02020603050405020304" pitchFamily="18" charset="0"/>
                <a:cs typeface="Times New Roman" panose="02020603050405020304" pitchFamily="18" charset="0"/>
              </a:rPr>
              <a:t>, alla stregua del giudizio controfattuale condotto sulla base di una generalizzata regola di esperienza o di una legge scientifica - universale o statistica -, si accerti che, ipotizzandosi come realizzata </a:t>
            </a:r>
            <a:r>
              <a:rPr lang="it-IT" sz="2400" dirty="0" smtClean="0">
                <a:latin typeface="Times New Roman" panose="02020603050405020304" pitchFamily="18" charset="0"/>
                <a:cs typeface="Times New Roman" panose="02020603050405020304" pitchFamily="18" charset="0"/>
              </a:rPr>
              <a:t>la </a:t>
            </a:r>
            <a:r>
              <a:rPr lang="it-IT" sz="2400" dirty="0">
                <a:latin typeface="Times New Roman" panose="02020603050405020304" pitchFamily="18" charset="0"/>
                <a:cs typeface="Times New Roman" panose="02020603050405020304" pitchFamily="18" charset="0"/>
              </a:rPr>
              <a:t>condotta doverosa impeditiva dell'evento </a:t>
            </a:r>
            <a:r>
              <a:rPr lang="it-IT" sz="2400" i="1" dirty="0">
                <a:latin typeface="Times New Roman" panose="02020603050405020304" pitchFamily="18" charset="0"/>
                <a:cs typeface="Times New Roman" panose="02020603050405020304" pitchFamily="18" charset="0"/>
              </a:rPr>
              <a:t>hic et </a:t>
            </a:r>
            <a:r>
              <a:rPr lang="it-IT" sz="2400" i="1" dirty="0" err="1">
                <a:latin typeface="Times New Roman" panose="02020603050405020304" pitchFamily="18" charset="0"/>
                <a:cs typeface="Times New Roman" panose="02020603050405020304" pitchFamily="18" charset="0"/>
              </a:rPr>
              <a:t>nunc</a:t>
            </a:r>
            <a:r>
              <a:rPr lang="it-IT" sz="2400" dirty="0">
                <a:latin typeface="Times New Roman" panose="02020603050405020304" pitchFamily="18" charset="0"/>
                <a:cs typeface="Times New Roman" panose="02020603050405020304" pitchFamily="18" charset="0"/>
              </a:rPr>
              <a:t>, questo non si sarebbe verificato, ovvero si sarebbe verificato ma in epoca significativamente posteriore o con minore intensità </a:t>
            </a:r>
            <a:r>
              <a:rPr lang="it-IT" sz="2400" dirty="0" smtClean="0">
                <a:latin typeface="Times New Roman" panose="02020603050405020304" pitchFamily="18" charset="0"/>
                <a:cs typeface="Times New Roman" panose="02020603050405020304" pitchFamily="18" charset="0"/>
              </a:rPr>
              <a:t>lesiva </a:t>
            </a:r>
            <a:r>
              <a:rPr lang="it-IT" sz="2400" b="1" dirty="0" smtClean="0">
                <a:latin typeface="Times New Roman" panose="02020603050405020304" pitchFamily="18" charset="0"/>
                <a:cs typeface="Times New Roman" panose="02020603050405020304" pitchFamily="18" charset="0"/>
              </a:rPr>
              <a:t>(</a:t>
            </a:r>
            <a:r>
              <a:rPr lang="it-IT" sz="2400" b="1" i="1" dirty="0">
                <a:latin typeface="Times New Roman" panose="02020603050405020304" pitchFamily="18" charset="0"/>
                <a:cs typeface="Times New Roman" panose="02020603050405020304" pitchFamily="18" charset="0"/>
              </a:rPr>
              <a:t>Cass. Pen. S.U. n. 30328/2002</a:t>
            </a:r>
            <a:r>
              <a:rPr lang="it-IT" sz="2400" b="1" dirty="0">
                <a:latin typeface="Times New Roman" panose="02020603050405020304" pitchFamily="18" charset="0"/>
                <a:cs typeface="Times New Roman" panose="02020603050405020304" pitchFamily="18" charset="0"/>
              </a:rPr>
              <a:t>)</a:t>
            </a:r>
            <a:endParaRPr lang="it-IT" sz="2400" dirty="0">
              <a:latin typeface="Times New Roman" panose="02020603050405020304" pitchFamily="18" charset="0"/>
              <a:cs typeface="Times New Roman" panose="02020603050405020304" pitchFamily="18" charset="0"/>
            </a:endParaRPr>
          </a:p>
        </p:txBody>
      </p:sp>
      <p:sp>
        <p:nvSpPr>
          <p:cNvPr id="8" name="Titolo 1"/>
          <p:cNvSpPr>
            <a:spLocks noGrp="1"/>
          </p:cNvSpPr>
          <p:nvPr>
            <p:ph type="title"/>
          </p:nvPr>
        </p:nvSpPr>
        <p:spPr>
          <a:xfrm>
            <a:off x="755576" y="116632"/>
            <a:ext cx="7704856" cy="936104"/>
          </a:xfrm>
          <a:ln>
            <a:solidFill>
              <a:schemeClr val="tx1"/>
            </a:solidFill>
          </a:ln>
        </p:spPr>
        <p:txBody>
          <a:bodyPr/>
          <a:lstStyle/>
          <a:p>
            <a:r>
              <a:rPr lang="it-IT" dirty="0">
                <a:solidFill>
                  <a:srgbClr val="C00000"/>
                </a:solidFill>
                <a:latin typeface="Times New Roman" panose="02020603050405020304" pitchFamily="18" charset="0"/>
                <a:cs typeface="Times New Roman" panose="02020603050405020304" pitchFamily="18" charset="0"/>
              </a:rPr>
              <a:t>NESSO DI CAUSALITÀ</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66016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83568" y="1484784"/>
            <a:ext cx="7776864" cy="4370427"/>
          </a:xfrm>
          <a:prstGeom prst="rect">
            <a:avLst/>
          </a:prstGeom>
        </p:spPr>
        <p:txBody>
          <a:bodyPr wrap="square">
            <a:spAutoFit/>
          </a:bodyPr>
          <a:lstStyle/>
          <a:p>
            <a:pPr algn="just"/>
            <a:r>
              <a:rPr lang="it-IT" sz="2600" dirty="0" smtClean="0">
                <a:latin typeface="Times New Roman" panose="02020603050405020304" pitchFamily="18" charset="0"/>
                <a:cs typeface="Times New Roman" panose="02020603050405020304" pitchFamily="18" charset="0"/>
              </a:rPr>
              <a:t>Il ragionamento seguito dalla Corte nella sentenza n. 42519/2015 non è condivisibile:</a:t>
            </a:r>
          </a:p>
          <a:p>
            <a:pPr algn="just"/>
            <a:endParaRPr lang="it-IT" sz="2600"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n</a:t>
            </a:r>
            <a:r>
              <a:rPr lang="it-IT" sz="2600" dirty="0" smtClean="0">
                <a:latin typeface="Times New Roman" panose="02020603050405020304" pitchFamily="18" charset="0"/>
                <a:cs typeface="Times New Roman" panose="02020603050405020304" pitchFamily="18" charset="0"/>
              </a:rPr>
              <a:t>on </a:t>
            </a:r>
            <a:r>
              <a:rPr lang="it-IT" sz="2600" dirty="0">
                <a:latin typeface="Times New Roman" panose="02020603050405020304" pitchFamily="18" charset="0"/>
                <a:cs typeface="Times New Roman" panose="02020603050405020304" pitchFamily="18" charset="0"/>
              </a:rPr>
              <a:t>vi </a:t>
            </a:r>
            <a:r>
              <a:rPr lang="it-IT" sz="2600" dirty="0" smtClean="0">
                <a:latin typeface="Times New Roman" panose="02020603050405020304" pitchFamily="18" charset="0"/>
                <a:cs typeface="Times New Roman" panose="02020603050405020304" pitchFamily="18" charset="0"/>
              </a:rPr>
              <a:t>è ragione </a:t>
            </a:r>
            <a:r>
              <a:rPr lang="it-IT" sz="2600" dirty="0">
                <a:latin typeface="Times New Roman" panose="02020603050405020304" pitchFamily="18" charset="0"/>
                <a:cs typeface="Times New Roman" panose="02020603050405020304" pitchFamily="18" charset="0"/>
              </a:rPr>
              <a:t>per cui nell’accertamento della responsabilità per omesso impedimento del reato altrui si debba utilizzare un criterio di giudizio diverso da quello individuato dal citato arresto delle Sezioni Unite che, «nonostante l’oggettiva volatilità della materia, ha cercato di salvaguardare i principi cardine della tassatività e della personalità della responsabilità </a:t>
            </a:r>
            <a:r>
              <a:rPr lang="it-IT" sz="2600" dirty="0" smtClean="0">
                <a:latin typeface="Times New Roman" panose="02020603050405020304" pitchFamily="18" charset="0"/>
                <a:cs typeface="Times New Roman" panose="02020603050405020304" pitchFamily="18" charset="0"/>
              </a:rPr>
              <a:t>penale»</a:t>
            </a:r>
            <a:endParaRPr lang="it-IT" sz="2600" dirty="0">
              <a:latin typeface="Times New Roman" panose="02020603050405020304" pitchFamily="18" charset="0"/>
              <a:cs typeface="Times New Roman" panose="02020603050405020304" pitchFamily="18" charset="0"/>
            </a:endParaRPr>
          </a:p>
          <a:p>
            <a:endParaRPr lang="it-IT" dirty="0"/>
          </a:p>
        </p:txBody>
      </p:sp>
      <p:sp>
        <p:nvSpPr>
          <p:cNvPr id="6" name="Titolo 1"/>
          <p:cNvSpPr>
            <a:spLocks noGrp="1"/>
          </p:cNvSpPr>
          <p:nvPr>
            <p:ph type="title"/>
          </p:nvPr>
        </p:nvSpPr>
        <p:spPr>
          <a:xfrm>
            <a:off x="755576" y="116632"/>
            <a:ext cx="7704856" cy="936104"/>
          </a:xfrm>
          <a:ln>
            <a:solidFill>
              <a:schemeClr val="tx1"/>
            </a:solidFill>
          </a:ln>
        </p:spPr>
        <p:txBody>
          <a:bodyPr/>
          <a:lstStyle/>
          <a:p>
            <a:r>
              <a:rPr lang="it-IT" dirty="0">
                <a:solidFill>
                  <a:srgbClr val="C00000"/>
                </a:solidFill>
                <a:latin typeface="Times New Roman" panose="02020603050405020304" pitchFamily="18" charset="0"/>
                <a:cs typeface="Times New Roman" panose="02020603050405020304" pitchFamily="18" charset="0"/>
              </a:rPr>
              <a:t>NESSO DI CAUSALITÀ</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990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
        <p:nvSpPr>
          <p:cNvPr id="6" name="Rettangolo 5"/>
          <p:cNvSpPr/>
          <p:nvPr/>
        </p:nvSpPr>
        <p:spPr>
          <a:xfrm>
            <a:off x="467544" y="1268760"/>
            <a:ext cx="8064895" cy="5262979"/>
          </a:xfrm>
          <a:prstGeom prst="rect">
            <a:avLst/>
          </a:prstGeom>
        </p:spPr>
        <p:txBody>
          <a:bodyPr wrap="square">
            <a:spAutoFit/>
          </a:bodyPr>
          <a:lstStyle/>
          <a:p>
            <a:pPr algn="just"/>
            <a:r>
              <a:rPr lang="it-IT" sz="2800" dirty="0" smtClean="0">
                <a:latin typeface="Times New Roman" panose="02020603050405020304" pitchFamily="18" charset="0"/>
                <a:cs typeface="Times New Roman" panose="02020603050405020304" pitchFamily="18" charset="0"/>
              </a:rPr>
              <a:t>Secondo un risalente orientamento giurisprudenziale, </a:t>
            </a:r>
            <a:r>
              <a:rPr lang="it-IT" sz="2800" dirty="0">
                <a:latin typeface="Times New Roman" panose="02020603050405020304" pitchFamily="18" charset="0"/>
                <a:cs typeface="Times New Roman" panose="02020603050405020304" pitchFamily="18" charset="0"/>
              </a:rPr>
              <a:t>il </a:t>
            </a:r>
            <a:r>
              <a:rPr lang="it-IT" sz="2800" dirty="0" smtClean="0">
                <a:latin typeface="Times New Roman" panose="02020603050405020304" pitchFamily="18" charset="0"/>
                <a:cs typeface="Times New Roman" panose="02020603050405020304" pitchFamily="18" charset="0"/>
              </a:rPr>
              <a:t>dolo del </a:t>
            </a:r>
            <a:r>
              <a:rPr lang="it-IT" sz="2800" dirty="0">
                <a:latin typeface="Times New Roman" panose="02020603050405020304" pitchFamily="18" charset="0"/>
                <a:cs typeface="Times New Roman" panose="02020603050405020304" pitchFamily="18" charset="0"/>
              </a:rPr>
              <a:t>sindaco </a:t>
            </a:r>
            <a:r>
              <a:rPr lang="it-IT" sz="2800" dirty="0" smtClean="0">
                <a:latin typeface="Times New Roman" panose="02020603050405020304" pitchFamily="18" charset="0"/>
                <a:cs typeface="Times New Roman" panose="02020603050405020304" pitchFamily="18" charset="0"/>
              </a:rPr>
              <a:t>poteva presumersi </a:t>
            </a:r>
            <a:r>
              <a:rPr lang="it-IT" sz="2800" dirty="0">
                <a:latin typeface="Times New Roman" panose="02020603050405020304" pitchFamily="18" charset="0"/>
                <a:cs typeface="Times New Roman" panose="02020603050405020304" pitchFamily="18" charset="0"/>
              </a:rPr>
              <a:t>da elementi di fatto, </a:t>
            </a:r>
            <a:r>
              <a:rPr lang="it-IT" sz="2800" dirty="0" smtClean="0">
                <a:latin typeface="Times New Roman" panose="02020603050405020304" pitchFamily="18" charset="0"/>
                <a:cs typeface="Times New Roman" panose="02020603050405020304" pitchFamily="18" charset="0"/>
              </a:rPr>
              <a:t>quali la </a:t>
            </a:r>
            <a:r>
              <a:rPr lang="it-IT" sz="2800" dirty="0">
                <a:latin typeface="Times New Roman" panose="02020603050405020304" pitchFamily="18" charset="0"/>
                <a:cs typeface="Times New Roman" panose="02020603050405020304" pitchFamily="18" charset="0"/>
              </a:rPr>
              <a:t>mancata osservanza dei doveri di riunione e </a:t>
            </a:r>
            <a:r>
              <a:rPr lang="it-IT" sz="2800" dirty="0" smtClean="0">
                <a:latin typeface="Times New Roman" panose="02020603050405020304" pitchFamily="18" charset="0"/>
                <a:cs typeface="Times New Roman" panose="02020603050405020304" pitchFamily="18" charset="0"/>
              </a:rPr>
              <a:t>di presenza (artt</a:t>
            </a:r>
            <a:r>
              <a:rPr lang="it-IT" sz="2800" dirty="0">
                <a:latin typeface="Times New Roman" panose="02020603050405020304" pitchFamily="18" charset="0"/>
                <a:cs typeface="Times New Roman" panose="02020603050405020304" pitchFamily="18" charset="0"/>
              </a:rPr>
              <a:t>. 2404 e 2405 c.c.) e </a:t>
            </a:r>
            <a:r>
              <a:rPr lang="it-IT" sz="2800" dirty="0" smtClean="0">
                <a:latin typeface="Times New Roman" panose="02020603050405020304" pitchFamily="18" charset="0"/>
                <a:cs typeface="Times New Roman" panose="02020603050405020304" pitchFamily="18" charset="0"/>
              </a:rPr>
              <a:t>quelli di controllo (art</a:t>
            </a:r>
            <a:r>
              <a:rPr lang="it-IT" sz="2800" dirty="0">
                <a:latin typeface="Times New Roman" panose="02020603050405020304" pitchFamily="18" charset="0"/>
                <a:cs typeface="Times New Roman" panose="02020603050405020304" pitchFamily="18" charset="0"/>
              </a:rPr>
              <a:t>. 2403 c.c</a:t>
            </a:r>
            <a:r>
              <a:rPr lang="it-IT" sz="2800" dirty="0" smtClean="0">
                <a:latin typeface="Times New Roman" panose="02020603050405020304" pitchFamily="18" charset="0"/>
                <a:cs typeface="Times New Roman" panose="02020603050405020304" pitchFamily="18" charset="0"/>
              </a:rPr>
              <a:t>.)</a:t>
            </a:r>
          </a:p>
          <a:p>
            <a:pPr algn="just"/>
            <a:endParaRPr lang="it-IT" sz="2800" dirty="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La giurisprudenza, in buona sostanza, considerava l’omesso attivarsi </a:t>
            </a:r>
            <a:r>
              <a:rPr lang="it-IT" sz="2800" dirty="0">
                <a:latin typeface="Times New Roman" panose="02020603050405020304" pitchFamily="18" charset="0"/>
                <a:cs typeface="Times New Roman" panose="02020603050405020304" pitchFamily="18" charset="0"/>
              </a:rPr>
              <a:t>in funzione conoscitiva come </a:t>
            </a:r>
            <a:r>
              <a:rPr lang="it-IT" sz="2800" i="1" dirty="0">
                <a:latin typeface="Times New Roman" panose="02020603050405020304" pitchFamily="18" charset="0"/>
                <a:cs typeface="Times New Roman" panose="02020603050405020304" pitchFamily="18" charset="0"/>
              </a:rPr>
              <a:t>volontà</a:t>
            </a:r>
            <a:r>
              <a:rPr lang="it-IT" sz="2800" dirty="0">
                <a:latin typeface="Times New Roman" panose="02020603050405020304" pitchFamily="18" charset="0"/>
                <a:cs typeface="Times New Roman" panose="02020603050405020304" pitchFamily="18" charset="0"/>
              </a:rPr>
              <a:t> </a:t>
            </a:r>
            <a:r>
              <a:rPr lang="it-IT" sz="2800" dirty="0" smtClean="0">
                <a:latin typeface="Times New Roman" panose="02020603050405020304" pitchFamily="18" charset="0"/>
                <a:cs typeface="Times New Roman" panose="02020603050405020304" pitchFamily="18" charset="0"/>
              </a:rPr>
              <a:t>di porsi </a:t>
            </a:r>
            <a:r>
              <a:rPr lang="it-IT" sz="2800" dirty="0">
                <a:latin typeface="Times New Roman" panose="02020603050405020304" pitchFamily="18" charset="0"/>
                <a:cs typeface="Times New Roman" panose="02020603050405020304" pitchFamily="18" charset="0"/>
              </a:rPr>
              <a:t>in una situazione di non percezione di </a:t>
            </a:r>
            <a:r>
              <a:rPr lang="it-IT" sz="2800" dirty="0" smtClean="0">
                <a:latin typeface="Times New Roman" panose="02020603050405020304" pitchFamily="18" charset="0"/>
                <a:cs typeface="Times New Roman" panose="02020603050405020304" pitchFamily="18" charset="0"/>
              </a:rPr>
              <a:t>eventuali segnali </a:t>
            </a:r>
            <a:r>
              <a:rPr lang="it-IT" sz="2800" dirty="0">
                <a:latin typeface="Times New Roman" panose="02020603050405020304" pitchFamily="18" charset="0"/>
                <a:cs typeface="Times New Roman" panose="02020603050405020304" pitchFamily="18" charset="0"/>
              </a:rPr>
              <a:t>di pericolo e, dunque, di </a:t>
            </a:r>
            <a:r>
              <a:rPr lang="it-IT" sz="2800" b="1" dirty="0" smtClean="0">
                <a:solidFill>
                  <a:srgbClr val="FF0000"/>
                </a:solidFill>
                <a:latin typeface="Times New Roman" panose="02020603050405020304" pitchFamily="18" charset="0"/>
                <a:cs typeface="Times New Roman" panose="02020603050405020304" pitchFamily="18" charset="0"/>
              </a:rPr>
              <a:t>consapevole accettazione </a:t>
            </a:r>
            <a:r>
              <a:rPr lang="it-IT" sz="2800" b="1" dirty="0">
                <a:solidFill>
                  <a:srgbClr val="FF0000"/>
                </a:solidFill>
                <a:latin typeface="Times New Roman" panose="02020603050405020304" pitchFamily="18" charset="0"/>
                <a:cs typeface="Times New Roman" panose="02020603050405020304" pitchFamily="18" charset="0"/>
              </a:rPr>
              <a:t>del rischio </a:t>
            </a:r>
            <a:r>
              <a:rPr lang="it-IT" sz="2800" dirty="0">
                <a:latin typeface="Times New Roman" panose="02020603050405020304" pitchFamily="18" charset="0"/>
                <a:cs typeface="Times New Roman" panose="02020603050405020304" pitchFamily="18" charset="0"/>
              </a:rPr>
              <a:t>del verificarsi di </a:t>
            </a:r>
            <a:r>
              <a:rPr lang="it-IT" sz="2800" dirty="0" smtClean="0">
                <a:latin typeface="Times New Roman" panose="02020603050405020304" pitchFamily="18" charset="0"/>
                <a:cs typeface="Times New Roman" panose="02020603050405020304" pitchFamily="18" charset="0"/>
              </a:rPr>
              <a:t>condotte illecite</a:t>
            </a:r>
            <a:endParaRPr lang="it-I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58699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04311" y="2420888"/>
            <a:ext cx="8280920" cy="2893100"/>
          </a:xfrm>
          <a:prstGeom prst="rect">
            <a:avLst/>
          </a:prstGeom>
        </p:spPr>
        <p:txBody>
          <a:bodyPr wrap="square">
            <a:spAutoFit/>
          </a:bodyPr>
          <a:lstStyle/>
          <a:p>
            <a:pPr algn="just"/>
            <a:r>
              <a:rPr lang="it-IT" sz="2600" dirty="0" smtClean="0">
                <a:latin typeface="Times New Roman" panose="02020603050405020304" pitchFamily="18" charset="0"/>
                <a:cs typeface="Times New Roman" panose="02020603050405020304" pitchFamily="18" charset="0"/>
              </a:rPr>
              <a:t>Sempre </a:t>
            </a:r>
            <a:r>
              <a:rPr lang="it-IT" sz="2600" dirty="0">
                <a:latin typeface="Times New Roman" panose="02020603050405020304" pitchFamily="18" charset="0"/>
                <a:cs typeface="Times New Roman" panose="02020603050405020304" pitchFamily="18" charset="0"/>
              </a:rPr>
              <a:t>alla luce di quanto accaduto in un primo approccio al fenomeno, la </a:t>
            </a:r>
            <a:r>
              <a:rPr lang="it-IT" sz="2600" dirty="0" smtClean="0">
                <a:latin typeface="Times New Roman" panose="02020603050405020304" pitchFamily="18" charset="0"/>
                <a:cs typeface="Times New Roman" panose="02020603050405020304" pitchFamily="18" charset="0"/>
              </a:rPr>
              <a:t>giurisprudenza ha </a:t>
            </a:r>
            <a:r>
              <a:rPr lang="it-IT" sz="2600" dirty="0">
                <a:latin typeface="Times New Roman" panose="02020603050405020304" pitchFamily="18" charset="0"/>
                <a:cs typeface="Times New Roman" panose="02020603050405020304" pitchFamily="18" charset="0"/>
              </a:rPr>
              <a:t>ritenuto sufficiente il mancato attivarsi di fronte a </a:t>
            </a:r>
            <a:r>
              <a:rPr lang="it-IT" sz="2600" b="1" i="1" dirty="0">
                <a:latin typeface="Times New Roman" panose="02020603050405020304" pitchFamily="18" charset="0"/>
                <a:cs typeface="Times New Roman" panose="02020603050405020304" pitchFamily="18" charset="0"/>
              </a:rPr>
              <a:t>riconoscibili</a:t>
            </a:r>
            <a:r>
              <a:rPr lang="it-IT" sz="2600" b="1" dirty="0">
                <a:latin typeface="Times New Roman" panose="02020603050405020304" pitchFamily="18" charset="0"/>
                <a:cs typeface="Times New Roman" panose="02020603050405020304" pitchFamily="18" charset="0"/>
              </a:rPr>
              <a:t> segnali d’allarme</a:t>
            </a:r>
            <a:r>
              <a:rPr lang="it-IT" sz="2600" dirty="0">
                <a:latin typeface="Times New Roman" panose="02020603050405020304" pitchFamily="18" charset="0"/>
                <a:cs typeface="Times New Roman" panose="02020603050405020304" pitchFamily="18" charset="0"/>
              </a:rPr>
              <a:t> dei reati poi commessi, a prescindere dalla circostanza che detti indici fossero </a:t>
            </a:r>
            <a:r>
              <a:rPr lang="it-IT" sz="2600" dirty="0" smtClean="0">
                <a:latin typeface="Times New Roman" panose="02020603050405020304" pitchFamily="18" charset="0"/>
                <a:cs typeface="Times New Roman" panose="02020603050405020304" pitchFamily="18" charset="0"/>
              </a:rPr>
              <a:t>stati, </a:t>
            </a:r>
            <a:r>
              <a:rPr lang="it-IT" sz="2600" dirty="0">
                <a:latin typeface="Times New Roman" panose="02020603050405020304" pitchFamily="18" charset="0"/>
                <a:cs typeface="Times New Roman" panose="02020603050405020304" pitchFamily="18" charset="0"/>
              </a:rPr>
              <a:t>in </a:t>
            </a:r>
            <a:r>
              <a:rPr lang="it-IT" sz="2600" dirty="0" smtClean="0">
                <a:latin typeface="Times New Roman" panose="02020603050405020304" pitchFamily="18" charset="0"/>
                <a:cs typeface="Times New Roman" panose="02020603050405020304" pitchFamily="18" charset="0"/>
              </a:rPr>
              <a:t>concreto, </a:t>
            </a:r>
            <a:r>
              <a:rPr lang="it-IT" sz="2600" dirty="0">
                <a:latin typeface="Times New Roman" panose="02020603050405020304" pitchFamily="18" charset="0"/>
                <a:cs typeface="Times New Roman" panose="02020603050405020304" pitchFamily="18" charset="0"/>
              </a:rPr>
              <a:t>percepiti e correttamente valutati </a:t>
            </a:r>
            <a:r>
              <a:rPr lang="it-IT" sz="2600" dirty="0" smtClean="0">
                <a:latin typeface="Times New Roman" panose="02020603050405020304" pitchFamily="18" charset="0"/>
                <a:cs typeface="Times New Roman" panose="02020603050405020304" pitchFamily="18" charset="0"/>
              </a:rPr>
              <a:t>dai </a:t>
            </a:r>
            <a:r>
              <a:rPr lang="it-IT" sz="2600" dirty="0" err="1" smtClean="0">
                <a:latin typeface="Times New Roman" panose="02020603050405020304" pitchFamily="18" charset="0"/>
                <a:cs typeface="Times New Roman" panose="02020603050405020304" pitchFamily="18" charset="0"/>
              </a:rPr>
              <a:t>gatekeepers</a:t>
            </a:r>
            <a:r>
              <a:rPr lang="it-IT" sz="2600" dirty="0" smtClean="0">
                <a:latin typeface="Times New Roman" panose="02020603050405020304" pitchFamily="18" charset="0"/>
                <a:cs typeface="Times New Roman" panose="02020603050405020304" pitchFamily="18" charset="0"/>
              </a:rPr>
              <a:t> come </a:t>
            </a:r>
            <a:r>
              <a:rPr lang="it-IT" sz="2600" dirty="0">
                <a:latin typeface="Times New Roman" panose="02020603050405020304" pitchFamily="18" charset="0"/>
                <a:cs typeface="Times New Roman" panose="02020603050405020304" pitchFamily="18" charset="0"/>
              </a:rPr>
              <a:t>segnali del possibile accadimento di un determinato fatto illecito</a:t>
            </a:r>
          </a:p>
        </p:txBody>
      </p:sp>
      <p:sp>
        <p:nvSpPr>
          <p:cNvPr id="5" name="Rettangolo 4"/>
          <p:cNvSpPr/>
          <p:nvPr/>
        </p:nvSpPr>
        <p:spPr>
          <a:xfrm>
            <a:off x="842825" y="1412776"/>
            <a:ext cx="7272809" cy="523220"/>
          </a:xfrm>
          <a:prstGeom prst="rect">
            <a:avLst/>
          </a:prstGeom>
        </p:spPr>
        <p:txBody>
          <a:bodyPr wrap="square">
            <a:spAutoFit/>
          </a:bodyPr>
          <a:lstStyle/>
          <a:p>
            <a:pPr algn="ctr"/>
            <a:r>
              <a:rPr lang="it-IT"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TEORIA DEI «SEGNALI DI ALLARME»</a:t>
            </a:r>
          </a:p>
        </p:txBody>
      </p:sp>
      <p:sp>
        <p:nvSpPr>
          <p:cNvPr id="6" name="CasellaDiTesto 5"/>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6544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2636912"/>
            <a:ext cx="8229600" cy="3240360"/>
          </a:xfrm>
          <a:noFill/>
        </p:spPr>
        <p:txBody>
          <a:bodyPr>
            <a:normAutofit/>
          </a:bodyPr>
          <a:lstStyle/>
          <a:p>
            <a:pPr algn="just"/>
            <a:r>
              <a:rPr lang="it-IT" sz="2600" b="1" dirty="0" smtClean="0">
                <a:latin typeface="Times New Roman" panose="02020603050405020304" pitchFamily="18" charset="0"/>
                <a:ea typeface="Verdana" panose="020B0604030504040204" pitchFamily="34" charset="0"/>
                <a:cs typeface="Times New Roman" panose="02020603050405020304" pitchFamily="18" charset="0"/>
              </a:rPr>
              <a:t>amministratori esecutivi</a:t>
            </a:r>
            <a:r>
              <a:rPr lang="it-IT" sz="2600" dirty="0" smtClean="0">
                <a:latin typeface="Times New Roman" panose="02020603050405020304" pitchFamily="18" charset="0"/>
                <a:ea typeface="Verdana" panose="020B0604030504040204" pitchFamily="34" charset="0"/>
                <a:cs typeface="Times New Roman" panose="02020603050405020304" pitchFamily="18" charset="0"/>
              </a:rPr>
              <a:t>: ideano e realizzano (traendone vantaggio) «operazioni fraudolente», occultandone il carattere illecito agli altri amministratori e agli organi di controllo e presentando dette attività come </a:t>
            </a:r>
            <a:r>
              <a:rPr lang="it-IT" sz="2600" i="1" dirty="0" smtClean="0">
                <a:latin typeface="Times New Roman" panose="02020603050405020304" pitchFamily="18" charset="0"/>
                <a:ea typeface="Verdana" panose="020B0604030504040204" pitchFamily="34" charset="0"/>
                <a:cs typeface="Times New Roman" panose="02020603050405020304" pitchFamily="18" charset="0"/>
              </a:rPr>
              <a:t>vantaggiose</a:t>
            </a:r>
            <a:r>
              <a:rPr lang="it-IT" sz="2600" dirty="0" smtClean="0">
                <a:latin typeface="Times New Roman" panose="02020603050405020304" pitchFamily="18" charset="0"/>
                <a:ea typeface="Verdana" panose="020B0604030504040204" pitchFamily="34" charset="0"/>
                <a:cs typeface="Times New Roman" panose="02020603050405020304" pitchFamily="18" charset="0"/>
              </a:rPr>
              <a:t> per l’ente</a:t>
            </a: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MODALITA</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r>
              <a:rPr lang="it-IT" sz="2500" b="1" i="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TIPICHE</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endPar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DI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REALIZZAZIONE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DEI REATI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995750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23214" y="1412776"/>
            <a:ext cx="7704856" cy="4154984"/>
          </a:xfrm>
          <a:prstGeom prst="rect">
            <a:avLst/>
          </a:prstGeom>
        </p:spPr>
        <p:txBody>
          <a:bodyPr wrap="square">
            <a:spAutoFit/>
          </a:bodyPr>
          <a:lstStyle/>
          <a:p>
            <a:pPr algn="ctr"/>
            <a:r>
              <a:rPr lang="it-IT" sz="2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a:t>
            </a:r>
            <a:r>
              <a:rPr lang="it-IT"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TEORIA DEI «SEGNALI DI ALLARME</a:t>
            </a:r>
            <a:r>
              <a:rPr lang="it-IT" sz="2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it-IT" sz="2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it-IT" sz="2800" dirty="0">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Per esempio, in </a:t>
            </a:r>
            <a:r>
              <a:rPr lang="it-IT" sz="2600" b="1" dirty="0" smtClean="0">
                <a:latin typeface="Times New Roman" panose="02020603050405020304" pitchFamily="18" charset="0"/>
                <a:cs typeface="Times New Roman" panose="02020603050405020304" pitchFamily="18" charset="0"/>
              </a:rPr>
              <a:t>Cass. Pen., Sez. V, n. 7088/2011 </a:t>
            </a:r>
            <a:r>
              <a:rPr lang="it-IT" sz="2600" dirty="0" smtClean="0">
                <a:latin typeface="Times New Roman" panose="02020603050405020304" pitchFamily="18" charset="0"/>
                <a:cs typeface="Times New Roman" panose="02020603050405020304" pitchFamily="18" charset="0"/>
              </a:rPr>
              <a:t>si legge:</a:t>
            </a:r>
          </a:p>
          <a:p>
            <a:pPr algn="just"/>
            <a:endParaRPr lang="it-IT" sz="2600" dirty="0">
              <a:latin typeface="Times New Roman" panose="02020603050405020304" pitchFamily="18" charset="0"/>
              <a:cs typeface="Times New Roman" panose="02020603050405020304" pitchFamily="18" charset="0"/>
            </a:endParaRPr>
          </a:p>
          <a:p>
            <a:pPr algn="just"/>
            <a:r>
              <a:rPr lang="it-IT" sz="2600" dirty="0">
                <a:latin typeface="Times New Roman" panose="02020603050405020304" pitchFamily="18" charset="0"/>
                <a:cs typeface="Times New Roman" panose="02020603050405020304" pitchFamily="18" charset="0"/>
              </a:rPr>
              <a:t>«</a:t>
            </a:r>
            <a:r>
              <a:rPr lang="it-IT" sz="2600" dirty="0" smtClean="0">
                <a:latin typeface="Times New Roman" panose="02020603050405020304" pitchFamily="18" charset="0"/>
                <a:cs typeface="Times New Roman" panose="02020603050405020304" pitchFamily="18" charset="0"/>
              </a:rPr>
              <a:t>per </a:t>
            </a:r>
            <a:r>
              <a:rPr lang="it-IT" sz="2600" dirty="0">
                <a:latin typeface="Times New Roman" panose="02020603050405020304" pitchFamily="18" charset="0"/>
                <a:cs typeface="Times New Roman" panose="02020603050405020304" pitchFamily="18" charset="0"/>
              </a:rPr>
              <a:t>dimostrare la sussistenza del dolo è sufficiente la prova che </a:t>
            </a:r>
            <a:r>
              <a:rPr lang="it-IT" sz="2600" dirty="0" smtClean="0">
                <a:latin typeface="Times New Roman" panose="02020603050405020304" pitchFamily="18" charset="0"/>
                <a:cs typeface="Times New Roman" panose="02020603050405020304" pitchFamily="18" charset="0"/>
              </a:rPr>
              <a:t>i segnali </a:t>
            </a:r>
            <a:r>
              <a:rPr lang="it-IT" sz="2600" dirty="0">
                <a:latin typeface="Times New Roman" panose="02020603050405020304" pitchFamily="18" charset="0"/>
                <a:cs typeface="Times New Roman" panose="02020603050405020304" pitchFamily="18" charset="0"/>
              </a:rPr>
              <a:t>d’allarme fossero talmente forti ed evidenti da doversi necessariamente imporre anche all’attenzione del più noncurante e distratto degli amministratori o dei </a:t>
            </a:r>
            <a:r>
              <a:rPr lang="it-IT" sz="2600" dirty="0" smtClean="0">
                <a:latin typeface="Times New Roman" panose="02020603050405020304" pitchFamily="18" charset="0"/>
                <a:cs typeface="Times New Roman" panose="02020603050405020304" pitchFamily="18" charset="0"/>
              </a:rPr>
              <a:t>sindaci»</a:t>
            </a:r>
            <a:endParaRPr lang="it-IT" sz="2600" dirty="0">
              <a:latin typeface="Times New Roman" panose="02020603050405020304" pitchFamily="18" charset="0"/>
              <a:cs typeface="Times New Roman" panose="02020603050405020304" pitchFamily="18" charset="0"/>
            </a:endParaRPr>
          </a:p>
        </p:txBody>
      </p:sp>
      <p:sp>
        <p:nvSpPr>
          <p:cNvPr id="9" name="CasellaDiTesto 8"/>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88171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9753" y="1196752"/>
            <a:ext cx="7992888" cy="5355312"/>
          </a:xfrm>
          <a:prstGeom prst="rect">
            <a:avLst/>
          </a:prstGeom>
        </p:spPr>
        <p:txBody>
          <a:bodyPr wrap="square">
            <a:spAutoFit/>
          </a:bodyPr>
          <a:lstStyle/>
          <a:p>
            <a:pPr algn="ctr"/>
            <a:r>
              <a:rPr lang="it-IT"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TEORIA DEI «SEGNALI DI ALLARME»</a:t>
            </a:r>
            <a:endParaRPr lang="it-IT" sz="2800" dirty="0">
              <a:solidFill>
                <a:srgbClr val="002060"/>
              </a:solidFill>
              <a:latin typeface="Times New Roman" panose="02020603050405020304" pitchFamily="18" charset="0"/>
              <a:cs typeface="Times New Roman" panose="02020603050405020304" pitchFamily="18" charset="0"/>
            </a:endParaRPr>
          </a:p>
          <a:p>
            <a:endParaRPr lang="it-IT" sz="2800" dirty="0" smtClean="0">
              <a:solidFill>
                <a:srgbClr val="002060"/>
              </a:solidFill>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Secondo la giurisprudenza maggioritaria, quindi:</a:t>
            </a:r>
          </a:p>
          <a:p>
            <a:pPr algn="just"/>
            <a:endParaRPr lang="it-IT" sz="26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l’oggetto </a:t>
            </a:r>
            <a:r>
              <a:rPr lang="it-IT" sz="2600" dirty="0">
                <a:latin typeface="Times New Roman" panose="02020603050405020304" pitchFamily="18" charset="0"/>
                <a:cs typeface="Times New Roman" panose="02020603050405020304" pitchFamily="18" charset="0"/>
              </a:rPr>
              <a:t>del dolo è costituito dai segnali d’allarme del reato </a:t>
            </a:r>
            <a:r>
              <a:rPr lang="it-IT" sz="2600" i="1" dirty="0">
                <a:latin typeface="Times New Roman" panose="02020603050405020304" pitchFamily="18" charset="0"/>
                <a:cs typeface="Times New Roman" panose="02020603050405020304" pitchFamily="18" charset="0"/>
              </a:rPr>
              <a:t>in </a:t>
            </a:r>
            <a:r>
              <a:rPr lang="it-IT" sz="2600" i="1" dirty="0" smtClean="0">
                <a:latin typeface="Times New Roman" panose="02020603050405020304" pitchFamily="18" charset="0"/>
                <a:cs typeface="Times New Roman" panose="02020603050405020304" pitchFamily="18" charset="0"/>
              </a:rPr>
              <a:t>itinere</a:t>
            </a:r>
          </a:p>
          <a:p>
            <a:pPr marL="457200" indent="-45720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l’accertamento </a:t>
            </a:r>
            <a:r>
              <a:rPr lang="it-IT" sz="2600" dirty="0">
                <a:latin typeface="Times New Roman" panose="02020603050405020304" pitchFamily="18" charset="0"/>
                <a:cs typeface="Times New Roman" panose="02020603050405020304" pitchFamily="18" charset="0"/>
              </a:rPr>
              <a:t>si limita alla mera percepibilità (i.e. l’esistenza) dei predetti segnali, che fonda la rappresentazione dell’evento illecito e dell’obbligo di </a:t>
            </a:r>
            <a:r>
              <a:rPr lang="it-IT" sz="2600" dirty="0" smtClean="0">
                <a:latin typeface="Times New Roman" panose="02020603050405020304" pitchFamily="18" charset="0"/>
                <a:cs typeface="Times New Roman" panose="02020603050405020304" pitchFamily="18" charset="0"/>
              </a:rPr>
              <a:t>attivarsi</a:t>
            </a:r>
          </a:p>
          <a:p>
            <a:pPr marL="457200" indent="-457200" algn="just">
              <a:buFont typeface="Arial" panose="020B0604020202020204" pitchFamily="34" charset="0"/>
              <a:buChar char="•"/>
            </a:pPr>
            <a:r>
              <a:rPr lang="it-IT" sz="2600" dirty="0" smtClean="0">
                <a:latin typeface="Times New Roman" panose="02020603050405020304" pitchFamily="18" charset="0"/>
                <a:cs typeface="Times New Roman" panose="02020603050405020304" pitchFamily="18" charset="0"/>
              </a:rPr>
              <a:t>tale rappresentazione, </a:t>
            </a:r>
            <a:r>
              <a:rPr lang="it-IT" sz="2600" dirty="0">
                <a:latin typeface="Times New Roman" panose="02020603050405020304" pitchFamily="18" charset="0"/>
                <a:cs typeface="Times New Roman" panose="02020603050405020304" pitchFamily="18" charset="0"/>
              </a:rPr>
              <a:t>collegata alla condotta (commissiva od omissiva che sia</a:t>
            </a:r>
            <a:r>
              <a:rPr lang="it-IT" sz="2600" dirty="0" smtClean="0">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dimostra – </a:t>
            </a:r>
            <a:r>
              <a:rPr lang="it-IT" sz="2600" i="1" dirty="0">
                <a:latin typeface="Times New Roman" panose="02020603050405020304" pitchFamily="18" charset="0"/>
                <a:cs typeface="Times New Roman" panose="02020603050405020304" pitchFamily="18" charset="0"/>
              </a:rPr>
              <a:t>in re </a:t>
            </a:r>
            <a:r>
              <a:rPr lang="it-IT" sz="2600" i="1" dirty="0" err="1">
                <a:latin typeface="Times New Roman" panose="02020603050405020304" pitchFamily="18" charset="0"/>
                <a:cs typeface="Times New Roman" panose="02020603050405020304" pitchFamily="18" charset="0"/>
              </a:rPr>
              <a:t>ipsa</a:t>
            </a:r>
            <a:r>
              <a:rPr lang="it-IT" sz="2600" i="1" dirty="0">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 il momento volitivo del dolo </a:t>
            </a:r>
          </a:p>
        </p:txBody>
      </p:sp>
      <p:sp>
        <p:nvSpPr>
          <p:cNvPr id="4" name="CasellaDiTesto 3"/>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46112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ccia in giù 1"/>
          <p:cNvSpPr/>
          <p:nvPr/>
        </p:nvSpPr>
        <p:spPr>
          <a:xfrm rot="16200000">
            <a:off x="549587" y="2575275"/>
            <a:ext cx="746051" cy="1054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1681096" y="2317520"/>
            <a:ext cx="6059256" cy="2092881"/>
          </a:xfrm>
          <a:prstGeom prst="rect">
            <a:avLst/>
          </a:prstGeom>
          <a:noFill/>
          <a:ln>
            <a:solidFill>
              <a:srgbClr val="002060"/>
            </a:solidFill>
          </a:ln>
        </p:spPr>
        <p:txBody>
          <a:bodyPr wrap="square" rtlCol="0">
            <a:spAutoFit/>
          </a:bodyPr>
          <a:lstStyle/>
          <a:p>
            <a:pPr algn="just"/>
            <a:r>
              <a:rPr lang="it-IT" sz="2600" b="1" dirty="0" smtClean="0">
                <a:solidFill>
                  <a:srgbClr val="002060"/>
                </a:solidFill>
                <a:latin typeface="Times New Roman" panose="02020603050405020304" pitchFamily="18" charset="0"/>
                <a:cs typeface="Times New Roman" panose="02020603050405020304" pitchFamily="18" charset="0"/>
              </a:rPr>
              <a:t>in definitiva, troppo spesso si fa un </a:t>
            </a:r>
            <a:r>
              <a:rPr lang="it-IT" sz="2600" b="1" i="1" dirty="0" smtClean="0">
                <a:solidFill>
                  <a:srgbClr val="002060"/>
                </a:solidFill>
                <a:latin typeface="Times New Roman" panose="02020603050405020304" pitchFamily="18" charset="0"/>
                <a:cs typeface="Times New Roman" panose="02020603050405020304" pitchFamily="18" charset="0"/>
              </a:rPr>
              <a:t>uso</a:t>
            </a:r>
            <a:r>
              <a:rPr lang="it-IT" sz="2600" b="1" dirty="0" smtClean="0">
                <a:solidFill>
                  <a:srgbClr val="002060"/>
                </a:solidFill>
                <a:latin typeface="Times New Roman" panose="02020603050405020304" pitchFamily="18" charset="0"/>
                <a:cs typeface="Times New Roman" panose="02020603050405020304" pitchFamily="18" charset="0"/>
              </a:rPr>
              <a:t> </a:t>
            </a:r>
            <a:r>
              <a:rPr lang="it-IT" sz="2600" b="1" i="1" dirty="0" smtClean="0">
                <a:solidFill>
                  <a:srgbClr val="002060"/>
                </a:solidFill>
                <a:latin typeface="Times New Roman" panose="02020603050405020304" pitchFamily="18" charset="0"/>
                <a:cs typeface="Times New Roman" panose="02020603050405020304" pitchFamily="18" charset="0"/>
              </a:rPr>
              <a:t>distorto</a:t>
            </a:r>
            <a:r>
              <a:rPr lang="it-IT" sz="2600" b="1" dirty="0" smtClean="0">
                <a:solidFill>
                  <a:srgbClr val="002060"/>
                </a:solidFill>
                <a:latin typeface="Times New Roman" panose="02020603050405020304" pitchFamily="18" charset="0"/>
                <a:cs typeface="Times New Roman" panose="02020603050405020304" pitchFamily="18" charset="0"/>
              </a:rPr>
              <a:t> della teoria dei segnali d’allarme, che dovrebbe, invero, costituire uno </a:t>
            </a:r>
            <a:r>
              <a:rPr lang="it-IT" sz="2600" b="1" dirty="0">
                <a:solidFill>
                  <a:srgbClr val="002060"/>
                </a:solidFill>
                <a:latin typeface="Times New Roman" panose="02020603050405020304" pitchFamily="18" charset="0"/>
                <a:cs typeface="Times New Roman" panose="02020603050405020304" pitchFamily="18" charset="0"/>
              </a:rPr>
              <a:t>strumento di accertamento del dolo nel suo </a:t>
            </a:r>
            <a:r>
              <a:rPr lang="it-IT" sz="2600" b="1" i="1" dirty="0" smtClean="0">
                <a:solidFill>
                  <a:srgbClr val="002060"/>
                </a:solidFill>
                <a:latin typeface="Times New Roman" panose="02020603050405020304" pitchFamily="18" charset="0"/>
                <a:cs typeface="Times New Roman" panose="02020603050405020304" pitchFamily="18" charset="0"/>
              </a:rPr>
              <a:t>momento rappresentativo</a:t>
            </a:r>
            <a:endParaRPr lang="it-IT" sz="2600" b="1" i="1" dirty="0">
              <a:solidFill>
                <a:srgbClr val="002060"/>
              </a:solidFill>
              <a:latin typeface="Times New Roman" panose="02020603050405020304" pitchFamily="18" charset="0"/>
              <a:cs typeface="Times New Roman" panose="02020603050405020304" pitchFamily="18" charset="0"/>
            </a:endParaRPr>
          </a:p>
        </p:txBody>
      </p:sp>
      <p:sp>
        <p:nvSpPr>
          <p:cNvPr id="4" name="CasellaDiTesto 3"/>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5210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22008" y="1412776"/>
            <a:ext cx="7560840" cy="5262979"/>
          </a:xfrm>
          <a:prstGeom prst="rect">
            <a:avLst/>
          </a:prstGeom>
        </p:spPr>
        <p:txBody>
          <a:bodyPr wrap="square">
            <a:spAutoFit/>
          </a:bodyPr>
          <a:lstStyle/>
          <a:p>
            <a:pPr algn="just"/>
            <a:r>
              <a:rPr lang="it-IT" sz="2400" dirty="0" smtClean="0">
                <a:latin typeface="Times New Roman" panose="02020603050405020304" pitchFamily="18" charset="0"/>
                <a:cs typeface="Times New Roman" panose="02020603050405020304" pitchFamily="18" charset="0"/>
              </a:rPr>
              <a:t>La posizione della giurisprudenza è stata, sin da subito, </a:t>
            </a:r>
            <a:r>
              <a:rPr lang="it-IT" sz="2400" dirty="0">
                <a:latin typeface="Times New Roman" panose="02020603050405020304" pitchFamily="18" charset="0"/>
                <a:cs typeface="Times New Roman" panose="02020603050405020304" pitchFamily="18" charset="0"/>
              </a:rPr>
              <a:t>oggetto di accese </a:t>
            </a:r>
            <a:r>
              <a:rPr lang="it-IT"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critiche</a:t>
            </a:r>
            <a:r>
              <a:rPr lang="it-IT" sz="24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it-IT" sz="2400" dirty="0" smtClean="0">
                <a:latin typeface="Times New Roman" panose="02020603050405020304" pitchFamily="18" charset="0"/>
                <a:cs typeface="Times New Roman" panose="02020603050405020304" pitchFamily="18" charset="0"/>
              </a:rPr>
              <a:t>da parte della </a:t>
            </a:r>
            <a:r>
              <a:rPr lang="it-IT" sz="24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dottrina</a:t>
            </a:r>
            <a:r>
              <a:rPr lang="it-IT" sz="2400" dirty="0" smtClean="0">
                <a:latin typeface="Times New Roman" panose="02020603050405020304" pitchFamily="18" charset="0"/>
                <a:cs typeface="Times New Roman" panose="02020603050405020304" pitchFamily="18" charset="0"/>
              </a:rPr>
              <a:t>:</a:t>
            </a:r>
          </a:p>
          <a:p>
            <a:pPr algn="just"/>
            <a:endParaRPr lang="it-IT" sz="2400" dirty="0">
              <a:latin typeface="Times New Roman" panose="02020603050405020304" pitchFamily="18" charset="0"/>
              <a:cs typeface="Times New Roman" panose="02020603050405020304" pitchFamily="18" charset="0"/>
            </a:endParaRPr>
          </a:p>
          <a:p>
            <a:pPr lvl="0" algn="just"/>
            <a:endParaRPr lang="it-IT" sz="2400" dirty="0">
              <a:latin typeface="Times New Roman" panose="02020603050405020304" pitchFamily="18" charset="0"/>
              <a:cs typeface="Times New Roman" panose="02020603050405020304" pitchFamily="18" charset="0"/>
            </a:endParaRPr>
          </a:p>
          <a:p>
            <a:pPr lvl="0" algn="just"/>
            <a:r>
              <a:rPr lang="it-IT" sz="2400" dirty="0" smtClean="0">
                <a:latin typeface="Times New Roman" panose="02020603050405020304" pitchFamily="18" charset="0"/>
                <a:cs typeface="Times New Roman" panose="02020603050405020304" pitchFamily="18" charset="0"/>
              </a:rPr>
              <a:t>Da un lato, si </a:t>
            </a:r>
            <a:r>
              <a:rPr lang="it-IT" sz="2400" dirty="0">
                <a:latin typeface="Times New Roman" panose="02020603050405020304" pitchFamily="18" charset="0"/>
                <a:cs typeface="Times New Roman" panose="02020603050405020304" pitchFamily="18" charset="0"/>
              </a:rPr>
              <a:t>è evidenziato un errore nell’individuazione dell’oggetto del dolo, da non riferire al solo inadempimento dell’obbligo di controllo ma, piuttosto, ai fatti pregiudizievoli in </a:t>
            </a:r>
            <a:r>
              <a:rPr lang="it-IT" sz="2400" dirty="0" smtClean="0">
                <a:latin typeface="Times New Roman" panose="02020603050405020304" pitchFamily="18" charset="0"/>
                <a:cs typeface="Times New Roman" panose="02020603050405020304" pitchFamily="18" charset="0"/>
              </a:rPr>
              <a:t>itinere dei controllati</a:t>
            </a:r>
            <a:endParaRPr lang="it-IT" sz="2400" dirty="0">
              <a:latin typeface="Times New Roman" panose="02020603050405020304" pitchFamily="18" charset="0"/>
              <a:cs typeface="Times New Roman" panose="02020603050405020304" pitchFamily="18" charset="0"/>
            </a:endParaRPr>
          </a:p>
          <a:p>
            <a:pPr lvl="0" algn="just"/>
            <a:endParaRPr lang="it-IT" sz="2400" dirty="0" smtClean="0">
              <a:latin typeface="Times New Roman" panose="02020603050405020304" pitchFamily="18" charset="0"/>
              <a:cs typeface="Times New Roman" panose="02020603050405020304" pitchFamily="18" charset="0"/>
            </a:endParaRPr>
          </a:p>
          <a:p>
            <a:pPr lvl="0" algn="just"/>
            <a:endParaRPr lang="it-IT" sz="2400" dirty="0" smtClean="0">
              <a:latin typeface="Times New Roman" panose="02020603050405020304" pitchFamily="18" charset="0"/>
              <a:cs typeface="Times New Roman" panose="02020603050405020304" pitchFamily="18" charset="0"/>
            </a:endParaRPr>
          </a:p>
          <a:p>
            <a:pPr lvl="0" algn="just"/>
            <a:r>
              <a:rPr lang="it-IT" sz="2400" dirty="0" smtClean="0">
                <a:latin typeface="Times New Roman" panose="02020603050405020304" pitchFamily="18" charset="0"/>
                <a:cs typeface="Times New Roman" panose="02020603050405020304" pitchFamily="18" charset="0"/>
              </a:rPr>
              <a:t>Dall’altro lato, si </a:t>
            </a:r>
            <a:r>
              <a:rPr lang="it-IT" sz="2400" dirty="0">
                <a:latin typeface="Times New Roman" panose="02020603050405020304" pitchFamily="18" charset="0"/>
                <a:cs typeface="Times New Roman" panose="02020603050405020304" pitchFamily="18" charset="0"/>
              </a:rPr>
              <a:t>è  sottolineato come la rappresentazione dell’evento, e quindi l’accettazione del rischio del suo verificarsi, non possa desumersi dalla mera presenza di indici d’allarme</a:t>
            </a:r>
          </a:p>
        </p:txBody>
      </p:sp>
      <p:sp>
        <p:nvSpPr>
          <p:cNvPr id="4" name="Freccia a destra 3"/>
          <p:cNvSpPr/>
          <p:nvPr/>
        </p:nvSpPr>
        <p:spPr>
          <a:xfrm>
            <a:off x="284955" y="2924944"/>
            <a:ext cx="5760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p:cNvSpPr/>
          <p:nvPr/>
        </p:nvSpPr>
        <p:spPr>
          <a:xfrm>
            <a:off x="285032" y="5162961"/>
            <a:ext cx="5760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20902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1556792"/>
            <a:ext cx="8064896" cy="4524315"/>
          </a:xfrm>
          <a:prstGeom prst="rect">
            <a:avLst/>
          </a:prstGeom>
        </p:spPr>
        <p:txBody>
          <a:bodyPr wrap="square">
            <a:spAutoFit/>
          </a:bodyPr>
          <a:lstStyle/>
          <a:p>
            <a:pPr algn="just"/>
            <a:r>
              <a:rPr lang="it-IT" sz="2400" dirty="0" smtClean="0">
                <a:latin typeface="Times New Roman" panose="02020603050405020304" pitchFamily="18" charset="0"/>
                <a:cs typeface="Times New Roman" panose="02020603050405020304" pitchFamily="18" charset="0"/>
              </a:rPr>
              <a:t>Secondo la dottrina, è necessario evitare </a:t>
            </a:r>
            <a:r>
              <a:rPr lang="it-IT" sz="2400" dirty="0">
                <a:latin typeface="Times New Roman" panose="02020603050405020304" pitchFamily="18" charset="0"/>
                <a:cs typeface="Times New Roman" panose="02020603050405020304" pitchFamily="18" charset="0"/>
              </a:rPr>
              <a:t>una </a:t>
            </a:r>
            <a:r>
              <a:rPr lang="it-IT" sz="2400" dirty="0" smtClean="0">
                <a:latin typeface="Times New Roman" panose="02020603050405020304" pitchFamily="18" charset="0"/>
                <a:cs typeface="Times New Roman" panose="02020603050405020304" pitchFamily="18" charset="0"/>
              </a:rPr>
              <a:t>sovrapposizione sostanziale </a:t>
            </a:r>
            <a:r>
              <a:rPr lang="it-IT" sz="2400" dirty="0">
                <a:latin typeface="Times New Roman" panose="02020603050405020304" pitchFamily="18" charset="0"/>
                <a:cs typeface="Times New Roman" panose="02020603050405020304" pitchFamily="18" charset="0"/>
              </a:rPr>
              <a:t>o di fatto tra il piano della «</a:t>
            </a:r>
            <a:r>
              <a:rPr lang="it-IT" sz="2400" b="1" dirty="0">
                <a:solidFill>
                  <a:srgbClr val="FF0000"/>
                </a:solidFill>
                <a:latin typeface="Times New Roman" panose="02020603050405020304" pitchFamily="18" charset="0"/>
                <a:cs typeface="Times New Roman" panose="02020603050405020304" pitchFamily="18" charset="0"/>
              </a:rPr>
              <a:t>conoscibilità</a:t>
            </a:r>
            <a:r>
              <a:rPr lang="it-IT" sz="2400" dirty="0">
                <a:latin typeface="Times New Roman" panose="02020603050405020304" pitchFamily="18" charset="0"/>
                <a:cs typeface="Times New Roman" panose="02020603050405020304" pitchFamily="18" charset="0"/>
              </a:rPr>
              <a:t>» e quello della «</a:t>
            </a:r>
            <a:r>
              <a:rPr lang="it-IT" sz="2400" b="1" dirty="0" smtClean="0">
                <a:solidFill>
                  <a:srgbClr val="FF0000"/>
                </a:solidFill>
                <a:latin typeface="Times New Roman" panose="02020603050405020304" pitchFamily="18" charset="0"/>
                <a:cs typeface="Times New Roman" panose="02020603050405020304" pitchFamily="18" charset="0"/>
              </a:rPr>
              <a:t>conoscenza</a:t>
            </a:r>
            <a:r>
              <a:rPr lang="it-IT" sz="2400" dirty="0" smtClean="0">
                <a:latin typeface="Times New Roman" panose="02020603050405020304" pitchFamily="18" charset="0"/>
                <a:cs typeface="Times New Roman" panose="02020603050405020304" pitchFamily="18" charset="0"/>
              </a:rPr>
              <a:t>», al fine di </a:t>
            </a:r>
            <a:r>
              <a:rPr lang="it-IT" sz="2400" dirty="0">
                <a:latin typeface="Times New Roman" panose="02020603050405020304" pitchFamily="18" charset="0"/>
                <a:cs typeface="Times New Roman" panose="02020603050405020304" pitchFamily="18" charset="0"/>
              </a:rPr>
              <a:t>escludere una trasformazione del dolo eventuale nel suo «fantasma</a:t>
            </a:r>
            <a:r>
              <a:rPr lang="it-IT" sz="2400" dirty="0" smtClean="0">
                <a:latin typeface="Times New Roman" panose="02020603050405020304" pitchFamily="18" charset="0"/>
                <a:cs typeface="Times New Roman" panose="02020603050405020304" pitchFamily="18" charset="0"/>
              </a:rPr>
              <a:t>» </a:t>
            </a:r>
          </a:p>
          <a:p>
            <a:pPr algn="just"/>
            <a:endParaRPr lang="it-IT" sz="2400" dirty="0" smtClean="0">
              <a:latin typeface="Times New Roman" panose="02020603050405020304" pitchFamily="18" charset="0"/>
              <a:cs typeface="Times New Roman" panose="02020603050405020304" pitchFamily="18" charset="0"/>
            </a:endParaRPr>
          </a:p>
          <a:p>
            <a:pPr algn="just"/>
            <a:endParaRPr lang="it-IT" sz="2400" dirty="0">
              <a:latin typeface="Times New Roman" panose="02020603050405020304" pitchFamily="18" charset="0"/>
              <a:cs typeface="Times New Roman" panose="02020603050405020304" pitchFamily="18" charset="0"/>
            </a:endParaRPr>
          </a:p>
          <a:p>
            <a:pPr algn="just"/>
            <a:endParaRPr lang="it-IT" sz="2400" dirty="0" smtClean="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oltre </a:t>
            </a:r>
            <a:r>
              <a:rPr lang="it-IT" sz="2400" dirty="0">
                <a:latin typeface="Times New Roman" panose="02020603050405020304" pitchFamily="18" charset="0"/>
                <a:cs typeface="Times New Roman" panose="02020603050405020304" pitchFamily="18" charset="0"/>
              </a:rPr>
              <a:t>al momento volitivo, già scemato nell’accettazione del rischio, si </a:t>
            </a:r>
            <a:r>
              <a:rPr lang="it-IT" sz="2400" dirty="0" smtClean="0">
                <a:latin typeface="Times New Roman" panose="02020603050405020304" pitchFamily="18" charset="0"/>
                <a:cs typeface="Times New Roman" panose="02020603050405020304" pitchFamily="18" charset="0"/>
              </a:rPr>
              <a:t>rischia altrimenti di depotenziare anche l’elemento </a:t>
            </a:r>
            <a:r>
              <a:rPr lang="it-IT" sz="2400" dirty="0">
                <a:latin typeface="Times New Roman" panose="02020603050405020304" pitchFamily="18" charset="0"/>
                <a:cs typeface="Times New Roman" panose="02020603050405020304" pitchFamily="18" charset="0"/>
              </a:rPr>
              <a:t>rappresentativo, collegato ad una serie «indefinita» di eventualità giuridicamente negative e non al reato </a:t>
            </a:r>
            <a:r>
              <a:rPr lang="it-IT" sz="2400" dirty="0" smtClean="0">
                <a:latin typeface="Times New Roman" panose="02020603050405020304" pitchFamily="18" charset="0"/>
                <a:cs typeface="Times New Roman" panose="02020603050405020304" pitchFamily="18" charset="0"/>
              </a:rPr>
              <a:t>poi, </a:t>
            </a:r>
            <a:r>
              <a:rPr lang="it-IT" sz="2400" dirty="0">
                <a:latin typeface="Times New Roman" panose="02020603050405020304" pitchFamily="18" charset="0"/>
                <a:cs typeface="Times New Roman" panose="02020603050405020304" pitchFamily="18" charset="0"/>
              </a:rPr>
              <a:t>in </a:t>
            </a:r>
            <a:r>
              <a:rPr lang="it-IT" sz="2400" dirty="0" smtClean="0">
                <a:latin typeface="Times New Roman" panose="02020603050405020304" pitchFamily="18" charset="0"/>
                <a:cs typeface="Times New Roman" panose="02020603050405020304" pitchFamily="18" charset="0"/>
              </a:rPr>
              <a:t>concreto, commesso </a:t>
            </a:r>
            <a:endParaRPr lang="it-IT" sz="2400" dirty="0">
              <a:latin typeface="Times New Roman" panose="02020603050405020304" pitchFamily="18" charset="0"/>
              <a:cs typeface="Times New Roman" panose="02020603050405020304" pitchFamily="18" charset="0"/>
            </a:endParaRPr>
          </a:p>
        </p:txBody>
      </p:sp>
      <p:sp>
        <p:nvSpPr>
          <p:cNvPr id="3" name="Freccia bidirezionale verticale 2"/>
          <p:cNvSpPr/>
          <p:nvPr/>
        </p:nvSpPr>
        <p:spPr>
          <a:xfrm>
            <a:off x="4283968" y="3310248"/>
            <a:ext cx="360040" cy="648072"/>
          </a:xfrm>
          <a:prstGeom prst="up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2826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3568" y="1556792"/>
            <a:ext cx="7560840" cy="4093428"/>
          </a:xfrm>
          <a:prstGeom prst="rect">
            <a:avLst/>
          </a:prstGeom>
        </p:spPr>
        <p:txBody>
          <a:bodyPr wrap="square">
            <a:spAutoFit/>
          </a:bodyPr>
          <a:lstStyle/>
          <a:p>
            <a:pPr algn="just"/>
            <a:r>
              <a:rPr lang="it-IT" sz="2600" dirty="0" smtClean="0">
                <a:latin typeface="Times New Roman" panose="02020603050405020304" pitchFamily="18" charset="0"/>
                <a:cs typeface="Times New Roman" panose="02020603050405020304" pitchFamily="18" charset="0"/>
              </a:rPr>
              <a:t>Le obiezioni della dottrina hanno </a:t>
            </a:r>
            <a:r>
              <a:rPr lang="it-IT" sz="2600" dirty="0">
                <a:latin typeface="Times New Roman" panose="02020603050405020304" pitchFamily="18" charset="0"/>
                <a:cs typeface="Times New Roman" panose="02020603050405020304" pitchFamily="18" charset="0"/>
              </a:rPr>
              <a:t>portato la giurisprudenza più recente </a:t>
            </a:r>
            <a:r>
              <a:rPr lang="it-IT" sz="2600" dirty="0" smtClean="0">
                <a:latin typeface="Times New Roman" panose="02020603050405020304" pitchFamily="18" charset="0"/>
                <a:cs typeface="Times New Roman" panose="02020603050405020304" pitchFamily="18" charset="0"/>
              </a:rPr>
              <a:t>(per tutte, si veda </a:t>
            </a:r>
            <a:r>
              <a:rPr lang="it-IT" sz="2600" b="1" dirty="0" smtClean="0">
                <a:latin typeface="Times New Roman" panose="02020603050405020304" pitchFamily="18" charset="0"/>
                <a:cs typeface="Times New Roman" panose="02020603050405020304" pitchFamily="18" charset="0"/>
              </a:rPr>
              <a:t>Cass. n. 23382/2007</a:t>
            </a:r>
            <a:r>
              <a:rPr lang="it-IT" sz="2600" dirty="0" smtClean="0">
                <a:latin typeface="Times New Roman" panose="02020603050405020304" pitchFamily="18" charset="0"/>
                <a:cs typeface="Times New Roman" panose="02020603050405020304" pitchFamily="18" charset="0"/>
              </a:rPr>
              <a:t>) ad </a:t>
            </a:r>
            <a:r>
              <a:rPr lang="it-IT" sz="2600" dirty="0">
                <a:latin typeface="Times New Roman" panose="02020603050405020304" pitchFamily="18" charset="0"/>
                <a:cs typeface="Times New Roman" panose="02020603050405020304" pitchFamily="18" charset="0"/>
              </a:rPr>
              <a:t>affermare </a:t>
            </a:r>
            <a:r>
              <a:rPr lang="it-IT" sz="2600" dirty="0" smtClean="0">
                <a:latin typeface="Times New Roman" panose="02020603050405020304" pitchFamily="18" charset="0"/>
                <a:cs typeface="Times New Roman" panose="02020603050405020304" pitchFamily="18" charset="0"/>
              </a:rPr>
              <a:t>che </a:t>
            </a:r>
            <a:r>
              <a:rPr lang="it-IT" sz="2600" dirty="0">
                <a:latin typeface="Times New Roman" panose="02020603050405020304" pitchFamily="18" charset="0"/>
                <a:cs typeface="Times New Roman" panose="02020603050405020304" pitchFamily="18" charset="0"/>
              </a:rPr>
              <a:t>l’analisi del profilo della responsabilità discendente dall’art. 40 </a:t>
            </a:r>
            <a:r>
              <a:rPr lang="it-IT" sz="2600" dirty="0" smtClean="0">
                <a:latin typeface="Times New Roman" panose="02020603050405020304" pitchFamily="18" charset="0"/>
                <a:cs typeface="Times New Roman" panose="02020603050405020304" pitchFamily="18" charset="0"/>
              </a:rPr>
              <a:t>c.p</a:t>
            </a:r>
            <a:r>
              <a:rPr lang="it-IT" sz="2600" dirty="0">
                <a:latin typeface="Times New Roman" panose="02020603050405020304" pitchFamily="18" charset="0"/>
                <a:cs typeface="Times New Roman" panose="02020603050405020304" pitchFamily="18" charset="0"/>
              </a:rPr>
              <a:t>. evidenzia due </a:t>
            </a:r>
            <a:r>
              <a:rPr lang="it-IT" sz="2600" dirty="0" smtClean="0">
                <a:latin typeface="Times New Roman" panose="02020603050405020304" pitchFamily="18" charset="0"/>
                <a:cs typeface="Times New Roman" panose="02020603050405020304" pitchFamily="18" charset="0"/>
              </a:rPr>
              <a:t>momenti:</a:t>
            </a:r>
          </a:p>
          <a:p>
            <a:pPr algn="just"/>
            <a:endParaRPr lang="it-IT" sz="2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it-IT" sz="2600" dirty="0" smtClean="0">
                <a:latin typeface="Times New Roman" panose="02020603050405020304" pitchFamily="18" charset="0"/>
                <a:cs typeface="Times New Roman" panose="02020603050405020304" pitchFamily="18" charset="0"/>
              </a:rPr>
              <a:t>il </a:t>
            </a:r>
            <a:r>
              <a:rPr lang="it-IT" sz="2600" dirty="0">
                <a:latin typeface="Times New Roman" panose="02020603050405020304" pitchFamily="18" charset="0"/>
                <a:cs typeface="Times New Roman" panose="02020603050405020304" pitchFamily="18" charset="0"/>
              </a:rPr>
              <a:t>primo </a:t>
            </a:r>
            <a:r>
              <a:rPr lang="it-IT" sz="2600" dirty="0" smtClean="0">
                <a:latin typeface="Times New Roman" panose="02020603050405020304" pitchFamily="18" charset="0"/>
                <a:cs typeface="Times New Roman" panose="02020603050405020304" pitchFamily="18" charset="0"/>
              </a:rPr>
              <a:t>postula </a:t>
            </a:r>
            <a:r>
              <a:rPr lang="it-IT" sz="2600" dirty="0">
                <a:latin typeface="Times New Roman" panose="02020603050405020304" pitchFamily="18" charset="0"/>
                <a:cs typeface="Times New Roman" panose="02020603050405020304" pitchFamily="18" charset="0"/>
              </a:rPr>
              <a:t>la </a:t>
            </a:r>
            <a:r>
              <a:rPr lang="it-IT" sz="2600" i="1" dirty="0">
                <a:latin typeface="Times New Roman" panose="02020603050405020304" pitchFamily="18" charset="0"/>
                <a:cs typeface="Times New Roman" panose="02020603050405020304" pitchFamily="18" charset="0"/>
              </a:rPr>
              <a:t>rappresentazione</a:t>
            </a:r>
            <a:r>
              <a:rPr lang="it-IT" sz="2600" dirty="0">
                <a:latin typeface="Times New Roman" panose="02020603050405020304" pitchFamily="18" charset="0"/>
                <a:cs typeface="Times New Roman" panose="02020603050405020304" pitchFamily="18" charset="0"/>
              </a:rPr>
              <a:t> </a:t>
            </a:r>
            <a:r>
              <a:rPr lang="it-IT" sz="2600" dirty="0" smtClean="0">
                <a:latin typeface="Times New Roman" panose="02020603050405020304" pitchFamily="18" charset="0"/>
                <a:cs typeface="Times New Roman" panose="02020603050405020304" pitchFamily="18" charset="0"/>
              </a:rPr>
              <a:t>dell’evento</a:t>
            </a:r>
          </a:p>
          <a:p>
            <a:pPr marL="342900" indent="-342900" algn="just">
              <a:buFont typeface="Wingdings" panose="05000000000000000000" pitchFamily="2" charset="2"/>
              <a:buChar char="§"/>
            </a:pPr>
            <a:r>
              <a:rPr lang="it-IT" sz="2600" dirty="0" smtClean="0">
                <a:latin typeface="Times New Roman" panose="02020603050405020304" pitchFamily="18" charset="0"/>
                <a:cs typeface="Times New Roman" panose="02020603050405020304" pitchFamily="18" charset="0"/>
              </a:rPr>
              <a:t>il </a:t>
            </a:r>
            <a:r>
              <a:rPr lang="it-IT" sz="2600" dirty="0">
                <a:latin typeface="Times New Roman" panose="02020603050405020304" pitchFamily="18" charset="0"/>
                <a:cs typeface="Times New Roman" panose="02020603050405020304" pitchFamily="18" charset="0"/>
              </a:rPr>
              <a:t>secondo </a:t>
            </a:r>
            <a:r>
              <a:rPr lang="it-IT" sz="2600" dirty="0" smtClean="0">
                <a:latin typeface="Times New Roman" panose="02020603050405020304" pitchFamily="18" charset="0"/>
                <a:cs typeface="Times New Roman" panose="02020603050405020304" pitchFamily="18" charset="0"/>
              </a:rPr>
              <a:t>postula l’</a:t>
            </a:r>
            <a:r>
              <a:rPr lang="it-IT" sz="2600" i="1" dirty="0" smtClean="0">
                <a:latin typeface="Times New Roman" panose="02020603050405020304" pitchFamily="18" charset="0"/>
                <a:cs typeface="Times New Roman" panose="02020603050405020304" pitchFamily="18" charset="0"/>
              </a:rPr>
              <a:t>omissione </a:t>
            </a:r>
            <a:r>
              <a:rPr lang="it-IT" sz="2600" i="1" dirty="0">
                <a:latin typeface="Times New Roman" panose="02020603050405020304" pitchFamily="18" charset="0"/>
                <a:cs typeface="Times New Roman" panose="02020603050405020304" pitchFamily="18" charset="0"/>
              </a:rPr>
              <a:t>consapevole </a:t>
            </a:r>
            <a:r>
              <a:rPr lang="it-IT" sz="2600" dirty="0" smtClean="0">
                <a:latin typeface="Times New Roman" panose="02020603050405020304" pitchFamily="18" charset="0"/>
                <a:cs typeface="Times New Roman" panose="02020603050405020304" pitchFamily="18" charset="0"/>
              </a:rPr>
              <a:t>nell’impedirlo</a:t>
            </a:r>
            <a:endParaRPr lang="it-IT" sz="2600" dirty="0">
              <a:latin typeface="Times New Roman" panose="02020603050405020304" pitchFamily="18" charset="0"/>
              <a:cs typeface="Times New Roman" panose="02020603050405020304" pitchFamily="18" charset="0"/>
            </a:endParaRPr>
          </a:p>
          <a:p>
            <a:r>
              <a:rPr lang="it-IT" sz="2600" dirty="0">
                <a:latin typeface="Times New Roman" panose="02020603050405020304" pitchFamily="18" charset="0"/>
                <a:cs typeface="Times New Roman" panose="02020603050405020304" pitchFamily="18" charset="0"/>
              </a:rPr>
              <a:t> </a:t>
            </a:r>
          </a:p>
        </p:txBody>
      </p:sp>
      <p:sp>
        <p:nvSpPr>
          <p:cNvPr id="6" name="CasellaDiTesto 5"/>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91877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720257" y="1786461"/>
            <a:ext cx="7488832" cy="2492990"/>
          </a:xfrm>
          <a:prstGeom prst="rect">
            <a:avLst/>
          </a:prstGeom>
          <a:noFill/>
        </p:spPr>
        <p:txBody>
          <a:bodyPr wrap="square" rtlCol="0">
            <a:spAutoFit/>
          </a:bodyPr>
          <a:lstStyle/>
          <a:p>
            <a:pPr algn="just"/>
            <a:r>
              <a:rPr lang="it-IT" sz="2600" dirty="0" smtClean="0">
                <a:latin typeface="Times New Roman" panose="02020603050405020304" pitchFamily="18" charset="0"/>
                <a:cs typeface="Times New Roman" panose="02020603050405020304" pitchFamily="18" charset="0"/>
              </a:rPr>
              <a:t>In definitiva, non è </a:t>
            </a:r>
            <a:r>
              <a:rPr lang="it-IT" sz="2600" dirty="0">
                <a:latin typeface="Times New Roman" panose="02020603050405020304" pitchFamily="18" charset="0"/>
                <a:cs typeface="Times New Roman" panose="02020603050405020304" pitchFamily="18" charset="0"/>
              </a:rPr>
              <a:t>penalmente </a:t>
            </a:r>
            <a:r>
              <a:rPr lang="it-IT" sz="2600" dirty="0" smtClean="0">
                <a:latin typeface="Times New Roman" panose="02020603050405020304" pitchFamily="18" charset="0"/>
                <a:cs typeface="Times New Roman" panose="02020603050405020304" pitchFamily="18" charset="0"/>
              </a:rPr>
              <a:t>responsabile chi </a:t>
            </a:r>
            <a:r>
              <a:rPr lang="it-IT" sz="2600" dirty="0">
                <a:latin typeface="Times New Roman" panose="02020603050405020304" pitchFamily="18" charset="0"/>
                <a:cs typeface="Times New Roman" panose="02020603050405020304" pitchFamily="18" charset="0"/>
              </a:rPr>
              <a:t>non abbia avuto rappresentazione del fatto pregiudizievole, né </a:t>
            </a:r>
            <a:r>
              <a:rPr lang="it-IT" sz="2600" dirty="0" smtClean="0">
                <a:latin typeface="Times New Roman" panose="02020603050405020304" pitchFamily="18" charset="0"/>
                <a:cs typeface="Times New Roman" panose="02020603050405020304" pitchFamily="18" charset="0"/>
              </a:rPr>
              <a:t>a tal fine </a:t>
            </a:r>
            <a:r>
              <a:rPr lang="it-IT" sz="2600" dirty="0">
                <a:latin typeface="Times New Roman" panose="02020603050405020304" pitchFamily="18" charset="0"/>
                <a:cs typeface="Times New Roman" panose="02020603050405020304" pitchFamily="18" charset="0"/>
              </a:rPr>
              <a:t>può </a:t>
            </a:r>
            <a:r>
              <a:rPr lang="it-IT" sz="2600" dirty="0" smtClean="0">
                <a:latin typeface="Times New Roman" panose="02020603050405020304" pitchFamily="18" charset="0"/>
                <a:cs typeface="Times New Roman" panose="02020603050405020304" pitchFamily="18" charset="0"/>
              </a:rPr>
              <a:t>operarsi un’equiparazione </a:t>
            </a:r>
            <a:r>
              <a:rPr lang="it-IT" sz="2600" dirty="0">
                <a:latin typeface="Times New Roman" panose="02020603050405020304" pitchFamily="18" charset="0"/>
                <a:cs typeface="Times New Roman" panose="02020603050405020304" pitchFamily="18" charset="0"/>
              </a:rPr>
              <a:t>tra «conoscenza» e «conoscibilità» </a:t>
            </a:r>
            <a:r>
              <a:rPr lang="it-IT" sz="2600" dirty="0" smtClean="0">
                <a:latin typeface="Times New Roman" panose="02020603050405020304" pitchFamily="18" charset="0"/>
                <a:cs typeface="Times New Roman" panose="02020603050405020304" pitchFamily="18" charset="0"/>
              </a:rPr>
              <a:t>dell’evento, attenendo </a:t>
            </a:r>
            <a:r>
              <a:rPr lang="it-IT" sz="2600" dirty="0">
                <a:latin typeface="Times New Roman" panose="02020603050405020304" pitchFamily="18" charset="0"/>
                <a:cs typeface="Times New Roman" panose="02020603050405020304" pitchFamily="18" charset="0"/>
              </a:rPr>
              <a:t>la prima all’ambito del dolo e la seconda, quale violazione dei doveri di diligenza, all’area della </a:t>
            </a:r>
            <a:r>
              <a:rPr lang="it-IT" sz="2600" dirty="0" smtClean="0">
                <a:latin typeface="Times New Roman" panose="02020603050405020304" pitchFamily="18" charset="0"/>
                <a:cs typeface="Times New Roman" panose="02020603050405020304" pitchFamily="18" charset="0"/>
              </a:rPr>
              <a:t>colpa</a:t>
            </a:r>
            <a:endParaRPr lang="it-IT" sz="2600" dirty="0">
              <a:latin typeface="Times New Roman" panose="02020603050405020304" pitchFamily="18" charset="0"/>
              <a:cs typeface="Times New Roman" panose="02020603050405020304" pitchFamily="18" charset="0"/>
            </a:endParaRPr>
          </a:p>
        </p:txBody>
      </p:sp>
      <p:sp>
        <p:nvSpPr>
          <p:cNvPr id="7" name="Freccia in giù 6"/>
          <p:cNvSpPr/>
          <p:nvPr/>
        </p:nvSpPr>
        <p:spPr>
          <a:xfrm>
            <a:off x="4032918" y="4941168"/>
            <a:ext cx="544219"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468915" y="5517232"/>
            <a:ext cx="8280920" cy="1477328"/>
          </a:xfrm>
          <a:prstGeom prst="rect">
            <a:avLst/>
          </a:prstGeom>
        </p:spPr>
        <p:txBody>
          <a:bodyPr wrap="square">
            <a:spAutoFit/>
          </a:bodyPr>
          <a:lstStyle/>
          <a:p>
            <a:pPr algn="just"/>
            <a:r>
              <a:rPr lang="it-IT" sz="2400" dirty="0">
                <a:latin typeface="Times New Roman" panose="02020603050405020304" pitchFamily="18" charset="0"/>
                <a:cs typeface="Times New Roman" panose="02020603050405020304" pitchFamily="18" charset="0"/>
              </a:rPr>
              <a:t>La responsabilità dolosa per omesso impedimento richiede la «rappresentazione del proposito criminoso» e il «consapevole» mancato </a:t>
            </a:r>
            <a:r>
              <a:rPr lang="it-IT" sz="2400" dirty="0" smtClean="0">
                <a:latin typeface="Times New Roman" panose="02020603050405020304" pitchFamily="18" charset="0"/>
                <a:cs typeface="Times New Roman" panose="02020603050405020304" pitchFamily="18" charset="0"/>
              </a:rPr>
              <a:t>intervento</a:t>
            </a:r>
            <a:endParaRPr lang="it-IT" sz="2400" dirty="0">
              <a:latin typeface="Times New Roman" panose="02020603050405020304" pitchFamily="18" charset="0"/>
              <a:cs typeface="Times New Roman" panose="02020603050405020304" pitchFamily="18" charset="0"/>
            </a:endParaRPr>
          </a:p>
          <a:p>
            <a:r>
              <a:rPr lang="it-IT" dirty="0"/>
              <a:t> </a:t>
            </a:r>
          </a:p>
        </p:txBody>
      </p:sp>
      <p:sp>
        <p:nvSpPr>
          <p:cNvPr id="2" name="Elaborazione alternativa 1"/>
          <p:cNvSpPr/>
          <p:nvPr/>
        </p:nvSpPr>
        <p:spPr>
          <a:xfrm>
            <a:off x="468915" y="1340768"/>
            <a:ext cx="7991517" cy="3384376"/>
          </a:xfrm>
          <a:prstGeom prst="flowChartAlternateProcess">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8707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14" presetClass="entr" presetSubtype="1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092255" y="2276872"/>
            <a:ext cx="6624736" cy="2677656"/>
          </a:xfrm>
          <a:prstGeom prst="rect">
            <a:avLst/>
          </a:prstGeom>
        </p:spPr>
        <p:txBody>
          <a:bodyPr wrap="square">
            <a:spAutoFit/>
          </a:bodyPr>
          <a:lstStyle/>
          <a:p>
            <a:pPr algn="just"/>
            <a:r>
              <a:rPr lang="it-IT" sz="2800" dirty="0" smtClean="0">
                <a:latin typeface="Times New Roman" panose="02020603050405020304" pitchFamily="18" charset="0"/>
                <a:cs typeface="Times New Roman" panose="02020603050405020304" pitchFamily="18" charset="0"/>
              </a:rPr>
              <a:t>L’accertamento </a:t>
            </a:r>
            <a:r>
              <a:rPr lang="it-IT" sz="2800" dirty="0">
                <a:latin typeface="Times New Roman" panose="02020603050405020304" pitchFamily="18" charset="0"/>
                <a:cs typeface="Times New Roman" panose="02020603050405020304" pitchFamily="18" charset="0"/>
              </a:rPr>
              <a:t>del </a:t>
            </a:r>
            <a:r>
              <a:rPr lang="it-IT" sz="2800" dirty="0" smtClean="0">
                <a:latin typeface="Times New Roman" panose="02020603050405020304" pitchFamily="18" charset="0"/>
                <a:cs typeface="Times New Roman" panose="02020603050405020304" pitchFamily="18" charset="0"/>
              </a:rPr>
              <a:t>dolo, quindi, </a:t>
            </a:r>
            <a:r>
              <a:rPr lang="it-IT" sz="2800" dirty="0">
                <a:latin typeface="Times New Roman" panose="02020603050405020304" pitchFamily="18" charset="0"/>
                <a:cs typeface="Times New Roman" panose="02020603050405020304" pitchFamily="18" charset="0"/>
              </a:rPr>
              <a:t>non può che avvenire tramite elementi esterni (i c.d. </a:t>
            </a:r>
            <a:r>
              <a:rPr lang="it-IT" sz="2800" i="1" dirty="0">
                <a:latin typeface="Times New Roman" panose="02020603050405020304" pitchFamily="18" charset="0"/>
                <a:cs typeface="Times New Roman" panose="02020603050405020304" pitchFamily="18" charset="0"/>
              </a:rPr>
              <a:t>segnali d’allarme</a:t>
            </a:r>
            <a:r>
              <a:rPr lang="it-IT" sz="2800" dirty="0">
                <a:latin typeface="Times New Roman" panose="02020603050405020304" pitchFamily="18" charset="0"/>
                <a:cs typeface="Times New Roman" panose="02020603050405020304" pitchFamily="18" charset="0"/>
              </a:rPr>
              <a:t>), ma </a:t>
            </a:r>
            <a:r>
              <a:rPr lang="it-IT" sz="2800" dirty="0" smtClean="0">
                <a:latin typeface="Times New Roman" panose="02020603050405020304" pitchFamily="18" charset="0"/>
                <a:cs typeface="Times New Roman" panose="02020603050405020304" pitchFamily="18" charset="0"/>
              </a:rPr>
              <a:t>rimane </a:t>
            </a:r>
            <a:r>
              <a:rPr lang="it-IT" sz="2800" dirty="0">
                <a:latin typeface="Times New Roman" panose="02020603050405020304" pitchFamily="18" charset="0"/>
                <a:cs typeface="Times New Roman" panose="02020603050405020304" pitchFamily="18" charset="0"/>
              </a:rPr>
              <a:t>pur sempre necessario, ai fini del rispetto del principio di colpevolezza, un momento di «</a:t>
            </a:r>
            <a:r>
              <a:rPr lang="it-IT" sz="2800" b="1" i="1" dirty="0">
                <a:solidFill>
                  <a:srgbClr val="C00000"/>
                </a:solidFill>
                <a:latin typeface="Times New Roman" panose="02020603050405020304" pitchFamily="18" charset="0"/>
                <a:cs typeface="Times New Roman" panose="02020603050405020304" pitchFamily="18" charset="0"/>
              </a:rPr>
              <a:t>individualizzazione</a:t>
            </a:r>
            <a:r>
              <a:rPr lang="it-IT" sz="2800" dirty="0">
                <a:latin typeface="Times New Roman" panose="02020603050405020304" pitchFamily="18" charset="0"/>
                <a:cs typeface="Times New Roman" panose="02020603050405020304" pitchFamily="18" charset="0"/>
              </a:rPr>
              <a:t>»</a:t>
            </a:r>
          </a:p>
        </p:txBody>
      </p:sp>
      <p:sp>
        <p:nvSpPr>
          <p:cNvPr id="7" name="Goccia 6"/>
          <p:cNvSpPr/>
          <p:nvPr/>
        </p:nvSpPr>
        <p:spPr>
          <a:xfrm rot="536866">
            <a:off x="397767" y="1196752"/>
            <a:ext cx="7524836" cy="5256584"/>
          </a:xfrm>
          <a:prstGeom prst="teardrop">
            <a:avLst>
              <a:gd name="adj" fmla="val 111516"/>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2627784" y="260648"/>
            <a:ext cx="3528392" cy="646331"/>
          </a:xfrm>
          <a:prstGeom prst="rect">
            <a:avLst/>
          </a:prstGeom>
          <a:noFill/>
          <a:ln>
            <a:solidFill>
              <a:schemeClr val="tx1"/>
            </a:solidFill>
          </a:ln>
        </p:spPr>
        <p:txBody>
          <a:bodyPr wrap="square" rtlCol="0">
            <a:spAutoFit/>
          </a:bodyPr>
          <a:lstStyle/>
          <a:p>
            <a:pPr algn="ctr"/>
            <a:r>
              <a:rPr lang="it-IT" sz="3600" dirty="0" smtClean="0">
                <a:solidFill>
                  <a:srgbClr val="C00000"/>
                </a:solidFill>
                <a:latin typeface="Times New Roman" panose="02020603050405020304" pitchFamily="18" charset="0"/>
                <a:cs typeface="Times New Roman" panose="02020603050405020304" pitchFamily="18" charset="0"/>
              </a:rPr>
              <a:t>DOLO</a:t>
            </a:r>
            <a:endParaRPr lang="it-IT" sz="3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41523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512975" y="116632"/>
            <a:ext cx="8229600" cy="922114"/>
          </a:xfrm>
          <a:ln>
            <a:solidFill>
              <a:schemeClr val="tx1"/>
            </a:solidFill>
          </a:ln>
        </p:spPr>
        <p:txBody>
          <a:bodyPr>
            <a:normAutofit/>
          </a:bodyPr>
          <a:lstStyle/>
          <a:p>
            <a:r>
              <a:rPr lang="it-IT" sz="3600" b="1" i="1" dirty="0">
                <a:solidFill>
                  <a:srgbClr val="C00000"/>
                </a:solidFill>
                <a:latin typeface="Times New Roman" panose="02020603050405020304" pitchFamily="18" charset="0"/>
                <a:cs typeface="Times New Roman" panose="02020603050405020304" pitchFamily="18" charset="0"/>
              </a:rPr>
              <a:t>Cassazione </a:t>
            </a:r>
            <a:r>
              <a:rPr lang="it-IT" sz="3600" b="1" i="1" dirty="0" smtClean="0">
                <a:solidFill>
                  <a:srgbClr val="C00000"/>
                </a:solidFill>
                <a:latin typeface="Times New Roman" panose="02020603050405020304" pitchFamily="18" charset="0"/>
                <a:cs typeface="Times New Roman" panose="02020603050405020304" pitchFamily="18" charset="0"/>
              </a:rPr>
              <a:t>Penale, sez. V, </a:t>
            </a:r>
            <a:r>
              <a:rPr lang="it-IT" sz="3600" b="1" i="1" dirty="0">
                <a:solidFill>
                  <a:srgbClr val="C00000"/>
                </a:solidFill>
                <a:latin typeface="Times New Roman" panose="02020603050405020304" pitchFamily="18" charset="0"/>
                <a:cs typeface="Times New Roman" panose="02020603050405020304" pitchFamily="18" charset="0"/>
              </a:rPr>
              <a:t>n. </a:t>
            </a:r>
            <a:r>
              <a:rPr lang="it-IT" sz="3600" b="1" i="1" dirty="0" smtClean="0">
                <a:solidFill>
                  <a:srgbClr val="C00000"/>
                </a:solidFill>
                <a:latin typeface="Times New Roman" panose="02020603050405020304" pitchFamily="18" charset="0"/>
                <a:cs typeface="Times New Roman" panose="02020603050405020304" pitchFamily="18" charset="0"/>
              </a:rPr>
              <a:t>42519/2012</a:t>
            </a:r>
            <a:endParaRPr lang="it-IT" sz="3600" b="1" i="1" dirty="0">
              <a:solidFill>
                <a:srgbClr val="C00000"/>
              </a:solidFill>
              <a:latin typeface="Times New Roman" panose="02020603050405020304" pitchFamily="18" charset="0"/>
              <a:cs typeface="Times New Roman" panose="02020603050405020304" pitchFamily="18" charset="0"/>
            </a:endParaRPr>
          </a:p>
        </p:txBody>
      </p:sp>
      <p:sp>
        <p:nvSpPr>
          <p:cNvPr id="2" name="CasellaDiTesto 1"/>
          <p:cNvSpPr txBox="1"/>
          <p:nvPr/>
        </p:nvSpPr>
        <p:spPr>
          <a:xfrm>
            <a:off x="719599" y="1556792"/>
            <a:ext cx="7848872" cy="4370427"/>
          </a:xfrm>
          <a:prstGeom prst="rect">
            <a:avLst/>
          </a:prstGeom>
          <a:noFill/>
        </p:spPr>
        <p:txBody>
          <a:bodyPr wrap="square" rtlCol="0">
            <a:spAutoFit/>
          </a:bodyPr>
          <a:lstStyle/>
          <a:p>
            <a:pPr algn="just"/>
            <a:r>
              <a:rPr lang="it-IT" sz="2600" dirty="0" smtClean="0">
                <a:latin typeface="Times New Roman" panose="02020603050405020304" pitchFamily="18" charset="0"/>
                <a:cs typeface="Times New Roman" panose="02020603050405020304" pitchFamily="18" charset="0"/>
              </a:rPr>
              <a:t>In punto di accertamento del dolo, la sentenza ha il pregio di fare corretta applicazione dei principi fin qui esaminati, in quanto:</a:t>
            </a:r>
          </a:p>
          <a:p>
            <a:pPr algn="just"/>
            <a:endParaRPr lang="it-IT" sz="2600" dirty="0" smtClean="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it-IT" sz="2600" dirty="0">
                <a:latin typeface="Times New Roman" panose="02020603050405020304" pitchFamily="18" charset="0"/>
                <a:cs typeface="Times New Roman" panose="02020603050405020304" pitchFamily="18" charset="0"/>
              </a:rPr>
              <a:t>a</a:t>
            </a:r>
            <a:r>
              <a:rPr lang="it-IT" sz="2600" dirty="0" smtClean="0">
                <a:latin typeface="Times New Roman" panose="02020603050405020304" pitchFamily="18" charset="0"/>
                <a:cs typeface="Times New Roman" panose="02020603050405020304" pitchFamily="18" charset="0"/>
              </a:rPr>
              <a:t>ttua una rigorosa ricostruzione del dolo, nei suoi due distinti momenti </a:t>
            </a:r>
            <a:r>
              <a:rPr lang="it-IT" sz="2600" b="1" i="1" dirty="0" smtClean="0">
                <a:latin typeface="Times New Roman" panose="02020603050405020304" pitchFamily="18" charset="0"/>
                <a:cs typeface="Times New Roman" panose="02020603050405020304" pitchFamily="18" charset="0"/>
              </a:rPr>
              <a:t>rappresentativo</a:t>
            </a:r>
            <a:r>
              <a:rPr lang="it-IT" sz="2600" b="1" dirty="0" smtClean="0">
                <a:latin typeface="Times New Roman" panose="02020603050405020304" pitchFamily="18" charset="0"/>
                <a:cs typeface="Times New Roman" panose="02020603050405020304" pitchFamily="18" charset="0"/>
              </a:rPr>
              <a:t> e </a:t>
            </a:r>
            <a:r>
              <a:rPr lang="it-IT" sz="2600" b="1" i="1" dirty="0" smtClean="0">
                <a:latin typeface="Times New Roman" panose="02020603050405020304" pitchFamily="18" charset="0"/>
                <a:cs typeface="Times New Roman" panose="02020603050405020304" pitchFamily="18" charset="0"/>
              </a:rPr>
              <a:t>volitivo</a:t>
            </a:r>
          </a:p>
          <a:p>
            <a:pPr marL="342900" indent="-342900" algn="just">
              <a:buFont typeface="+mj-lt"/>
              <a:buAutoNum type="arabicPeriod"/>
            </a:pPr>
            <a:endParaRPr lang="it-IT" sz="2600" i="1" dirty="0" smtClean="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it-IT" sz="2600" dirty="0">
                <a:latin typeface="Times New Roman" panose="02020603050405020304" pitchFamily="18" charset="0"/>
                <a:cs typeface="Times New Roman" panose="02020603050405020304" pitchFamily="18" charset="0"/>
              </a:rPr>
              <a:t>a</a:t>
            </a:r>
            <a:r>
              <a:rPr lang="it-IT" sz="2600" dirty="0" smtClean="0">
                <a:latin typeface="Times New Roman" panose="02020603050405020304" pitchFamily="18" charset="0"/>
                <a:cs typeface="Times New Roman" panose="02020603050405020304" pitchFamily="18" charset="0"/>
              </a:rPr>
              <a:t>dotta la teoria dei segnali d’allarme come criterio di accertamento della rappresentazione e non come </a:t>
            </a:r>
            <a:r>
              <a:rPr lang="it-IT" sz="2600" b="1" dirty="0" smtClean="0">
                <a:latin typeface="Times New Roman" panose="02020603050405020304" pitchFamily="18" charset="0"/>
                <a:cs typeface="Times New Roman" panose="02020603050405020304" pitchFamily="18" charset="0"/>
              </a:rPr>
              <a:t>«</a:t>
            </a:r>
            <a:r>
              <a:rPr lang="it-IT" sz="2600" b="1" i="1" dirty="0" smtClean="0">
                <a:latin typeface="Times New Roman" panose="02020603050405020304" pitchFamily="18" charset="0"/>
                <a:cs typeface="Times New Roman" panose="02020603050405020304" pitchFamily="18" charset="0"/>
              </a:rPr>
              <a:t>scorciatoia probatoria» </a:t>
            </a:r>
            <a:r>
              <a:rPr lang="it-IT" sz="2600" dirty="0" smtClean="0">
                <a:latin typeface="Times New Roman" panose="02020603050405020304" pitchFamily="18" charset="0"/>
                <a:cs typeface="Times New Roman" panose="02020603050405020304" pitchFamily="18" charset="0"/>
              </a:rPr>
              <a:t>dell’elemento soggettivo</a:t>
            </a:r>
            <a:endParaRPr lang="it-IT" sz="2600"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89326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
        <p:nvSpPr>
          <p:cNvPr id="7" name="CasellaDiTesto 6"/>
          <p:cNvSpPr txBox="1"/>
          <p:nvPr/>
        </p:nvSpPr>
        <p:spPr>
          <a:xfrm>
            <a:off x="467544" y="2132856"/>
            <a:ext cx="8064896" cy="3293209"/>
          </a:xfrm>
          <a:prstGeom prst="rect">
            <a:avLst/>
          </a:prstGeom>
          <a:noFill/>
        </p:spPr>
        <p:txBody>
          <a:bodyPr wrap="square" rtlCol="0">
            <a:spAutoFit/>
          </a:bodyPr>
          <a:lstStyle/>
          <a:p>
            <a:pPr algn="just"/>
            <a:r>
              <a:rPr lang="it-IT" sz="2600" dirty="0" smtClean="0">
                <a:latin typeface="Times New Roman" panose="02020603050405020304" pitchFamily="18" charset="0"/>
                <a:cs typeface="Times New Roman" panose="02020603050405020304" pitchFamily="18" charset="0"/>
              </a:rPr>
              <a:t>«per </a:t>
            </a:r>
            <a:r>
              <a:rPr lang="it-IT" sz="2600" dirty="0">
                <a:latin typeface="Times New Roman" panose="02020603050405020304" pitchFamily="18" charset="0"/>
                <a:cs typeface="Times New Roman" panose="02020603050405020304" pitchFamily="18" charset="0"/>
              </a:rPr>
              <a:t>dare senso e concretezza al dolo eventuale </a:t>
            </a:r>
            <a:r>
              <a:rPr lang="it-IT" sz="2600" dirty="0" smtClean="0">
                <a:latin typeface="Times New Roman" panose="02020603050405020304" pitchFamily="18" charset="0"/>
                <a:cs typeface="Times New Roman" panose="02020603050405020304" pitchFamily="18" charset="0"/>
              </a:rPr>
              <a:t>come </a:t>
            </a:r>
            <a:r>
              <a:rPr lang="it-IT" sz="2600" dirty="0">
                <a:latin typeface="Times New Roman" panose="02020603050405020304" pitchFamily="18" charset="0"/>
                <a:cs typeface="Times New Roman" panose="02020603050405020304" pitchFamily="18" charset="0"/>
              </a:rPr>
              <a:t>parametro minimo per la riferibilità psicologica dell’evento pregiudizievole al soggetto attivo del reato, occorre che il dato indicativo del rischio di verificazione [</a:t>
            </a:r>
            <a:r>
              <a:rPr lang="it-IT" sz="2600" dirty="0" smtClean="0">
                <a:latin typeface="Times New Roman" panose="02020603050405020304" pitchFamily="18" charset="0"/>
                <a:cs typeface="Times New Roman" panose="02020603050405020304" pitchFamily="18" charset="0"/>
              </a:rPr>
              <a:t>ossia il segnale d’allarme</a:t>
            </a:r>
            <a:r>
              <a:rPr lang="it-IT" sz="2600" dirty="0">
                <a:latin typeface="Times New Roman" panose="02020603050405020304" pitchFamily="18" charset="0"/>
                <a:cs typeface="Times New Roman" panose="02020603050405020304" pitchFamily="18" charset="0"/>
              </a:rPr>
              <a:t>]</a:t>
            </a:r>
            <a:r>
              <a:rPr lang="it-IT" sz="2600" dirty="0" smtClean="0">
                <a:latin typeface="Times New Roman" panose="02020603050405020304" pitchFamily="18" charset="0"/>
                <a:cs typeface="Times New Roman" panose="02020603050405020304" pitchFamily="18" charset="0"/>
              </a:rPr>
              <a:t> </a:t>
            </a:r>
            <a:r>
              <a:rPr lang="it-IT" sz="2600" dirty="0">
                <a:latin typeface="Times New Roman" panose="02020603050405020304" pitchFamily="18" charset="0"/>
                <a:cs typeface="Times New Roman" panose="02020603050405020304" pitchFamily="18" charset="0"/>
              </a:rPr>
              <a:t>dell’evento stesso non sia stato soltanto conosciuto, ma è necessario che </a:t>
            </a:r>
            <a:r>
              <a:rPr lang="it-IT" sz="2600" dirty="0" smtClean="0">
                <a:latin typeface="Times New Roman" panose="02020603050405020304" pitchFamily="18" charset="0"/>
                <a:cs typeface="Times New Roman" panose="02020603050405020304" pitchFamily="18" charset="0"/>
              </a:rPr>
              <a:t>il garante </a:t>
            </a:r>
            <a:r>
              <a:rPr lang="it-IT" sz="2600" dirty="0">
                <a:latin typeface="Times New Roman" panose="02020603050405020304" pitchFamily="18" charset="0"/>
                <a:cs typeface="Times New Roman" panose="02020603050405020304" pitchFamily="18" charset="0"/>
              </a:rPr>
              <a:t>se lo sia rappresentato come dimostrativo di fatti potenzialmente dannosi e non di meno sia rimasto </a:t>
            </a:r>
            <a:r>
              <a:rPr lang="it-IT" sz="2600" dirty="0" smtClean="0">
                <a:latin typeface="Times New Roman" panose="02020603050405020304" pitchFamily="18" charset="0"/>
                <a:cs typeface="Times New Roman" panose="02020603050405020304" pitchFamily="18" charset="0"/>
              </a:rPr>
              <a:t>inerte»</a:t>
            </a:r>
            <a:endParaRPr 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6317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2564904"/>
            <a:ext cx="8229600" cy="3168352"/>
          </a:xfrm>
          <a:noFill/>
        </p:spPr>
        <p:txBody>
          <a:bodyPr>
            <a:normAutofit/>
          </a:bodyPr>
          <a:lstStyle/>
          <a:p>
            <a:pPr algn="just"/>
            <a:r>
              <a:rPr lang="it-IT" sz="2600" b="1" dirty="0">
                <a:latin typeface="Times New Roman" panose="02020603050405020304" pitchFamily="18" charset="0"/>
                <a:ea typeface="Verdana" panose="020B0604030504040204" pitchFamily="34" charset="0"/>
                <a:cs typeface="Times New Roman" panose="02020603050405020304" pitchFamily="18" charset="0"/>
              </a:rPr>
              <a:t>amministratori, esecutivi e non esecutivi: </a:t>
            </a:r>
            <a:r>
              <a:rPr lang="it-IT" sz="2600" dirty="0">
                <a:latin typeface="Times New Roman" panose="02020603050405020304" pitchFamily="18" charset="0"/>
                <a:ea typeface="Verdana" panose="020B0604030504040204" pitchFamily="34" charset="0"/>
                <a:cs typeface="Times New Roman" panose="02020603050405020304" pitchFamily="18" charset="0"/>
              </a:rPr>
              <a:t>partecipano alle deliberazioni con cui vengono avallate le operazioni non ancora compiute, senza partecipare all’ideazione, realizzazione (se non con il voto favorevole alla delibera consiliare) o agli illeciti vantaggi che tali attività comportano</a:t>
            </a:r>
          </a:p>
          <a:p>
            <a:endParaRPr lang="it-IT" dirty="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MODALITA</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r>
              <a:rPr lang="it-IT" sz="2500" b="1" i="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TIPICHE</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endPar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DI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REALIZZAZIONE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DEI REATI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4798678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
        <p:nvSpPr>
          <p:cNvPr id="5" name="Rettangolo 4"/>
          <p:cNvSpPr/>
          <p:nvPr/>
        </p:nvSpPr>
        <p:spPr>
          <a:xfrm>
            <a:off x="742728" y="1916832"/>
            <a:ext cx="7700122" cy="3262432"/>
          </a:xfrm>
          <a:prstGeom prst="rect">
            <a:avLst/>
          </a:prstGeom>
        </p:spPr>
        <p:txBody>
          <a:bodyPr wrap="square">
            <a:spAutoFit/>
          </a:bodyPr>
          <a:lstStyle/>
          <a:p>
            <a:pPr algn="just"/>
            <a:endParaRPr lang="it-IT" sz="2400" dirty="0" smtClean="0">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L’esistenza </a:t>
            </a:r>
            <a:r>
              <a:rPr lang="it-IT" sz="2600" dirty="0">
                <a:latin typeface="Times New Roman" panose="02020603050405020304" pitchFamily="18" charset="0"/>
                <a:cs typeface="Times New Roman" panose="02020603050405020304" pitchFamily="18" charset="0"/>
              </a:rPr>
              <a:t>di segnali obiettivamente idonei a manifestare la sussistenza di un reato </a:t>
            </a:r>
            <a:r>
              <a:rPr lang="it-IT" sz="2600" i="1" dirty="0">
                <a:latin typeface="Times New Roman" panose="02020603050405020304" pitchFamily="18" charset="0"/>
                <a:cs typeface="Times New Roman" panose="02020603050405020304" pitchFamily="18" charset="0"/>
              </a:rPr>
              <a:t>in </a:t>
            </a:r>
            <a:r>
              <a:rPr lang="it-IT" sz="2600" i="1" dirty="0" smtClean="0">
                <a:latin typeface="Times New Roman" panose="02020603050405020304" pitchFamily="18" charset="0"/>
                <a:cs typeface="Times New Roman" panose="02020603050405020304" pitchFamily="18" charset="0"/>
              </a:rPr>
              <a:t>itinere </a:t>
            </a:r>
            <a:r>
              <a:rPr lang="it-IT" sz="2600" dirty="0" smtClean="0">
                <a:latin typeface="Times New Roman" panose="02020603050405020304" pitchFamily="18" charset="0"/>
                <a:cs typeface="Times New Roman" panose="02020603050405020304" pitchFamily="18" charset="0"/>
              </a:rPr>
              <a:t>non </a:t>
            </a:r>
            <a:r>
              <a:rPr lang="it-IT" sz="2600" dirty="0">
                <a:latin typeface="Times New Roman" panose="02020603050405020304" pitchFamily="18" charset="0"/>
                <a:cs typeface="Times New Roman" panose="02020603050405020304" pitchFamily="18" charset="0"/>
              </a:rPr>
              <a:t>è di per sé sufficiente a dar prova del momento rappresentativo del </a:t>
            </a:r>
            <a:r>
              <a:rPr lang="it-IT" sz="2600" dirty="0" smtClean="0">
                <a:latin typeface="Times New Roman" panose="02020603050405020304" pitchFamily="18" charset="0"/>
                <a:cs typeface="Times New Roman" panose="02020603050405020304" pitchFamily="18" charset="0"/>
              </a:rPr>
              <a:t>dolo, giacché è </a:t>
            </a:r>
            <a:r>
              <a:rPr lang="it-IT" sz="2600" dirty="0">
                <a:latin typeface="Times New Roman" panose="02020603050405020304" pitchFamily="18" charset="0"/>
                <a:cs typeface="Times New Roman" panose="02020603050405020304" pitchFamily="18" charset="0"/>
              </a:rPr>
              <a:t>necessario che il segnale venga </a:t>
            </a:r>
            <a:r>
              <a:rPr lang="it-IT" sz="2600" i="1" dirty="0">
                <a:latin typeface="Times New Roman" panose="02020603050405020304" pitchFamily="18" charset="0"/>
                <a:cs typeface="Times New Roman" panose="02020603050405020304" pitchFamily="18" charset="0"/>
              </a:rPr>
              <a:t>percepito</a:t>
            </a:r>
            <a:r>
              <a:rPr lang="it-IT" sz="2600" dirty="0">
                <a:latin typeface="Times New Roman" panose="02020603050405020304" pitchFamily="18" charset="0"/>
                <a:cs typeface="Times New Roman" panose="02020603050405020304" pitchFamily="18" charset="0"/>
              </a:rPr>
              <a:t> dal controllore e sia </a:t>
            </a:r>
            <a:r>
              <a:rPr lang="it-IT" sz="2600" i="1" dirty="0">
                <a:latin typeface="Times New Roman" panose="02020603050405020304" pitchFamily="18" charset="0"/>
                <a:cs typeface="Times New Roman" panose="02020603050405020304" pitchFamily="18" charset="0"/>
              </a:rPr>
              <a:t>riconosciuto</a:t>
            </a:r>
            <a:r>
              <a:rPr lang="it-IT" sz="2600" dirty="0">
                <a:latin typeface="Times New Roman" panose="02020603050405020304" pitchFamily="18" charset="0"/>
                <a:cs typeface="Times New Roman" panose="02020603050405020304" pitchFamily="18" charset="0"/>
              </a:rPr>
              <a:t> da costui come tale, cioè nella sua portata rappresentativa dell’illecito da </a:t>
            </a:r>
            <a:r>
              <a:rPr lang="it-IT" sz="2600" dirty="0" smtClean="0">
                <a:latin typeface="Times New Roman" panose="02020603050405020304" pitchFamily="18" charset="0"/>
                <a:cs typeface="Times New Roman" panose="02020603050405020304" pitchFamily="18" charset="0"/>
              </a:rPr>
              <a:t>scongiurare</a:t>
            </a:r>
            <a:endParaRPr 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602161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
        <p:nvSpPr>
          <p:cNvPr id="5" name="CasellaDiTesto 4"/>
          <p:cNvSpPr txBox="1"/>
          <p:nvPr/>
        </p:nvSpPr>
        <p:spPr>
          <a:xfrm>
            <a:off x="539552" y="1988840"/>
            <a:ext cx="8280920" cy="3693319"/>
          </a:xfrm>
          <a:prstGeom prst="rect">
            <a:avLst/>
          </a:prstGeom>
          <a:noFill/>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La Corte si sofferma, in particolare, su un episodio ritenuto «paradigmatico»:</a:t>
            </a:r>
          </a:p>
          <a:p>
            <a:pPr algn="just"/>
            <a:endParaRPr lang="it-IT" sz="2400" dirty="0" smtClean="0">
              <a:latin typeface="Times New Roman" panose="02020603050405020304" pitchFamily="18" charset="0"/>
              <a:cs typeface="Times New Roman" panose="02020603050405020304" pitchFamily="18" charset="0"/>
            </a:endParaRPr>
          </a:p>
          <a:p>
            <a:pPr algn="just"/>
            <a:endParaRPr lang="it-IT" sz="2400" dirty="0" smtClean="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l’autore degli illeciti (amministratore) falsificò un fax per attestare il controvalore di titoli asseritamente depositati presso un fiduciario, a seguito di una specifica richiesta della società di revisione e inviò tale fax agli altri amministratori «per rassicurarli» sulla questione</a:t>
            </a:r>
          </a:p>
          <a:p>
            <a:pPr algn="just"/>
            <a:endParaRPr lang="it-IT" dirty="0"/>
          </a:p>
        </p:txBody>
      </p:sp>
    </p:spTree>
    <p:extLst>
      <p:ext uri="{BB962C8B-B14F-4D97-AF65-F5344CB8AC3E}">
        <p14:creationId xmlns:p14="http://schemas.microsoft.com/office/powerpoint/2010/main" val="126775777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03288" y="1700808"/>
            <a:ext cx="7757144" cy="3785652"/>
          </a:xfrm>
          <a:prstGeom prst="rect">
            <a:avLst/>
          </a:prstGeom>
          <a:noFill/>
        </p:spPr>
        <p:txBody>
          <a:bodyPr wrap="square" rtlCol="0">
            <a:spAutoFit/>
          </a:bodyPr>
          <a:lstStyle/>
          <a:p>
            <a:pPr algn="just"/>
            <a:r>
              <a:rPr lang="it-IT" sz="2400" dirty="0" smtClean="0">
                <a:latin typeface="Times New Roman" panose="02020603050405020304" pitchFamily="18" charset="0"/>
                <a:cs typeface="Times New Roman" panose="02020603050405020304" pitchFamily="18" charset="0"/>
              </a:rPr>
              <a:t>Ad avviso della Corte, detta vicenda rende chiaro che l’amministratore infedele volle presentare (anche) ai presunti correi una realtà mistificata e artefatta, al fine di nascondere una situazione concreta che, altrimenti, avrebbe potuto portare l’organo collegiale a determinazioni diverse: </a:t>
            </a:r>
          </a:p>
          <a:p>
            <a:pPr algn="just"/>
            <a:endParaRPr lang="it-IT" sz="2400" dirty="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«perciò, egli dimostrò (…) di non poter confidare sulla certezza che gli altri amministratori ne avrebbero – per consolidata indifferenza verso le sorti della società – condiviso le proposte operative»</a:t>
            </a:r>
            <a:endParaRPr lang="it-IT" sz="2400" dirty="0">
              <a:latin typeface="Times New Roman" panose="02020603050405020304" pitchFamily="18" charset="0"/>
              <a:cs typeface="Times New Roman" panose="02020603050405020304" pitchFamily="18" charset="0"/>
            </a:endParaRPr>
          </a:p>
        </p:txBody>
      </p:sp>
      <p:sp>
        <p:nvSpPr>
          <p:cNvPr id="5" name="Titolo 1"/>
          <p:cNvSpPr>
            <a:spLocks noGrp="1"/>
          </p:cNvSpPr>
          <p:nvPr>
            <p:ph type="title"/>
          </p:nvPr>
        </p:nvSpPr>
        <p:spPr>
          <a:xfrm>
            <a:off x="512975" y="116632"/>
            <a:ext cx="8229600" cy="922114"/>
          </a:xfrm>
          <a:ln>
            <a:solidFill>
              <a:schemeClr val="tx1"/>
            </a:solidFill>
          </a:ln>
        </p:spPr>
        <p:txBody>
          <a:bodyPr>
            <a:normAutofit fontScale="90000"/>
          </a:bodyPr>
          <a:lstStyle/>
          <a:p>
            <a:r>
              <a:rPr lang="it-IT" sz="4000" b="1" i="1" dirty="0">
                <a:solidFill>
                  <a:srgbClr val="C00000"/>
                </a:solidFill>
                <a:latin typeface="Times New Roman" panose="02020603050405020304" pitchFamily="18" charset="0"/>
                <a:cs typeface="Times New Roman" panose="02020603050405020304" pitchFamily="18" charset="0"/>
              </a:rPr>
              <a:t>Cassazione </a:t>
            </a:r>
            <a:r>
              <a:rPr lang="it-IT" sz="4000" b="1" i="1" dirty="0" smtClean="0">
                <a:solidFill>
                  <a:srgbClr val="C00000"/>
                </a:solidFill>
                <a:latin typeface="Times New Roman" panose="02020603050405020304" pitchFamily="18" charset="0"/>
                <a:cs typeface="Times New Roman" panose="02020603050405020304" pitchFamily="18" charset="0"/>
              </a:rPr>
              <a:t>Penale, sez. V, </a:t>
            </a:r>
            <a:r>
              <a:rPr lang="it-IT" sz="4000" b="1" i="1" dirty="0">
                <a:solidFill>
                  <a:srgbClr val="C00000"/>
                </a:solidFill>
                <a:latin typeface="Times New Roman" panose="02020603050405020304" pitchFamily="18" charset="0"/>
                <a:cs typeface="Times New Roman" panose="02020603050405020304" pitchFamily="18" charset="0"/>
              </a:rPr>
              <a:t>n. </a:t>
            </a:r>
            <a:r>
              <a:rPr lang="it-IT" sz="4000" b="1" i="1" dirty="0" smtClean="0">
                <a:solidFill>
                  <a:srgbClr val="C00000"/>
                </a:solidFill>
                <a:latin typeface="Times New Roman" panose="02020603050405020304" pitchFamily="18" charset="0"/>
                <a:cs typeface="Times New Roman" panose="02020603050405020304" pitchFamily="18" charset="0"/>
              </a:rPr>
              <a:t>42519/2012</a:t>
            </a:r>
            <a:endParaRPr lang="it-IT" sz="4000" b="1"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6458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immagine 3"/>
          <p:cNvPicPr>
            <a:picLocks noChangeAspect="1"/>
          </p:cNvPicPr>
          <p:nvPr/>
        </p:nvPicPr>
        <p:blipFill>
          <a:blip r:embed="rId2" cstate="print">
            <a:extLst>
              <a:ext uri="{28A0092B-C50C-407E-A947-70E740481C1C}">
                <a14:useLocalDpi xmlns:a14="http://schemas.microsoft.com/office/drawing/2010/main" val="0"/>
              </a:ext>
            </a:extLst>
          </a:blip>
          <a:srcRect t="5540" b="5540"/>
          <a:stretch>
            <a:fillRect/>
          </a:stretch>
        </p:blipFill>
        <p:spPr>
          <a:xfrm>
            <a:off x="1547664" y="764704"/>
            <a:ext cx="5697278" cy="3890863"/>
          </a:xfrm>
          <a:prstGeom prst="rect">
            <a:avLst/>
          </a:prstGeom>
          <a:ln w="19050">
            <a:solidFill>
              <a:schemeClr val="tx2"/>
            </a:solidFill>
          </a:ln>
        </p:spPr>
      </p:pic>
      <p:sp>
        <p:nvSpPr>
          <p:cNvPr id="5" name="Rettangolo 4"/>
          <p:cNvSpPr/>
          <p:nvPr/>
        </p:nvSpPr>
        <p:spPr>
          <a:xfrm>
            <a:off x="1299959" y="5091281"/>
            <a:ext cx="6192687" cy="707886"/>
          </a:xfrm>
          <a:prstGeom prst="rect">
            <a:avLst/>
          </a:prstGeom>
        </p:spPr>
        <p:txBody>
          <a:bodyPr wrap="square">
            <a:spAutoFit/>
          </a:bodyPr>
          <a:lstStyle/>
          <a:p>
            <a:pPr algn="ctr"/>
            <a:r>
              <a:rPr lang="it-IT" sz="4000" b="1" kern="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Grazie per l’attenzione</a:t>
            </a:r>
          </a:p>
        </p:txBody>
      </p:sp>
      <p:sp>
        <p:nvSpPr>
          <p:cNvPr id="6" name="Rettangolo 5"/>
          <p:cNvSpPr/>
          <p:nvPr/>
        </p:nvSpPr>
        <p:spPr>
          <a:xfrm>
            <a:off x="5724128" y="6021288"/>
            <a:ext cx="2784737" cy="646331"/>
          </a:xfrm>
          <a:prstGeom prst="rect">
            <a:avLst/>
          </a:prstGeom>
        </p:spPr>
        <p:txBody>
          <a:bodyPr wrap="none">
            <a:spAutoFit/>
          </a:bodyPr>
          <a:lstStyle/>
          <a:p>
            <a:r>
              <a:rPr lang="it-IT"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borsari@studioborsari.it</a:t>
            </a:r>
          </a:p>
          <a:p>
            <a:r>
              <a:rPr lang="it-IT" b="1"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it-IT"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iccardo.borsari@unipd.it</a:t>
            </a:r>
            <a:endParaRPr lang="it-IT"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031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0090" y="2636912"/>
            <a:ext cx="8229600" cy="3024336"/>
          </a:xfrm>
          <a:noFill/>
        </p:spPr>
        <p:txBody>
          <a:bodyPr>
            <a:normAutofit/>
          </a:bodyPr>
          <a:lstStyle/>
          <a:p>
            <a:pPr algn="just"/>
            <a:r>
              <a:rPr lang="it-IT" sz="2600" b="1" dirty="0">
                <a:latin typeface="Times New Roman" panose="02020603050405020304" pitchFamily="18" charset="0"/>
                <a:ea typeface="Verdana" panose="020B0604030504040204" pitchFamily="34" charset="0"/>
                <a:cs typeface="Times New Roman" panose="02020603050405020304" pitchFamily="18" charset="0"/>
              </a:rPr>
              <a:t>a</a:t>
            </a:r>
            <a:r>
              <a:rPr lang="it-IT" sz="2600" b="1" dirty="0" smtClean="0">
                <a:latin typeface="Times New Roman" panose="02020603050405020304" pitchFamily="18" charset="0"/>
                <a:ea typeface="Verdana" panose="020B0604030504040204" pitchFamily="34" charset="0"/>
                <a:cs typeface="Times New Roman" panose="02020603050405020304" pitchFamily="18" charset="0"/>
              </a:rPr>
              <a:t>mministratori non esecutivi e sindaci: </a:t>
            </a:r>
            <a:r>
              <a:rPr lang="it-IT" sz="2600" dirty="0" smtClean="0">
                <a:latin typeface="Times New Roman" panose="02020603050405020304" pitchFamily="18" charset="0"/>
                <a:ea typeface="Verdana" panose="020B0604030504040204" pitchFamily="34" charset="0"/>
                <a:cs typeface="Times New Roman" panose="02020603050405020304" pitchFamily="18" charset="0"/>
              </a:rPr>
              <a:t>non partecipano in alcun modo attivamente ai reati, non prendendo nemmeno parte alle delibere inerenti alle operazioni contestate, ma, al contempo, non si oppongono alla realizzazione delle stesse</a:t>
            </a:r>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Rettangolo 5"/>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MODALITA</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r>
              <a:rPr lang="it-IT" sz="2500" b="1" i="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TIPICHE</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endPar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DI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REALIZZAZIONE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DEI REATI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1662285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136904" cy="1296144"/>
          </a:xfrm>
          <a:ln>
            <a:solidFill>
              <a:schemeClr val="tx1"/>
            </a:solidFill>
          </a:ln>
        </p:spPr>
        <p:txBody>
          <a:bodyPr>
            <a:normAutofit/>
          </a:bodyPr>
          <a:lstStyle/>
          <a:p>
            <a:r>
              <a:rPr lang="it-IT" sz="3000" b="1" dirty="0" smtClean="0">
                <a:solidFill>
                  <a:srgbClr val="C00000"/>
                </a:solidFill>
                <a:latin typeface="Times New Roman" panose="02020603050405020304" pitchFamily="18" charset="0"/>
                <a:cs typeface="Times New Roman" panose="02020603050405020304" pitchFamily="18" charset="0"/>
              </a:rPr>
              <a:t>ASCRIZIONE DELLA RESPONSABILITÀ </a:t>
            </a:r>
            <a:br>
              <a:rPr lang="it-IT" sz="3000" b="1" dirty="0" smtClean="0">
                <a:solidFill>
                  <a:srgbClr val="C00000"/>
                </a:solidFill>
                <a:latin typeface="Times New Roman" panose="02020603050405020304" pitchFamily="18" charset="0"/>
                <a:cs typeface="Times New Roman" panose="02020603050405020304" pitchFamily="18" charset="0"/>
              </a:rPr>
            </a:br>
            <a:r>
              <a:rPr lang="it-IT" sz="3000" b="1" dirty="0" smtClean="0">
                <a:solidFill>
                  <a:srgbClr val="C00000"/>
                </a:solidFill>
                <a:latin typeface="Times New Roman" panose="02020603050405020304" pitchFamily="18" charset="0"/>
                <a:cs typeface="Times New Roman" panose="02020603050405020304" pitchFamily="18" charset="0"/>
              </a:rPr>
              <a:t>AI </a:t>
            </a:r>
            <a:r>
              <a:rPr lang="it-IT" sz="3000" b="1" i="1" dirty="0" smtClean="0">
                <a:solidFill>
                  <a:srgbClr val="C00000"/>
                </a:solidFill>
                <a:latin typeface="Times New Roman" panose="02020603050405020304" pitchFamily="18" charset="0"/>
                <a:cs typeface="Times New Roman" panose="02020603050405020304" pitchFamily="18" charset="0"/>
              </a:rPr>
              <a:t>GATEKEEPERS</a:t>
            </a:r>
            <a:endParaRPr lang="it-IT" sz="3000" b="1"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513152" y="2204864"/>
            <a:ext cx="8229600" cy="2160240"/>
          </a:xfrm>
        </p:spPr>
        <p:txBody>
          <a:bodyPr>
            <a:normAutofit/>
          </a:bodyPr>
          <a:lstStyle/>
          <a:p>
            <a:pPr marL="0" indent="0" algn="just">
              <a:buNone/>
            </a:pPr>
            <a:r>
              <a:rPr lang="it-IT" sz="2600" dirty="0" smtClean="0">
                <a:latin typeface="Times New Roman" panose="02020603050405020304" pitchFamily="18" charset="0"/>
                <a:cs typeface="Times New Roman" panose="02020603050405020304" pitchFamily="18" charset="0"/>
              </a:rPr>
              <a:t>1) </a:t>
            </a:r>
            <a:r>
              <a:rPr lang="it-IT" sz="2600" b="1" dirty="0" smtClean="0">
                <a:latin typeface="Times New Roman" panose="02020603050405020304" pitchFamily="18" charset="0"/>
                <a:cs typeface="Times New Roman" panose="02020603050405020304" pitchFamily="18" charset="0"/>
              </a:rPr>
              <a:t>INDIVIDUAZIONE DEI POTERI IMPEDITIVI</a:t>
            </a:r>
          </a:p>
          <a:p>
            <a:pPr marL="0" indent="0" algn="just">
              <a:buNone/>
            </a:pPr>
            <a:r>
              <a:rPr lang="it-IT" sz="2600" dirty="0" smtClean="0">
                <a:latin typeface="Times New Roman" panose="02020603050405020304" pitchFamily="18" charset="0"/>
                <a:cs typeface="Times New Roman" panose="02020603050405020304" pitchFamily="18" charset="0"/>
              </a:rPr>
              <a:t>2) </a:t>
            </a:r>
            <a:r>
              <a:rPr lang="it-IT" sz="2600" b="1" dirty="0" smtClean="0">
                <a:latin typeface="Times New Roman" panose="02020603050405020304" pitchFamily="18" charset="0"/>
                <a:cs typeface="Times New Roman" panose="02020603050405020304" pitchFamily="18" charset="0"/>
              </a:rPr>
              <a:t>NESSO DI CAUSALITÀ (OMISSIVO)</a:t>
            </a:r>
          </a:p>
          <a:p>
            <a:pPr marL="0" indent="0" algn="just">
              <a:buNone/>
            </a:pPr>
            <a:r>
              <a:rPr lang="it-IT" sz="2600" dirty="0" smtClean="0">
                <a:latin typeface="Times New Roman" panose="02020603050405020304" pitchFamily="18" charset="0"/>
                <a:cs typeface="Times New Roman" panose="02020603050405020304" pitchFamily="18" charset="0"/>
              </a:rPr>
              <a:t>3) </a:t>
            </a:r>
            <a:r>
              <a:rPr lang="it-IT" sz="2600" b="1" dirty="0" smtClean="0">
                <a:latin typeface="Times New Roman" panose="02020603050405020304" pitchFamily="18" charset="0"/>
                <a:cs typeface="Times New Roman" panose="02020603050405020304" pitchFamily="18" charset="0"/>
              </a:rPr>
              <a:t>DOLO</a:t>
            </a:r>
          </a:p>
          <a:p>
            <a:pPr marL="0" indent="0">
              <a:buNone/>
            </a:pPr>
            <a:endParaRPr lang="it-IT" dirty="0">
              <a:latin typeface="Times New Roman" panose="02020603050405020304" pitchFamily="18" charset="0"/>
              <a:cs typeface="Times New Roman" panose="02020603050405020304" pitchFamily="18" charset="0"/>
            </a:endParaRPr>
          </a:p>
        </p:txBody>
      </p:sp>
      <p:sp>
        <p:nvSpPr>
          <p:cNvPr id="5" name="Freccia in giù 4"/>
          <p:cNvSpPr/>
          <p:nvPr/>
        </p:nvSpPr>
        <p:spPr>
          <a:xfrm>
            <a:off x="4139952" y="3861048"/>
            <a:ext cx="648072" cy="864096"/>
          </a:xfrm>
          <a:prstGeom prst="downArrow">
            <a:avLst/>
          </a:prstGeom>
          <a:solidFill>
            <a:srgbClr val="00B050"/>
          </a:solidFill>
          <a:ln>
            <a:solidFill>
              <a:schemeClr val="tx1">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651457" y="5157192"/>
            <a:ext cx="7952991" cy="1077218"/>
          </a:xfrm>
          <a:prstGeom prst="rect">
            <a:avLst/>
          </a:prstGeom>
          <a:gradFill>
            <a:gsLst>
              <a:gs pos="0">
                <a:schemeClr val="bg1">
                  <a:lumMod val="75000"/>
                </a:schemeClr>
              </a:gs>
              <a:gs pos="88000">
                <a:srgbClr val="9CB86E"/>
              </a:gs>
              <a:gs pos="100000">
                <a:srgbClr val="156B13"/>
              </a:gs>
            </a:gsLst>
            <a:lin ang="5400000" scaled="0"/>
          </a:gradFill>
          <a:ln w="34925">
            <a:solidFill>
              <a:srgbClr val="18A83A"/>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t-IT" sz="3200" b="1" dirty="0" smtClean="0">
                <a:solidFill>
                  <a:schemeClr val="tx1"/>
                </a:solidFill>
                <a:latin typeface="Times New Roman" panose="02020603050405020304" pitchFamily="18" charset="0"/>
                <a:cs typeface="Times New Roman" panose="02020603050405020304" pitchFamily="18" charset="0"/>
              </a:rPr>
              <a:t>RISCHIO DI UNA </a:t>
            </a:r>
          </a:p>
          <a:p>
            <a:pPr algn="ctr"/>
            <a:r>
              <a:rPr lang="it-IT" sz="3200" b="1" i="1" dirty="0" smtClean="0">
                <a:solidFill>
                  <a:schemeClr val="tx1"/>
                </a:solidFill>
                <a:latin typeface="Times New Roman" panose="02020603050405020304" pitchFamily="18" charset="0"/>
                <a:cs typeface="Times New Roman" panose="02020603050405020304" pitchFamily="18" charset="0"/>
              </a:rPr>
              <a:t>«RESPONSABILITÀ DI POSIZIONE»?</a:t>
            </a:r>
          </a:p>
        </p:txBody>
      </p:sp>
    </p:spTree>
    <p:extLst>
      <p:ext uri="{BB962C8B-B14F-4D97-AF65-F5344CB8AC3E}">
        <p14:creationId xmlns:p14="http://schemas.microsoft.com/office/powerpoint/2010/main" val="1289054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par>
                                <p:cTn id="10" presetID="16" presetClass="entr" presetSubtype="21"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2599" y="188640"/>
            <a:ext cx="7027592" cy="778098"/>
          </a:xfrm>
          <a:ln>
            <a:solidFill>
              <a:schemeClr val="tx1"/>
            </a:solidFill>
          </a:ln>
        </p:spPr>
        <p:txBody>
          <a:bodyPr>
            <a:normAutofit fontScale="90000"/>
          </a:bodyPr>
          <a:lstStyle/>
          <a:p>
            <a:r>
              <a:rPr lang="it-IT" sz="3600" b="1" dirty="0" smtClean="0">
                <a:latin typeface="Times New Roman" panose="02020603050405020304" pitchFamily="18" charset="0"/>
                <a:cs typeface="Times New Roman" panose="02020603050405020304" pitchFamily="18" charset="0"/>
              </a:rPr>
              <a:t>FONTI</a:t>
            </a:r>
            <a:r>
              <a:rPr lang="it-IT" sz="3600" dirty="0" smtClean="0">
                <a:latin typeface="Times New Roman" panose="02020603050405020304" pitchFamily="18" charset="0"/>
                <a:cs typeface="Times New Roman" panose="02020603050405020304" pitchFamily="18" charset="0"/>
              </a:rPr>
              <a:t> </a:t>
            </a:r>
            <a:r>
              <a:rPr lang="it-IT" sz="3600" b="1" dirty="0" smtClean="0">
                <a:latin typeface="Times New Roman" panose="02020603050405020304" pitchFamily="18" charset="0"/>
                <a:cs typeface="Times New Roman" panose="02020603050405020304" pitchFamily="18" charset="0"/>
              </a:rPr>
              <a:t>DEI </a:t>
            </a:r>
            <a:r>
              <a:rPr lang="it-IT" sz="3600" b="1" i="1" dirty="0" smtClean="0">
                <a:solidFill>
                  <a:srgbClr val="C00000"/>
                </a:solidFill>
                <a:latin typeface="Times New Roman" panose="02020603050405020304" pitchFamily="18" charset="0"/>
                <a:cs typeface="Times New Roman" panose="02020603050405020304" pitchFamily="18" charset="0"/>
              </a:rPr>
              <a:t>POTERI IMPEDITIVI</a:t>
            </a:r>
            <a:endParaRPr lang="it-IT" sz="3600" b="1" i="1" dirty="0">
              <a:solidFill>
                <a:srgbClr val="C00000"/>
              </a:solidFill>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a:xfrm>
            <a:off x="395536" y="1268760"/>
            <a:ext cx="8352928" cy="1368152"/>
          </a:xfrm>
        </p:spPr>
        <p:txBody>
          <a:bodyPr>
            <a:normAutofit lnSpcReduction="10000"/>
          </a:bodyPr>
          <a:lstStyle/>
          <a:p>
            <a:pPr marL="0" indent="0" algn="just">
              <a:buNone/>
            </a:pPr>
            <a:r>
              <a:rPr lang="it-IT" sz="2800" dirty="0" smtClean="0">
                <a:latin typeface="Times New Roman" panose="02020603050405020304" pitchFamily="18" charset="0"/>
                <a:cs typeface="Times New Roman" panose="02020603050405020304" pitchFamily="18" charset="0"/>
              </a:rPr>
              <a:t>La specificazione delle condotte che l’ordinamento pretende siano poste in essere dal garante per </a:t>
            </a:r>
            <a:r>
              <a:rPr lang="it-IT" sz="2800" i="1" dirty="0" smtClean="0">
                <a:latin typeface="Times New Roman" panose="02020603050405020304" pitchFamily="18" charset="0"/>
                <a:cs typeface="Times New Roman" panose="02020603050405020304" pitchFamily="18" charset="0"/>
              </a:rPr>
              <a:t>impedire</a:t>
            </a:r>
            <a:r>
              <a:rPr lang="it-IT" sz="2800" dirty="0" smtClean="0">
                <a:latin typeface="Times New Roman" panose="02020603050405020304" pitchFamily="18" charset="0"/>
                <a:cs typeface="Times New Roman" panose="02020603050405020304" pitchFamily="18" charset="0"/>
              </a:rPr>
              <a:t> il reato passa attraverso una </a:t>
            </a:r>
            <a:r>
              <a:rPr lang="it-IT" sz="2800" i="1" dirty="0" smtClean="0">
                <a:latin typeface="Times New Roman" panose="02020603050405020304" pitchFamily="18" charset="0"/>
                <a:cs typeface="Times New Roman" panose="02020603050405020304" pitchFamily="18" charset="0"/>
              </a:rPr>
              <a:t>duplice scelta </a:t>
            </a:r>
            <a:r>
              <a:rPr lang="it-IT" sz="2800" dirty="0" smtClean="0">
                <a:latin typeface="Times New Roman" panose="02020603050405020304" pitchFamily="18" charset="0"/>
                <a:cs typeface="Times New Roman" panose="02020603050405020304" pitchFamily="18" charset="0"/>
              </a:rPr>
              <a:t>tra</a:t>
            </a:r>
          </a:p>
          <a:p>
            <a:pPr marL="0" indent="0" algn="just">
              <a:buNone/>
            </a:pPr>
            <a:endParaRPr lang="it-IT" sz="2800" dirty="0"/>
          </a:p>
          <a:p>
            <a:pPr marL="0" indent="0" algn="just">
              <a:buNone/>
            </a:pPr>
            <a:endParaRPr lang="it-IT" sz="2800" dirty="0"/>
          </a:p>
          <a:p>
            <a:pPr marL="0" indent="0" algn="just">
              <a:buNone/>
            </a:pPr>
            <a:endParaRPr lang="it-IT" sz="2800" dirty="0"/>
          </a:p>
        </p:txBody>
      </p:sp>
      <p:sp>
        <p:nvSpPr>
          <p:cNvPr id="4" name="Ovale 3"/>
          <p:cNvSpPr/>
          <p:nvPr/>
        </p:nvSpPr>
        <p:spPr>
          <a:xfrm>
            <a:off x="701570" y="3241719"/>
            <a:ext cx="3294366" cy="273630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962599" y="3486487"/>
            <a:ext cx="2772308" cy="2246769"/>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DIRETTAMENTE IMPEDITIVI </a:t>
            </a:r>
          </a:p>
          <a:p>
            <a:pPr algn="ctr"/>
            <a:r>
              <a:rPr lang="it-IT" sz="2000" b="1" i="1" dirty="0" smtClean="0">
                <a:latin typeface="Times New Roman" panose="02020603050405020304" pitchFamily="18" charset="0"/>
                <a:cs typeface="Times New Roman" panose="02020603050405020304" pitchFamily="18" charset="0"/>
              </a:rPr>
              <a:t>vs </a:t>
            </a:r>
          </a:p>
          <a:p>
            <a:pPr algn="ctr"/>
            <a:r>
              <a:rPr lang="it-IT" sz="2000" b="1" dirty="0" smtClean="0">
                <a:latin typeface="Times New Roman" panose="02020603050405020304" pitchFamily="18" charset="0"/>
                <a:cs typeface="Times New Roman" panose="02020603050405020304" pitchFamily="18" charset="0"/>
              </a:rPr>
              <a:t>POTERI INDIRETTAMENTE IMPEDITIVI</a:t>
            </a:r>
          </a:p>
        </p:txBody>
      </p:sp>
      <p:sp>
        <p:nvSpPr>
          <p:cNvPr id="7" name="Ovale 6"/>
          <p:cNvSpPr/>
          <p:nvPr/>
        </p:nvSpPr>
        <p:spPr>
          <a:xfrm>
            <a:off x="5076131" y="3241719"/>
            <a:ext cx="3168352" cy="266429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5229378" y="3640375"/>
            <a:ext cx="2772308" cy="1938992"/>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TIPIZZATI DAL LEGISLATORE</a:t>
            </a:r>
          </a:p>
          <a:p>
            <a:pPr algn="ctr"/>
            <a:r>
              <a:rPr lang="it-IT" sz="2000" b="1" i="1" dirty="0" smtClean="0">
                <a:latin typeface="Times New Roman" panose="02020603050405020304" pitchFamily="18" charset="0"/>
                <a:cs typeface="Times New Roman" panose="02020603050405020304" pitchFamily="18" charset="0"/>
              </a:rPr>
              <a:t>vs </a:t>
            </a:r>
          </a:p>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ATIPICI</a:t>
            </a:r>
          </a:p>
        </p:txBody>
      </p:sp>
      <p:sp>
        <p:nvSpPr>
          <p:cNvPr id="11" name="Freccia in giù 10"/>
          <p:cNvSpPr/>
          <p:nvPr/>
        </p:nvSpPr>
        <p:spPr>
          <a:xfrm rot="1868094">
            <a:off x="3253845" y="2618665"/>
            <a:ext cx="372003" cy="525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rot="19893398">
            <a:off x="5332067" y="2620118"/>
            <a:ext cx="372003" cy="525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549494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3950" y="1268760"/>
            <a:ext cx="7992888" cy="3970318"/>
          </a:xfrm>
          <a:prstGeom prst="rect">
            <a:avLst/>
          </a:prstGeom>
          <a:noFill/>
        </p:spPr>
        <p:txBody>
          <a:bodyPr wrap="square" rtlCol="0">
            <a:spAutoFit/>
          </a:bodyPr>
          <a:lstStyle/>
          <a:p>
            <a:pPr algn="ctr"/>
            <a:r>
              <a:rPr lang="it-IT" sz="2800" dirty="0" smtClean="0">
                <a:latin typeface="Times New Roman" panose="02020603050405020304" pitchFamily="18" charset="0"/>
                <a:cs typeface="Times New Roman" panose="02020603050405020304" pitchFamily="18" charset="0"/>
              </a:rPr>
              <a:t>Sono </a:t>
            </a:r>
            <a:r>
              <a:rPr lang="it-IT" sz="2800" b="1" i="1" dirty="0" smtClean="0">
                <a:solidFill>
                  <a:srgbClr val="0E6222"/>
                </a:solidFill>
                <a:latin typeface="Times New Roman" panose="02020603050405020304" pitchFamily="18" charset="0"/>
                <a:cs typeface="Times New Roman" panose="02020603050405020304" pitchFamily="18" charset="0"/>
              </a:rPr>
              <a:t>DIRETTAMENTE IMPEDITIVI</a:t>
            </a:r>
            <a:endParaRPr lang="it-IT" sz="2800" b="1" i="1" dirty="0">
              <a:solidFill>
                <a:srgbClr val="0E6222"/>
              </a:solidFill>
              <a:latin typeface="Times New Roman" panose="02020603050405020304" pitchFamily="18" charset="0"/>
              <a:cs typeface="Times New Roman" panose="02020603050405020304" pitchFamily="18" charset="0"/>
            </a:endParaRPr>
          </a:p>
          <a:p>
            <a:pPr algn="just"/>
            <a:endParaRPr lang="it-IT" sz="2800" b="1" i="1" dirty="0" smtClean="0">
              <a:solidFill>
                <a:srgbClr val="18A83A"/>
              </a:solidFill>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i poteri cui corrispondono «doveri di conformazione», in quanto il loro esercizio produce effetti vincolanti sull’attività del soggetto controllato </a:t>
            </a:r>
          </a:p>
          <a:p>
            <a:pPr algn="just"/>
            <a:endParaRPr lang="it-IT" sz="2800" dirty="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e, più in generale, i poteri «di blocco» dell’attività del controllato</a:t>
            </a:r>
          </a:p>
          <a:p>
            <a:pPr algn="just"/>
            <a:endParaRPr lang="it-IT" sz="2800" dirty="0"/>
          </a:p>
        </p:txBody>
      </p:sp>
    </p:spTree>
    <p:extLst>
      <p:ext uri="{BB962C8B-B14F-4D97-AF65-F5344CB8AC3E}">
        <p14:creationId xmlns:p14="http://schemas.microsoft.com/office/powerpoint/2010/main" val="17826403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97085" y="548680"/>
            <a:ext cx="7848872" cy="3970318"/>
          </a:xfrm>
          <a:prstGeom prst="rect">
            <a:avLst/>
          </a:prstGeom>
          <a:noFill/>
        </p:spPr>
        <p:txBody>
          <a:bodyPr wrap="square" rtlCol="0">
            <a:spAutoFit/>
          </a:bodyPr>
          <a:lstStyle/>
          <a:p>
            <a:pPr algn="ctr"/>
            <a:r>
              <a:rPr lang="it-IT" sz="2800" dirty="0" smtClean="0">
                <a:latin typeface="Times New Roman" panose="02020603050405020304" pitchFamily="18" charset="0"/>
                <a:cs typeface="Times New Roman" panose="02020603050405020304" pitchFamily="18" charset="0"/>
              </a:rPr>
              <a:t>Sono </a:t>
            </a:r>
            <a:r>
              <a:rPr lang="it-IT" sz="2800" b="1" i="1" dirty="0" smtClean="0">
                <a:solidFill>
                  <a:srgbClr val="0E6222"/>
                </a:solidFill>
                <a:latin typeface="Times New Roman" panose="02020603050405020304" pitchFamily="18" charset="0"/>
                <a:cs typeface="Times New Roman" panose="02020603050405020304" pitchFamily="18" charset="0"/>
              </a:rPr>
              <a:t>INDIRETTAMENTE IMPEDITIVI</a:t>
            </a:r>
          </a:p>
          <a:p>
            <a:pPr algn="just"/>
            <a:endParaRPr lang="it-IT" sz="2800" b="1" i="1" dirty="0">
              <a:solidFill>
                <a:srgbClr val="0E6222"/>
              </a:solidFill>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i poteri che decodificano uno «schema di azione» coincidente con un segmento di una procedura nella quale il titolare dei poteri stessi è immesso</a:t>
            </a:r>
          </a:p>
          <a:p>
            <a:pPr algn="just"/>
            <a:endParaRPr lang="it-IT" sz="2800" dirty="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essi non comportano un mutamento in atto della realtà, bensì l’attesa, riposta in una norma, che la realtà subisca un mutamento</a:t>
            </a:r>
            <a:endParaRPr lang="it-IT" sz="2800" dirty="0">
              <a:latin typeface="Times New Roman" panose="02020603050405020304" pitchFamily="18" charset="0"/>
              <a:cs typeface="Times New Roman" panose="02020603050405020304" pitchFamily="18" charset="0"/>
            </a:endParaRPr>
          </a:p>
        </p:txBody>
      </p:sp>
      <p:sp>
        <p:nvSpPr>
          <p:cNvPr id="6" name="Freccia in giù 5"/>
          <p:cNvSpPr/>
          <p:nvPr/>
        </p:nvSpPr>
        <p:spPr>
          <a:xfrm>
            <a:off x="4274274" y="4735608"/>
            <a:ext cx="576064" cy="565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574641" y="5301208"/>
            <a:ext cx="7776864" cy="1384995"/>
          </a:xfrm>
          <a:prstGeom prst="rect">
            <a:avLst/>
          </a:prstGeom>
          <a:noFill/>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l’impedimento dell’evento a cui è obbligato il garante </a:t>
            </a:r>
            <a:r>
              <a:rPr lang="it-IT" sz="2800" i="1" dirty="0" smtClean="0">
                <a:latin typeface="Times New Roman" panose="02020603050405020304" pitchFamily="18" charset="0"/>
                <a:cs typeface="Times New Roman" panose="02020603050405020304" pitchFamily="18" charset="0"/>
              </a:rPr>
              <a:t>dipende</a:t>
            </a:r>
            <a:r>
              <a:rPr lang="it-IT" sz="2800" dirty="0" smtClean="0">
                <a:latin typeface="Times New Roman" panose="02020603050405020304" pitchFamily="18" charset="0"/>
                <a:cs typeface="Times New Roman" panose="02020603050405020304" pitchFamily="18" charset="0"/>
              </a:rPr>
              <a:t>, in questi casi, dalla condotta di terze persone</a:t>
            </a:r>
            <a:endParaRPr lang="it-I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0746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16" presetClass="entr" presetSubtype="21"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TotalTime>
  <Words>2860</Words>
  <Application>Microsoft Macintosh PowerPoint</Application>
  <PresentationFormat>Presentazione su schermo (4:3)</PresentationFormat>
  <Paragraphs>196</Paragraphs>
  <Slides>43</Slides>
  <Notes>0</Notes>
  <HiddenSlides>0</HiddenSlides>
  <MMClips>0</MMClips>
  <ScaleCrop>false</ScaleCrop>
  <HeadingPairs>
    <vt:vector size="4" baseType="variant">
      <vt:variant>
        <vt:lpstr>Tema</vt:lpstr>
      </vt:variant>
      <vt:variant>
        <vt:i4>1</vt:i4>
      </vt:variant>
      <vt:variant>
        <vt:lpstr>Titoli diapositive</vt:lpstr>
      </vt:variant>
      <vt:variant>
        <vt:i4>43</vt:i4>
      </vt:variant>
    </vt:vector>
  </HeadingPairs>
  <TitlesOfParts>
    <vt:vector size="44" baseType="lpstr">
      <vt:lpstr>Tema di Office</vt:lpstr>
      <vt:lpstr>RESPONSABILITÀ PENALE DEL COLLEGIO SINDACALE</vt:lpstr>
      <vt:lpstr>Presentazione di PowerPoint</vt:lpstr>
      <vt:lpstr>Presentazione di PowerPoint</vt:lpstr>
      <vt:lpstr>Presentazione di PowerPoint</vt:lpstr>
      <vt:lpstr>Presentazione di PowerPoint</vt:lpstr>
      <vt:lpstr>ASCRIZIONE DELLA RESPONSABILITÀ  AI GATEKEEPERS</vt:lpstr>
      <vt:lpstr>FONTI DEI POTERI IMPEDITIVI</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Cassazione Penale, Sez. V, n. 42519/2012 una decisione controcorrente</vt:lpstr>
      <vt:lpstr>Cassazione Penale, sez. V, n. 42519/2012</vt:lpstr>
      <vt:lpstr>Cassazione Penale, sez. V, n. 42519/2012</vt:lpstr>
      <vt:lpstr>NESSO DI CAUSALITÀ</vt:lpstr>
      <vt:lpstr>NESSO DI CAUSALITÀ</vt:lpstr>
      <vt:lpstr>NESSO DI CAUSALITÀ</vt:lpstr>
      <vt:lpstr>NESSO DI CAUSALITÀ</vt:lpstr>
      <vt:lpstr>NESSO DI CAUSALITÀ</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Cassazione Penale, sez. V, n. 42519/2012</vt:lpstr>
      <vt:lpstr>Cassazione Penale, sez. V, n. 42519/2012</vt:lpstr>
      <vt:lpstr>Cassazione Penale, sez. V, n. 42519/2012</vt:lpstr>
      <vt:lpstr>Cassazione Penale, sez. V, n. 42519/2012</vt:lpstr>
      <vt:lpstr>Cassazione Penale, sez. V, n. 42519/2012</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RESPONSABILITA’ PENALE DEL COLLEGIO SINDACALE</dc:title>
  <dc:creator>Elena Carboni</dc:creator>
  <cp:lastModifiedBy>Liliana Falavigna</cp:lastModifiedBy>
  <cp:revision>129</cp:revision>
  <dcterms:created xsi:type="dcterms:W3CDTF">2017-10-04T08:49:11Z</dcterms:created>
  <dcterms:modified xsi:type="dcterms:W3CDTF">2017-10-13T06:58:18Z</dcterms:modified>
</cp:coreProperties>
</file>