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2"/>
  </p:notesMasterIdLst>
  <p:sldIdLst>
    <p:sldId id="256" r:id="rId2"/>
    <p:sldId id="257" r:id="rId3"/>
    <p:sldId id="293" r:id="rId4"/>
    <p:sldId id="258" r:id="rId5"/>
    <p:sldId id="259" r:id="rId6"/>
    <p:sldId id="260" r:id="rId7"/>
    <p:sldId id="261" r:id="rId8"/>
    <p:sldId id="262" r:id="rId9"/>
    <p:sldId id="263" r:id="rId10"/>
    <p:sldId id="264" r:id="rId11"/>
    <p:sldId id="265" r:id="rId12"/>
    <p:sldId id="266" r:id="rId13"/>
    <p:sldId id="267" r:id="rId14"/>
    <p:sldId id="268" r:id="rId15"/>
    <p:sldId id="270" r:id="rId16"/>
    <p:sldId id="275" r:id="rId17"/>
    <p:sldId id="274" r:id="rId18"/>
    <p:sldId id="272" r:id="rId19"/>
    <p:sldId id="276" r:id="rId20"/>
    <p:sldId id="277" r:id="rId21"/>
    <p:sldId id="278" r:id="rId22"/>
    <p:sldId id="279" r:id="rId23"/>
    <p:sldId id="280" r:id="rId24"/>
    <p:sldId id="281" r:id="rId25"/>
    <p:sldId id="282" r:id="rId26"/>
    <p:sldId id="283" r:id="rId27"/>
    <p:sldId id="284" r:id="rId28"/>
    <p:sldId id="300" r:id="rId29"/>
    <p:sldId id="301" r:id="rId30"/>
    <p:sldId id="302" r:id="rId31"/>
    <p:sldId id="285" r:id="rId32"/>
    <p:sldId id="286" r:id="rId33"/>
    <p:sldId id="290" r:id="rId34"/>
    <p:sldId id="291" r:id="rId35"/>
    <p:sldId id="292" r:id="rId36"/>
    <p:sldId id="294" r:id="rId37"/>
    <p:sldId id="295" r:id="rId38"/>
    <p:sldId id="303" r:id="rId39"/>
    <p:sldId id="296" r:id="rId40"/>
    <p:sldId id="298" r:id="rId4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C80"/>
    <a:srgbClr val="FF6699"/>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5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48"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A27B5F-07CE-4295-9F97-BBDC89CF4CA0}" type="doc">
      <dgm:prSet loTypeId="urn:microsoft.com/office/officeart/2005/8/layout/bProcess4" loCatId="process" qsTypeId="urn:microsoft.com/office/officeart/2005/8/quickstyle/simple1" qsCatId="simple" csTypeId="urn:microsoft.com/office/officeart/2005/8/colors/colorful2" csCatId="colorful" phldr="1"/>
      <dgm:spPr/>
      <dgm:t>
        <a:bodyPr/>
        <a:lstStyle/>
        <a:p>
          <a:endParaRPr lang="en-GB"/>
        </a:p>
      </dgm:t>
    </dgm:pt>
    <dgm:pt modelId="{87ECE25A-AE8D-4ECA-A5E9-A1F6CC9A84D2}">
      <dgm:prSet phldrT="[Text]"/>
      <dgm:spPr>
        <a:solidFill>
          <a:srgbClr val="136CBD"/>
        </a:solidFill>
      </dgm:spPr>
      <dgm:t>
        <a:bodyPr/>
        <a:lstStyle/>
        <a:p>
          <a:r>
            <a:rPr lang="en-GB" dirty="0" err="1" smtClean="0"/>
            <a:t>Invia</a:t>
          </a:r>
          <a:r>
            <a:rPr lang="en-GB" dirty="0" smtClean="0"/>
            <a:t> </a:t>
          </a:r>
          <a:r>
            <a:rPr lang="en-GB" dirty="0" err="1" smtClean="0"/>
            <a:t>una</a:t>
          </a:r>
          <a:r>
            <a:rPr lang="en-GB" dirty="0" smtClean="0"/>
            <a:t> </a:t>
          </a:r>
          <a:r>
            <a:rPr lang="en-GB" dirty="0" err="1" smtClean="0"/>
            <a:t>richiesta</a:t>
          </a:r>
          <a:endParaRPr lang="en-GB" dirty="0"/>
        </a:p>
      </dgm:t>
    </dgm:pt>
    <dgm:pt modelId="{18E660A7-21FF-4DFF-A051-8F80734CD93E}" type="sibTrans" cxnId="{C51B3E39-18B7-46D4-980A-EF2EE5764AD1}">
      <dgm:prSet/>
      <dgm:spPr>
        <a:solidFill>
          <a:schemeClr val="bg1">
            <a:lumMod val="75000"/>
          </a:schemeClr>
        </a:solidFill>
      </dgm:spPr>
      <dgm:t>
        <a:bodyPr/>
        <a:lstStyle/>
        <a:p>
          <a:endParaRPr lang="en-GB"/>
        </a:p>
      </dgm:t>
    </dgm:pt>
    <dgm:pt modelId="{9F52F982-5DF4-4E1E-A192-06BC686FA069}" type="parTrans" cxnId="{C51B3E39-18B7-46D4-980A-EF2EE5764AD1}">
      <dgm:prSet/>
      <dgm:spPr/>
      <dgm:t>
        <a:bodyPr/>
        <a:lstStyle/>
        <a:p>
          <a:endParaRPr lang="en-GB"/>
        </a:p>
      </dgm:t>
    </dgm:pt>
    <dgm:pt modelId="{C9230147-34F1-4B72-9DBC-26BFACEC5B5A}">
      <dgm:prSet phldrT="[Text]"/>
      <dgm:spPr>
        <a:solidFill>
          <a:srgbClr val="33CCCC"/>
        </a:solidFill>
      </dgm:spPr>
      <dgm:t>
        <a:bodyPr/>
        <a:lstStyle/>
        <a:p>
          <a:r>
            <a:rPr lang="en-GB" err="1" smtClean="0"/>
            <a:t>Accetta</a:t>
          </a:r>
          <a:r>
            <a:rPr lang="en-GB" smtClean="0"/>
            <a:t> una </a:t>
          </a:r>
          <a:r>
            <a:rPr lang="en-GB" dirty="0" err="1" smtClean="0"/>
            <a:t>richiesta</a:t>
          </a:r>
          <a:endParaRPr lang="en-GB" dirty="0"/>
        </a:p>
      </dgm:t>
    </dgm:pt>
    <dgm:pt modelId="{BF16CBF8-958C-45BD-A725-17C308037CE3}" type="sibTrans" cxnId="{02237BC2-C6D3-45B5-B2FE-71FC44DB3168}">
      <dgm:prSet/>
      <dgm:spPr>
        <a:solidFill>
          <a:schemeClr val="bg1">
            <a:lumMod val="75000"/>
          </a:schemeClr>
        </a:solidFill>
      </dgm:spPr>
      <dgm:t>
        <a:bodyPr/>
        <a:lstStyle/>
        <a:p>
          <a:endParaRPr lang="en-GB"/>
        </a:p>
      </dgm:t>
    </dgm:pt>
    <dgm:pt modelId="{FC706035-7564-446C-BA17-2D2EE9CE798A}" type="parTrans" cxnId="{02237BC2-C6D3-45B5-B2FE-71FC44DB3168}">
      <dgm:prSet/>
      <dgm:spPr/>
      <dgm:t>
        <a:bodyPr/>
        <a:lstStyle/>
        <a:p>
          <a:endParaRPr lang="en-GB"/>
        </a:p>
      </dgm:t>
    </dgm:pt>
    <dgm:pt modelId="{CEC33426-C638-48AA-9F2E-5E4149054E70}">
      <dgm:prSet phldrT="[Text]"/>
      <dgm:spPr>
        <a:solidFill>
          <a:srgbClr val="0070C0"/>
        </a:solidFill>
      </dgm:spPr>
      <dgm:t>
        <a:bodyPr/>
        <a:lstStyle/>
        <a:p>
          <a:r>
            <a:rPr lang="en-GB" dirty="0" err="1" smtClean="0"/>
            <a:t>Accetta</a:t>
          </a:r>
          <a:r>
            <a:rPr lang="en-GB" dirty="0" smtClean="0"/>
            <a:t> la </a:t>
          </a:r>
          <a:r>
            <a:rPr lang="en-GB" dirty="0" err="1" smtClean="0"/>
            <a:t>risposta</a:t>
          </a:r>
          <a:r>
            <a:rPr lang="en-GB" dirty="0" smtClean="0"/>
            <a:t> e </a:t>
          </a:r>
          <a:r>
            <a:rPr lang="en-GB" dirty="0" err="1" smtClean="0"/>
            <a:t>chiude</a:t>
          </a:r>
          <a:r>
            <a:rPr lang="en-GB" dirty="0" smtClean="0"/>
            <a:t> la </a:t>
          </a:r>
          <a:r>
            <a:rPr lang="en-GB" dirty="0" err="1" smtClean="0"/>
            <a:t>richiesta</a:t>
          </a:r>
          <a:r>
            <a:rPr lang="en-GB" dirty="0" smtClean="0"/>
            <a:t> </a:t>
          </a:r>
          <a:endParaRPr lang="en-GB" dirty="0"/>
        </a:p>
      </dgm:t>
    </dgm:pt>
    <dgm:pt modelId="{BD4946B0-B9AC-4AA6-94C0-A598478A617C}" type="sibTrans" cxnId="{175BC45D-E9F8-45ED-AD4E-46FB8308586A}">
      <dgm:prSet/>
      <dgm:spPr/>
      <dgm:t>
        <a:bodyPr/>
        <a:lstStyle/>
        <a:p>
          <a:endParaRPr lang="en-GB"/>
        </a:p>
      </dgm:t>
    </dgm:pt>
    <dgm:pt modelId="{9CCB732C-8CBE-41D9-BDB5-95D55256018C}" type="parTrans" cxnId="{175BC45D-E9F8-45ED-AD4E-46FB8308586A}">
      <dgm:prSet/>
      <dgm:spPr/>
      <dgm:t>
        <a:bodyPr/>
        <a:lstStyle/>
        <a:p>
          <a:endParaRPr lang="en-GB"/>
        </a:p>
      </dgm:t>
    </dgm:pt>
    <dgm:pt modelId="{A80C88AA-74D5-4839-A6E9-C92DFAC960CA}">
      <dgm:prSet phldrT="[Text]"/>
      <dgm:spPr>
        <a:solidFill>
          <a:srgbClr val="33CCCC"/>
        </a:solidFill>
      </dgm:spPr>
      <dgm:t>
        <a:bodyPr/>
        <a:lstStyle/>
        <a:p>
          <a:r>
            <a:rPr lang="en-GB" dirty="0" err="1" smtClean="0"/>
            <a:t>Fornisce</a:t>
          </a:r>
          <a:r>
            <a:rPr lang="en-GB" dirty="0" smtClean="0"/>
            <a:t> </a:t>
          </a:r>
          <a:r>
            <a:rPr lang="en-GB" dirty="0" err="1" smtClean="0"/>
            <a:t>una</a:t>
          </a:r>
          <a:r>
            <a:rPr lang="en-GB" dirty="0" smtClean="0"/>
            <a:t> </a:t>
          </a:r>
          <a:r>
            <a:rPr lang="en-GB" dirty="0" err="1" smtClean="0"/>
            <a:t>risposta</a:t>
          </a:r>
          <a:endParaRPr lang="en-GB" dirty="0"/>
        </a:p>
      </dgm:t>
    </dgm:pt>
    <dgm:pt modelId="{C18C4C9C-7498-428B-BC57-69DE8DB2E853}" type="sibTrans" cxnId="{24FC9F5E-C7A7-4C77-8AA4-3E46DE2C9333}">
      <dgm:prSet/>
      <dgm:spPr>
        <a:solidFill>
          <a:schemeClr val="bg1">
            <a:lumMod val="75000"/>
          </a:schemeClr>
        </a:solidFill>
      </dgm:spPr>
      <dgm:t>
        <a:bodyPr/>
        <a:lstStyle/>
        <a:p>
          <a:endParaRPr lang="en-GB"/>
        </a:p>
      </dgm:t>
    </dgm:pt>
    <dgm:pt modelId="{369EF228-A7B7-46EB-BB5D-61E77D749258}" type="parTrans" cxnId="{24FC9F5E-C7A7-4C77-8AA4-3E46DE2C9333}">
      <dgm:prSet/>
      <dgm:spPr/>
      <dgm:t>
        <a:bodyPr/>
        <a:lstStyle/>
        <a:p>
          <a:endParaRPr lang="en-GB"/>
        </a:p>
      </dgm:t>
    </dgm:pt>
    <dgm:pt modelId="{E4A8E04A-32B8-4642-BA86-E0D44851E06B}" type="pres">
      <dgm:prSet presAssocID="{F1A27B5F-07CE-4295-9F97-BBDC89CF4CA0}" presName="Name0" presStyleCnt="0">
        <dgm:presLayoutVars>
          <dgm:dir/>
          <dgm:resizeHandles/>
        </dgm:presLayoutVars>
      </dgm:prSet>
      <dgm:spPr/>
      <dgm:t>
        <a:bodyPr/>
        <a:lstStyle/>
        <a:p>
          <a:endParaRPr lang="en-GB"/>
        </a:p>
      </dgm:t>
    </dgm:pt>
    <dgm:pt modelId="{FDFECDBD-B380-4DE3-B00E-B4BA5B3952C0}" type="pres">
      <dgm:prSet presAssocID="{87ECE25A-AE8D-4ECA-A5E9-A1F6CC9A84D2}" presName="compNode" presStyleCnt="0"/>
      <dgm:spPr/>
    </dgm:pt>
    <dgm:pt modelId="{1B11334D-0082-4930-9056-71299F5A58DA}" type="pres">
      <dgm:prSet presAssocID="{87ECE25A-AE8D-4ECA-A5E9-A1F6CC9A84D2}" presName="dummyConnPt" presStyleCnt="0"/>
      <dgm:spPr/>
    </dgm:pt>
    <dgm:pt modelId="{58AA9C90-DA4F-4E1E-903F-B2652F8D18B7}" type="pres">
      <dgm:prSet presAssocID="{87ECE25A-AE8D-4ECA-A5E9-A1F6CC9A84D2}" presName="node" presStyleLbl="node1" presStyleIdx="0" presStyleCnt="4" custScaleX="97238" custScaleY="104215" custLinFactNeighborX="-2602" custLinFactNeighborY="4170">
        <dgm:presLayoutVars>
          <dgm:bulletEnabled val="1"/>
        </dgm:presLayoutVars>
      </dgm:prSet>
      <dgm:spPr/>
      <dgm:t>
        <a:bodyPr/>
        <a:lstStyle/>
        <a:p>
          <a:endParaRPr lang="en-GB"/>
        </a:p>
      </dgm:t>
    </dgm:pt>
    <dgm:pt modelId="{5F691CAB-9266-4983-A576-2B8477748227}" type="pres">
      <dgm:prSet presAssocID="{18E660A7-21FF-4DFF-A051-8F80734CD93E}" presName="sibTrans" presStyleLbl="bgSibTrans2D1" presStyleIdx="0" presStyleCnt="3"/>
      <dgm:spPr/>
      <dgm:t>
        <a:bodyPr/>
        <a:lstStyle/>
        <a:p>
          <a:endParaRPr lang="en-GB"/>
        </a:p>
      </dgm:t>
    </dgm:pt>
    <dgm:pt modelId="{5BB22808-2943-439D-9256-7D314E3DB609}" type="pres">
      <dgm:prSet presAssocID="{C9230147-34F1-4B72-9DBC-26BFACEC5B5A}" presName="compNode" presStyleCnt="0"/>
      <dgm:spPr/>
    </dgm:pt>
    <dgm:pt modelId="{ECCF084C-B677-4FDF-8597-E31CFED65F38}" type="pres">
      <dgm:prSet presAssocID="{C9230147-34F1-4B72-9DBC-26BFACEC5B5A}" presName="dummyConnPt" presStyleCnt="0"/>
      <dgm:spPr/>
    </dgm:pt>
    <dgm:pt modelId="{94ABF922-3F44-4CC1-BE8F-ACFA1EC27C31}" type="pres">
      <dgm:prSet presAssocID="{C9230147-34F1-4B72-9DBC-26BFACEC5B5A}" presName="node" presStyleLbl="node1" presStyleIdx="1" presStyleCnt="4" custLinFactX="36429" custLinFactY="-20830" custLinFactNeighborX="100000" custLinFactNeighborY="-100000">
        <dgm:presLayoutVars>
          <dgm:bulletEnabled val="1"/>
        </dgm:presLayoutVars>
      </dgm:prSet>
      <dgm:spPr/>
      <dgm:t>
        <a:bodyPr/>
        <a:lstStyle/>
        <a:p>
          <a:endParaRPr lang="en-GB"/>
        </a:p>
      </dgm:t>
    </dgm:pt>
    <dgm:pt modelId="{A76D7FC5-2DF1-41B1-AF8C-37A279598C48}" type="pres">
      <dgm:prSet presAssocID="{BF16CBF8-958C-45BD-A725-17C308037CE3}" presName="sibTrans" presStyleLbl="bgSibTrans2D1" presStyleIdx="1" presStyleCnt="3"/>
      <dgm:spPr/>
      <dgm:t>
        <a:bodyPr/>
        <a:lstStyle/>
        <a:p>
          <a:endParaRPr lang="en-GB"/>
        </a:p>
      </dgm:t>
    </dgm:pt>
    <dgm:pt modelId="{38CDD332-7918-4EAE-8B1F-A2871B95A9E9}" type="pres">
      <dgm:prSet presAssocID="{A80C88AA-74D5-4839-A6E9-C92DFAC960CA}" presName="compNode" presStyleCnt="0"/>
      <dgm:spPr/>
    </dgm:pt>
    <dgm:pt modelId="{A6B5150A-1605-4562-94D3-C07C6FDB8C4C}" type="pres">
      <dgm:prSet presAssocID="{A80C88AA-74D5-4839-A6E9-C92DFAC960CA}" presName="dummyConnPt" presStyleCnt="0"/>
      <dgm:spPr/>
    </dgm:pt>
    <dgm:pt modelId="{27C9E4E8-5E8F-41A1-9DFF-96D5704F2955}" type="pres">
      <dgm:prSet presAssocID="{A80C88AA-74D5-4839-A6E9-C92DFAC960CA}" presName="node" presStyleLbl="node1" presStyleIdx="2" presStyleCnt="4" custLinFactNeighborX="-4295" custLinFactNeighborY="-679">
        <dgm:presLayoutVars>
          <dgm:bulletEnabled val="1"/>
        </dgm:presLayoutVars>
      </dgm:prSet>
      <dgm:spPr/>
      <dgm:t>
        <a:bodyPr/>
        <a:lstStyle/>
        <a:p>
          <a:endParaRPr lang="en-GB"/>
        </a:p>
      </dgm:t>
    </dgm:pt>
    <dgm:pt modelId="{129DFA52-BC15-4A1A-A7BD-B0B0757EC1A1}" type="pres">
      <dgm:prSet presAssocID="{C18C4C9C-7498-428B-BC57-69DE8DB2E853}" presName="sibTrans" presStyleLbl="bgSibTrans2D1" presStyleIdx="2" presStyleCnt="3"/>
      <dgm:spPr/>
      <dgm:t>
        <a:bodyPr/>
        <a:lstStyle/>
        <a:p>
          <a:endParaRPr lang="en-GB"/>
        </a:p>
      </dgm:t>
    </dgm:pt>
    <dgm:pt modelId="{3ECFC7CC-49F8-4E10-A4B0-80200C9F6C82}" type="pres">
      <dgm:prSet presAssocID="{CEC33426-C638-48AA-9F2E-5E4149054E70}" presName="compNode" presStyleCnt="0"/>
      <dgm:spPr/>
    </dgm:pt>
    <dgm:pt modelId="{6A194393-C693-4243-AE64-1F8B554A85D7}" type="pres">
      <dgm:prSet presAssocID="{CEC33426-C638-48AA-9F2E-5E4149054E70}" presName="dummyConnPt" presStyleCnt="0"/>
      <dgm:spPr/>
    </dgm:pt>
    <dgm:pt modelId="{840461F4-9529-4F86-A4E4-676AAEA5E061}" type="pres">
      <dgm:prSet presAssocID="{CEC33426-C638-48AA-9F2E-5E4149054E70}" presName="node" presStyleLbl="node1" presStyleIdx="3" presStyleCnt="4" custLinFactX="-31679" custLinFactY="33756" custLinFactNeighborX="-100000" custLinFactNeighborY="100000">
        <dgm:presLayoutVars>
          <dgm:bulletEnabled val="1"/>
        </dgm:presLayoutVars>
      </dgm:prSet>
      <dgm:spPr/>
      <dgm:t>
        <a:bodyPr/>
        <a:lstStyle/>
        <a:p>
          <a:endParaRPr lang="en-GB"/>
        </a:p>
      </dgm:t>
    </dgm:pt>
  </dgm:ptLst>
  <dgm:cxnLst>
    <dgm:cxn modelId="{CA0927C7-EFB7-4AC1-9E6E-3CBD807AB339}" type="presOf" srcId="{CEC33426-C638-48AA-9F2E-5E4149054E70}" destId="{840461F4-9529-4F86-A4E4-676AAEA5E061}" srcOrd="0" destOrd="0" presId="urn:microsoft.com/office/officeart/2005/8/layout/bProcess4"/>
    <dgm:cxn modelId="{6E6DCDFF-F3F6-4340-8E4C-C4FB8A798BE0}" type="presOf" srcId="{C9230147-34F1-4B72-9DBC-26BFACEC5B5A}" destId="{94ABF922-3F44-4CC1-BE8F-ACFA1EC27C31}" srcOrd="0" destOrd="0" presId="urn:microsoft.com/office/officeart/2005/8/layout/bProcess4"/>
    <dgm:cxn modelId="{D98F1405-9558-47BE-ABB8-A7694E61E5B0}" type="presOf" srcId="{C18C4C9C-7498-428B-BC57-69DE8DB2E853}" destId="{129DFA52-BC15-4A1A-A7BD-B0B0757EC1A1}" srcOrd="0" destOrd="0" presId="urn:microsoft.com/office/officeart/2005/8/layout/bProcess4"/>
    <dgm:cxn modelId="{175BC45D-E9F8-45ED-AD4E-46FB8308586A}" srcId="{F1A27B5F-07CE-4295-9F97-BBDC89CF4CA0}" destId="{CEC33426-C638-48AA-9F2E-5E4149054E70}" srcOrd="3" destOrd="0" parTransId="{9CCB732C-8CBE-41D9-BDB5-95D55256018C}" sibTransId="{BD4946B0-B9AC-4AA6-94C0-A598478A617C}"/>
    <dgm:cxn modelId="{790FE023-8D37-49A7-A38A-00151046CE98}" type="presOf" srcId="{A80C88AA-74D5-4839-A6E9-C92DFAC960CA}" destId="{27C9E4E8-5E8F-41A1-9DFF-96D5704F2955}" srcOrd="0" destOrd="0" presId="urn:microsoft.com/office/officeart/2005/8/layout/bProcess4"/>
    <dgm:cxn modelId="{C51B3E39-18B7-46D4-980A-EF2EE5764AD1}" srcId="{F1A27B5F-07CE-4295-9F97-BBDC89CF4CA0}" destId="{87ECE25A-AE8D-4ECA-A5E9-A1F6CC9A84D2}" srcOrd="0" destOrd="0" parTransId="{9F52F982-5DF4-4E1E-A192-06BC686FA069}" sibTransId="{18E660A7-21FF-4DFF-A051-8F80734CD93E}"/>
    <dgm:cxn modelId="{D7F2DB02-8CE2-46E3-B422-6C6A95657BD7}" type="presOf" srcId="{87ECE25A-AE8D-4ECA-A5E9-A1F6CC9A84D2}" destId="{58AA9C90-DA4F-4E1E-903F-B2652F8D18B7}" srcOrd="0" destOrd="0" presId="urn:microsoft.com/office/officeart/2005/8/layout/bProcess4"/>
    <dgm:cxn modelId="{68049464-B8D3-4C3F-B10D-BDD9209B0F16}" type="presOf" srcId="{F1A27B5F-07CE-4295-9F97-BBDC89CF4CA0}" destId="{E4A8E04A-32B8-4642-BA86-E0D44851E06B}" srcOrd="0" destOrd="0" presId="urn:microsoft.com/office/officeart/2005/8/layout/bProcess4"/>
    <dgm:cxn modelId="{24FC9F5E-C7A7-4C77-8AA4-3E46DE2C9333}" srcId="{F1A27B5F-07CE-4295-9F97-BBDC89CF4CA0}" destId="{A80C88AA-74D5-4839-A6E9-C92DFAC960CA}" srcOrd="2" destOrd="0" parTransId="{369EF228-A7B7-46EB-BB5D-61E77D749258}" sibTransId="{C18C4C9C-7498-428B-BC57-69DE8DB2E853}"/>
    <dgm:cxn modelId="{02237BC2-C6D3-45B5-B2FE-71FC44DB3168}" srcId="{F1A27B5F-07CE-4295-9F97-BBDC89CF4CA0}" destId="{C9230147-34F1-4B72-9DBC-26BFACEC5B5A}" srcOrd="1" destOrd="0" parTransId="{FC706035-7564-446C-BA17-2D2EE9CE798A}" sibTransId="{BF16CBF8-958C-45BD-A725-17C308037CE3}"/>
    <dgm:cxn modelId="{3B9DDA94-9492-4B7B-B626-E990FBCDCDA3}" type="presOf" srcId="{18E660A7-21FF-4DFF-A051-8F80734CD93E}" destId="{5F691CAB-9266-4983-A576-2B8477748227}" srcOrd="0" destOrd="0" presId="urn:microsoft.com/office/officeart/2005/8/layout/bProcess4"/>
    <dgm:cxn modelId="{282B41E9-00EE-4F5F-BB78-159B8E7183BE}" type="presOf" srcId="{BF16CBF8-958C-45BD-A725-17C308037CE3}" destId="{A76D7FC5-2DF1-41B1-AF8C-37A279598C48}" srcOrd="0" destOrd="0" presId="urn:microsoft.com/office/officeart/2005/8/layout/bProcess4"/>
    <dgm:cxn modelId="{A7ADE10C-37A9-456C-B42F-0916D851C5E7}" type="presParOf" srcId="{E4A8E04A-32B8-4642-BA86-E0D44851E06B}" destId="{FDFECDBD-B380-4DE3-B00E-B4BA5B3952C0}" srcOrd="0" destOrd="0" presId="urn:microsoft.com/office/officeart/2005/8/layout/bProcess4"/>
    <dgm:cxn modelId="{43E701D7-32D9-4017-9057-00691B105B04}" type="presParOf" srcId="{FDFECDBD-B380-4DE3-B00E-B4BA5B3952C0}" destId="{1B11334D-0082-4930-9056-71299F5A58DA}" srcOrd="0" destOrd="0" presId="urn:microsoft.com/office/officeart/2005/8/layout/bProcess4"/>
    <dgm:cxn modelId="{6F22C9EF-9CD5-4B12-8600-B0C2BB643A36}" type="presParOf" srcId="{FDFECDBD-B380-4DE3-B00E-B4BA5B3952C0}" destId="{58AA9C90-DA4F-4E1E-903F-B2652F8D18B7}" srcOrd="1" destOrd="0" presId="urn:microsoft.com/office/officeart/2005/8/layout/bProcess4"/>
    <dgm:cxn modelId="{2B448CDE-EDEE-4433-B1A7-ED7010F49F68}" type="presParOf" srcId="{E4A8E04A-32B8-4642-BA86-E0D44851E06B}" destId="{5F691CAB-9266-4983-A576-2B8477748227}" srcOrd="1" destOrd="0" presId="urn:microsoft.com/office/officeart/2005/8/layout/bProcess4"/>
    <dgm:cxn modelId="{894871FE-3ED3-4092-A68D-92D698AE8A10}" type="presParOf" srcId="{E4A8E04A-32B8-4642-BA86-E0D44851E06B}" destId="{5BB22808-2943-439D-9256-7D314E3DB609}" srcOrd="2" destOrd="0" presId="urn:microsoft.com/office/officeart/2005/8/layout/bProcess4"/>
    <dgm:cxn modelId="{C715F149-39AC-464F-A681-1D164E12485D}" type="presParOf" srcId="{5BB22808-2943-439D-9256-7D314E3DB609}" destId="{ECCF084C-B677-4FDF-8597-E31CFED65F38}" srcOrd="0" destOrd="0" presId="urn:microsoft.com/office/officeart/2005/8/layout/bProcess4"/>
    <dgm:cxn modelId="{069BBC07-E42B-4332-87E3-6CFEC3727ED0}" type="presParOf" srcId="{5BB22808-2943-439D-9256-7D314E3DB609}" destId="{94ABF922-3F44-4CC1-BE8F-ACFA1EC27C31}" srcOrd="1" destOrd="0" presId="urn:microsoft.com/office/officeart/2005/8/layout/bProcess4"/>
    <dgm:cxn modelId="{650DBA84-3319-43BC-981F-9372DE4C9A77}" type="presParOf" srcId="{E4A8E04A-32B8-4642-BA86-E0D44851E06B}" destId="{A76D7FC5-2DF1-41B1-AF8C-37A279598C48}" srcOrd="3" destOrd="0" presId="urn:microsoft.com/office/officeart/2005/8/layout/bProcess4"/>
    <dgm:cxn modelId="{11702866-8500-4251-81E1-44C6788AC2C3}" type="presParOf" srcId="{E4A8E04A-32B8-4642-BA86-E0D44851E06B}" destId="{38CDD332-7918-4EAE-8B1F-A2871B95A9E9}" srcOrd="4" destOrd="0" presId="urn:microsoft.com/office/officeart/2005/8/layout/bProcess4"/>
    <dgm:cxn modelId="{7F7F32AB-A150-45C9-A6FA-C98CADDEA57C}" type="presParOf" srcId="{38CDD332-7918-4EAE-8B1F-A2871B95A9E9}" destId="{A6B5150A-1605-4562-94D3-C07C6FDB8C4C}" srcOrd="0" destOrd="0" presId="urn:microsoft.com/office/officeart/2005/8/layout/bProcess4"/>
    <dgm:cxn modelId="{2CC18633-FF53-4053-A298-325C94C0092B}" type="presParOf" srcId="{38CDD332-7918-4EAE-8B1F-A2871B95A9E9}" destId="{27C9E4E8-5E8F-41A1-9DFF-96D5704F2955}" srcOrd="1" destOrd="0" presId="urn:microsoft.com/office/officeart/2005/8/layout/bProcess4"/>
    <dgm:cxn modelId="{5E24576C-2C30-483B-93D5-8CD5EDE2FC5E}" type="presParOf" srcId="{E4A8E04A-32B8-4642-BA86-E0D44851E06B}" destId="{129DFA52-BC15-4A1A-A7BD-B0B0757EC1A1}" srcOrd="5" destOrd="0" presId="urn:microsoft.com/office/officeart/2005/8/layout/bProcess4"/>
    <dgm:cxn modelId="{6056153A-C4D6-48F1-863B-FEE0E4195629}" type="presParOf" srcId="{E4A8E04A-32B8-4642-BA86-E0D44851E06B}" destId="{3ECFC7CC-49F8-4E10-A4B0-80200C9F6C82}" srcOrd="6" destOrd="0" presId="urn:microsoft.com/office/officeart/2005/8/layout/bProcess4"/>
    <dgm:cxn modelId="{3BD7071C-1EDC-48F9-908E-494A3D13331F}" type="presParOf" srcId="{3ECFC7CC-49F8-4E10-A4B0-80200C9F6C82}" destId="{6A194393-C693-4243-AE64-1F8B554A85D7}" srcOrd="0" destOrd="0" presId="urn:microsoft.com/office/officeart/2005/8/layout/bProcess4"/>
    <dgm:cxn modelId="{E95D8640-D3B9-4A86-8C1D-B4643DD27BA5}" type="presParOf" srcId="{3ECFC7CC-49F8-4E10-A4B0-80200C9F6C82}" destId="{840461F4-9529-4F86-A4E4-676AAEA5E061}"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691CAB-9266-4983-A576-2B8477748227}">
      <dsp:nvSpPr>
        <dsp:cNvPr id="0" name=""/>
        <dsp:cNvSpPr/>
      </dsp:nvSpPr>
      <dsp:spPr>
        <a:xfrm rot="23693">
          <a:off x="582245" y="408347"/>
          <a:ext cx="3809621" cy="247077"/>
        </a:xfrm>
        <a:prstGeom prst="rect">
          <a:avLst/>
        </a:prstGeom>
        <a:solidFill>
          <a:schemeClr val="bg1">
            <a:lumMod val="75000"/>
          </a:schemeClr>
        </a:solidFill>
        <a:ln>
          <a:noFill/>
        </a:ln>
        <a:effectLst/>
      </dsp:spPr>
      <dsp:style>
        <a:lnRef idx="0">
          <a:scrgbClr r="0" g="0" b="0"/>
        </a:lnRef>
        <a:fillRef idx="1">
          <a:scrgbClr r="0" g="0" b="0"/>
        </a:fillRef>
        <a:effectRef idx="0">
          <a:scrgbClr r="0" g="0" b="0"/>
        </a:effectRef>
        <a:fontRef idx="minor">
          <a:schemeClr val="lt1"/>
        </a:fontRef>
      </dsp:style>
    </dsp:sp>
    <dsp:sp modelId="{58AA9C90-DA4F-4E1E-903F-B2652F8D18B7}">
      <dsp:nvSpPr>
        <dsp:cNvPr id="0" name=""/>
        <dsp:cNvSpPr/>
      </dsp:nvSpPr>
      <dsp:spPr>
        <a:xfrm>
          <a:off x="63852" y="70019"/>
          <a:ext cx="2669476" cy="1716610"/>
        </a:xfrm>
        <a:prstGeom prst="roundRect">
          <a:avLst>
            <a:gd name="adj" fmla="val 10000"/>
          </a:avLst>
        </a:prstGeom>
        <a:solidFill>
          <a:srgbClr val="136CBD"/>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err="1" smtClean="0"/>
            <a:t>Invia</a:t>
          </a:r>
          <a:r>
            <a:rPr lang="en-GB" sz="2400" kern="1200" dirty="0" smtClean="0"/>
            <a:t> </a:t>
          </a:r>
          <a:r>
            <a:rPr lang="en-GB" sz="2400" kern="1200" dirty="0" err="1" smtClean="0"/>
            <a:t>una</a:t>
          </a:r>
          <a:r>
            <a:rPr lang="en-GB" sz="2400" kern="1200" dirty="0" smtClean="0"/>
            <a:t> </a:t>
          </a:r>
          <a:r>
            <a:rPr lang="en-GB" sz="2400" kern="1200" dirty="0" err="1" smtClean="0"/>
            <a:t>richiesta</a:t>
          </a:r>
          <a:endParaRPr lang="en-GB" sz="2400" kern="1200" dirty="0"/>
        </a:p>
      </dsp:txBody>
      <dsp:txXfrm>
        <a:off x="114130" y="120297"/>
        <a:ext cx="2568920" cy="1616054"/>
      </dsp:txXfrm>
    </dsp:sp>
    <dsp:sp modelId="{A76D7FC5-2DF1-41B1-AF8C-37A279598C48}">
      <dsp:nvSpPr>
        <dsp:cNvPr id="0" name=""/>
        <dsp:cNvSpPr/>
      </dsp:nvSpPr>
      <dsp:spPr>
        <a:xfrm rot="5769710">
          <a:off x="3305533" y="1411027"/>
          <a:ext cx="1975523" cy="247077"/>
        </a:xfrm>
        <a:prstGeom prst="rect">
          <a:avLst/>
        </a:prstGeom>
        <a:solidFill>
          <a:schemeClr val="bg1">
            <a:lumMod val="75000"/>
          </a:schemeClr>
        </a:solidFill>
        <a:ln>
          <a:noFill/>
        </a:ln>
        <a:effectLst/>
      </dsp:spPr>
      <dsp:style>
        <a:lnRef idx="0">
          <a:scrgbClr r="0" g="0" b="0"/>
        </a:lnRef>
        <a:fillRef idx="1">
          <a:scrgbClr r="0" g="0" b="0"/>
        </a:fillRef>
        <a:effectRef idx="0">
          <a:scrgbClr r="0" g="0" b="0"/>
        </a:effectRef>
        <a:fontRef idx="minor">
          <a:schemeClr val="lt1"/>
        </a:fontRef>
      </dsp:style>
    </dsp:sp>
    <dsp:sp modelId="{94ABF922-3F44-4CC1-BE8F-ACFA1EC27C31}">
      <dsp:nvSpPr>
        <dsp:cNvPr id="0" name=""/>
        <dsp:cNvSpPr/>
      </dsp:nvSpPr>
      <dsp:spPr>
        <a:xfrm>
          <a:off x="3842761" y="139447"/>
          <a:ext cx="2745302" cy="1647181"/>
        </a:xfrm>
        <a:prstGeom prst="roundRect">
          <a:avLst>
            <a:gd name="adj" fmla="val 10000"/>
          </a:avLst>
        </a:prstGeom>
        <a:solidFill>
          <a:srgbClr val="33CCCC"/>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err="1" smtClean="0"/>
            <a:t>Accetta</a:t>
          </a:r>
          <a:r>
            <a:rPr lang="en-GB" sz="2400" kern="1200" smtClean="0"/>
            <a:t> una </a:t>
          </a:r>
          <a:r>
            <a:rPr lang="en-GB" sz="2400" kern="1200" dirty="0" err="1" smtClean="0"/>
            <a:t>richiesta</a:t>
          </a:r>
          <a:endParaRPr lang="en-GB" sz="2400" kern="1200" dirty="0"/>
        </a:p>
      </dsp:txBody>
      <dsp:txXfrm>
        <a:off x="3891005" y="187691"/>
        <a:ext cx="2648814" cy="1550693"/>
      </dsp:txXfrm>
    </dsp:sp>
    <dsp:sp modelId="{129DFA52-BC15-4A1A-A7BD-B0B0757EC1A1}">
      <dsp:nvSpPr>
        <dsp:cNvPr id="0" name=""/>
        <dsp:cNvSpPr/>
      </dsp:nvSpPr>
      <dsp:spPr>
        <a:xfrm rot="10802436">
          <a:off x="690195" y="2406837"/>
          <a:ext cx="3497076" cy="247077"/>
        </a:xfrm>
        <a:prstGeom prst="rect">
          <a:avLst/>
        </a:prstGeom>
        <a:solidFill>
          <a:schemeClr val="bg1">
            <a:lumMod val="75000"/>
          </a:schemeClr>
        </a:solidFill>
        <a:ln>
          <a:noFill/>
        </a:ln>
        <a:effectLst/>
      </dsp:spPr>
      <dsp:style>
        <a:lnRef idx="0">
          <a:scrgbClr r="0" g="0" b="0"/>
        </a:lnRef>
        <a:fillRef idx="1">
          <a:scrgbClr r="0" g="0" b="0"/>
        </a:fillRef>
        <a:effectRef idx="0">
          <a:scrgbClr r="0" g="0" b="0"/>
        </a:effectRef>
        <a:fontRef idx="minor">
          <a:schemeClr val="lt1"/>
        </a:fontRef>
      </dsp:style>
    </dsp:sp>
    <dsp:sp modelId="{27C9E4E8-5E8F-41A1-9DFF-96D5704F2955}">
      <dsp:nvSpPr>
        <dsp:cNvPr id="0" name=""/>
        <dsp:cNvSpPr/>
      </dsp:nvSpPr>
      <dsp:spPr>
        <a:xfrm>
          <a:off x="3630714" y="2118552"/>
          <a:ext cx="2745302" cy="1647181"/>
        </a:xfrm>
        <a:prstGeom prst="roundRect">
          <a:avLst>
            <a:gd name="adj" fmla="val 10000"/>
          </a:avLst>
        </a:prstGeom>
        <a:solidFill>
          <a:srgbClr val="33CCCC"/>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err="1" smtClean="0"/>
            <a:t>Fornisce</a:t>
          </a:r>
          <a:r>
            <a:rPr lang="en-GB" sz="2400" kern="1200" dirty="0" smtClean="0"/>
            <a:t> </a:t>
          </a:r>
          <a:r>
            <a:rPr lang="en-GB" sz="2400" kern="1200" dirty="0" err="1" smtClean="0"/>
            <a:t>una</a:t>
          </a:r>
          <a:r>
            <a:rPr lang="en-GB" sz="2400" kern="1200" dirty="0" smtClean="0"/>
            <a:t> </a:t>
          </a:r>
          <a:r>
            <a:rPr lang="en-GB" sz="2400" kern="1200" dirty="0" err="1" smtClean="0"/>
            <a:t>risposta</a:t>
          </a:r>
          <a:endParaRPr lang="en-GB" sz="2400" kern="1200" dirty="0"/>
        </a:p>
      </dsp:txBody>
      <dsp:txXfrm>
        <a:off x="3678958" y="2166796"/>
        <a:ext cx="2648814" cy="1550693"/>
      </dsp:txXfrm>
    </dsp:sp>
    <dsp:sp modelId="{840461F4-9529-4F86-A4E4-676AAEA5E061}">
      <dsp:nvSpPr>
        <dsp:cNvPr id="0" name=""/>
        <dsp:cNvSpPr/>
      </dsp:nvSpPr>
      <dsp:spPr>
        <a:xfrm>
          <a:off x="133638" y="2131068"/>
          <a:ext cx="2745302" cy="1647181"/>
        </a:xfrm>
        <a:prstGeom prst="roundRect">
          <a:avLst>
            <a:gd name="adj" fmla="val 10000"/>
          </a:avLst>
        </a:prstGeom>
        <a:solidFill>
          <a:srgbClr val="0070C0"/>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err="1" smtClean="0"/>
            <a:t>Accetta</a:t>
          </a:r>
          <a:r>
            <a:rPr lang="en-GB" sz="2400" kern="1200" dirty="0" smtClean="0"/>
            <a:t> la </a:t>
          </a:r>
          <a:r>
            <a:rPr lang="en-GB" sz="2400" kern="1200" dirty="0" err="1" smtClean="0"/>
            <a:t>risposta</a:t>
          </a:r>
          <a:r>
            <a:rPr lang="en-GB" sz="2400" kern="1200" dirty="0" smtClean="0"/>
            <a:t> e </a:t>
          </a:r>
          <a:r>
            <a:rPr lang="en-GB" sz="2400" kern="1200" dirty="0" err="1" smtClean="0"/>
            <a:t>chiude</a:t>
          </a:r>
          <a:r>
            <a:rPr lang="en-GB" sz="2400" kern="1200" dirty="0" smtClean="0"/>
            <a:t> la </a:t>
          </a:r>
          <a:r>
            <a:rPr lang="en-GB" sz="2400" kern="1200" dirty="0" err="1" smtClean="0"/>
            <a:t>richiesta</a:t>
          </a:r>
          <a:r>
            <a:rPr lang="en-GB" sz="2400" kern="1200" dirty="0" smtClean="0"/>
            <a:t> </a:t>
          </a:r>
          <a:endParaRPr lang="en-GB" sz="2400" kern="1200" dirty="0"/>
        </a:p>
      </dsp:txBody>
      <dsp:txXfrm>
        <a:off x="181882" y="2179312"/>
        <a:ext cx="2648814" cy="1550693"/>
      </dsp:txXfrm>
    </dsp:sp>
  </dsp:spTree>
</dsp:drawing>
</file>

<file path=ppt/diagrams/layout1.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A15FE6-2F39-4F05-8150-8279ABEF4C9F}" type="datetimeFigureOut">
              <a:rPr lang="it-IT" smtClean="0"/>
              <a:t>13/06/2017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FCC171-63B7-4A31-9C6D-C2B7E742E10D}" type="slidenum">
              <a:rPr lang="it-IT" smtClean="0"/>
              <a:t>‹N›</a:t>
            </a:fld>
            <a:endParaRPr lang="it-IT"/>
          </a:p>
        </p:txBody>
      </p:sp>
    </p:spTree>
    <p:extLst>
      <p:ext uri="{BB962C8B-B14F-4D97-AF65-F5344CB8AC3E}">
        <p14:creationId xmlns:p14="http://schemas.microsoft.com/office/powerpoint/2010/main" val="3814383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it-IT"/>
              <a:t>Fare clic per modificare lo stile del titolo</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C49655E3-0DB0-4B2F-BB9B-0DA1C61E05D3}" type="datetime1">
              <a:rPr lang="it-IT" smtClean="0"/>
              <a:t>13/06/2017</a:t>
            </a:fld>
            <a:endParaRPr lang="it-IT"/>
          </a:p>
        </p:txBody>
      </p:sp>
      <p:sp>
        <p:nvSpPr>
          <p:cNvPr id="5" name="Footer Placeholder 4"/>
          <p:cNvSpPr>
            <a:spLocks noGrp="1"/>
          </p:cNvSpPr>
          <p:nvPr>
            <p:ph type="ftr" sz="quarter" idx="11"/>
          </p:nvPr>
        </p:nvSpPr>
        <p:spPr/>
        <p:txBody>
          <a:bodyPr/>
          <a:lstStyle/>
          <a:p>
            <a:r>
              <a:rPr lang="it-IT"/>
              <a:t>Verona, 13 giugno 2017</a:t>
            </a: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B7F2A5E4-00A6-48EE-BC5B-C6DC0133A21C}" type="slidenum">
              <a:rPr lang="it-IT" smtClean="0"/>
              <a:t>‹N›</a:t>
            </a:fld>
            <a:endParaRPr lang="it-IT"/>
          </a:p>
        </p:txBody>
      </p:sp>
    </p:spTree>
    <p:extLst>
      <p:ext uri="{BB962C8B-B14F-4D97-AF65-F5344CB8AC3E}">
        <p14:creationId xmlns:p14="http://schemas.microsoft.com/office/powerpoint/2010/main" val="2753532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5A40E738-F571-4365-B3EE-E2ABA39E9BF9}" type="datetime1">
              <a:rPr lang="it-IT" smtClean="0"/>
              <a:t>13/06/2017</a:t>
            </a:fld>
            <a:endParaRPr lang="it-IT"/>
          </a:p>
        </p:txBody>
      </p:sp>
      <p:sp>
        <p:nvSpPr>
          <p:cNvPr id="5" name="Footer Placeholder 4"/>
          <p:cNvSpPr>
            <a:spLocks noGrp="1"/>
          </p:cNvSpPr>
          <p:nvPr>
            <p:ph type="ftr" sz="quarter" idx="11"/>
          </p:nvPr>
        </p:nvSpPr>
        <p:spPr/>
        <p:txBody>
          <a:bodyPr/>
          <a:lstStyle/>
          <a:p>
            <a:r>
              <a:rPr lang="it-IT"/>
              <a:t>Verona, 13 giugno 2017</a:t>
            </a: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7F2A5E4-00A6-48EE-BC5B-C6DC0133A21C}" type="slidenum">
              <a:rPr lang="it-IT" smtClean="0"/>
              <a:t>‹N›</a:t>
            </a:fld>
            <a:endParaRPr lang="it-IT"/>
          </a:p>
        </p:txBody>
      </p:sp>
    </p:spTree>
    <p:extLst>
      <p:ext uri="{BB962C8B-B14F-4D97-AF65-F5344CB8AC3E}">
        <p14:creationId xmlns:p14="http://schemas.microsoft.com/office/powerpoint/2010/main" val="3876178320"/>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it-IT"/>
              <a:t>Fare clic per modificare lo stile del titolo</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5A40E738-F571-4365-B3EE-E2ABA39E9BF9}" type="datetime1">
              <a:rPr lang="it-IT" smtClean="0"/>
              <a:t>13/06/2017</a:t>
            </a:fld>
            <a:endParaRPr lang="it-IT"/>
          </a:p>
        </p:txBody>
      </p:sp>
      <p:sp>
        <p:nvSpPr>
          <p:cNvPr id="5" name="Footer Placeholder 4"/>
          <p:cNvSpPr>
            <a:spLocks noGrp="1"/>
          </p:cNvSpPr>
          <p:nvPr>
            <p:ph type="ftr" sz="quarter" idx="11"/>
          </p:nvPr>
        </p:nvSpPr>
        <p:spPr/>
        <p:txBody>
          <a:bodyPr/>
          <a:lstStyle/>
          <a:p>
            <a:r>
              <a:rPr lang="it-IT"/>
              <a:t>Verona, 13 giugno 2017</a:t>
            </a: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7F2A5E4-00A6-48EE-BC5B-C6DC0133A21C}" type="slidenum">
              <a:rPr lang="it-IT" smtClean="0"/>
              <a:t>‹N›</a:t>
            </a:fld>
            <a:endParaRPr lang="it-IT"/>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06805705"/>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it-IT"/>
              <a:t>Fare clic per modificare lo stile del titolo</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5A40E738-F571-4365-B3EE-E2ABA39E9BF9}" type="datetime1">
              <a:rPr lang="it-IT" smtClean="0"/>
              <a:t>13/06/2017</a:t>
            </a:fld>
            <a:endParaRPr lang="it-IT"/>
          </a:p>
        </p:txBody>
      </p:sp>
      <p:sp>
        <p:nvSpPr>
          <p:cNvPr id="6" name="Footer Placeholder 5"/>
          <p:cNvSpPr>
            <a:spLocks noGrp="1"/>
          </p:cNvSpPr>
          <p:nvPr>
            <p:ph type="ftr" sz="quarter" idx="11"/>
          </p:nvPr>
        </p:nvSpPr>
        <p:spPr/>
        <p:txBody>
          <a:bodyPr/>
          <a:lstStyle/>
          <a:p>
            <a:r>
              <a:rPr lang="it-IT"/>
              <a:t>Verona, 13 giugno 2017</a:t>
            </a: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7F2A5E4-00A6-48EE-BC5B-C6DC0133A21C}" type="slidenum">
              <a:rPr lang="it-IT" smtClean="0"/>
              <a:t>‹N›</a:t>
            </a:fld>
            <a:endParaRPr lang="it-IT"/>
          </a:p>
        </p:txBody>
      </p:sp>
    </p:spTree>
    <p:extLst>
      <p:ext uri="{BB962C8B-B14F-4D97-AF65-F5344CB8AC3E}">
        <p14:creationId xmlns:p14="http://schemas.microsoft.com/office/powerpoint/2010/main" val="3363794282"/>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it-IT"/>
              <a:t>Fare clic per modificare lo stile del titolo</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5A40E738-F571-4365-B3EE-E2ABA39E9BF9}" type="datetime1">
              <a:rPr lang="it-IT" smtClean="0"/>
              <a:t>13/06/2017</a:t>
            </a:fld>
            <a:endParaRPr lang="it-IT"/>
          </a:p>
        </p:txBody>
      </p:sp>
      <p:sp>
        <p:nvSpPr>
          <p:cNvPr id="6" name="Footer Placeholder 5"/>
          <p:cNvSpPr>
            <a:spLocks noGrp="1"/>
          </p:cNvSpPr>
          <p:nvPr>
            <p:ph type="ftr" sz="quarter" idx="11"/>
          </p:nvPr>
        </p:nvSpPr>
        <p:spPr/>
        <p:txBody>
          <a:bodyPr/>
          <a:lstStyle/>
          <a:p>
            <a:r>
              <a:rPr lang="it-IT"/>
              <a:t>Verona, 13 giugno 2017</a:t>
            </a: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7F2A5E4-00A6-48EE-BC5B-C6DC0133A21C}" type="slidenum">
              <a:rPr lang="it-IT" smtClean="0"/>
              <a:t>‹N›</a:t>
            </a:fld>
            <a:endParaRPr lang="it-IT"/>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66288397"/>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it-IT"/>
              <a:t>Fare clic per modificare lo stile del titolo</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5A40E738-F571-4365-B3EE-E2ABA39E9BF9}" type="datetime1">
              <a:rPr lang="it-IT" smtClean="0"/>
              <a:t>13/06/2017</a:t>
            </a:fld>
            <a:endParaRPr lang="it-IT"/>
          </a:p>
        </p:txBody>
      </p:sp>
      <p:sp>
        <p:nvSpPr>
          <p:cNvPr id="6" name="Footer Placeholder 5"/>
          <p:cNvSpPr>
            <a:spLocks noGrp="1"/>
          </p:cNvSpPr>
          <p:nvPr>
            <p:ph type="ftr" sz="quarter" idx="11"/>
          </p:nvPr>
        </p:nvSpPr>
        <p:spPr/>
        <p:txBody>
          <a:bodyPr/>
          <a:lstStyle/>
          <a:p>
            <a:r>
              <a:rPr lang="it-IT"/>
              <a:t>Verona, 13 giugno 2017</a:t>
            </a: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7F2A5E4-00A6-48EE-BC5B-C6DC0133A21C}" type="slidenum">
              <a:rPr lang="it-IT" smtClean="0"/>
              <a:t>‹N›</a:t>
            </a:fld>
            <a:endParaRPr lang="it-IT"/>
          </a:p>
        </p:txBody>
      </p:sp>
    </p:spTree>
    <p:extLst>
      <p:ext uri="{BB962C8B-B14F-4D97-AF65-F5344CB8AC3E}">
        <p14:creationId xmlns:p14="http://schemas.microsoft.com/office/powerpoint/2010/main" val="1477519553"/>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CB48B639-0D2A-447A-8D69-A5F2A79F6654}" type="datetime1">
              <a:rPr lang="it-IT" smtClean="0"/>
              <a:t>13/06/2017</a:t>
            </a:fld>
            <a:endParaRPr lang="it-IT"/>
          </a:p>
        </p:txBody>
      </p:sp>
      <p:sp>
        <p:nvSpPr>
          <p:cNvPr id="5" name="Footer Placeholder 4"/>
          <p:cNvSpPr>
            <a:spLocks noGrp="1"/>
          </p:cNvSpPr>
          <p:nvPr>
            <p:ph type="ftr" sz="quarter" idx="11"/>
          </p:nvPr>
        </p:nvSpPr>
        <p:spPr/>
        <p:txBody>
          <a:bodyPr/>
          <a:lstStyle/>
          <a:p>
            <a:r>
              <a:rPr lang="it-IT"/>
              <a:t>Verona, 13 giugno 2017</a:t>
            </a: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7F2A5E4-00A6-48EE-BC5B-C6DC0133A21C}" type="slidenum">
              <a:rPr lang="it-IT" smtClean="0"/>
              <a:t>‹N›</a:t>
            </a:fld>
            <a:endParaRPr lang="it-IT"/>
          </a:p>
        </p:txBody>
      </p:sp>
    </p:spTree>
    <p:extLst>
      <p:ext uri="{BB962C8B-B14F-4D97-AF65-F5344CB8AC3E}">
        <p14:creationId xmlns:p14="http://schemas.microsoft.com/office/powerpoint/2010/main" val="11687425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A40E738-F571-4365-B3EE-E2ABA39E9BF9}" type="datetime1">
              <a:rPr lang="it-IT" smtClean="0"/>
              <a:t>13/06/2017</a:t>
            </a:fld>
            <a:endParaRPr lang="it-IT"/>
          </a:p>
        </p:txBody>
      </p:sp>
      <p:sp>
        <p:nvSpPr>
          <p:cNvPr id="5" name="Footer Placeholder 4"/>
          <p:cNvSpPr>
            <a:spLocks noGrp="1"/>
          </p:cNvSpPr>
          <p:nvPr>
            <p:ph type="ftr" sz="quarter" idx="11"/>
          </p:nvPr>
        </p:nvSpPr>
        <p:spPr/>
        <p:txBody>
          <a:bodyPr/>
          <a:lstStyle/>
          <a:p>
            <a:r>
              <a:rPr lang="it-IT"/>
              <a:t>Verona, 13 giugno 2017</a:t>
            </a: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7F2A5E4-00A6-48EE-BC5B-C6DC0133A21C}" type="slidenum">
              <a:rPr lang="it-IT" smtClean="0"/>
              <a:t>‹N›</a:t>
            </a:fld>
            <a:endParaRPr lang="it-IT"/>
          </a:p>
        </p:txBody>
      </p:sp>
    </p:spTree>
    <p:extLst>
      <p:ext uri="{BB962C8B-B14F-4D97-AF65-F5344CB8AC3E}">
        <p14:creationId xmlns:p14="http://schemas.microsoft.com/office/powerpoint/2010/main" val="2834035037"/>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it-IT"/>
              <a:t>Fare clic per modificare lo stile del titolo</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6AEE66D2-51FF-4B66-B66E-986520D6B2D4}" type="datetime1">
              <a:rPr lang="it-IT" smtClean="0"/>
              <a:t>13/06/2017</a:t>
            </a:fld>
            <a:endParaRPr lang="it-IT"/>
          </a:p>
        </p:txBody>
      </p:sp>
      <p:sp>
        <p:nvSpPr>
          <p:cNvPr id="5" name="Footer Placeholder 4"/>
          <p:cNvSpPr>
            <a:spLocks noGrp="1"/>
          </p:cNvSpPr>
          <p:nvPr>
            <p:ph type="ftr" sz="quarter" idx="11"/>
          </p:nvPr>
        </p:nvSpPr>
        <p:spPr/>
        <p:txBody>
          <a:bodyPr/>
          <a:lstStyle/>
          <a:p>
            <a:r>
              <a:rPr lang="it-IT"/>
              <a:t>Verona, 13 giugno 2017</a:t>
            </a: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7F2A5E4-00A6-48EE-BC5B-C6DC0133A21C}" type="slidenum">
              <a:rPr lang="it-IT" smtClean="0"/>
              <a:t>‹N›</a:t>
            </a:fld>
            <a:endParaRPr lang="it-IT"/>
          </a:p>
        </p:txBody>
      </p:sp>
    </p:spTree>
    <p:extLst>
      <p:ext uri="{BB962C8B-B14F-4D97-AF65-F5344CB8AC3E}">
        <p14:creationId xmlns:p14="http://schemas.microsoft.com/office/powerpoint/2010/main" val="2473513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E012D439-F4A3-44D5-BD30-E66E733941AF}" type="datetime1">
              <a:rPr lang="it-IT" smtClean="0"/>
              <a:t>13/06/2017</a:t>
            </a:fld>
            <a:endParaRPr lang="it-IT"/>
          </a:p>
        </p:txBody>
      </p:sp>
      <p:sp>
        <p:nvSpPr>
          <p:cNvPr id="5" name="Footer Placeholder 4"/>
          <p:cNvSpPr>
            <a:spLocks noGrp="1"/>
          </p:cNvSpPr>
          <p:nvPr>
            <p:ph type="ftr" sz="quarter" idx="11"/>
          </p:nvPr>
        </p:nvSpPr>
        <p:spPr/>
        <p:txBody>
          <a:bodyPr/>
          <a:lstStyle/>
          <a:p>
            <a:r>
              <a:rPr lang="it-IT"/>
              <a:t>Verona, 13 giugno 2017</a:t>
            </a: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7F2A5E4-00A6-48EE-BC5B-C6DC0133A21C}" type="slidenum">
              <a:rPr lang="it-IT" smtClean="0"/>
              <a:t>‹N›</a:t>
            </a:fld>
            <a:endParaRPr lang="it-IT"/>
          </a:p>
        </p:txBody>
      </p:sp>
    </p:spTree>
    <p:extLst>
      <p:ext uri="{BB962C8B-B14F-4D97-AF65-F5344CB8AC3E}">
        <p14:creationId xmlns:p14="http://schemas.microsoft.com/office/powerpoint/2010/main" val="2879511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C9B782A3-41AA-4FC4-A5B6-F5FF6D03E153}" type="datetime1">
              <a:rPr lang="it-IT" smtClean="0"/>
              <a:t>13/06/2017</a:t>
            </a:fld>
            <a:endParaRPr lang="it-IT"/>
          </a:p>
        </p:txBody>
      </p:sp>
      <p:sp>
        <p:nvSpPr>
          <p:cNvPr id="6" name="Footer Placeholder 5"/>
          <p:cNvSpPr>
            <a:spLocks noGrp="1"/>
          </p:cNvSpPr>
          <p:nvPr>
            <p:ph type="ftr" sz="quarter" idx="11"/>
          </p:nvPr>
        </p:nvSpPr>
        <p:spPr/>
        <p:txBody>
          <a:bodyPr/>
          <a:lstStyle/>
          <a:p>
            <a:r>
              <a:rPr lang="it-IT"/>
              <a:t>Verona, 13 giugno 2017</a:t>
            </a: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B7F2A5E4-00A6-48EE-BC5B-C6DC0133A21C}" type="slidenum">
              <a:rPr lang="it-IT" smtClean="0"/>
              <a:t>‹N›</a:t>
            </a:fld>
            <a:endParaRPr lang="it-IT"/>
          </a:p>
        </p:txBody>
      </p:sp>
    </p:spTree>
    <p:extLst>
      <p:ext uri="{BB962C8B-B14F-4D97-AF65-F5344CB8AC3E}">
        <p14:creationId xmlns:p14="http://schemas.microsoft.com/office/powerpoint/2010/main" val="1389135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23811134-40E0-4EE8-8EB6-3988FB9FB519}" type="datetime1">
              <a:rPr lang="it-IT" smtClean="0"/>
              <a:t>13/06/2017</a:t>
            </a:fld>
            <a:endParaRPr lang="it-IT"/>
          </a:p>
        </p:txBody>
      </p:sp>
      <p:sp>
        <p:nvSpPr>
          <p:cNvPr id="8" name="Footer Placeholder 7"/>
          <p:cNvSpPr>
            <a:spLocks noGrp="1"/>
          </p:cNvSpPr>
          <p:nvPr>
            <p:ph type="ftr" sz="quarter" idx="11"/>
          </p:nvPr>
        </p:nvSpPr>
        <p:spPr/>
        <p:txBody>
          <a:bodyPr/>
          <a:lstStyle/>
          <a:p>
            <a:r>
              <a:rPr lang="it-IT"/>
              <a:t>Verona, 13 giugno 2017</a:t>
            </a: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B7F2A5E4-00A6-48EE-BC5B-C6DC0133A21C}" type="slidenum">
              <a:rPr lang="it-IT" smtClean="0"/>
              <a:t>‹N›</a:t>
            </a:fld>
            <a:endParaRPr lang="it-IT"/>
          </a:p>
        </p:txBody>
      </p:sp>
    </p:spTree>
    <p:extLst>
      <p:ext uri="{BB962C8B-B14F-4D97-AF65-F5344CB8AC3E}">
        <p14:creationId xmlns:p14="http://schemas.microsoft.com/office/powerpoint/2010/main" val="3101302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53965E03-ECA3-43C5-A8F0-B40C18456DC1}" type="datetime1">
              <a:rPr lang="it-IT" smtClean="0"/>
              <a:t>13/06/2017</a:t>
            </a:fld>
            <a:endParaRPr lang="it-IT"/>
          </a:p>
        </p:txBody>
      </p:sp>
      <p:sp>
        <p:nvSpPr>
          <p:cNvPr id="4" name="Footer Placeholder 3"/>
          <p:cNvSpPr>
            <a:spLocks noGrp="1"/>
          </p:cNvSpPr>
          <p:nvPr>
            <p:ph type="ftr" sz="quarter" idx="11"/>
          </p:nvPr>
        </p:nvSpPr>
        <p:spPr/>
        <p:txBody>
          <a:bodyPr/>
          <a:lstStyle/>
          <a:p>
            <a:r>
              <a:rPr lang="it-IT"/>
              <a:t>Verona, 13 giugno 2017</a:t>
            </a: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7F2A5E4-00A6-48EE-BC5B-C6DC0133A21C}" type="slidenum">
              <a:rPr lang="it-IT" smtClean="0"/>
              <a:t>‹N›</a:t>
            </a:fld>
            <a:endParaRPr lang="it-IT"/>
          </a:p>
        </p:txBody>
      </p:sp>
    </p:spTree>
    <p:extLst>
      <p:ext uri="{BB962C8B-B14F-4D97-AF65-F5344CB8AC3E}">
        <p14:creationId xmlns:p14="http://schemas.microsoft.com/office/powerpoint/2010/main" val="287866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586234-06A1-4256-BE93-B2D8D0BB87DE}" type="datetime1">
              <a:rPr lang="it-IT" smtClean="0"/>
              <a:t>13/06/2017</a:t>
            </a:fld>
            <a:endParaRPr lang="it-IT"/>
          </a:p>
        </p:txBody>
      </p:sp>
      <p:sp>
        <p:nvSpPr>
          <p:cNvPr id="3" name="Footer Placeholder 2"/>
          <p:cNvSpPr>
            <a:spLocks noGrp="1"/>
          </p:cNvSpPr>
          <p:nvPr>
            <p:ph type="ftr" sz="quarter" idx="11"/>
          </p:nvPr>
        </p:nvSpPr>
        <p:spPr/>
        <p:txBody>
          <a:bodyPr/>
          <a:lstStyle/>
          <a:p>
            <a:r>
              <a:rPr lang="it-IT"/>
              <a:t>Verona, 13 giugno 2017</a:t>
            </a: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7F2A5E4-00A6-48EE-BC5B-C6DC0133A21C}" type="slidenum">
              <a:rPr lang="it-IT" smtClean="0"/>
              <a:t>‹N›</a:t>
            </a:fld>
            <a:endParaRPr lang="it-IT"/>
          </a:p>
        </p:txBody>
      </p:sp>
    </p:spTree>
    <p:extLst>
      <p:ext uri="{BB962C8B-B14F-4D97-AF65-F5344CB8AC3E}">
        <p14:creationId xmlns:p14="http://schemas.microsoft.com/office/powerpoint/2010/main" val="1483990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it-IT"/>
              <a:t>Fare clic per modificare lo stile del titolo</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2E9C61C4-ADF4-4A09-BC7B-5AA776C86445}" type="datetime1">
              <a:rPr lang="it-IT" smtClean="0"/>
              <a:t>13/06/2017</a:t>
            </a:fld>
            <a:endParaRPr lang="it-IT"/>
          </a:p>
        </p:txBody>
      </p:sp>
      <p:sp>
        <p:nvSpPr>
          <p:cNvPr id="6" name="Footer Placeholder 5"/>
          <p:cNvSpPr>
            <a:spLocks noGrp="1"/>
          </p:cNvSpPr>
          <p:nvPr>
            <p:ph type="ftr" sz="quarter" idx="11"/>
          </p:nvPr>
        </p:nvSpPr>
        <p:spPr/>
        <p:txBody>
          <a:bodyPr/>
          <a:lstStyle/>
          <a:p>
            <a:r>
              <a:rPr lang="it-IT"/>
              <a:t>Verona, 13 giugno 2017</a:t>
            </a: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7F2A5E4-00A6-48EE-BC5B-C6DC0133A21C}" type="slidenum">
              <a:rPr lang="it-IT" smtClean="0"/>
              <a:t>‹N›</a:t>
            </a:fld>
            <a:endParaRPr lang="it-IT"/>
          </a:p>
        </p:txBody>
      </p:sp>
    </p:spTree>
    <p:extLst>
      <p:ext uri="{BB962C8B-B14F-4D97-AF65-F5344CB8AC3E}">
        <p14:creationId xmlns:p14="http://schemas.microsoft.com/office/powerpoint/2010/main" val="1788057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CE74D09-B079-4437-9A9A-674AE8C68B03}" type="datetime1">
              <a:rPr lang="it-IT" smtClean="0"/>
              <a:t>13/06/2017</a:t>
            </a:fld>
            <a:endParaRPr lang="it-IT"/>
          </a:p>
        </p:txBody>
      </p:sp>
      <p:sp>
        <p:nvSpPr>
          <p:cNvPr id="6" name="Footer Placeholder 5"/>
          <p:cNvSpPr>
            <a:spLocks noGrp="1"/>
          </p:cNvSpPr>
          <p:nvPr>
            <p:ph type="ftr" sz="quarter" idx="11"/>
          </p:nvPr>
        </p:nvSpPr>
        <p:spPr/>
        <p:txBody>
          <a:bodyPr/>
          <a:lstStyle/>
          <a:p>
            <a:r>
              <a:rPr lang="it-IT"/>
              <a:t>Verona, 13 giugno 2017</a:t>
            </a: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7F2A5E4-00A6-48EE-BC5B-C6DC0133A21C}" type="slidenum">
              <a:rPr lang="it-IT" smtClean="0"/>
              <a:t>‹N›</a:t>
            </a:fld>
            <a:endParaRPr lang="it-IT"/>
          </a:p>
        </p:txBody>
      </p:sp>
    </p:spTree>
    <p:extLst>
      <p:ext uri="{BB962C8B-B14F-4D97-AF65-F5344CB8AC3E}">
        <p14:creationId xmlns:p14="http://schemas.microsoft.com/office/powerpoint/2010/main" val="2058426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5A40E738-F571-4365-B3EE-E2ABA39E9BF9}" type="datetime1">
              <a:rPr lang="it-IT" smtClean="0"/>
              <a:t>13/06/2017</a:t>
            </a:fld>
            <a:endParaRPr lang="it-IT"/>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it-IT"/>
              <a:t>Verona, 13 giugno 2017</a:t>
            </a: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B7F2A5E4-00A6-48EE-BC5B-C6DC0133A21C}" type="slidenum">
              <a:rPr lang="it-IT" smtClean="0"/>
              <a:t>‹N›</a:t>
            </a:fld>
            <a:endParaRPr lang="it-IT"/>
          </a:p>
        </p:txBody>
      </p:sp>
    </p:spTree>
    <p:extLst>
      <p:ext uri="{BB962C8B-B14F-4D97-AF65-F5344CB8AC3E}">
        <p14:creationId xmlns:p14="http://schemas.microsoft.com/office/powerpoint/2010/main" val="401105659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Lst>
  <p:hf hd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764705"/>
            <a:ext cx="7772400" cy="2376264"/>
          </a:xfrm>
          <a:solidFill>
            <a:srgbClr val="92D050"/>
          </a:solidFill>
        </p:spPr>
        <p:txBody>
          <a:bodyPr>
            <a:normAutofit/>
          </a:bodyPr>
          <a:lstStyle/>
          <a:p>
            <a:r>
              <a:rPr lang="it-IT" dirty="0">
                <a:latin typeface="Bernard MT Condensed" panose="02050806060905020404" pitchFamily="18" charset="0"/>
              </a:rPr>
              <a:t>IL DISTACCO TRANSNAZIONALE</a:t>
            </a:r>
            <a:br>
              <a:rPr lang="it-IT" dirty="0">
                <a:latin typeface="Bernard MT Condensed" panose="02050806060905020404" pitchFamily="18" charset="0"/>
              </a:rPr>
            </a:br>
            <a:r>
              <a:rPr lang="it-IT" dirty="0">
                <a:latin typeface="Bernard MT Condensed" panose="02050806060905020404" pitchFamily="18" charset="0"/>
              </a:rPr>
              <a:t>DI LAVORATORI</a:t>
            </a:r>
          </a:p>
        </p:txBody>
      </p:sp>
      <p:sp>
        <p:nvSpPr>
          <p:cNvPr id="3" name="Sottotitolo 2"/>
          <p:cNvSpPr>
            <a:spLocks noGrp="1"/>
          </p:cNvSpPr>
          <p:nvPr>
            <p:ph type="subTitle" idx="1"/>
          </p:nvPr>
        </p:nvSpPr>
        <p:spPr>
          <a:xfrm>
            <a:off x="2633934" y="3212975"/>
            <a:ext cx="4242321" cy="2690041"/>
          </a:xfrm>
        </p:spPr>
        <p:txBody>
          <a:bodyPr/>
          <a:lstStyle/>
          <a:p>
            <a:endParaRPr lang="it-IT" dirty="0"/>
          </a:p>
        </p:txBody>
      </p:sp>
      <p:sp>
        <p:nvSpPr>
          <p:cNvPr id="4" name="Segnaposto piè di pagina 3"/>
          <p:cNvSpPr>
            <a:spLocks noGrp="1"/>
          </p:cNvSpPr>
          <p:nvPr>
            <p:ph type="ftr" sz="quarter" idx="11"/>
          </p:nvPr>
        </p:nvSpPr>
        <p:spPr/>
        <p:txBody>
          <a:bodyPr/>
          <a:lstStyle/>
          <a:p>
            <a:r>
              <a:rPr lang="it-IT"/>
              <a:t>Verona, 13 giugno 2017</a:t>
            </a:r>
          </a:p>
        </p:txBody>
      </p:sp>
      <p:sp>
        <p:nvSpPr>
          <p:cNvPr id="5" name="Segnaposto numero diapositiva 4"/>
          <p:cNvSpPr>
            <a:spLocks noGrp="1"/>
          </p:cNvSpPr>
          <p:nvPr>
            <p:ph type="sldNum" sz="quarter" idx="12"/>
          </p:nvPr>
        </p:nvSpPr>
        <p:spPr/>
        <p:txBody>
          <a:bodyPr/>
          <a:lstStyle/>
          <a:p>
            <a:fld id="{B7F2A5E4-00A6-48EE-BC5B-C6DC0133A21C}" type="slidenum">
              <a:rPr lang="it-IT" smtClean="0"/>
              <a:t>1</a:t>
            </a:fld>
            <a:endParaRPr lang="it-IT"/>
          </a:p>
        </p:txBody>
      </p:sp>
      <p:pic>
        <p:nvPicPr>
          <p:cNvPr id="9" name="Immagin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35719" y="3140969"/>
            <a:ext cx="5238750" cy="3240360"/>
          </a:xfrm>
          <a:prstGeom prst="rect">
            <a:avLst/>
          </a:prstGeom>
        </p:spPr>
      </p:pic>
    </p:spTree>
    <p:extLst>
      <p:ext uri="{BB962C8B-B14F-4D97-AF65-F5344CB8AC3E}">
        <p14:creationId xmlns:p14="http://schemas.microsoft.com/office/powerpoint/2010/main" val="2291899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MODALITA’</a:t>
            </a:r>
          </a:p>
        </p:txBody>
      </p:sp>
      <p:sp>
        <p:nvSpPr>
          <p:cNvPr id="3" name="Segnaposto contenuto 2"/>
          <p:cNvSpPr>
            <a:spLocks noGrp="1"/>
          </p:cNvSpPr>
          <p:nvPr>
            <p:ph idx="1"/>
          </p:nvPr>
        </p:nvSpPr>
        <p:spPr/>
        <p:txBody>
          <a:bodyPr>
            <a:normAutofit fontScale="92500"/>
          </a:bodyPr>
          <a:lstStyle/>
          <a:p>
            <a:pPr marL="0" indent="0">
              <a:lnSpc>
                <a:spcPct val="200000"/>
              </a:lnSpc>
              <a:buNone/>
            </a:pPr>
            <a:r>
              <a:rPr lang="it-IT" sz="2400" dirty="0"/>
              <a:t>Il D.M. 10 agosto 2016 definisce gli standard operativi e le regole di trasmissione per effettuare la comunicazione preventiva di distacco  tramite </a:t>
            </a:r>
          </a:p>
          <a:p>
            <a:pPr marL="0" indent="0" algn="ctr">
              <a:lnSpc>
                <a:spcPct val="200000"/>
              </a:lnSpc>
              <a:buNone/>
            </a:pPr>
            <a:r>
              <a:rPr lang="it-IT" sz="3000" dirty="0">
                <a:solidFill>
                  <a:srgbClr val="FF0066"/>
                </a:solidFill>
                <a:effectLst>
                  <a:outerShdw blurRad="38100" dist="38100" dir="2700000" algn="tl">
                    <a:srgbClr val="000000">
                      <a:alpha val="43137"/>
                    </a:srgbClr>
                  </a:outerShdw>
                </a:effectLst>
              </a:rPr>
              <a:t>Modello </a:t>
            </a:r>
            <a:r>
              <a:rPr lang="it-IT" sz="3000" dirty="0" err="1">
                <a:solidFill>
                  <a:srgbClr val="FF0066"/>
                </a:solidFill>
                <a:effectLst>
                  <a:outerShdw blurRad="38100" dist="38100" dir="2700000" algn="tl">
                    <a:srgbClr val="000000">
                      <a:alpha val="43137"/>
                    </a:srgbClr>
                  </a:outerShdw>
                </a:effectLst>
              </a:rPr>
              <a:t>UNI_Distacco_UE</a:t>
            </a:r>
            <a:endParaRPr lang="it-IT" sz="3000" dirty="0">
              <a:effectLst>
                <a:outerShdw blurRad="38100" dist="38100" dir="2700000" algn="tl">
                  <a:srgbClr val="000000">
                    <a:alpha val="43137"/>
                  </a:srgbClr>
                </a:outerShdw>
              </a:effectLst>
            </a:endParaRPr>
          </a:p>
          <a:p>
            <a:pPr marL="0" indent="0" algn="ctr">
              <a:buNone/>
            </a:pPr>
            <a:endParaRPr lang="it-IT" dirty="0"/>
          </a:p>
        </p:txBody>
      </p:sp>
      <p:sp>
        <p:nvSpPr>
          <p:cNvPr id="4" name="Segnaposto piè di pagina 3"/>
          <p:cNvSpPr>
            <a:spLocks noGrp="1"/>
          </p:cNvSpPr>
          <p:nvPr>
            <p:ph type="ftr" sz="quarter" idx="11"/>
          </p:nvPr>
        </p:nvSpPr>
        <p:spPr/>
        <p:txBody>
          <a:bodyPr/>
          <a:lstStyle/>
          <a:p>
            <a:r>
              <a:rPr lang="it-IT"/>
              <a:t>Verona, 13 giugno 2017</a:t>
            </a:r>
          </a:p>
        </p:txBody>
      </p:sp>
      <p:sp>
        <p:nvSpPr>
          <p:cNvPr id="5" name="Segnaposto numero diapositiva 4"/>
          <p:cNvSpPr>
            <a:spLocks noGrp="1"/>
          </p:cNvSpPr>
          <p:nvPr>
            <p:ph type="sldNum" sz="quarter" idx="12"/>
          </p:nvPr>
        </p:nvSpPr>
        <p:spPr/>
        <p:txBody>
          <a:bodyPr/>
          <a:lstStyle/>
          <a:p>
            <a:fld id="{B7F2A5E4-00A6-48EE-BC5B-C6DC0133A21C}" type="slidenum">
              <a:rPr lang="it-IT" smtClean="0"/>
              <a:t>10</a:t>
            </a:fld>
            <a:endParaRPr lang="it-IT"/>
          </a:p>
        </p:txBody>
      </p:sp>
    </p:spTree>
    <p:extLst>
      <p:ext uri="{BB962C8B-B14F-4D97-AF65-F5344CB8AC3E}">
        <p14:creationId xmlns:p14="http://schemas.microsoft.com/office/powerpoint/2010/main" val="37253183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CREDENZIALI</a:t>
            </a:r>
          </a:p>
        </p:txBody>
      </p:sp>
      <p:sp>
        <p:nvSpPr>
          <p:cNvPr id="3" name="Segnaposto contenuto 2"/>
          <p:cNvSpPr>
            <a:spLocks noGrp="1"/>
          </p:cNvSpPr>
          <p:nvPr>
            <p:ph idx="1"/>
          </p:nvPr>
        </p:nvSpPr>
        <p:spPr>
          <a:xfrm>
            <a:off x="1907704" y="1772816"/>
            <a:ext cx="6591985" cy="4137662"/>
          </a:xfrm>
        </p:spPr>
        <p:txBody>
          <a:bodyPr>
            <a:noAutofit/>
          </a:bodyPr>
          <a:lstStyle/>
          <a:p>
            <a:pPr marL="0" indent="0">
              <a:lnSpc>
                <a:spcPct val="150000"/>
              </a:lnSpc>
              <a:buNone/>
            </a:pPr>
            <a:r>
              <a:rPr lang="it-IT" sz="2400" dirty="0"/>
              <a:t>L’azienda distaccante dovrà acquisire apposite credenziali di accesso al sistema disponibile sul portale istituzionale del Ministero del Lavoro e delle Politiche Sociali, attraverso una preventiva registrazione dei dati identificativi richiesti dal sistema.</a:t>
            </a:r>
          </a:p>
        </p:txBody>
      </p:sp>
      <p:sp>
        <p:nvSpPr>
          <p:cNvPr id="4" name="Segnaposto piè di pagina 3"/>
          <p:cNvSpPr>
            <a:spLocks noGrp="1"/>
          </p:cNvSpPr>
          <p:nvPr>
            <p:ph type="ftr" sz="quarter" idx="11"/>
          </p:nvPr>
        </p:nvSpPr>
        <p:spPr/>
        <p:txBody>
          <a:bodyPr/>
          <a:lstStyle/>
          <a:p>
            <a:r>
              <a:rPr lang="it-IT"/>
              <a:t>Verona, 13 giugno 2017</a:t>
            </a:r>
          </a:p>
        </p:txBody>
      </p:sp>
      <p:sp>
        <p:nvSpPr>
          <p:cNvPr id="5" name="Segnaposto numero diapositiva 4"/>
          <p:cNvSpPr>
            <a:spLocks noGrp="1"/>
          </p:cNvSpPr>
          <p:nvPr>
            <p:ph type="sldNum" sz="quarter" idx="12"/>
          </p:nvPr>
        </p:nvSpPr>
        <p:spPr/>
        <p:txBody>
          <a:bodyPr/>
          <a:lstStyle/>
          <a:p>
            <a:fld id="{B7F2A5E4-00A6-48EE-BC5B-C6DC0133A21C}" type="slidenum">
              <a:rPr lang="it-IT" smtClean="0"/>
              <a:t>11</a:t>
            </a:fld>
            <a:endParaRPr lang="it-IT"/>
          </a:p>
        </p:txBody>
      </p:sp>
    </p:spTree>
    <p:extLst>
      <p:ext uri="{BB962C8B-B14F-4D97-AF65-F5344CB8AC3E}">
        <p14:creationId xmlns:p14="http://schemas.microsoft.com/office/powerpoint/2010/main" val="14864115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2434282"/>
          </a:xfrm>
        </p:spPr>
        <p:txBody>
          <a:bodyPr>
            <a:normAutofit/>
          </a:bodyPr>
          <a:lstStyle/>
          <a:p>
            <a:pPr algn="r"/>
            <a:r>
              <a:rPr lang="it-IT" dirty="0">
                <a:solidFill>
                  <a:srgbClr val="FF6699"/>
                </a:solidFill>
                <a:effectLst>
                  <a:outerShdw blurRad="38100" dist="38100" dir="2700000" algn="tl">
                    <a:srgbClr val="000000">
                      <a:alpha val="43137"/>
                    </a:srgbClr>
                  </a:outerShdw>
                </a:effectLst>
              </a:rPr>
              <a:t>ANNULLAMENTO</a:t>
            </a:r>
            <a:br>
              <a:rPr lang="it-IT" dirty="0">
                <a:solidFill>
                  <a:srgbClr val="FF6699"/>
                </a:solidFill>
                <a:effectLst>
                  <a:outerShdw blurRad="38100" dist="38100" dir="2700000" algn="tl">
                    <a:srgbClr val="000000">
                      <a:alpha val="43137"/>
                    </a:srgbClr>
                  </a:outerShdw>
                </a:effectLst>
              </a:rPr>
            </a:br>
            <a:r>
              <a:rPr lang="it-IT" dirty="0">
                <a:solidFill>
                  <a:srgbClr val="FF6699"/>
                </a:solidFill>
                <a:effectLst>
                  <a:outerShdw blurRad="38100" dist="38100" dir="2700000" algn="tl">
                    <a:srgbClr val="000000">
                      <a:alpha val="43137"/>
                    </a:srgbClr>
                  </a:outerShdw>
                </a:effectLst>
              </a:rPr>
              <a:t>DELLA</a:t>
            </a:r>
            <a:br>
              <a:rPr lang="it-IT" dirty="0">
                <a:solidFill>
                  <a:srgbClr val="FF6699"/>
                </a:solidFill>
                <a:effectLst>
                  <a:outerShdw blurRad="38100" dist="38100" dir="2700000" algn="tl">
                    <a:srgbClr val="000000">
                      <a:alpha val="43137"/>
                    </a:srgbClr>
                  </a:outerShdw>
                </a:effectLst>
              </a:rPr>
            </a:br>
            <a:r>
              <a:rPr lang="it-IT" dirty="0">
                <a:solidFill>
                  <a:srgbClr val="FF6699"/>
                </a:solidFill>
                <a:effectLst>
                  <a:outerShdw blurRad="38100" dist="38100" dir="2700000" algn="tl">
                    <a:srgbClr val="000000">
                      <a:alpha val="43137"/>
                    </a:srgbClr>
                  </a:outerShdw>
                </a:effectLst>
              </a:rPr>
              <a:t>COMUNICAZIONE PREVENTIVA</a:t>
            </a:r>
          </a:p>
        </p:txBody>
      </p:sp>
      <p:sp>
        <p:nvSpPr>
          <p:cNvPr id="3" name="Segnaposto contenuto 2"/>
          <p:cNvSpPr>
            <a:spLocks noGrp="1"/>
          </p:cNvSpPr>
          <p:nvPr>
            <p:ph idx="1"/>
          </p:nvPr>
        </p:nvSpPr>
        <p:spPr>
          <a:xfrm>
            <a:off x="457200" y="2564904"/>
            <a:ext cx="8229600" cy="3561259"/>
          </a:xfrm>
        </p:spPr>
        <p:txBody>
          <a:bodyPr/>
          <a:lstStyle/>
          <a:p>
            <a:pPr marL="0" indent="0" algn="ctr">
              <a:buNone/>
            </a:pPr>
            <a:r>
              <a:rPr lang="it-IT"/>
              <a:t> </a:t>
            </a:r>
          </a:p>
          <a:p>
            <a:pPr marL="0" indent="0" algn="ctr">
              <a:lnSpc>
                <a:spcPct val="150000"/>
              </a:lnSpc>
              <a:buNone/>
            </a:pPr>
            <a:r>
              <a:rPr lang="it-IT" sz="2400"/>
              <a:t>QUANDO SIA NECESSARIA LA CANCELLAZIONE/CORREZIONE DEI DATI INDISPENSABILI PER L’IDENTIFICAZIONE DEI SOGGETTI</a:t>
            </a:r>
          </a:p>
        </p:txBody>
      </p:sp>
      <p:sp>
        <p:nvSpPr>
          <p:cNvPr id="4" name="Segnaposto piè di pagina 3"/>
          <p:cNvSpPr>
            <a:spLocks noGrp="1"/>
          </p:cNvSpPr>
          <p:nvPr>
            <p:ph type="ftr" sz="quarter" idx="11"/>
          </p:nvPr>
        </p:nvSpPr>
        <p:spPr/>
        <p:txBody>
          <a:bodyPr/>
          <a:lstStyle/>
          <a:p>
            <a:r>
              <a:rPr lang="it-IT"/>
              <a:t>Verona, 13 giugno 2017</a:t>
            </a:r>
          </a:p>
        </p:txBody>
      </p:sp>
      <p:sp>
        <p:nvSpPr>
          <p:cNvPr id="5" name="Segnaposto numero diapositiva 4"/>
          <p:cNvSpPr>
            <a:spLocks noGrp="1"/>
          </p:cNvSpPr>
          <p:nvPr>
            <p:ph type="sldNum" sz="quarter" idx="12"/>
          </p:nvPr>
        </p:nvSpPr>
        <p:spPr/>
        <p:txBody>
          <a:bodyPr/>
          <a:lstStyle/>
          <a:p>
            <a:fld id="{B7F2A5E4-00A6-48EE-BC5B-C6DC0133A21C}" type="slidenum">
              <a:rPr lang="it-IT" smtClean="0"/>
              <a:t>12</a:t>
            </a:fld>
            <a:endParaRPr lang="it-IT"/>
          </a:p>
        </p:txBody>
      </p:sp>
    </p:spTree>
    <p:extLst>
      <p:ext uri="{BB962C8B-B14F-4D97-AF65-F5344CB8AC3E}">
        <p14:creationId xmlns:p14="http://schemas.microsoft.com/office/powerpoint/2010/main" val="12926839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Elementi essenziali</a:t>
            </a:r>
            <a:endParaRPr lang="it-IT"/>
          </a:p>
        </p:txBody>
      </p:sp>
      <p:sp>
        <p:nvSpPr>
          <p:cNvPr id="3" name="Segnaposto contenuto 2"/>
          <p:cNvSpPr>
            <a:spLocks noGrp="1"/>
          </p:cNvSpPr>
          <p:nvPr>
            <p:ph idx="1"/>
          </p:nvPr>
        </p:nvSpPr>
        <p:spPr>
          <a:xfrm>
            <a:off x="1942415" y="1556792"/>
            <a:ext cx="6591985" cy="4354430"/>
          </a:xfrm>
        </p:spPr>
        <p:txBody>
          <a:bodyPr>
            <a:normAutofit/>
          </a:bodyPr>
          <a:lstStyle/>
          <a:p>
            <a:pPr>
              <a:lnSpc>
                <a:spcPct val="150000"/>
              </a:lnSpc>
            </a:pPr>
            <a:r>
              <a:rPr lang="it-IT" sz="2000"/>
              <a:t>CODICE IDENTIFICATIVO E LO STATO DI STABILIMENTO DEL PRESTATORE DI </a:t>
            </a:r>
            <a:r>
              <a:rPr lang="it-IT" sz="2000" smtClean="0"/>
              <a:t>SERVIZI</a:t>
            </a:r>
          </a:p>
          <a:p>
            <a:pPr marL="0" indent="0">
              <a:lnSpc>
                <a:spcPct val="150000"/>
              </a:lnSpc>
              <a:buNone/>
            </a:pPr>
            <a:endParaRPr lang="it-IT" sz="2000"/>
          </a:p>
          <a:p>
            <a:pPr>
              <a:lnSpc>
                <a:spcPct val="150000"/>
              </a:lnSpc>
            </a:pPr>
            <a:r>
              <a:rPr lang="it-IT" sz="2000"/>
              <a:t>CODICE FISCALE AZIENDA DEL SOGGETTO </a:t>
            </a:r>
            <a:r>
              <a:rPr lang="it-IT" sz="2000" smtClean="0"/>
              <a:t>DISTACCATARIO</a:t>
            </a:r>
          </a:p>
          <a:p>
            <a:pPr marL="0" indent="0">
              <a:lnSpc>
                <a:spcPct val="150000"/>
              </a:lnSpc>
              <a:buNone/>
            </a:pPr>
            <a:endParaRPr lang="it-IT" sz="2000"/>
          </a:p>
          <a:p>
            <a:pPr>
              <a:lnSpc>
                <a:spcPct val="150000"/>
              </a:lnSpc>
            </a:pPr>
            <a:r>
              <a:rPr lang="it-IT" sz="2000"/>
              <a:t>CODICE IDENTIFICATIVO, STATO DI NASCITA E CITTADINANZA DEL LAVORATORE DISTACCATO</a:t>
            </a:r>
          </a:p>
        </p:txBody>
      </p:sp>
      <p:sp>
        <p:nvSpPr>
          <p:cNvPr id="4" name="Segnaposto piè di pagina 3"/>
          <p:cNvSpPr>
            <a:spLocks noGrp="1"/>
          </p:cNvSpPr>
          <p:nvPr>
            <p:ph type="ftr" sz="quarter" idx="11"/>
          </p:nvPr>
        </p:nvSpPr>
        <p:spPr/>
        <p:txBody>
          <a:bodyPr/>
          <a:lstStyle/>
          <a:p>
            <a:r>
              <a:rPr lang="it-IT"/>
              <a:t>Verona, 13 giugno 2017</a:t>
            </a:r>
          </a:p>
        </p:txBody>
      </p:sp>
      <p:sp>
        <p:nvSpPr>
          <p:cNvPr id="5" name="Segnaposto numero diapositiva 4"/>
          <p:cNvSpPr>
            <a:spLocks noGrp="1"/>
          </p:cNvSpPr>
          <p:nvPr>
            <p:ph type="sldNum" sz="quarter" idx="12"/>
          </p:nvPr>
        </p:nvSpPr>
        <p:spPr/>
        <p:txBody>
          <a:bodyPr/>
          <a:lstStyle/>
          <a:p>
            <a:fld id="{B7F2A5E4-00A6-48EE-BC5B-C6DC0133A21C}" type="slidenum">
              <a:rPr lang="it-IT" smtClean="0"/>
              <a:t>13</a:t>
            </a:fld>
            <a:endParaRPr lang="it-IT"/>
          </a:p>
        </p:txBody>
      </p:sp>
    </p:spTree>
    <p:extLst>
      <p:ext uri="{BB962C8B-B14F-4D97-AF65-F5344CB8AC3E}">
        <p14:creationId xmlns:p14="http://schemas.microsoft.com/office/powerpoint/2010/main" val="15020479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TERMINE</a:t>
            </a:r>
          </a:p>
        </p:txBody>
      </p:sp>
      <p:sp>
        <p:nvSpPr>
          <p:cNvPr id="3" name="Segnaposto contenuto 2"/>
          <p:cNvSpPr>
            <a:spLocks noGrp="1"/>
          </p:cNvSpPr>
          <p:nvPr>
            <p:ph idx="1"/>
          </p:nvPr>
        </p:nvSpPr>
        <p:spPr/>
        <p:txBody>
          <a:bodyPr>
            <a:normAutofit/>
          </a:bodyPr>
          <a:lstStyle/>
          <a:p>
            <a:pPr marL="0" indent="0" algn="ctr">
              <a:lnSpc>
                <a:spcPct val="150000"/>
              </a:lnSpc>
              <a:buNone/>
            </a:pPr>
            <a:r>
              <a:rPr lang="it-IT" sz="2800"/>
              <a:t>ENTRO LE ORE 24 DEL GIORNO ANTECEDENTE L’INIZIO DEL DISTACCO DEL LAVORATORE</a:t>
            </a:r>
          </a:p>
        </p:txBody>
      </p:sp>
      <p:sp>
        <p:nvSpPr>
          <p:cNvPr id="4" name="Segnaposto piè di pagina 3"/>
          <p:cNvSpPr>
            <a:spLocks noGrp="1"/>
          </p:cNvSpPr>
          <p:nvPr>
            <p:ph type="ftr" sz="quarter" idx="11"/>
          </p:nvPr>
        </p:nvSpPr>
        <p:spPr/>
        <p:txBody>
          <a:bodyPr/>
          <a:lstStyle/>
          <a:p>
            <a:r>
              <a:rPr lang="it-IT"/>
              <a:t>Verona, 13 giugno 2017</a:t>
            </a:r>
          </a:p>
        </p:txBody>
      </p:sp>
      <p:sp>
        <p:nvSpPr>
          <p:cNvPr id="5" name="Segnaposto numero diapositiva 4"/>
          <p:cNvSpPr>
            <a:spLocks noGrp="1"/>
          </p:cNvSpPr>
          <p:nvPr>
            <p:ph type="sldNum" sz="quarter" idx="12"/>
          </p:nvPr>
        </p:nvSpPr>
        <p:spPr/>
        <p:txBody>
          <a:bodyPr/>
          <a:lstStyle/>
          <a:p>
            <a:fld id="{B7F2A5E4-00A6-48EE-BC5B-C6DC0133A21C}" type="slidenum">
              <a:rPr lang="it-IT" smtClean="0"/>
              <a:t>14</a:t>
            </a:fld>
            <a:endParaRPr lang="it-IT"/>
          </a:p>
        </p:txBody>
      </p:sp>
    </p:spTree>
    <p:extLst>
      <p:ext uri="{BB962C8B-B14F-4D97-AF65-F5344CB8AC3E}">
        <p14:creationId xmlns:p14="http://schemas.microsoft.com/office/powerpoint/2010/main" val="30942294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a:solidFill>
                  <a:srgbClr val="FF7C80"/>
                </a:solidFill>
                <a:effectLst>
                  <a:outerShdw blurRad="38100" dist="38100" dir="2700000" algn="tl">
                    <a:srgbClr val="000000">
                      <a:alpha val="43137"/>
                    </a:srgbClr>
                  </a:outerShdw>
                </a:effectLst>
              </a:rPr>
              <a:t>MODIFICHE /VARIAZIONI</a:t>
            </a:r>
          </a:p>
        </p:txBody>
      </p:sp>
      <p:sp>
        <p:nvSpPr>
          <p:cNvPr id="3" name="Segnaposto contenuto 2"/>
          <p:cNvSpPr>
            <a:spLocks noGrp="1"/>
          </p:cNvSpPr>
          <p:nvPr>
            <p:ph sz="half" idx="1"/>
          </p:nvPr>
        </p:nvSpPr>
        <p:spPr>
          <a:xfrm>
            <a:off x="539552" y="1844824"/>
            <a:ext cx="8136904" cy="1728191"/>
          </a:xfrm>
        </p:spPr>
        <p:txBody>
          <a:bodyPr/>
          <a:lstStyle/>
          <a:p>
            <a:pPr marL="0" indent="0" algn="ctr">
              <a:buNone/>
            </a:pPr>
            <a:r>
              <a:rPr lang="it-IT"/>
              <a:t>PURCHE’ RIGUARDANTI INFORMAZIONI </a:t>
            </a:r>
          </a:p>
          <a:p>
            <a:pPr marL="0" indent="0" algn="ctr">
              <a:buNone/>
            </a:pPr>
            <a:r>
              <a:rPr lang="it-IT"/>
              <a:t>NON ESSENZIALI </a:t>
            </a:r>
          </a:p>
          <a:p>
            <a:pPr marL="0" indent="0" algn="ctr">
              <a:buNone/>
            </a:pPr>
            <a:r>
              <a:rPr lang="it-IT"/>
              <a:t>PER L’IDENTIFICAZIONE DELLE PARTI</a:t>
            </a:r>
          </a:p>
          <a:p>
            <a:pPr marL="0" indent="0">
              <a:buNone/>
            </a:pPr>
            <a:endParaRPr lang="it-IT"/>
          </a:p>
        </p:txBody>
      </p:sp>
      <p:sp>
        <p:nvSpPr>
          <p:cNvPr id="4" name="Segnaposto contenuto 3"/>
          <p:cNvSpPr>
            <a:spLocks noGrp="1"/>
          </p:cNvSpPr>
          <p:nvPr>
            <p:ph sz="half" idx="2"/>
          </p:nvPr>
        </p:nvSpPr>
        <p:spPr>
          <a:xfrm>
            <a:off x="611560" y="4149080"/>
            <a:ext cx="8075240" cy="1977083"/>
          </a:xfrm>
        </p:spPr>
        <p:txBody>
          <a:bodyPr>
            <a:normAutofit/>
          </a:bodyPr>
          <a:lstStyle/>
          <a:p>
            <a:pPr marL="0" indent="0" algn="ctr">
              <a:buNone/>
            </a:pPr>
            <a:r>
              <a:rPr lang="it-IT" sz="3600">
                <a:solidFill>
                  <a:srgbClr val="FF7C80"/>
                </a:solidFill>
                <a:effectLst>
                  <a:outerShdw blurRad="38100" dist="38100" dir="2700000" algn="tl">
                    <a:srgbClr val="000000">
                      <a:alpha val="43137"/>
                    </a:srgbClr>
                  </a:outerShdw>
                </a:effectLst>
                <a:latin typeface="+mj-lt"/>
                <a:ea typeface="+mj-ea"/>
                <a:cs typeface="+mj-cs"/>
              </a:rPr>
              <a:t>DA EFFETTUARSI ENTRO LE ORE 24</a:t>
            </a:r>
          </a:p>
          <a:p>
            <a:pPr marL="0" indent="0" algn="ctr">
              <a:buNone/>
            </a:pPr>
            <a:r>
              <a:rPr lang="it-IT" sz="3600">
                <a:solidFill>
                  <a:srgbClr val="FF7C80"/>
                </a:solidFill>
                <a:effectLst>
                  <a:outerShdw blurRad="38100" dist="38100" dir="2700000" algn="tl">
                    <a:srgbClr val="000000">
                      <a:alpha val="43137"/>
                    </a:srgbClr>
                  </a:outerShdw>
                </a:effectLst>
                <a:latin typeface="+mj-lt"/>
                <a:ea typeface="+mj-ea"/>
                <a:cs typeface="+mj-cs"/>
              </a:rPr>
              <a:t>DEL QUINTO GIORNO SUCCESSIVO  ALL’EVENTO MODIFICATIVO</a:t>
            </a:r>
          </a:p>
        </p:txBody>
      </p:sp>
      <p:sp>
        <p:nvSpPr>
          <p:cNvPr id="5" name="Segnaposto piè di pagina 4"/>
          <p:cNvSpPr>
            <a:spLocks noGrp="1"/>
          </p:cNvSpPr>
          <p:nvPr>
            <p:ph type="ftr" sz="quarter" idx="11"/>
          </p:nvPr>
        </p:nvSpPr>
        <p:spPr/>
        <p:txBody>
          <a:bodyPr/>
          <a:lstStyle/>
          <a:p>
            <a:r>
              <a:rPr lang="it-IT"/>
              <a:t>Verona, 13 giugno 2017</a:t>
            </a:r>
          </a:p>
        </p:txBody>
      </p:sp>
      <p:sp>
        <p:nvSpPr>
          <p:cNvPr id="6" name="Segnaposto numero diapositiva 5"/>
          <p:cNvSpPr>
            <a:spLocks noGrp="1"/>
          </p:cNvSpPr>
          <p:nvPr>
            <p:ph type="sldNum" sz="quarter" idx="12"/>
          </p:nvPr>
        </p:nvSpPr>
        <p:spPr/>
        <p:txBody>
          <a:bodyPr/>
          <a:lstStyle/>
          <a:p>
            <a:fld id="{B7F2A5E4-00A6-48EE-BC5B-C6DC0133A21C}" type="slidenum">
              <a:rPr lang="it-IT" smtClean="0"/>
              <a:t>15</a:t>
            </a:fld>
            <a:endParaRPr lang="it-IT"/>
          </a:p>
        </p:txBody>
      </p:sp>
    </p:spTree>
    <p:extLst>
      <p:ext uri="{BB962C8B-B14F-4D97-AF65-F5344CB8AC3E}">
        <p14:creationId xmlns:p14="http://schemas.microsoft.com/office/powerpoint/2010/main" val="14002208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SANZIONE</a:t>
            </a:r>
          </a:p>
        </p:txBody>
      </p:sp>
      <p:sp>
        <p:nvSpPr>
          <p:cNvPr id="3" name="Segnaposto contenuto 2"/>
          <p:cNvSpPr>
            <a:spLocks noGrp="1"/>
          </p:cNvSpPr>
          <p:nvPr>
            <p:ph idx="1"/>
          </p:nvPr>
        </p:nvSpPr>
        <p:spPr>
          <a:xfrm>
            <a:off x="1942415" y="1628800"/>
            <a:ext cx="6591985" cy="4464496"/>
          </a:xfrm>
        </p:spPr>
        <p:txBody>
          <a:bodyPr>
            <a:normAutofit/>
          </a:bodyPr>
          <a:lstStyle/>
          <a:p>
            <a:r>
              <a:rPr lang="it-IT" sz="2000"/>
              <a:t>MANCATA COMUNICAZIONE PREVENTIVA </a:t>
            </a:r>
            <a:endParaRPr lang="it-IT" sz="2000" smtClean="0"/>
          </a:p>
          <a:p>
            <a:pPr marL="0" indent="0">
              <a:buNone/>
            </a:pPr>
            <a:endParaRPr lang="it-IT" sz="2000"/>
          </a:p>
          <a:p>
            <a:r>
              <a:rPr lang="it-IT" sz="2000"/>
              <a:t>ANNULLAMENTO/NUOVA COMUNICAZIONE DI DATI ESSENZIALI </a:t>
            </a:r>
            <a:endParaRPr lang="it-IT" sz="2000" smtClean="0"/>
          </a:p>
          <a:p>
            <a:endParaRPr lang="it-IT" sz="2000"/>
          </a:p>
          <a:p>
            <a:r>
              <a:rPr lang="it-IT" sz="2000"/>
              <a:t>MODIFICHE SUCCESSIVE DI DATI NON ESSENZIALI</a:t>
            </a:r>
          </a:p>
          <a:p>
            <a:pPr marL="0" indent="0">
              <a:buNone/>
            </a:pPr>
            <a:endParaRPr lang="it-IT" sz="2000"/>
          </a:p>
          <a:p>
            <a:pPr marL="0" indent="0" algn="ctr">
              <a:buNone/>
            </a:pPr>
            <a:r>
              <a:rPr lang="it-IT" sz="2000"/>
              <a:t>DA € 150 A € 500 PER CIASCUNA VIOLAZIONE E PER OGNI LAVORATORE INTERESSATO</a:t>
            </a:r>
          </a:p>
          <a:p>
            <a:pPr marL="0" indent="0" algn="ctr">
              <a:buNone/>
            </a:pPr>
            <a:endParaRPr lang="it-IT" sz="2000" smtClean="0"/>
          </a:p>
          <a:p>
            <a:pPr marL="0" indent="0" algn="ctr">
              <a:buNone/>
            </a:pPr>
            <a:r>
              <a:rPr lang="it-IT" sz="2000" smtClean="0"/>
              <a:t>MAI </a:t>
            </a:r>
            <a:r>
              <a:rPr lang="it-IT" sz="2000"/>
              <a:t>SUPERIORE A € 150.000</a:t>
            </a:r>
          </a:p>
        </p:txBody>
      </p:sp>
      <p:sp>
        <p:nvSpPr>
          <p:cNvPr id="4" name="Segnaposto piè di pagina 3"/>
          <p:cNvSpPr>
            <a:spLocks noGrp="1"/>
          </p:cNvSpPr>
          <p:nvPr>
            <p:ph type="ftr" sz="quarter" idx="11"/>
          </p:nvPr>
        </p:nvSpPr>
        <p:spPr/>
        <p:txBody>
          <a:bodyPr/>
          <a:lstStyle/>
          <a:p>
            <a:r>
              <a:rPr lang="it-IT"/>
              <a:t>Verona, 13 giugno 2017</a:t>
            </a:r>
          </a:p>
        </p:txBody>
      </p:sp>
      <p:sp>
        <p:nvSpPr>
          <p:cNvPr id="5" name="Segnaposto numero diapositiva 4"/>
          <p:cNvSpPr>
            <a:spLocks noGrp="1"/>
          </p:cNvSpPr>
          <p:nvPr>
            <p:ph type="sldNum" sz="quarter" idx="12"/>
          </p:nvPr>
        </p:nvSpPr>
        <p:spPr/>
        <p:txBody>
          <a:bodyPr/>
          <a:lstStyle/>
          <a:p>
            <a:fld id="{B7F2A5E4-00A6-48EE-BC5B-C6DC0133A21C}" type="slidenum">
              <a:rPr lang="it-IT" smtClean="0"/>
              <a:t>16</a:t>
            </a:fld>
            <a:endParaRPr lang="it-IT"/>
          </a:p>
        </p:txBody>
      </p:sp>
    </p:spTree>
    <p:extLst>
      <p:ext uri="{BB962C8B-B14F-4D97-AF65-F5344CB8AC3E}">
        <p14:creationId xmlns:p14="http://schemas.microsoft.com/office/powerpoint/2010/main" val="17405840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11560" y="260648"/>
            <a:ext cx="7632848" cy="1440160"/>
          </a:xfrm>
        </p:spPr>
        <p:txBody>
          <a:bodyPr>
            <a:normAutofit/>
          </a:bodyPr>
          <a:lstStyle/>
          <a:p>
            <a:pPr algn="r"/>
            <a:r>
              <a:rPr lang="it-IT" sz="4900" dirty="0">
                <a:solidFill>
                  <a:srgbClr val="FF7C80"/>
                </a:solidFill>
                <a:effectLst>
                  <a:outerShdw blurRad="38100" dist="38100" dir="2700000" algn="tl">
                    <a:srgbClr val="000000">
                      <a:alpha val="43137"/>
                    </a:srgbClr>
                  </a:outerShdw>
                </a:effectLst>
              </a:rPr>
              <a:t>OBBLIGO</a:t>
            </a:r>
            <a:r>
              <a:rPr lang="it-IT" sz="4900" dirty="0"/>
              <a:t/>
            </a:r>
            <a:br>
              <a:rPr lang="it-IT" sz="4900" dirty="0"/>
            </a:br>
            <a:r>
              <a:rPr lang="it-IT" sz="3600" dirty="0"/>
              <a:t>DI</a:t>
            </a:r>
          </a:p>
        </p:txBody>
      </p:sp>
      <p:sp>
        <p:nvSpPr>
          <p:cNvPr id="3" name="Segnaposto contenuto 2"/>
          <p:cNvSpPr>
            <a:spLocks noGrp="1"/>
          </p:cNvSpPr>
          <p:nvPr>
            <p:ph idx="1"/>
          </p:nvPr>
        </p:nvSpPr>
        <p:spPr>
          <a:xfrm>
            <a:off x="457200" y="1556792"/>
            <a:ext cx="8229600" cy="4680520"/>
          </a:xfrm>
        </p:spPr>
        <p:txBody>
          <a:bodyPr>
            <a:normAutofit lnSpcReduction="10000"/>
          </a:bodyPr>
          <a:lstStyle/>
          <a:p>
            <a:pPr marL="0" indent="0" algn="ctr">
              <a:lnSpc>
                <a:spcPct val="150000"/>
              </a:lnSpc>
              <a:buNone/>
            </a:pPr>
            <a:endParaRPr lang="it-IT" sz="2400" smtClean="0"/>
          </a:p>
          <a:p>
            <a:pPr marL="0" indent="0" algn="ctr">
              <a:lnSpc>
                <a:spcPct val="150000"/>
              </a:lnSpc>
              <a:buNone/>
            </a:pPr>
            <a:r>
              <a:rPr lang="it-IT" sz="2400" smtClean="0"/>
              <a:t>CONSERVARE</a:t>
            </a:r>
            <a:r>
              <a:rPr lang="it-IT" sz="2400"/>
              <a:t>, IN LINGUA ITALIANA, LA DOCUMENTAZIONE IN MATERIA DI LAVORO (contratto di lavoro, lettera di assunzione, prospetti di paga, comunicazione di assunzione e il certificato relativo alla legislazione di sicurezza sociale)</a:t>
            </a:r>
          </a:p>
          <a:p>
            <a:pPr marL="0" indent="0" algn="ctr">
              <a:lnSpc>
                <a:spcPct val="150000"/>
              </a:lnSpc>
              <a:buNone/>
            </a:pPr>
            <a:r>
              <a:rPr lang="it-IT" sz="2400"/>
              <a:t>DURANTE IL DISTACCO E FINO A 2 ANNI DALLA SUA CESSAZIONE </a:t>
            </a:r>
          </a:p>
          <a:p>
            <a:pPr marL="0" indent="0">
              <a:buNone/>
            </a:pPr>
            <a:endParaRPr lang="it-IT"/>
          </a:p>
        </p:txBody>
      </p:sp>
      <p:sp>
        <p:nvSpPr>
          <p:cNvPr id="4" name="Segnaposto piè di pagina 3"/>
          <p:cNvSpPr>
            <a:spLocks noGrp="1"/>
          </p:cNvSpPr>
          <p:nvPr>
            <p:ph type="ftr" sz="quarter" idx="11"/>
          </p:nvPr>
        </p:nvSpPr>
        <p:spPr/>
        <p:txBody>
          <a:bodyPr/>
          <a:lstStyle/>
          <a:p>
            <a:r>
              <a:rPr lang="it-IT"/>
              <a:t>Verona, 13 giugno 2017</a:t>
            </a:r>
          </a:p>
        </p:txBody>
      </p:sp>
      <p:sp>
        <p:nvSpPr>
          <p:cNvPr id="5" name="Segnaposto numero diapositiva 4"/>
          <p:cNvSpPr>
            <a:spLocks noGrp="1"/>
          </p:cNvSpPr>
          <p:nvPr>
            <p:ph type="sldNum" sz="quarter" idx="12"/>
          </p:nvPr>
        </p:nvSpPr>
        <p:spPr/>
        <p:txBody>
          <a:bodyPr/>
          <a:lstStyle/>
          <a:p>
            <a:fld id="{B7F2A5E4-00A6-48EE-BC5B-C6DC0133A21C}" type="slidenum">
              <a:rPr lang="it-IT" smtClean="0"/>
              <a:t>17</a:t>
            </a:fld>
            <a:endParaRPr lang="it-IT"/>
          </a:p>
        </p:txBody>
      </p:sp>
    </p:spTree>
    <p:extLst>
      <p:ext uri="{BB962C8B-B14F-4D97-AF65-F5344CB8AC3E}">
        <p14:creationId xmlns:p14="http://schemas.microsoft.com/office/powerpoint/2010/main" val="26087420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SANZIONE</a:t>
            </a:r>
          </a:p>
        </p:txBody>
      </p:sp>
      <p:sp>
        <p:nvSpPr>
          <p:cNvPr id="3" name="Segnaposto contenuto 2"/>
          <p:cNvSpPr>
            <a:spLocks noGrp="1"/>
          </p:cNvSpPr>
          <p:nvPr>
            <p:ph idx="1"/>
          </p:nvPr>
        </p:nvSpPr>
        <p:spPr/>
        <p:txBody>
          <a:bodyPr/>
          <a:lstStyle/>
          <a:p>
            <a:pPr marL="0" indent="0">
              <a:buNone/>
            </a:pPr>
            <a:endParaRPr lang="it-IT" dirty="0"/>
          </a:p>
          <a:p>
            <a:pPr marL="0" indent="0" algn="ctr">
              <a:buNone/>
            </a:pPr>
            <a:r>
              <a:rPr lang="it-IT" sz="2400" dirty="0"/>
              <a:t>DA € 500 A € 3.000 PER OGNI LAVORATORE INTERESSATO</a:t>
            </a:r>
          </a:p>
          <a:p>
            <a:pPr marL="0" indent="0" algn="ctr">
              <a:buNone/>
            </a:pPr>
            <a:endParaRPr lang="it-IT" sz="2400" dirty="0"/>
          </a:p>
          <a:p>
            <a:pPr marL="0" indent="0" algn="ctr">
              <a:buNone/>
            </a:pPr>
            <a:r>
              <a:rPr lang="it-IT" sz="2400" dirty="0"/>
              <a:t>MAI SUPERIORE A € 150.000</a:t>
            </a:r>
          </a:p>
        </p:txBody>
      </p:sp>
      <p:sp>
        <p:nvSpPr>
          <p:cNvPr id="4" name="Segnaposto piè di pagina 3"/>
          <p:cNvSpPr>
            <a:spLocks noGrp="1"/>
          </p:cNvSpPr>
          <p:nvPr>
            <p:ph type="ftr" sz="quarter" idx="11"/>
          </p:nvPr>
        </p:nvSpPr>
        <p:spPr/>
        <p:txBody>
          <a:bodyPr/>
          <a:lstStyle/>
          <a:p>
            <a:r>
              <a:rPr lang="it-IT"/>
              <a:t>Verona, 13 giugno 2017</a:t>
            </a:r>
          </a:p>
        </p:txBody>
      </p:sp>
      <p:sp>
        <p:nvSpPr>
          <p:cNvPr id="5" name="Segnaposto numero diapositiva 4"/>
          <p:cNvSpPr>
            <a:spLocks noGrp="1"/>
          </p:cNvSpPr>
          <p:nvPr>
            <p:ph type="sldNum" sz="quarter" idx="12"/>
          </p:nvPr>
        </p:nvSpPr>
        <p:spPr/>
        <p:txBody>
          <a:bodyPr/>
          <a:lstStyle/>
          <a:p>
            <a:fld id="{B7F2A5E4-00A6-48EE-BC5B-C6DC0133A21C}" type="slidenum">
              <a:rPr lang="it-IT" smtClean="0"/>
              <a:t>18</a:t>
            </a:fld>
            <a:endParaRPr lang="it-IT"/>
          </a:p>
        </p:txBody>
      </p:sp>
    </p:spTree>
    <p:extLst>
      <p:ext uri="{BB962C8B-B14F-4D97-AF65-F5344CB8AC3E}">
        <p14:creationId xmlns:p14="http://schemas.microsoft.com/office/powerpoint/2010/main" val="36725132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498178"/>
          </a:xfrm>
        </p:spPr>
        <p:txBody>
          <a:bodyPr>
            <a:normAutofit/>
          </a:bodyPr>
          <a:lstStyle/>
          <a:p>
            <a:pPr algn="r"/>
            <a:r>
              <a:rPr lang="it-IT" sz="4900" dirty="0">
                <a:solidFill>
                  <a:srgbClr val="FF7C80"/>
                </a:solidFill>
                <a:effectLst>
                  <a:outerShdw blurRad="38100" dist="38100" dir="2700000" algn="tl">
                    <a:srgbClr val="000000">
                      <a:alpha val="43137"/>
                    </a:srgbClr>
                  </a:outerShdw>
                </a:effectLst>
              </a:rPr>
              <a:t>OBBLIGO</a:t>
            </a:r>
            <a:r>
              <a:rPr lang="it-IT" dirty="0"/>
              <a:t> </a:t>
            </a:r>
            <a:br>
              <a:rPr lang="it-IT" dirty="0"/>
            </a:br>
            <a:r>
              <a:rPr lang="it-IT" dirty="0"/>
              <a:t>DI </a:t>
            </a:r>
          </a:p>
        </p:txBody>
      </p:sp>
      <p:sp>
        <p:nvSpPr>
          <p:cNvPr id="3" name="Segnaposto contenuto 2"/>
          <p:cNvSpPr>
            <a:spLocks noGrp="1"/>
          </p:cNvSpPr>
          <p:nvPr>
            <p:ph idx="1"/>
          </p:nvPr>
        </p:nvSpPr>
        <p:spPr>
          <a:xfrm>
            <a:off x="457200" y="1988840"/>
            <a:ext cx="8229600" cy="4137323"/>
          </a:xfrm>
        </p:spPr>
        <p:txBody>
          <a:bodyPr>
            <a:normAutofit/>
          </a:bodyPr>
          <a:lstStyle/>
          <a:p>
            <a:pPr marL="0" indent="0" algn="ctr">
              <a:lnSpc>
                <a:spcPct val="150000"/>
              </a:lnSpc>
              <a:buNone/>
            </a:pPr>
            <a:r>
              <a:rPr lang="it-IT" sz="2400"/>
              <a:t>DESIGNARE UN REFERENTE ELETTIVAMENTE DOMICILIATO IN ITALIA PER INVIARE E RICEVERE ATTI E DOCUMENTI</a:t>
            </a:r>
          </a:p>
          <a:p>
            <a:pPr marL="0" indent="0" algn="ctr">
              <a:lnSpc>
                <a:spcPct val="150000"/>
              </a:lnSpc>
              <a:buNone/>
            </a:pPr>
            <a:r>
              <a:rPr lang="it-IT" sz="2400"/>
              <a:t>IN DIFETTO SI CONSIDERERA’ SEDE DEL DISTACCANTE LA SEDE LEGALE/RESIDENZA DEL DESTINATARIO DELLA PRESTAZIONE DI SERVIZI</a:t>
            </a:r>
          </a:p>
        </p:txBody>
      </p:sp>
      <p:sp>
        <p:nvSpPr>
          <p:cNvPr id="4" name="Segnaposto piè di pagina 3"/>
          <p:cNvSpPr>
            <a:spLocks noGrp="1"/>
          </p:cNvSpPr>
          <p:nvPr>
            <p:ph type="ftr" sz="quarter" idx="11"/>
          </p:nvPr>
        </p:nvSpPr>
        <p:spPr/>
        <p:txBody>
          <a:bodyPr/>
          <a:lstStyle/>
          <a:p>
            <a:r>
              <a:rPr lang="it-IT"/>
              <a:t>Verona, 13 giugno 2017</a:t>
            </a:r>
          </a:p>
        </p:txBody>
      </p:sp>
      <p:sp>
        <p:nvSpPr>
          <p:cNvPr id="5" name="Segnaposto numero diapositiva 4"/>
          <p:cNvSpPr>
            <a:spLocks noGrp="1"/>
          </p:cNvSpPr>
          <p:nvPr>
            <p:ph type="sldNum" sz="quarter" idx="12"/>
          </p:nvPr>
        </p:nvSpPr>
        <p:spPr/>
        <p:txBody>
          <a:bodyPr/>
          <a:lstStyle/>
          <a:p>
            <a:fld id="{B7F2A5E4-00A6-48EE-BC5B-C6DC0133A21C}" type="slidenum">
              <a:rPr lang="it-IT" smtClean="0"/>
              <a:t>19</a:t>
            </a:fld>
            <a:endParaRPr lang="it-IT"/>
          </a:p>
        </p:txBody>
      </p:sp>
    </p:spTree>
    <p:extLst>
      <p:ext uri="{BB962C8B-B14F-4D97-AF65-F5344CB8AC3E}">
        <p14:creationId xmlns:p14="http://schemas.microsoft.com/office/powerpoint/2010/main" val="41375224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45201" y="624110"/>
            <a:ext cx="6751943" cy="1280890"/>
          </a:xfrm>
          <a:solidFill>
            <a:srgbClr val="92D050"/>
          </a:solidFill>
        </p:spPr>
        <p:txBody>
          <a:bodyPr/>
          <a:lstStyle/>
          <a:p>
            <a:r>
              <a:rPr lang="it-IT"/>
              <a:t>FONTI</a:t>
            </a:r>
          </a:p>
        </p:txBody>
      </p:sp>
      <p:sp>
        <p:nvSpPr>
          <p:cNvPr id="3" name="Segnaposto contenuto 2"/>
          <p:cNvSpPr>
            <a:spLocks noGrp="1"/>
          </p:cNvSpPr>
          <p:nvPr>
            <p:ph idx="1"/>
          </p:nvPr>
        </p:nvSpPr>
        <p:spPr>
          <a:xfrm>
            <a:off x="467544" y="1628800"/>
            <a:ext cx="8229600" cy="4968552"/>
          </a:xfrm>
          <a:solidFill>
            <a:srgbClr val="92D050"/>
          </a:solidFill>
        </p:spPr>
        <p:txBody>
          <a:bodyPr/>
          <a:lstStyle/>
          <a:p>
            <a:endParaRPr lang="it-IT" dirty="0"/>
          </a:p>
          <a:p>
            <a:pPr>
              <a:lnSpc>
                <a:spcPct val="150000"/>
              </a:lnSpc>
            </a:pPr>
            <a:r>
              <a:rPr lang="it-IT" dirty="0"/>
              <a:t>DIRETTIVA n. 2014/67/UE </a:t>
            </a:r>
          </a:p>
          <a:p>
            <a:pPr>
              <a:lnSpc>
                <a:spcPct val="150000"/>
              </a:lnSpc>
            </a:pPr>
            <a:r>
              <a:rPr lang="it-IT" dirty="0"/>
              <a:t>Reg. UE n. 1024/2012 </a:t>
            </a:r>
          </a:p>
          <a:p>
            <a:pPr>
              <a:lnSpc>
                <a:spcPct val="150000"/>
              </a:lnSpc>
            </a:pPr>
            <a:r>
              <a:rPr lang="it-IT" dirty="0"/>
              <a:t>D.LGS n. 136/2016</a:t>
            </a:r>
          </a:p>
          <a:p>
            <a:pPr>
              <a:lnSpc>
                <a:spcPct val="150000"/>
              </a:lnSpc>
            </a:pPr>
            <a:r>
              <a:rPr lang="it-IT" dirty="0"/>
              <a:t>D.M.L.P.S. del 10 agosto 2016</a:t>
            </a:r>
          </a:p>
          <a:p>
            <a:pPr>
              <a:lnSpc>
                <a:spcPct val="150000"/>
              </a:lnSpc>
            </a:pPr>
            <a:r>
              <a:rPr lang="it-IT" dirty="0"/>
              <a:t>CIRC. I.N.L. n. 3/2016 del 22/12/2016</a:t>
            </a:r>
          </a:p>
          <a:p>
            <a:pPr>
              <a:lnSpc>
                <a:spcPct val="150000"/>
              </a:lnSpc>
            </a:pPr>
            <a:r>
              <a:rPr lang="it-IT" dirty="0"/>
              <a:t>CIRC. I.N.L. n. 1/2017 del 09/01/2017</a:t>
            </a:r>
          </a:p>
          <a:p>
            <a:pPr>
              <a:lnSpc>
                <a:spcPct val="150000"/>
              </a:lnSpc>
            </a:pPr>
            <a:r>
              <a:rPr lang="it-IT" dirty="0"/>
              <a:t>Nota DCVIG n. 4833 del 05/06/2017</a:t>
            </a:r>
          </a:p>
          <a:p>
            <a:endParaRPr lang="it-IT" dirty="0"/>
          </a:p>
        </p:txBody>
      </p:sp>
      <p:sp>
        <p:nvSpPr>
          <p:cNvPr id="4" name="Segnaposto piè di pagina 3"/>
          <p:cNvSpPr>
            <a:spLocks noGrp="1"/>
          </p:cNvSpPr>
          <p:nvPr>
            <p:ph type="ftr" sz="quarter" idx="11"/>
          </p:nvPr>
        </p:nvSpPr>
        <p:spPr/>
        <p:txBody>
          <a:bodyPr/>
          <a:lstStyle/>
          <a:p>
            <a:r>
              <a:rPr lang="it-IT"/>
              <a:t>Verona, 13 giugno 2017</a:t>
            </a:r>
          </a:p>
        </p:txBody>
      </p:sp>
      <p:sp>
        <p:nvSpPr>
          <p:cNvPr id="5" name="Segnaposto numero diapositiva 4"/>
          <p:cNvSpPr>
            <a:spLocks noGrp="1"/>
          </p:cNvSpPr>
          <p:nvPr>
            <p:ph type="sldNum" sz="quarter" idx="12"/>
          </p:nvPr>
        </p:nvSpPr>
        <p:spPr/>
        <p:txBody>
          <a:bodyPr/>
          <a:lstStyle/>
          <a:p>
            <a:fld id="{B7F2A5E4-00A6-48EE-BC5B-C6DC0133A21C}" type="slidenum">
              <a:rPr lang="it-IT" smtClean="0"/>
              <a:t>2</a:t>
            </a:fld>
            <a:endParaRPr lang="it-IT"/>
          </a:p>
        </p:txBody>
      </p:sp>
    </p:spTree>
    <p:extLst>
      <p:ext uri="{BB962C8B-B14F-4D97-AF65-F5344CB8AC3E}">
        <p14:creationId xmlns:p14="http://schemas.microsoft.com/office/powerpoint/2010/main" val="2112208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2000"/>
                                        <p:tgtEl>
                                          <p:spTgt spid="3">
                                            <p:bg/>
                                          </p:spTgt>
                                        </p:tgtEl>
                                      </p:cBhvr>
                                    </p:animEffect>
                                    <p:anim calcmode="lin" valueType="num">
                                      <p:cBhvr>
                                        <p:cTn id="8" dur="2000" fill="hold"/>
                                        <p:tgtEl>
                                          <p:spTgt spid="3">
                                            <p:bg/>
                                          </p:spTgt>
                                        </p:tgtEl>
                                        <p:attrNameLst>
                                          <p:attrName>ppt_w</p:attrName>
                                        </p:attrNameLst>
                                      </p:cBhvr>
                                      <p:tavLst>
                                        <p:tav tm="0" fmla="#ppt_w*sin(2.5*pi*$)">
                                          <p:val>
                                            <p:fltVal val="0"/>
                                          </p:val>
                                        </p:tav>
                                        <p:tav tm="100000">
                                          <p:val>
                                            <p:fltVal val="1"/>
                                          </p:val>
                                        </p:tav>
                                      </p:tavLst>
                                    </p:anim>
                                    <p:anim calcmode="lin" valueType="num">
                                      <p:cBhvr>
                                        <p:cTn id="9" dur="2000" fill="hold"/>
                                        <p:tgtEl>
                                          <p:spTgt spid="3">
                                            <p:bg/>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anim calcmode="lin" valueType="num">
                                      <p:cBhvr>
                                        <p:cTn id="15"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000"/>
                                        <p:tgtEl>
                                          <p:spTgt spid="3">
                                            <p:txEl>
                                              <p:pRg st="2" end="2"/>
                                            </p:txEl>
                                          </p:spTgt>
                                        </p:tgtEl>
                                      </p:cBhvr>
                                    </p:animEffect>
                                    <p:anim calcmode="lin" valueType="num">
                                      <p:cBhvr>
                                        <p:cTn id="22"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23"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2000"/>
                                        <p:tgtEl>
                                          <p:spTgt spid="3">
                                            <p:txEl>
                                              <p:pRg st="3" end="3"/>
                                            </p:txEl>
                                          </p:spTgt>
                                        </p:tgtEl>
                                      </p:cBhvr>
                                    </p:animEffect>
                                    <p:anim calcmode="lin" valueType="num">
                                      <p:cBhvr>
                                        <p:cTn id="29"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30"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45"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2000"/>
                                        <p:tgtEl>
                                          <p:spTgt spid="3">
                                            <p:txEl>
                                              <p:pRg st="4" end="4"/>
                                            </p:txEl>
                                          </p:spTgt>
                                        </p:tgtEl>
                                      </p:cBhvr>
                                    </p:animEffect>
                                    <p:anim calcmode="lin" valueType="num">
                                      <p:cBhvr>
                                        <p:cTn id="36"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37"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38" fill="hold">
                      <p:stCondLst>
                        <p:cond delay="indefinite"/>
                      </p:stCondLst>
                      <p:childTnLst>
                        <p:par>
                          <p:cTn id="39" fill="hold">
                            <p:stCondLst>
                              <p:cond delay="0"/>
                            </p:stCondLst>
                            <p:childTnLst>
                              <p:par>
                                <p:cTn id="40" presetID="45"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2000"/>
                                        <p:tgtEl>
                                          <p:spTgt spid="3">
                                            <p:txEl>
                                              <p:pRg st="5" end="5"/>
                                            </p:txEl>
                                          </p:spTgt>
                                        </p:tgtEl>
                                      </p:cBhvr>
                                    </p:animEffect>
                                    <p:anim calcmode="lin" valueType="num">
                                      <p:cBhvr>
                                        <p:cTn id="43" dur="2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44" dur="20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45"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2000"/>
                                        <p:tgtEl>
                                          <p:spTgt spid="3">
                                            <p:txEl>
                                              <p:pRg st="6" end="6"/>
                                            </p:txEl>
                                          </p:spTgt>
                                        </p:tgtEl>
                                      </p:cBhvr>
                                    </p:animEffect>
                                    <p:anim calcmode="lin" valueType="num">
                                      <p:cBhvr>
                                        <p:cTn id="50" dur="2000" fill="hold"/>
                                        <p:tgtEl>
                                          <p:spTgt spid="3">
                                            <p:txEl>
                                              <p:pRg st="6" end="6"/>
                                            </p:txEl>
                                          </p:spTgt>
                                        </p:tgtEl>
                                        <p:attrNameLst>
                                          <p:attrName>ppt_w</p:attrName>
                                        </p:attrNameLst>
                                      </p:cBhvr>
                                      <p:tavLst>
                                        <p:tav tm="0" fmla="#ppt_w*sin(2.5*pi*$)">
                                          <p:val>
                                            <p:fltVal val="0"/>
                                          </p:val>
                                        </p:tav>
                                        <p:tav tm="100000">
                                          <p:val>
                                            <p:fltVal val="1"/>
                                          </p:val>
                                        </p:tav>
                                      </p:tavLst>
                                    </p:anim>
                                    <p:anim calcmode="lin" valueType="num">
                                      <p:cBhvr>
                                        <p:cTn id="51" dur="20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52" fill="hold">
                      <p:stCondLst>
                        <p:cond delay="indefinite"/>
                      </p:stCondLst>
                      <p:childTnLst>
                        <p:par>
                          <p:cTn id="53" fill="hold">
                            <p:stCondLst>
                              <p:cond delay="0"/>
                            </p:stCondLst>
                            <p:childTnLst>
                              <p:par>
                                <p:cTn id="54" presetID="45"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2000"/>
                                        <p:tgtEl>
                                          <p:spTgt spid="3">
                                            <p:txEl>
                                              <p:pRg st="7" end="7"/>
                                            </p:txEl>
                                          </p:spTgt>
                                        </p:tgtEl>
                                      </p:cBhvr>
                                    </p:animEffect>
                                    <p:anim calcmode="lin" valueType="num">
                                      <p:cBhvr>
                                        <p:cTn id="57" dur="2000" fill="hold"/>
                                        <p:tgtEl>
                                          <p:spTgt spid="3">
                                            <p:txEl>
                                              <p:pRg st="7" end="7"/>
                                            </p:txEl>
                                          </p:spTgt>
                                        </p:tgtEl>
                                        <p:attrNameLst>
                                          <p:attrName>ppt_w</p:attrName>
                                        </p:attrNameLst>
                                      </p:cBhvr>
                                      <p:tavLst>
                                        <p:tav tm="0" fmla="#ppt_w*sin(2.5*pi*$)">
                                          <p:val>
                                            <p:fltVal val="0"/>
                                          </p:val>
                                        </p:tav>
                                        <p:tav tm="100000">
                                          <p:val>
                                            <p:fltVal val="1"/>
                                          </p:val>
                                        </p:tav>
                                      </p:tavLst>
                                    </p:anim>
                                    <p:anim calcmode="lin" valueType="num">
                                      <p:cBhvr>
                                        <p:cTn id="58" dur="2000" fill="hold"/>
                                        <p:tgtEl>
                                          <p:spTgt spid="3">
                                            <p:txEl>
                                              <p:pRg st="7" end="7"/>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35768" y="260648"/>
            <a:ext cx="8229600" cy="2002234"/>
          </a:xfrm>
        </p:spPr>
        <p:txBody>
          <a:bodyPr/>
          <a:lstStyle/>
          <a:p>
            <a:pPr algn="r"/>
            <a:r>
              <a:rPr lang="it-IT" dirty="0">
                <a:solidFill>
                  <a:srgbClr val="FF7C80"/>
                </a:solidFill>
                <a:effectLst>
                  <a:outerShdw blurRad="38100" dist="38100" dir="2700000" algn="tl">
                    <a:srgbClr val="000000">
                      <a:alpha val="43137"/>
                    </a:srgbClr>
                  </a:outerShdw>
                </a:effectLst>
              </a:rPr>
              <a:t>OBBLIGO</a:t>
            </a:r>
            <a:r>
              <a:rPr lang="it-IT" dirty="0"/>
              <a:t> </a:t>
            </a:r>
            <a:br>
              <a:rPr lang="it-IT" dirty="0"/>
            </a:br>
            <a:r>
              <a:rPr lang="it-IT" dirty="0"/>
              <a:t>DI </a:t>
            </a:r>
          </a:p>
        </p:txBody>
      </p:sp>
      <p:sp>
        <p:nvSpPr>
          <p:cNvPr id="3" name="Segnaposto contenuto 2"/>
          <p:cNvSpPr>
            <a:spLocks noGrp="1"/>
          </p:cNvSpPr>
          <p:nvPr>
            <p:ph idx="1"/>
          </p:nvPr>
        </p:nvSpPr>
        <p:spPr>
          <a:xfrm>
            <a:off x="457200" y="2636912"/>
            <a:ext cx="8229600" cy="3489251"/>
          </a:xfrm>
        </p:spPr>
        <p:txBody>
          <a:bodyPr>
            <a:normAutofit/>
          </a:bodyPr>
          <a:lstStyle/>
          <a:p>
            <a:pPr marL="0" indent="0" algn="ctr">
              <a:lnSpc>
                <a:spcPct val="150000"/>
              </a:lnSpc>
              <a:buNone/>
            </a:pPr>
            <a:r>
              <a:rPr lang="it-IT" sz="2400"/>
              <a:t>DESIGNARE PER TUTTO IL PERIODO DI DISTACCO UN REFERENTE CON POTERI DI RAPPRESENTANZA PER TENERE I RAPPORTI CON LE PARTI SOCIALI</a:t>
            </a:r>
          </a:p>
        </p:txBody>
      </p:sp>
      <p:sp>
        <p:nvSpPr>
          <p:cNvPr id="4" name="Segnaposto piè di pagina 3"/>
          <p:cNvSpPr>
            <a:spLocks noGrp="1"/>
          </p:cNvSpPr>
          <p:nvPr>
            <p:ph type="ftr" sz="quarter" idx="11"/>
          </p:nvPr>
        </p:nvSpPr>
        <p:spPr/>
        <p:txBody>
          <a:bodyPr/>
          <a:lstStyle/>
          <a:p>
            <a:r>
              <a:rPr lang="it-IT"/>
              <a:t>Verona, 13 giugno 2017</a:t>
            </a:r>
          </a:p>
        </p:txBody>
      </p:sp>
      <p:sp>
        <p:nvSpPr>
          <p:cNvPr id="5" name="Segnaposto numero diapositiva 4"/>
          <p:cNvSpPr>
            <a:spLocks noGrp="1"/>
          </p:cNvSpPr>
          <p:nvPr>
            <p:ph type="sldNum" sz="quarter" idx="12"/>
          </p:nvPr>
        </p:nvSpPr>
        <p:spPr/>
        <p:txBody>
          <a:bodyPr/>
          <a:lstStyle/>
          <a:p>
            <a:fld id="{B7F2A5E4-00A6-48EE-BC5B-C6DC0133A21C}" type="slidenum">
              <a:rPr lang="it-IT" smtClean="0"/>
              <a:t>20</a:t>
            </a:fld>
            <a:endParaRPr lang="it-IT"/>
          </a:p>
        </p:txBody>
      </p:sp>
    </p:spTree>
    <p:extLst>
      <p:ext uri="{BB962C8B-B14F-4D97-AF65-F5344CB8AC3E}">
        <p14:creationId xmlns:p14="http://schemas.microsoft.com/office/powerpoint/2010/main" val="40041029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SANZIONI</a:t>
            </a:r>
          </a:p>
        </p:txBody>
      </p:sp>
      <p:sp>
        <p:nvSpPr>
          <p:cNvPr id="3" name="Segnaposto contenuto 2"/>
          <p:cNvSpPr>
            <a:spLocks noGrp="1"/>
          </p:cNvSpPr>
          <p:nvPr>
            <p:ph idx="1"/>
          </p:nvPr>
        </p:nvSpPr>
        <p:spPr/>
        <p:txBody>
          <a:bodyPr/>
          <a:lstStyle/>
          <a:p>
            <a:pPr marL="0" indent="0">
              <a:buNone/>
            </a:pPr>
            <a:endParaRPr lang="it-IT"/>
          </a:p>
          <a:p>
            <a:pPr marL="0" indent="0" algn="ctr">
              <a:buNone/>
            </a:pPr>
            <a:endParaRPr lang="it-IT" sz="2800" smtClean="0"/>
          </a:p>
          <a:p>
            <a:pPr marL="0" indent="0" algn="ctr">
              <a:buNone/>
            </a:pPr>
            <a:endParaRPr lang="it-IT" sz="2800"/>
          </a:p>
          <a:p>
            <a:pPr marL="0" indent="0" algn="ctr">
              <a:buNone/>
            </a:pPr>
            <a:r>
              <a:rPr lang="it-IT" sz="2800" smtClean="0"/>
              <a:t>DA </a:t>
            </a:r>
            <a:r>
              <a:rPr lang="it-IT" sz="2800"/>
              <a:t>€ 2.000 A € </a:t>
            </a:r>
            <a:r>
              <a:rPr lang="it-IT" sz="2800" smtClean="0"/>
              <a:t>6.000</a:t>
            </a:r>
          </a:p>
          <a:p>
            <a:pPr marL="0" indent="0" algn="ctr">
              <a:buNone/>
            </a:pPr>
            <a:endParaRPr lang="it-IT" sz="2800" smtClean="0"/>
          </a:p>
          <a:p>
            <a:pPr marL="0" indent="0" algn="ctr">
              <a:buNone/>
            </a:pPr>
            <a:endParaRPr lang="it-IT" sz="2800"/>
          </a:p>
          <a:p>
            <a:pPr marL="0" indent="0" algn="ctr">
              <a:buNone/>
            </a:pPr>
            <a:endParaRPr lang="it-IT" sz="2800" smtClean="0"/>
          </a:p>
          <a:p>
            <a:pPr marL="0" indent="0" algn="ctr">
              <a:buNone/>
            </a:pPr>
            <a:endParaRPr lang="it-IT" sz="2800"/>
          </a:p>
          <a:p>
            <a:pPr marL="0" indent="0" algn="ctr">
              <a:buNone/>
            </a:pPr>
            <a:endParaRPr lang="it-IT" sz="2800"/>
          </a:p>
        </p:txBody>
      </p:sp>
      <p:sp>
        <p:nvSpPr>
          <p:cNvPr id="4" name="Segnaposto piè di pagina 3"/>
          <p:cNvSpPr>
            <a:spLocks noGrp="1"/>
          </p:cNvSpPr>
          <p:nvPr>
            <p:ph type="ftr" sz="quarter" idx="11"/>
          </p:nvPr>
        </p:nvSpPr>
        <p:spPr/>
        <p:txBody>
          <a:bodyPr/>
          <a:lstStyle/>
          <a:p>
            <a:r>
              <a:rPr lang="it-IT"/>
              <a:t>Verona, 13 giugno 2017</a:t>
            </a:r>
          </a:p>
        </p:txBody>
      </p:sp>
      <p:sp>
        <p:nvSpPr>
          <p:cNvPr id="5" name="Segnaposto numero diapositiva 4"/>
          <p:cNvSpPr>
            <a:spLocks noGrp="1"/>
          </p:cNvSpPr>
          <p:nvPr>
            <p:ph type="sldNum" sz="quarter" idx="12"/>
          </p:nvPr>
        </p:nvSpPr>
        <p:spPr/>
        <p:txBody>
          <a:bodyPr/>
          <a:lstStyle/>
          <a:p>
            <a:fld id="{B7F2A5E4-00A6-48EE-BC5B-C6DC0133A21C}" type="slidenum">
              <a:rPr lang="it-IT" smtClean="0"/>
              <a:t>21</a:t>
            </a:fld>
            <a:endParaRPr lang="it-IT"/>
          </a:p>
        </p:txBody>
      </p:sp>
    </p:spTree>
    <p:extLst>
      <p:ext uri="{BB962C8B-B14F-4D97-AF65-F5344CB8AC3E}">
        <p14:creationId xmlns:p14="http://schemas.microsoft.com/office/powerpoint/2010/main" val="41773294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2290266"/>
          </a:xfrm>
        </p:spPr>
        <p:txBody>
          <a:bodyPr>
            <a:normAutofit fontScale="90000"/>
          </a:bodyPr>
          <a:lstStyle/>
          <a:p>
            <a:pPr algn="r"/>
            <a:r>
              <a:rPr lang="it-IT" sz="4900" dirty="0">
                <a:solidFill>
                  <a:srgbClr val="FF7C80"/>
                </a:solidFill>
                <a:effectLst>
                  <a:outerShdw blurRad="38100" dist="38100" dir="2700000" algn="tl">
                    <a:srgbClr val="000000">
                      <a:alpha val="43137"/>
                    </a:srgbClr>
                  </a:outerShdw>
                </a:effectLst>
              </a:rPr>
              <a:t/>
            </a:r>
            <a:br>
              <a:rPr lang="it-IT" sz="4900" dirty="0">
                <a:solidFill>
                  <a:srgbClr val="FF7C80"/>
                </a:solidFill>
                <a:effectLst>
                  <a:outerShdw blurRad="38100" dist="38100" dir="2700000" algn="tl">
                    <a:srgbClr val="000000">
                      <a:alpha val="43137"/>
                    </a:srgbClr>
                  </a:outerShdw>
                </a:effectLst>
              </a:rPr>
            </a:br>
            <a:r>
              <a:rPr lang="it-IT" sz="4900" dirty="0">
                <a:solidFill>
                  <a:srgbClr val="FF7C80"/>
                </a:solidFill>
                <a:effectLst>
                  <a:outerShdw blurRad="38100" dist="38100" dir="2700000" algn="tl">
                    <a:srgbClr val="000000">
                      <a:alpha val="43137"/>
                    </a:srgbClr>
                  </a:outerShdw>
                </a:effectLst>
              </a:rPr>
              <a:t>AUTENTICITA’ DEL DISTACCO</a:t>
            </a:r>
            <a:br>
              <a:rPr lang="it-IT" sz="4900" dirty="0">
                <a:solidFill>
                  <a:srgbClr val="FF7C80"/>
                </a:solidFill>
                <a:effectLst>
                  <a:outerShdw blurRad="38100" dist="38100" dir="2700000" algn="tl">
                    <a:srgbClr val="000000">
                      <a:alpha val="43137"/>
                    </a:srgbClr>
                  </a:outerShdw>
                </a:effectLst>
              </a:rPr>
            </a:br>
            <a:r>
              <a:rPr lang="it-IT" sz="4900" dirty="0">
                <a:solidFill>
                  <a:srgbClr val="FF7C80"/>
                </a:solidFill>
                <a:effectLst>
                  <a:outerShdw blurRad="38100" dist="38100" dir="2700000" algn="tl">
                    <a:srgbClr val="000000">
                      <a:alpha val="43137"/>
                    </a:srgbClr>
                  </a:outerShdw>
                </a:effectLst>
              </a:rPr>
              <a:t>TRANSNAZIONALE</a:t>
            </a:r>
          </a:p>
        </p:txBody>
      </p:sp>
      <p:sp>
        <p:nvSpPr>
          <p:cNvPr id="3" name="Segnaposto contenuto 2"/>
          <p:cNvSpPr>
            <a:spLocks noGrp="1"/>
          </p:cNvSpPr>
          <p:nvPr>
            <p:ph idx="1"/>
          </p:nvPr>
        </p:nvSpPr>
        <p:spPr>
          <a:xfrm>
            <a:off x="457200" y="2852936"/>
            <a:ext cx="8229600" cy="3273227"/>
          </a:xfrm>
        </p:spPr>
        <p:txBody>
          <a:bodyPr>
            <a:normAutofit/>
          </a:bodyPr>
          <a:lstStyle/>
          <a:p>
            <a:pPr marL="0" indent="0" algn="ctr">
              <a:buNone/>
            </a:pPr>
            <a:r>
              <a:rPr lang="it-IT" sz="2400"/>
              <a:t>DEVE ESSERE VALUTATA </a:t>
            </a:r>
          </a:p>
          <a:p>
            <a:pPr marL="0" indent="0" algn="ctr">
              <a:buNone/>
            </a:pPr>
            <a:endParaRPr lang="it-IT" sz="2400"/>
          </a:p>
          <a:p>
            <a:pPr marL="0" indent="0" algn="ctr">
              <a:buNone/>
            </a:pPr>
            <a:r>
              <a:rPr lang="it-IT" sz="2400"/>
              <a:t> CON RIFERIMENTO ALL’IMPRESA DISTACCANTE </a:t>
            </a:r>
          </a:p>
          <a:p>
            <a:pPr marL="0" indent="0" algn="ctr">
              <a:buNone/>
            </a:pPr>
            <a:r>
              <a:rPr lang="it-IT" sz="2400"/>
              <a:t>E</a:t>
            </a:r>
          </a:p>
          <a:p>
            <a:pPr marL="0" indent="0" algn="ctr">
              <a:buNone/>
            </a:pPr>
            <a:r>
              <a:rPr lang="it-IT" sz="2400"/>
              <a:t> CON RIGUARDO AL LAVORATORE DISTACCATO</a:t>
            </a:r>
          </a:p>
        </p:txBody>
      </p:sp>
      <p:sp>
        <p:nvSpPr>
          <p:cNvPr id="4" name="Segnaposto piè di pagina 3"/>
          <p:cNvSpPr>
            <a:spLocks noGrp="1"/>
          </p:cNvSpPr>
          <p:nvPr>
            <p:ph type="ftr" sz="quarter" idx="11"/>
          </p:nvPr>
        </p:nvSpPr>
        <p:spPr/>
        <p:txBody>
          <a:bodyPr/>
          <a:lstStyle/>
          <a:p>
            <a:r>
              <a:rPr lang="it-IT"/>
              <a:t>Verona, 13 giugno 2017</a:t>
            </a:r>
          </a:p>
        </p:txBody>
      </p:sp>
      <p:sp>
        <p:nvSpPr>
          <p:cNvPr id="5" name="Segnaposto numero diapositiva 4"/>
          <p:cNvSpPr>
            <a:spLocks noGrp="1"/>
          </p:cNvSpPr>
          <p:nvPr>
            <p:ph type="sldNum" sz="quarter" idx="12"/>
          </p:nvPr>
        </p:nvSpPr>
        <p:spPr/>
        <p:txBody>
          <a:bodyPr/>
          <a:lstStyle/>
          <a:p>
            <a:fld id="{B7F2A5E4-00A6-48EE-BC5B-C6DC0133A21C}" type="slidenum">
              <a:rPr lang="it-IT" smtClean="0"/>
              <a:t>22</a:t>
            </a:fld>
            <a:endParaRPr lang="it-IT"/>
          </a:p>
        </p:txBody>
      </p:sp>
    </p:spTree>
    <p:extLst>
      <p:ext uri="{BB962C8B-B14F-4D97-AF65-F5344CB8AC3E}">
        <p14:creationId xmlns:p14="http://schemas.microsoft.com/office/powerpoint/2010/main" val="34161606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IMPRESA DISTACCANTE</a:t>
            </a:r>
          </a:p>
        </p:txBody>
      </p:sp>
      <p:sp>
        <p:nvSpPr>
          <p:cNvPr id="3" name="Segnaposto contenuto 2"/>
          <p:cNvSpPr>
            <a:spLocks noGrp="1"/>
          </p:cNvSpPr>
          <p:nvPr>
            <p:ph idx="1"/>
          </p:nvPr>
        </p:nvSpPr>
        <p:spPr>
          <a:xfrm>
            <a:off x="1547665" y="1628800"/>
            <a:ext cx="6986736" cy="4282422"/>
          </a:xfrm>
        </p:spPr>
        <p:txBody>
          <a:bodyPr>
            <a:normAutofit/>
          </a:bodyPr>
          <a:lstStyle/>
          <a:p>
            <a:pPr>
              <a:lnSpc>
                <a:spcPct val="150000"/>
              </a:lnSpc>
            </a:pPr>
            <a:r>
              <a:rPr lang="it-IT"/>
              <a:t>LUOGO DOVE HA SEDE LEGALE E AMMINISTRATIVA, PROPRI UFFICI E REPARTI </a:t>
            </a:r>
          </a:p>
          <a:p>
            <a:pPr>
              <a:lnSpc>
                <a:spcPct val="150000"/>
              </a:lnSpc>
            </a:pPr>
            <a:r>
              <a:rPr lang="it-IT"/>
              <a:t>LUOGO DOVE E’ REGISTRATA ALLA CAMERA DI COMMERCIO/ALBO PROFESSIONALE</a:t>
            </a:r>
          </a:p>
          <a:p>
            <a:pPr>
              <a:lnSpc>
                <a:spcPct val="150000"/>
              </a:lnSpc>
            </a:pPr>
            <a:r>
              <a:rPr lang="it-IT"/>
              <a:t>LUOGO DOVE I LAVORATORI SONO ASSUNTI E DA CUI SONO DISTACCATI</a:t>
            </a:r>
          </a:p>
          <a:p>
            <a:pPr>
              <a:lnSpc>
                <a:spcPct val="150000"/>
              </a:lnSpc>
            </a:pPr>
            <a:r>
              <a:rPr lang="it-IT"/>
              <a:t>DISCIPLINA APPLICABILE AI CONTRATTI CONCLUSI DALLA DISTACCANTE COI SUOI CLIENTI E LAVORATORI</a:t>
            </a:r>
          </a:p>
        </p:txBody>
      </p:sp>
      <p:sp>
        <p:nvSpPr>
          <p:cNvPr id="4" name="Segnaposto piè di pagina 3"/>
          <p:cNvSpPr>
            <a:spLocks noGrp="1"/>
          </p:cNvSpPr>
          <p:nvPr>
            <p:ph type="ftr" sz="quarter" idx="11"/>
          </p:nvPr>
        </p:nvSpPr>
        <p:spPr/>
        <p:txBody>
          <a:bodyPr/>
          <a:lstStyle/>
          <a:p>
            <a:r>
              <a:rPr lang="it-IT"/>
              <a:t>Verona, 13 giugno 2017</a:t>
            </a:r>
          </a:p>
        </p:txBody>
      </p:sp>
      <p:sp>
        <p:nvSpPr>
          <p:cNvPr id="5" name="Segnaposto numero diapositiva 4"/>
          <p:cNvSpPr>
            <a:spLocks noGrp="1"/>
          </p:cNvSpPr>
          <p:nvPr>
            <p:ph type="sldNum" sz="quarter" idx="12"/>
          </p:nvPr>
        </p:nvSpPr>
        <p:spPr/>
        <p:txBody>
          <a:bodyPr/>
          <a:lstStyle/>
          <a:p>
            <a:fld id="{B7F2A5E4-00A6-48EE-BC5B-C6DC0133A21C}" type="slidenum">
              <a:rPr lang="it-IT" smtClean="0"/>
              <a:t>23</a:t>
            </a:fld>
            <a:endParaRPr lang="it-IT"/>
          </a:p>
        </p:txBody>
      </p:sp>
    </p:spTree>
    <p:extLst>
      <p:ext uri="{BB962C8B-B14F-4D97-AF65-F5344CB8AC3E}">
        <p14:creationId xmlns:p14="http://schemas.microsoft.com/office/powerpoint/2010/main" val="21461187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IMPRESA DISTACCANTE</a:t>
            </a:r>
          </a:p>
        </p:txBody>
      </p:sp>
      <p:sp>
        <p:nvSpPr>
          <p:cNvPr id="3" name="Segnaposto contenuto 2"/>
          <p:cNvSpPr>
            <a:spLocks noGrp="1"/>
          </p:cNvSpPr>
          <p:nvPr>
            <p:ph idx="1"/>
          </p:nvPr>
        </p:nvSpPr>
        <p:spPr>
          <a:xfrm>
            <a:off x="1187625" y="1556792"/>
            <a:ext cx="7346776" cy="4354430"/>
          </a:xfrm>
        </p:spPr>
        <p:txBody>
          <a:bodyPr/>
          <a:lstStyle/>
          <a:p>
            <a:r>
              <a:rPr lang="it-IT" sz="2000"/>
              <a:t>LUOGO IN CUI LA DISTACCANTE ESERCITA LA PROPRIA ATTIVITA’ ECONOMICA PRINCIPALE ED IN CUI OCCUPA IL SUO PERSONALE </a:t>
            </a:r>
            <a:r>
              <a:rPr lang="it-IT" sz="2000" smtClean="0"/>
              <a:t>AMMINISTRATIVO</a:t>
            </a:r>
          </a:p>
          <a:p>
            <a:pPr marL="0" indent="0">
              <a:buNone/>
            </a:pPr>
            <a:endParaRPr lang="it-IT" sz="2000"/>
          </a:p>
          <a:p>
            <a:r>
              <a:rPr lang="it-IT" sz="2000"/>
              <a:t>NUMERO DI CONTRATTI ESEGUITI/FATTURATO</a:t>
            </a:r>
          </a:p>
          <a:p>
            <a:pPr marL="0" indent="0">
              <a:buNone/>
            </a:pPr>
            <a:r>
              <a:rPr lang="it-IT" sz="2000"/>
              <a:t>    REALIZZATO NELLO STATO DI </a:t>
            </a:r>
            <a:r>
              <a:rPr lang="it-IT" sz="2000" smtClean="0"/>
              <a:t>STABILIMENTO</a:t>
            </a:r>
          </a:p>
          <a:p>
            <a:pPr marL="0" indent="0">
              <a:buNone/>
            </a:pPr>
            <a:endParaRPr lang="it-IT" sz="2000"/>
          </a:p>
          <a:p>
            <a:r>
              <a:rPr lang="it-IT" sz="2000"/>
              <a:t>OGNI ALTRO ELEMENTO UTILE ALLA VALUTAZIONE COMPLESSIVA</a:t>
            </a:r>
          </a:p>
          <a:p>
            <a:pPr marL="0" indent="0">
              <a:buNone/>
            </a:pPr>
            <a:endParaRPr lang="it-IT"/>
          </a:p>
        </p:txBody>
      </p:sp>
      <p:sp>
        <p:nvSpPr>
          <p:cNvPr id="4" name="Segnaposto piè di pagina 3"/>
          <p:cNvSpPr>
            <a:spLocks noGrp="1"/>
          </p:cNvSpPr>
          <p:nvPr>
            <p:ph type="ftr" sz="quarter" idx="11"/>
          </p:nvPr>
        </p:nvSpPr>
        <p:spPr/>
        <p:txBody>
          <a:bodyPr/>
          <a:lstStyle/>
          <a:p>
            <a:r>
              <a:rPr lang="it-IT"/>
              <a:t>Verona, 13 giugno 2017</a:t>
            </a:r>
          </a:p>
        </p:txBody>
      </p:sp>
      <p:sp>
        <p:nvSpPr>
          <p:cNvPr id="5" name="Segnaposto numero diapositiva 4"/>
          <p:cNvSpPr>
            <a:spLocks noGrp="1"/>
          </p:cNvSpPr>
          <p:nvPr>
            <p:ph type="sldNum" sz="quarter" idx="12"/>
          </p:nvPr>
        </p:nvSpPr>
        <p:spPr/>
        <p:txBody>
          <a:bodyPr/>
          <a:lstStyle/>
          <a:p>
            <a:fld id="{B7F2A5E4-00A6-48EE-BC5B-C6DC0133A21C}" type="slidenum">
              <a:rPr lang="it-IT" smtClean="0"/>
              <a:t>24</a:t>
            </a:fld>
            <a:endParaRPr lang="it-IT"/>
          </a:p>
        </p:txBody>
      </p:sp>
    </p:spTree>
    <p:extLst>
      <p:ext uri="{BB962C8B-B14F-4D97-AF65-F5344CB8AC3E}">
        <p14:creationId xmlns:p14="http://schemas.microsoft.com/office/powerpoint/2010/main" val="9949474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LAVORATORE DISTACCATO</a:t>
            </a:r>
          </a:p>
        </p:txBody>
      </p:sp>
      <p:sp>
        <p:nvSpPr>
          <p:cNvPr id="3" name="Segnaposto contenuto 2"/>
          <p:cNvSpPr>
            <a:spLocks noGrp="1"/>
          </p:cNvSpPr>
          <p:nvPr>
            <p:ph idx="1"/>
          </p:nvPr>
        </p:nvSpPr>
        <p:spPr>
          <a:xfrm>
            <a:off x="1942415" y="1556792"/>
            <a:ext cx="6591985" cy="4354430"/>
          </a:xfrm>
        </p:spPr>
        <p:txBody>
          <a:bodyPr>
            <a:normAutofit/>
          </a:bodyPr>
          <a:lstStyle/>
          <a:p>
            <a:r>
              <a:rPr lang="it-IT" sz="2000"/>
              <a:t>CONTENUTO, NATURA E MODALITA’DELL’ATTIVITA’ NONCHE’ LA RETRIBUZIONE DEL </a:t>
            </a:r>
            <a:r>
              <a:rPr lang="it-IT" sz="2000" smtClean="0"/>
              <a:t>LAVORATORE</a:t>
            </a:r>
          </a:p>
          <a:p>
            <a:pPr marL="0" indent="0">
              <a:buNone/>
            </a:pPr>
            <a:endParaRPr lang="it-IT" sz="2000"/>
          </a:p>
          <a:p>
            <a:r>
              <a:rPr lang="it-IT" sz="2000"/>
              <a:t>ESERCIZIO ABITUALE DELL’ATTIVITA’ NELLO STATO MEMBRO DA CUI E’ </a:t>
            </a:r>
            <a:r>
              <a:rPr lang="it-IT" sz="2000" smtClean="0"/>
              <a:t>DISTACCATO</a:t>
            </a:r>
          </a:p>
          <a:p>
            <a:pPr marL="0" indent="0">
              <a:buNone/>
            </a:pPr>
            <a:endParaRPr lang="it-IT" sz="2000"/>
          </a:p>
          <a:p>
            <a:r>
              <a:rPr lang="it-IT" sz="2000"/>
              <a:t>TEMPORANEITA’ DELL’ATTIVITA’ SVOLTA IN </a:t>
            </a:r>
            <a:r>
              <a:rPr lang="it-IT" sz="2000" smtClean="0"/>
              <a:t>ITALIA</a:t>
            </a:r>
          </a:p>
          <a:p>
            <a:pPr marL="0" indent="0">
              <a:buNone/>
            </a:pPr>
            <a:endParaRPr lang="it-IT" sz="2000"/>
          </a:p>
          <a:p>
            <a:r>
              <a:rPr lang="it-IT" sz="2000"/>
              <a:t>DATA DI INIZIO DEL DISTACCO</a:t>
            </a:r>
          </a:p>
        </p:txBody>
      </p:sp>
      <p:sp>
        <p:nvSpPr>
          <p:cNvPr id="4" name="Segnaposto piè di pagina 3"/>
          <p:cNvSpPr>
            <a:spLocks noGrp="1"/>
          </p:cNvSpPr>
          <p:nvPr>
            <p:ph type="ftr" sz="quarter" idx="11"/>
          </p:nvPr>
        </p:nvSpPr>
        <p:spPr/>
        <p:txBody>
          <a:bodyPr/>
          <a:lstStyle/>
          <a:p>
            <a:r>
              <a:rPr lang="it-IT"/>
              <a:t>Verona, 13 giugno 2017</a:t>
            </a:r>
          </a:p>
        </p:txBody>
      </p:sp>
      <p:sp>
        <p:nvSpPr>
          <p:cNvPr id="5" name="Segnaposto numero diapositiva 4"/>
          <p:cNvSpPr>
            <a:spLocks noGrp="1"/>
          </p:cNvSpPr>
          <p:nvPr>
            <p:ph type="sldNum" sz="quarter" idx="12"/>
          </p:nvPr>
        </p:nvSpPr>
        <p:spPr/>
        <p:txBody>
          <a:bodyPr/>
          <a:lstStyle/>
          <a:p>
            <a:fld id="{B7F2A5E4-00A6-48EE-BC5B-C6DC0133A21C}" type="slidenum">
              <a:rPr lang="it-IT" smtClean="0"/>
              <a:t>25</a:t>
            </a:fld>
            <a:endParaRPr lang="it-IT"/>
          </a:p>
        </p:txBody>
      </p:sp>
    </p:spTree>
    <p:extLst>
      <p:ext uri="{BB962C8B-B14F-4D97-AF65-F5344CB8AC3E}">
        <p14:creationId xmlns:p14="http://schemas.microsoft.com/office/powerpoint/2010/main" val="27563847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LAVORATORE DISTACCATO</a:t>
            </a:r>
          </a:p>
        </p:txBody>
      </p:sp>
      <p:sp>
        <p:nvSpPr>
          <p:cNvPr id="3" name="Segnaposto contenuto 2"/>
          <p:cNvSpPr>
            <a:spLocks noGrp="1"/>
          </p:cNvSpPr>
          <p:nvPr>
            <p:ph idx="1"/>
          </p:nvPr>
        </p:nvSpPr>
        <p:spPr>
          <a:xfrm>
            <a:off x="1475657" y="1412776"/>
            <a:ext cx="7058744" cy="4498446"/>
          </a:xfrm>
        </p:spPr>
        <p:txBody>
          <a:bodyPr>
            <a:normAutofit fontScale="92500" lnSpcReduction="10000"/>
          </a:bodyPr>
          <a:lstStyle/>
          <a:p>
            <a:pPr>
              <a:lnSpc>
                <a:spcPct val="150000"/>
              </a:lnSpc>
            </a:pPr>
            <a:r>
              <a:rPr lang="it-IT" sz="2000"/>
              <a:t>RIENTRO/PREVISTO RIENTRO NELLO STATO MEMBRO DA CUI E’ STATO DISTACCATO</a:t>
            </a:r>
          </a:p>
          <a:p>
            <a:pPr>
              <a:lnSpc>
                <a:spcPct val="150000"/>
              </a:lnSpc>
            </a:pPr>
            <a:r>
              <a:rPr lang="it-IT" sz="2000"/>
              <a:t>IL DDL PROVVEDE ALLE SPESE DI VIAGGIO, VITTO E ALLOGGIO/RIMBORSO</a:t>
            </a:r>
          </a:p>
          <a:p>
            <a:pPr>
              <a:lnSpc>
                <a:spcPct val="150000"/>
              </a:lnSpc>
            </a:pPr>
            <a:r>
              <a:rPr lang="it-IT" sz="2000"/>
              <a:t>PRECEDENTI PERIODI DI DISTACCO</a:t>
            </a:r>
          </a:p>
          <a:p>
            <a:pPr>
              <a:lnSpc>
                <a:spcPct val="150000"/>
              </a:lnSpc>
            </a:pPr>
            <a:r>
              <a:rPr lang="it-IT" sz="2000"/>
              <a:t>ESISTENZA DI UN CERTIFICATO RELATIVO ALLA LEGISLAZIONE DI SICUREZZA SOCIALE</a:t>
            </a:r>
          </a:p>
          <a:p>
            <a:pPr>
              <a:lnSpc>
                <a:spcPct val="150000"/>
              </a:lnSpc>
            </a:pPr>
            <a:r>
              <a:rPr lang="it-IT" sz="2000"/>
              <a:t>OGNI ALTRO ELEMENTO UTILE ALLA VALUTAZIONE COMPLESSIVA</a:t>
            </a:r>
          </a:p>
          <a:p>
            <a:pPr marL="0" indent="0">
              <a:buNone/>
            </a:pPr>
            <a:endParaRPr lang="it-IT"/>
          </a:p>
          <a:p>
            <a:endParaRPr lang="it-IT"/>
          </a:p>
        </p:txBody>
      </p:sp>
      <p:sp>
        <p:nvSpPr>
          <p:cNvPr id="4" name="Segnaposto piè di pagina 3"/>
          <p:cNvSpPr>
            <a:spLocks noGrp="1"/>
          </p:cNvSpPr>
          <p:nvPr>
            <p:ph type="ftr" sz="quarter" idx="11"/>
          </p:nvPr>
        </p:nvSpPr>
        <p:spPr/>
        <p:txBody>
          <a:bodyPr/>
          <a:lstStyle/>
          <a:p>
            <a:r>
              <a:rPr lang="it-IT"/>
              <a:t>Verona, 13 giugno 2017</a:t>
            </a:r>
          </a:p>
        </p:txBody>
      </p:sp>
      <p:sp>
        <p:nvSpPr>
          <p:cNvPr id="5" name="Segnaposto numero diapositiva 4"/>
          <p:cNvSpPr>
            <a:spLocks noGrp="1"/>
          </p:cNvSpPr>
          <p:nvPr>
            <p:ph type="sldNum" sz="quarter" idx="12"/>
          </p:nvPr>
        </p:nvSpPr>
        <p:spPr/>
        <p:txBody>
          <a:bodyPr/>
          <a:lstStyle/>
          <a:p>
            <a:fld id="{B7F2A5E4-00A6-48EE-BC5B-C6DC0133A21C}" type="slidenum">
              <a:rPr lang="it-IT" smtClean="0"/>
              <a:t>26</a:t>
            </a:fld>
            <a:endParaRPr lang="it-IT"/>
          </a:p>
        </p:txBody>
      </p:sp>
    </p:spTree>
    <p:extLst>
      <p:ext uri="{BB962C8B-B14F-4D97-AF65-F5344CB8AC3E}">
        <p14:creationId xmlns:p14="http://schemas.microsoft.com/office/powerpoint/2010/main" val="46049938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a:t>IPOTESI DI DISTACCO NON AUTENTICO</a:t>
            </a:r>
          </a:p>
        </p:txBody>
      </p:sp>
      <p:sp>
        <p:nvSpPr>
          <p:cNvPr id="3" name="Segnaposto contenuto 2"/>
          <p:cNvSpPr>
            <a:spLocks noGrp="1"/>
          </p:cNvSpPr>
          <p:nvPr>
            <p:ph idx="1"/>
          </p:nvPr>
        </p:nvSpPr>
        <p:spPr>
          <a:xfrm>
            <a:off x="1942415" y="1916832"/>
            <a:ext cx="6591985" cy="3994390"/>
          </a:xfrm>
        </p:spPr>
        <p:txBody>
          <a:bodyPr>
            <a:normAutofit/>
          </a:bodyPr>
          <a:lstStyle/>
          <a:p>
            <a:r>
              <a:rPr lang="it-IT" sz="2400"/>
              <a:t>L’IMPRESA DISTACCANTE E’ UNA SOCIETA’ FITTIZIA </a:t>
            </a:r>
          </a:p>
          <a:p>
            <a:r>
              <a:rPr lang="it-IT" sz="2400"/>
              <a:t>L’IMPRESA DISTACCANTE NON PRESTA SERVIZI MA SOLO PERSONALE </a:t>
            </a:r>
          </a:p>
          <a:p>
            <a:r>
              <a:rPr lang="it-IT" sz="2400"/>
              <a:t>IL LAVORATORE DISTACCATO GIA’ RISIEDE ABITUALMENTE IN ITALIA</a:t>
            </a:r>
          </a:p>
          <a:p>
            <a:r>
              <a:rPr lang="it-IT" sz="2400"/>
              <a:t>IL LAVORATORE DISTACCATO E’ STATO LICENZIATO E LAVORA IN NERO DAL DISTACCATARIO</a:t>
            </a:r>
          </a:p>
        </p:txBody>
      </p:sp>
      <p:sp>
        <p:nvSpPr>
          <p:cNvPr id="4" name="Segnaposto piè di pagina 3"/>
          <p:cNvSpPr>
            <a:spLocks noGrp="1"/>
          </p:cNvSpPr>
          <p:nvPr>
            <p:ph type="ftr" sz="quarter" idx="11"/>
          </p:nvPr>
        </p:nvSpPr>
        <p:spPr/>
        <p:txBody>
          <a:bodyPr/>
          <a:lstStyle/>
          <a:p>
            <a:r>
              <a:rPr lang="it-IT"/>
              <a:t>Verona, 13 giugno 2017</a:t>
            </a:r>
          </a:p>
        </p:txBody>
      </p:sp>
      <p:sp>
        <p:nvSpPr>
          <p:cNvPr id="5" name="Segnaposto numero diapositiva 4"/>
          <p:cNvSpPr>
            <a:spLocks noGrp="1"/>
          </p:cNvSpPr>
          <p:nvPr>
            <p:ph type="sldNum" sz="quarter" idx="12"/>
          </p:nvPr>
        </p:nvSpPr>
        <p:spPr/>
        <p:txBody>
          <a:bodyPr/>
          <a:lstStyle/>
          <a:p>
            <a:fld id="{B7F2A5E4-00A6-48EE-BC5B-C6DC0133A21C}" type="slidenum">
              <a:rPr lang="it-IT" smtClean="0"/>
              <a:t>27</a:t>
            </a:fld>
            <a:endParaRPr lang="it-IT"/>
          </a:p>
        </p:txBody>
      </p:sp>
    </p:spTree>
    <p:extLst>
      <p:ext uri="{BB962C8B-B14F-4D97-AF65-F5344CB8AC3E}">
        <p14:creationId xmlns:p14="http://schemas.microsoft.com/office/powerpoint/2010/main" val="5278747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45200" y="624110"/>
            <a:ext cx="6589200" cy="860674"/>
          </a:xfrm>
        </p:spPr>
        <p:txBody>
          <a:bodyPr/>
          <a:lstStyle/>
          <a:p>
            <a:pPr algn="ctr"/>
            <a:r>
              <a:rPr lang="it-IT"/>
              <a:t>PLURALITA’ DI OPERATORI</a:t>
            </a:r>
          </a:p>
        </p:txBody>
      </p:sp>
      <p:sp>
        <p:nvSpPr>
          <p:cNvPr id="3" name="Segnaposto testo 2"/>
          <p:cNvSpPr>
            <a:spLocks noGrp="1"/>
          </p:cNvSpPr>
          <p:nvPr>
            <p:ph type="body" idx="1"/>
          </p:nvPr>
        </p:nvSpPr>
        <p:spPr>
          <a:xfrm>
            <a:off x="2265352" y="1556792"/>
            <a:ext cx="5763032" cy="720080"/>
          </a:xfrm>
        </p:spPr>
        <p:txBody>
          <a:bodyPr/>
          <a:lstStyle/>
          <a:p>
            <a:pPr algn="ctr"/>
            <a:r>
              <a:rPr lang="it-IT" smtClean="0"/>
              <a:t>IMPRESA STRANIERA DISTACCANTE</a:t>
            </a:r>
            <a:endParaRPr lang="it-IT"/>
          </a:p>
        </p:txBody>
      </p:sp>
      <p:sp>
        <p:nvSpPr>
          <p:cNvPr id="4" name="Segnaposto contenuto 3"/>
          <p:cNvSpPr>
            <a:spLocks noGrp="1"/>
          </p:cNvSpPr>
          <p:nvPr>
            <p:ph sz="half" idx="2"/>
          </p:nvPr>
        </p:nvSpPr>
        <p:spPr>
          <a:xfrm>
            <a:off x="1835697" y="3284985"/>
            <a:ext cx="2304255" cy="1656184"/>
          </a:xfrm>
        </p:spPr>
        <p:txBody>
          <a:bodyPr>
            <a:normAutofit/>
          </a:bodyPr>
          <a:lstStyle/>
          <a:p>
            <a:pPr marL="0" indent="0">
              <a:buNone/>
            </a:pPr>
            <a:r>
              <a:rPr lang="it-IT" sz="2400" smtClean="0"/>
              <a:t>UTILIZZATORE </a:t>
            </a:r>
          </a:p>
          <a:p>
            <a:pPr marL="0" indent="0">
              <a:buNone/>
            </a:pPr>
            <a:r>
              <a:rPr lang="it-IT" sz="2400" smtClean="0"/>
              <a:t>DELLA </a:t>
            </a:r>
          </a:p>
          <a:p>
            <a:pPr marL="0" indent="0">
              <a:buNone/>
            </a:pPr>
            <a:r>
              <a:rPr lang="it-IT" sz="2400" smtClean="0"/>
              <a:t>PRESTAZIONE</a:t>
            </a:r>
            <a:endParaRPr lang="it-IT" sz="2400"/>
          </a:p>
        </p:txBody>
      </p:sp>
      <p:sp>
        <p:nvSpPr>
          <p:cNvPr id="5" name="Segnaposto testo 4"/>
          <p:cNvSpPr>
            <a:spLocks noGrp="1"/>
          </p:cNvSpPr>
          <p:nvPr>
            <p:ph type="body" sz="quarter" idx="3"/>
          </p:nvPr>
        </p:nvSpPr>
        <p:spPr>
          <a:xfrm>
            <a:off x="5656154" y="3212976"/>
            <a:ext cx="2873239" cy="936104"/>
          </a:xfrm>
        </p:spPr>
        <p:txBody>
          <a:bodyPr/>
          <a:lstStyle/>
          <a:p>
            <a:r>
              <a:rPr lang="it-IT" smtClean="0"/>
              <a:t>SOGGETTO DISTACCATARIO</a:t>
            </a:r>
            <a:endParaRPr lang="it-IT"/>
          </a:p>
        </p:txBody>
      </p:sp>
      <p:sp>
        <p:nvSpPr>
          <p:cNvPr id="6" name="Segnaposto contenuto 5"/>
          <p:cNvSpPr>
            <a:spLocks noGrp="1"/>
          </p:cNvSpPr>
          <p:nvPr>
            <p:ph sz="quarter" idx="4"/>
          </p:nvPr>
        </p:nvSpPr>
        <p:spPr>
          <a:xfrm>
            <a:off x="1835697" y="5301208"/>
            <a:ext cx="6693698" cy="864096"/>
          </a:xfrm>
        </p:spPr>
        <p:txBody>
          <a:bodyPr/>
          <a:lstStyle/>
          <a:p>
            <a:r>
              <a:rPr lang="it-IT" smtClean="0"/>
              <a:t>FATTISPECIE LECITA  SE SI FONDA SU RAPPORTI CONTRATTUALI BEN DEFINITI TRA I TRE SOGGETTI</a:t>
            </a:r>
            <a:endParaRPr lang="it-IT"/>
          </a:p>
        </p:txBody>
      </p:sp>
      <p:sp>
        <p:nvSpPr>
          <p:cNvPr id="7" name="Segnaposto piè di pagina 6"/>
          <p:cNvSpPr>
            <a:spLocks noGrp="1"/>
          </p:cNvSpPr>
          <p:nvPr>
            <p:ph type="ftr" sz="quarter" idx="11"/>
          </p:nvPr>
        </p:nvSpPr>
        <p:spPr/>
        <p:txBody>
          <a:bodyPr/>
          <a:lstStyle/>
          <a:p>
            <a:r>
              <a:rPr lang="it-IT" smtClean="0"/>
              <a:t>Verona, 13 giugno 2017</a:t>
            </a:r>
            <a:endParaRPr lang="it-IT"/>
          </a:p>
        </p:txBody>
      </p:sp>
      <p:sp>
        <p:nvSpPr>
          <p:cNvPr id="8" name="Segnaposto numero diapositiva 7"/>
          <p:cNvSpPr>
            <a:spLocks noGrp="1"/>
          </p:cNvSpPr>
          <p:nvPr>
            <p:ph type="sldNum" sz="quarter" idx="12"/>
          </p:nvPr>
        </p:nvSpPr>
        <p:spPr/>
        <p:txBody>
          <a:bodyPr/>
          <a:lstStyle/>
          <a:p>
            <a:fld id="{B7F2A5E4-00A6-48EE-BC5B-C6DC0133A21C}" type="slidenum">
              <a:rPr lang="it-IT" smtClean="0"/>
              <a:t>28</a:t>
            </a:fld>
            <a:endParaRPr lang="it-IT"/>
          </a:p>
        </p:txBody>
      </p:sp>
      <p:sp>
        <p:nvSpPr>
          <p:cNvPr id="12" name="Rettangolo 11"/>
          <p:cNvSpPr/>
          <p:nvPr/>
        </p:nvSpPr>
        <p:spPr>
          <a:xfrm>
            <a:off x="2483768" y="1628800"/>
            <a:ext cx="5400600" cy="7920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4" name="Connettore 2 13"/>
          <p:cNvCxnSpPr/>
          <p:nvPr/>
        </p:nvCxnSpPr>
        <p:spPr>
          <a:xfrm>
            <a:off x="7020272" y="2420888"/>
            <a:ext cx="0" cy="86409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Rettangolo 15"/>
          <p:cNvSpPr/>
          <p:nvPr/>
        </p:nvSpPr>
        <p:spPr>
          <a:xfrm>
            <a:off x="5652120" y="3284984"/>
            <a:ext cx="2880320" cy="8640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Rettangolo 16"/>
          <p:cNvSpPr/>
          <p:nvPr/>
        </p:nvSpPr>
        <p:spPr>
          <a:xfrm>
            <a:off x="1835696" y="3284984"/>
            <a:ext cx="2304256" cy="172819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23" name="Connettore 2 22"/>
          <p:cNvCxnSpPr>
            <a:stCxn id="16" idx="1"/>
          </p:cNvCxnSpPr>
          <p:nvPr/>
        </p:nvCxnSpPr>
        <p:spPr>
          <a:xfrm flipH="1">
            <a:off x="4211960" y="3717032"/>
            <a:ext cx="144016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99226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45201" y="624110"/>
            <a:ext cx="6589199" cy="788666"/>
          </a:xfrm>
        </p:spPr>
        <p:txBody>
          <a:bodyPr/>
          <a:lstStyle/>
          <a:p>
            <a:pPr algn="ctr"/>
            <a:r>
              <a:rPr lang="it-IT" smtClean="0"/>
              <a:t>ADEMPIMENTI</a:t>
            </a:r>
            <a:endParaRPr lang="it-IT"/>
          </a:p>
        </p:txBody>
      </p:sp>
      <p:sp>
        <p:nvSpPr>
          <p:cNvPr id="3" name="Segnaposto contenuto 2"/>
          <p:cNvSpPr>
            <a:spLocks noGrp="1"/>
          </p:cNvSpPr>
          <p:nvPr>
            <p:ph idx="1"/>
          </p:nvPr>
        </p:nvSpPr>
        <p:spPr>
          <a:xfrm>
            <a:off x="1942415" y="1700808"/>
            <a:ext cx="6591985" cy="4210414"/>
          </a:xfrm>
        </p:spPr>
        <p:txBody>
          <a:bodyPr>
            <a:normAutofit/>
          </a:bodyPr>
          <a:lstStyle/>
          <a:p>
            <a:pPr marL="0" indent="0" algn="ctr">
              <a:lnSpc>
                <a:spcPct val="150000"/>
              </a:lnSpc>
              <a:buNone/>
            </a:pPr>
            <a:r>
              <a:rPr lang="it-IT" sz="2400" smtClean="0"/>
              <a:t>SE IL DIPENDENTE VIENE MANDATO IN ITALIA NON SULLA BASE DI UN DISTACCO MA IN ATTUAZIONE DI UN ACCORDO COMMERCIALE STIPULATO TRA SOGGETTI ENTRAMBE COLLOCATI ALL’ESTERO SI APPLICANO GLI ADEMPIMENTI DI CUI AL d.LG 136/2016</a:t>
            </a:r>
            <a:endParaRPr lang="it-IT" sz="2400"/>
          </a:p>
        </p:txBody>
      </p:sp>
      <p:sp>
        <p:nvSpPr>
          <p:cNvPr id="4" name="Segnaposto piè di pagina 3"/>
          <p:cNvSpPr>
            <a:spLocks noGrp="1"/>
          </p:cNvSpPr>
          <p:nvPr>
            <p:ph type="ftr" sz="quarter" idx="11"/>
          </p:nvPr>
        </p:nvSpPr>
        <p:spPr/>
        <p:txBody>
          <a:bodyPr/>
          <a:lstStyle/>
          <a:p>
            <a:r>
              <a:rPr lang="it-IT" smtClean="0"/>
              <a:t>Verona, 13 giugno 2017</a:t>
            </a:r>
            <a:endParaRPr lang="it-IT"/>
          </a:p>
        </p:txBody>
      </p:sp>
      <p:sp>
        <p:nvSpPr>
          <p:cNvPr id="5" name="Segnaposto numero diapositiva 4"/>
          <p:cNvSpPr>
            <a:spLocks noGrp="1"/>
          </p:cNvSpPr>
          <p:nvPr>
            <p:ph type="sldNum" sz="quarter" idx="12"/>
          </p:nvPr>
        </p:nvSpPr>
        <p:spPr/>
        <p:txBody>
          <a:bodyPr/>
          <a:lstStyle/>
          <a:p>
            <a:fld id="{B7F2A5E4-00A6-48EE-BC5B-C6DC0133A21C}" type="slidenum">
              <a:rPr lang="it-IT" smtClean="0"/>
              <a:t>29</a:t>
            </a:fld>
            <a:endParaRPr lang="it-IT"/>
          </a:p>
        </p:txBody>
      </p:sp>
    </p:spTree>
    <p:extLst>
      <p:ext uri="{BB962C8B-B14F-4D97-AF65-F5344CB8AC3E}">
        <p14:creationId xmlns:p14="http://schemas.microsoft.com/office/powerpoint/2010/main" val="18086261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45201" y="624110"/>
            <a:ext cx="6589199" cy="1004690"/>
          </a:xfrm>
        </p:spPr>
        <p:txBody>
          <a:bodyPr/>
          <a:lstStyle/>
          <a:p>
            <a:pPr algn="ctr"/>
            <a:r>
              <a:rPr lang="it-IT" dirty="0"/>
              <a:t>A CHI SI APPLICA</a:t>
            </a:r>
          </a:p>
        </p:txBody>
      </p:sp>
      <p:sp>
        <p:nvSpPr>
          <p:cNvPr id="3" name="Segnaposto contenuto 2"/>
          <p:cNvSpPr>
            <a:spLocks noGrp="1"/>
          </p:cNvSpPr>
          <p:nvPr>
            <p:ph idx="1"/>
          </p:nvPr>
        </p:nvSpPr>
        <p:spPr>
          <a:xfrm>
            <a:off x="1942415" y="1628800"/>
            <a:ext cx="6591985" cy="4282422"/>
          </a:xfrm>
        </p:spPr>
        <p:txBody>
          <a:bodyPr>
            <a:normAutofit/>
          </a:bodyPr>
          <a:lstStyle/>
          <a:p>
            <a:pPr marL="0" indent="0">
              <a:lnSpc>
                <a:spcPct val="150000"/>
              </a:lnSpc>
              <a:buNone/>
            </a:pPr>
            <a:r>
              <a:rPr lang="it-IT" b="1" dirty="0"/>
              <a:t>IMPRESE STABILITE IN UN ALTRO STATO </a:t>
            </a:r>
            <a:r>
              <a:rPr lang="it-IT" dirty="0"/>
              <a:t>MEMBRO DELL’UNIONE EUROPEA CHE, NELL’AMBITO DI UNA PRESTAZIONE DI SERVIZI, DISTACCANO IN ITALIA UNO O PIU’ LAVORATORI IN FAVORE DI UN’ALTRA IMPRESA, ANCHE SE APPARTENENTE ALLO STESSO GRUPPO, O IN FAVORE DI UN’ALTRA UNITA’ PRODUTTIVA O DI UN ALTRO DESTINATARIO, A CONDIZIONE CHE DURANTE IL PERIODO DI DISTACCO CONTINUI A SUSSISTERE UN RAPPORTO DI LAVORO TRA IL </a:t>
            </a:r>
            <a:r>
              <a:rPr lang="it-IT" b="1" dirty="0"/>
              <a:t>LAVORATORE DISTACCATO </a:t>
            </a:r>
            <a:r>
              <a:rPr lang="it-IT" dirty="0"/>
              <a:t>E L’IMPRESA DISTACCANTE</a:t>
            </a:r>
          </a:p>
        </p:txBody>
      </p:sp>
      <p:sp>
        <p:nvSpPr>
          <p:cNvPr id="4" name="Segnaposto piè di pagina 3"/>
          <p:cNvSpPr>
            <a:spLocks noGrp="1"/>
          </p:cNvSpPr>
          <p:nvPr>
            <p:ph type="ftr" sz="quarter" idx="11"/>
          </p:nvPr>
        </p:nvSpPr>
        <p:spPr/>
        <p:txBody>
          <a:bodyPr/>
          <a:lstStyle/>
          <a:p>
            <a:r>
              <a:rPr lang="it-IT"/>
              <a:t>Verona, 13 giugno 2017</a:t>
            </a:r>
          </a:p>
        </p:txBody>
      </p:sp>
      <p:sp>
        <p:nvSpPr>
          <p:cNvPr id="5" name="Segnaposto numero diapositiva 4"/>
          <p:cNvSpPr>
            <a:spLocks noGrp="1"/>
          </p:cNvSpPr>
          <p:nvPr>
            <p:ph type="sldNum" sz="quarter" idx="12"/>
          </p:nvPr>
        </p:nvSpPr>
        <p:spPr/>
        <p:txBody>
          <a:bodyPr/>
          <a:lstStyle/>
          <a:p>
            <a:fld id="{B7F2A5E4-00A6-48EE-BC5B-C6DC0133A21C}" type="slidenum">
              <a:rPr lang="it-IT" smtClean="0"/>
              <a:t>3</a:t>
            </a:fld>
            <a:endParaRPr lang="it-IT"/>
          </a:p>
        </p:txBody>
      </p:sp>
    </p:spTree>
    <p:extLst>
      <p:ext uri="{BB962C8B-B14F-4D97-AF65-F5344CB8AC3E}">
        <p14:creationId xmlns:p14="http://schemas.microsoft.com/office/powerpoint/2010/main" val="15620874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45200" y="624110"/>
            <a:ext cx="6589200" cy="644650"/>
          </a:xfrm>
        </p:spPr>
        <p:txBody>
          <a:bodyPr/>
          <a:lstStyle/>
          <a:p>
            <a:pPr algn="ctr"/>
            <a:r>
              <a:rPr lang="it-IT"/>
              <a:t>STAND TEMPORANEI</a:t>
            </a:r>
          </a:p>
        </p:txBody>
      </p:sp>
      <p:sp>
        <p:nvSpPr>
          <p:cNvPr id="3" name="Segnaposto testo 2"/>
          <p:cNvSpPr>
            <a:spLocks noGrp="1"/>
          </p:cNvSpPr>
          <p:nvPr>
            <p:ph type="body" idx="1"/>
          </p:nvPr>
        </p:nvSpPr>
        <p:spPr>
          <a:xfrm>
            <a:off x="1907704" y="1412776"/>
            <a:ext cx="3232244" cy="2664296"/>
          </a:xfrm>
        </p:spPr>
        <p:txBody>
          <a:bodyPr/>
          <a:lstStyle/>
          <a:p>
            <a:r>
              <a:rPr lang="it-IT" smtClean="0"/>
              <a:t>IMPRESA STRANIERA CHE INVIA PROPRI DIPENDENTI IN ITALIA PRESSO STAND TEMPORANEI NELL’AMBITO DI FIERE/CONGRESSI</a:t>
            </a:r>
            <a:endParaRPr lang="it-IT"/>
          </a:p>
        </p:txBody>
      </p:sp>
      <p:sp>
        <p:nvSpPr>
          <p:cNvPr id="4" name="Segnaposto contenuto 3"/>
          <p:cNvSpPr>
            <a:spLocks noGrp="1"/>
          </p:cNvSpPr>
          <p:nvPr>
            <p:ph sz="half" idx="2"/>
          </p:nvPr>
        </p:nvSpPr>
        <p:spPr>
          <a:xfrm>
            <a:off x="1942415" y="4725144"/>
            <a:ext cx="3197532" cy="1183447"/>
          </a:xfrm>
        </p:spPr>
        <p:txBody>
          <a:bodyPr>
            <a:normAutofit/>
          </a:bodyPr>
          <a:lstStyle/>
          <a:p>
            <a:r>
              <a:rPr lang="it-IT" sz="2000" smtClean="0"/>
              <a:t>Non si applicano le norme del Dlgs 136/2016</a:t>
            </a:r>
            <a:endParaRPr lang="it-IT" sz="2000"/>
          </a:p>
        </p:txBody>
      </p:sp>
      <p:sp>
        <p:nvSpPr>
          <p:cNvPr id="5" name="Segnaposto testo 4"/>
          <p:cNvSpPr>
            <a:spLocks noGrp="1"/>
          </p:cNvSpPr>
          <p:nvPr>
            <p:ph type="body" sz="quarter" idx="3"/>
          </p:nvPr>
        </p:nvSpPr>
        <p:spPr>
          <a:xfrm>
            <a:off x="5364088" y="1412776"/>
            <a:ext cx="3165305" cy="2664296"/>
          </a:xfrm>
        </p:spPr>
        <p:txBody>
          <a:bodyPr/>
          <a:lstStyle/>
          <a:p>
            <a:r>
              <a:rPr lang="it-IT"/>
              <a:t>IMPRESA STRANIERA CHE INVIA PROPRI DIPENDENTI </a:t>
            </a:r>
            <a:r>
              <a:rPr lang="it-IT" smtClean="0"/>
              <a:t>PER SERVIZI NEI CONFRONTI DI UN DESTINATARIO SITUATO IN ITALIA</a:t>
            </a:r>
            <a:endParaRPr lang="it-IT"/>
          </a:p>
        </p:txBody>
      </p:sp>
      <p:sp>
        <p:nvSpPr>
          <p:cNvPr id="6" name="Segnaposto contenuto 5"/>
          <p:cNvSpPr>
            <a:spLocks noGrp="1"/>
          </p:cNvSpPr>
          <p:nvPr>
            <p:ph sz="quarter" idx="4"/>
          </p:nvPr>
        </p:nvSpPr>
        <p:spPr>
          <a:xfrm>
            <a:off x="5333715" y="4725144"/>
            <a:ext cx="3195680" cy="1180219"/>
          </a:xfrm>
        </p:spPr>
        <p:txBody>
          <a:bodyPr>
            <a:normAutofit lnSpcReduction="10000"/>
          </a:bodyPr>
          <a:lstStyle/>
          <a:p>
            <a:r>
              <a:rPr lang="it-IT" smtClean="0"/>
              <a:t>Si è di fronte ad una prestazione transnazionale quindi si applica il </a:t>
            </a:r>
            <a:r>
              <a:rPr lang="it-IT"/>
              <a:t>Dlgs 136/2016</a:t>
            </a:r>
          </a:p>
          <a:p>
            <a:endParaRPr lang="it-IT"/>
          </a:p>
        </p:txBody>
      </p:sp>
      <p:sp>
        <p:nvSpPr>
          <p:cNvPr id="7" name="Segnaposto piè di pagina 6"/>
          <p:cNvSpPr>
            <a:spLocks noGrp="1"/>
          </p:cNvSpPr>
          <p:nvPr>
            <p:ph type="ftr" sz="quarter" idx="11"/>
          </p:nvPr>
        </p:nvSpPr>
        <p:spPr/>
        <p:txBody>
          <a:bodyPr/>
          <a:lstStyle/>
          <a:p>
            <a:r>
              <a:rPr lang="it-IT" smtClean="0"/>
              <a:t>Verona, 13 giugno 2017</a:t>
            </a:r>
            <a:endParaRPr lang="it-IT"/>
          </a:p>
        </p:txBody>
      </p:sp>
      <p:sp>
        <p:nvSpPr>
          <p:cNvPr id="8" name="Segnaposto numero diapositiva 7"/>
          <p:cNvSpPr>
            <a:spLocks noGrp="1"/>
          </p:cNvSpPr>
          <p:nvPr>
            <p:ph type="sldNum" sz="quarter" idx="12"/>
          </p:nvPr>
        </p:nvSpPr>
        <p:spPr/>
        <p:txBody>
          <a:bodyPr/>
          <a:lstStyle/>
          <a:p>
            <a:fld id="{B7F2A5E4-00A6-48EE-BC5B-C6DC0133A21C}" type="slidenum">
              <a:rPr lang="it-IT" smtClean="0"/>
              <a:t>30</a:t>
            </a:fld>
            <a:endParaRPr lang="it-IT"/>
          </a:p>
        </p:txBody>
      </p:sp>
      <p:cxnSp>
        <p:nvCxnSpPr>
          <p:cNvPr id="11" name="Connettore 2 10"/>
          <p:cNvCxnSpPr/>
          <p:nvPr/>
        </p:nvCxnSpPr>
        <p:spPr>
          <a:xfrm>
            <a:off x="3347864" y="4149080"/>
            <a:ext cx="0" cy="4320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Connettore 2 12"/>
          <p:cNvCxnSpPr>
            <a:stCxn id="5" idx="2"/>
          </p:cNvCxnSpPr>
          <p:nvPr/>
        </p:nvCxnSpPr>
        <p:spPr>
          <a:xfrm>
            <a:off x="6946741" y="4077072"/>
            <a:ext cx="1523" cy="50405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231193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REGIME SANZIONATORIO</a:t>
            </a:r>
          </a:p>
        </p:txBody>
      </p:sp>
      <p:sp>
        <p:nvSpPr>
          <p:cNvPr id="3" name="Segnaposto contenuto 2"/>
          <p:cNvSpPr>
            <a:spLocks noGrp="1"/>
          </p:cNvSpPr>
          <p:nvPr>
            <p:ph idx="1"/>
          </p:nvPr>
        </p:nvSpPr>
        <p:spPr>
          <a:xfrm>
            <a:off x="1942415" y="1556792"/>
            <a:ext cx="6591985" cy="4354430"/>
          </a:xfrm>
        </p:spPr>
        <p:txBody>
          <a:bodyPr>
            <a:normAutofit fontScale="92500"/>
          </a:bodyPr>
          <a:lstStyle/>
          <a:p>
            <a:pPr>
              <a:lnSpc>
                <a:spcPct val="150000"/>
              </a:lnSpc>
            </a:pPr>
            <a:r>
              <a:rPr lang="it-IT" sz="2000" dirty="0"/>
              <a:t>IL LAVORATORE E’ CONSIDERATO A TUTTI GLI EFFETTI ALLE DIPENDENZE DEL SOGGETTO CHE HA UTILIZZATO LA PRESTAZIONE DAL GIORNO DI INIZIO DELL’ATTIVITA’ SVOLTA  IN PSEUDO-DISTACCO </a:t>
            </a:r>
            <a:endParaRPr lang="it-IT" sz="2000" dirty="0" smtClean="0"/>
          </a:p>
          <a:p>
            <a:pPr marL="0" indent="0">
              <a:lnSpc>
                <a:spcPct val="150000"/>
              </a:lnSpc>
              <a:buNone/>
            </a:pPr>
            <a:endParaRPr lang="it-IT" sz="2000" dirty="0"/>
          </a:p>
          <a:p>
            <a:pPr>
              <a:lnSpc>
                <a:spcPct val="150000"/>
              </a:lnSpc>
            </a:pPr>
            <a:r>
              <a:rPr lang="it-IT" sz="2000" dirty="0"/>
              <a:t>DISTACCANTE E DISTACCATARIO SONO PUNITI CON SANZIONE </a:t>
            </a:r>
            <a:r>
              <a:rPr lang="it-IT" sz="2000" dirty="0" smtClean="0"/>
              <a:t>AMMINISTRATIVA </a:t>
            </a:r>
            <a:r>
              <a:rPr lang="it-IT" sz="2000" dirty="0"/>
              <a:t>DI € 50 PER OGNI LAVORATORE E PER OGNI GIORNATADI OCCUPAZIONE</a:t>
            </a:r>
          </a:p>
          <a:p>
            <a:pPr marL="0" indent="0">
              <a:buNone/>
            </a:pPr>
            <a:endParaRPr lang="it-IT" sz="2000" dirty="0"/>
          </a:p>
        </p:txBody>
      </p:sp>
      <p:sp>
        <p:nvSpPr>
          <p:cNvPr id="4" name="Segnaposto piè di pagina 3"/>
          <p:cNvSpPr>
            <a:spLocks noGrp="1"/>
          </p:cNvSpPr>
          <p:nvPr>
            <p:ph type="ftr" sz="quarter" idx="11"/>
          </p:nvPr>
        </p:nvSpPr>
        <p:spPr/>
        <p:txBody>
          <a:bodyPr/>
          <a:lstStyle/>
          <a:p>
            <a:r>
              <a:rPr lang="it-IT"/>
              <a:t>Verona, 13 giugno 2017</a:t>
            </a:r>
          </a:p>
        </p:txBody>
      </p:sp>
      <p:sp>
        <p:nvSpPr>
          <p:cNvPr id="5" name="Segnaposto numero diapositiva 4"/>
          <p:cNvSpPr>
            <a:spLocks noGrp="1"/>
          </p:cNvSpPr>
          <p:nvPr>
            <p:ph type="sldNum" sz="quarter" idx="12"/>
          </p:nvPr>
        </p:nvSpPr>
        <p:spPr/>
        <p:txBody>
          <a:bodyPr/>
          <a:lstStyle/>
          <a:p>
            <a:fld id="{B7F2A5E4-00A6-48EE-BC5B-C6DC0133A21C}" type="slidenum">
              <a:rPr lang="it-IT" smtClean="0"/>
              <a:t>31</a:t>
            </a:fld>
            <a:endParaRPr lang="it-IT"/>
          </a:p>
        </p:txBody>
      </p:sp>
    </p:spTree>
    <p:extLst>
      <p:ext uri="{BB962C8B-B14F-4D97-AF65-F5344CB8AC3E}">
        <p14:creationId xmlns:p14="http://schemas.microsoft.com/office/powerpoint/2010/main" val="30258863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858218"/>
          </a:xfrm>
        </p:spPr>
        <p:txBody>
          <a:bodyPr/>
          <a:lstStyle/>
          <a:p>
            <a:pPr algn="r"/>
            <a:r>
              <a:rPr lang="it-IT" dirty="0"/>
              <a:t>CONDIZIONI DI LAVORO DEI LAVORATORI DISTACCATI</a:t>
            </a:r>
          </a:p>
        </p:txBody>
      </p:sp>
      <p:sp>
        <p:nvSpPr>
          <p:cNvPr id="3" name="Segnaposto contenuto 2"/>
          <p:cNvSpPr>
            <a:spLocks noGrp="1"/>
          </p:cNvSpPr>
          <p:nvPr>
            <p:ph idx="1"/>
          </p:nvPr>
        </p:nvSpPr>
        <p:spPr>
          <a:xfrm>
            <a:off x="457200" y="2204864"/>
            <a:ext cx="8229600" cy="3921299"/>
          </a:xfrm>
        </p:spPr>
        <p:txBody>
          <a:bodyPr/>
          <a:lstStyle/>
          <a:p>
            <a:pPr marL="0" indent="0">
              <a:buNone/>
            </a:pPr>
            <a:endParaRPr lang="it-IT"/>
          </a:p>
          <a:p>
            <a:pPr marL="0" indent="0" algn="ctr">
              <a:buNone/>
            </a:pPr>
            <a:r>
              <a:rPr lang="it-IT" sz="2800"/>
              <a:t>MEDESIME CONDIZIONI DI LAVORO PREVISTE PER I LAVORATORI CHE EFFETTUANO PRESTAZIONI  LAVORATIVE ANALOGHE  NEL LUOGO IN CUI SI SVOLGE IL DISTACCO</a:t>
            </a:r>
          </a:p>
        </p:txBody>
      </p:sp>
      <p:sp>
        <p:nvSpPr>
          <p:cNvPr id="4" name="Segnaposto piè di pagina 3"/>
          <p:cNvSpPr>
            <a:spLocks noGrp="1"/>
          </p:cNvSpPr>
          <p:nvPr>
            <p:ph type="ftr" sz="quarter" idx="11"/>
          </p:nvPr>
        </p:nvSpPr>
        <p:spPr/>
        <p:txBody>
          <a:bodyPr/>
          <a:lstStyle/>
          <a:p>
            <a:r>
              <a:rPr lang="it-IT"/>
              <a:t>Verona, 13 giugno 2017</a:t>
            </a:r>
          </a:p>
        </p:txBody>
      </p:sp>
      <p:sp>
        <p:nvSpPr>
          <p:cNvPr id="5" name="Segnaposto numero diapositiva 4"/>
          <p:cNvSpPr>
            <a:spLocks noGrp="1"/>
          </p:cNvSpPr>
          <p:nvPr>
            <p:ph type="sldNum" sz="quarter" idx="12"/>
          </p:nvPr>
        </p:nvSpPr>
        <p:spPr/>
        <p:txBody>
          <a:bodyPr/>
          <a:lstStyle/>
          <a:p>
            <a:fld id="{B7F2A5E4-00A6-48EE-BC5B-C6DC0133A21C}" type="slidenum">
              <a:rPr lang="it-IT" smtClean="0"/>
              <a:t>32</a:t>
            </a:fld>
            <a:endParaRPr lang="it-IT"/>
          </a:p>
        </p:txBody>
      </p:sp>
    </p:spTree>
    <p:extLst>
      <p:ext uri="{BB962C8B-B14F-4D97-AF65-F5344CB8AC3E}">
        <p14:creationId xmlns:p14="http://schemas.microsoft.com/office/powerpoint/2010/main" val="345326659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OVVERO</a:t>
            </a:r>
          </a:p>
        </p:txBody>
      </p:sp>
      <p:sp>
        <p:nvSpPr>
          <p:cNvPr id="3" name="Segnaposto contenuto 2"/>
          <p:cNvSpPr>
            <a:spLocks noGrp="1"/>
          </p:cNvSpPr>
          <p:nvPr>
            <p:ph idx="1"/>
          </p:nvPr>
        </p:nvSpPr>
        <p:spPr>
          <a:xfrm>
            <a:off x="1942415" y="1738866"/>
            <a:ext cx="6591985" cy="4210414"/>
          </a:xfrm>
        </p:spPr>
        <p:txBody>
          <a:bodyPr>
            <a:normAutofit/>
          </a:bodyPr>
          <a:lstStyle/>
          <a:p>
            <a:pPr>
              <a:lnSpc>
                <a:spcPct val="150000"/>
              </a:lnSpc>
            </a:pPr>
            <a:r>
              <a:rPr lang="it-IT" sz="2000"/>
              <a:t>PERIODI MASSIMI DI LAVORO/MINIMI DI </a:t>
            </a:r>
            <a:r>
              <a:rPr lang="it-IT" sz="2000" smtClean="0"/>
              <a:t>RIPOSO</a:t>
            </a:r>
          </a:p>
          <a:p>
            <a:pPr>
              <a:lnSpc>
                <a:spcPct val="150000"/>
              </a:lnSpc>
            </a:pPr>
            <a:r>
              <a:rPr lang="it-IT" sz="2000" smtClean="0"/>
              <a:t>DURATA </a:t>
            </a:r>
            <a:r>
              <a:rPr lang="it-IT" sz="2000"/>
              <a:t>MINIMA DELLE FERIE ANNUALI RETRIBUITE</a:t>
            </a:r>
          </a:p>
          <a:p>
            <a:pPr>
              <a:lnSpc>
                <a:spcPct val="150000"/>
              </a:lnSpc>
            </a:pPr>
            <a:r>
              <a:rPr lang="it-IT" sz="2000"/>
              <a:t>TARIFFE MINIME SALARIALI E MAGGIORATE PER LAVORO STRAORDINARIO</a:t>
            </a:r>
          </a:p>
          <a:p>
            <a:pPr>
              <a:lnSpc>
                <a:spcPct val="150000"/>
              </a:lnSpc>
            </a:pPr>
            <a:r>
              <a:rPr lang="it-IT" sz="2000"/>
              <a:t>SALUTE, IGIENE E SICUREZZA </a:t>
            </a:r>
          </a:p>
          <a:p>
            <a:pPr>
              <a:lnSpc>
                <a:spcPct val="150000"/>
              </a:lnSpc>
            </a:pPr>
            <a:r>
              <a:rPr lang="it-IT" sz="2000"/>
              <a:t>NON DISCRIMINAZIONE UOMO/DONNA</a:t>
            </a:r>
          </a:p>
        </p:txBody>
      </p:sp>
      <p:sp>
        <p:nvSpPr>
          <p:cNvPr id="4" name="Segnaposto piè di pagina 3"/>
          <p:cNvSpPr>
            <a:spLocks noGrp="1"/>
          </p:cNvSpPr>
          <p:nvPr>
            <p:ph type="ftr" sz="quarter" idx="11"/>
          </p:nvPr>
        </p:nvSpPr>
        <p:spPr/>
        <p:txBody>
          <a:bodyPr/>
          <a:lstStyle/>
          <a:p>
            <a:r>
              <a:rPr lang="it-IT"/>
              <a:t>Verona, 13 giugno 2017</a:t>
            </a:r>
          </a:p>
        </p:txBody>
      </p:sp>
      <p:sp>
        <p:nvSpPr>
          <p:cNvPr id="5" name="Segnaposto numero diapositiva 4"/>
          <p:cNvSpPr>
            <a:spLocks noGrp="1"/>
          </p:cNvSpPr>
          <p:nvPr>
            <p:ph type="sldNum" sz="quarter" idx="12"/>
          </p:nvPr>
        </p:nvSpPr>
        <p:spPr/>
        <p:txBody>
          <a:bodyPr/>
          <a:lstStyle/>
          <a:p>
            <a:fld id="{B7F2A5E4-00A6-48EE-BC5B-C6DC0133A21C}" type="slidenum">
              <a:rPr lang="it-IT" smtClean="0"/>
              <a:t>33</a:t>
            </a:fld>
            <a:endParaRPr lang="it-IT"/>
          </a:p>
        </p:txBody>
      </p:sp>
    </p:spTree>
    <p:extLst>
      <p:ext uri="{BB962C8B-B14F-4D97-AF65-F5344CB8AC3E}">
        <p14:creationId xmlns:p14="http://schemas.microsoft.com/office/powerpoint/2010/main" val="385379067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RESPONSABILITA’ SOLIDALE</a:t>
            </a:r>
          </a:p>
        </p:txBody>
      </p:sp>
      <p:sp>
        <p:nvSpPr>
          <p:cNvPr id="3" name="Segnaposto contenuto 2"/>
          <p:cNvSpPr>
            <a:spLocks noGrp="1"/>
          </p:cNvSpPr>
          <p:nvPr>
            <p:ph idx="1"/>
          </p:nvPr>
        </p:nvSpPr>
        <p:spPr/>
        <p:txBody>
          <a:bodyPr>
            <a:normAutofit/>
          </a:bodyPr>
          <a:lstStyle/>
          <a:p>
            <a:pPr marL="0" indent="0" algn="ctr">
              <a:lnSpc>
                <a:spcPct val="150000"/>
              </a:lnSpc>
              <a:buNone/>
            </a:pPr>
            <a:r>
              <a:rPr lang="it-IT" sz="2000"/>
              <a:t>NEL CASO DI PRESTAZIONE TRANSNAZIONALE DI SERVIZI ATTUATA MEDIANTE CONTRATTO DI APPALTO E SUBAPPALTO, IL COMMITTENTE IMPRENDITORE RISPONDE IN SOLIDO CON L’APPALTATORE E CON CIASCUNO DEI SUBAPPALTATORI PER I CREDITI RETRIBUTIVI, CONTRIBUTIVI E PREMI ASSICURATIVI MATURATI NEL PERIODO DI ESECUZIONE DELL’APPALTO</a:t>
            </a:r>
          </a:p>
        </p:txBody>
      </p:sp>
      <p:sp>
        <p:nvSpPr>
          <p:cNvPr id="4" name="Segnaposto piè di pagina 3"/>
          <p:cNvSpPr>
            <a:spLocks noGrp="1"/>
          </p:cNvSpPr>
          <p:nvPr>
            <p:ph type="ftr" sz="quarter" idx="11"/>
          </p:nvPr>
        </p:nvSpPr>
        <p:spPr/>
        <p:txBody>
          <a:bodyPr/>
          <a:lstStyle/>
          <a:p>
            <a:r>
              <a:rPr lang="it-IT"/>
              <a:t>Verona, 13 giugno 2017</a:t>
            </a:r>
          </a:p>
        </p:txBody>
      </p:sp>
      <p:sp>
        <p:nvSpPr>
          <p:cNvPr id="5" name="Segnaposto numero diapositiva 4"/>
          <p:cNvSpPr>
            <a:spLocks noGrp="1"/>
          </p:cNvSpPr>
          <p:nvPr>
            <p:ph type="sldNum" sz="quarter" idx="12"/>
          </p:nvPr>
        </p:nvSpPr>
        <p:spPr/>
        <p:txBody>
          <a:bodyPr/>
          <a:lstStyle/>
          <a:p>
            <a:fld id="{B7F2A5E4-00A6-48EE-BC5B-C6DC0133A21C}" type="slidenum">
              <a:rPr lang="it-IT" smtClean="0"/>
              <a:t>34</a:t>
            </a:fld>
            <a:endParaRPr lang="it-IT"/>
          </a:p>
        </p:txBody>
      </p:sp>
    </p:spTree>
    <p:extLst>
      <p:ext uri="{BB962C8B-B14F-4D97-AF65-F5344CB8AC3E}">
        <p14:creationId xmlns:p14="http://schemas.microsoft.com/office/powerpoint/2010/main" val="421205397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DIFFIDA ACCERTATIVA</a:t>
            </a:r>
          </a:p>
        </p:txBody>
      </p:sp>
      <p:sp>
        <p:nvSpPr>
          <p:cNvPr id="3" name="Segnaposto contenuto 2"/>
          <p:cNvSpPr>
            <a:spLocks noGrp="1"/>
          </p:cNvSpPr>
          <p:nvPr>
            <p:ph idx="1"/>
          </p:nvPr>
        </p:nvSpPr>
        <p:spPr/>
        <p:txBody>
          <a:bodyPr>
            <a:noAutofit/>
          </a:bodyPr>
          <a:lstStyle/>
          <a:p>
            <a:pPr>
              <a:lnSpc>
                <a:spcPct val="150000"/>
              </a:lnSpc>
            </a:pPr>
            <a:r>
              <a:rPr lang="it-IT" sz="2000"/>
              <a:t>NOTIFICATA AL DDL ATTRAVERSO IL </a:t>
            </a:r>
            <a:r>
              <a:rPr lang="it-IT" sz="2000" smtClean="0"/>
              <a:t>REFERENTE</a:t>
            </a:r>
          </a:p>
          <a:p>
            <a:pPr marL="0" indent="0">
              <a:lnSpc>
                <a:spcPct val="150000"/>
              </a:lnSpc>
              <a:buNone/>
            </a:pPr>
            <a:endParaRPr lang="it-IT" sz="2000"/>
          </a:p>
          <a:p>
            <a:pPr>
              <a:lnSpc>
                <a:spcPct val="150000"/>
              </a:lnSpc>
            </a:pPr>
            <a:r>
              <a:rPr lang="it-IT" sz="2000"/>
              <a:t>COMUNICATA ANCHE AL DISTACCATARIO COMMITTENTE/UTILIZZATORE STABILITO IN ITALIA IN QUALITA’ DI OBBLIGATO SOLIDALE</a:t>
            </a:r>
          </a:p>
        </p:txBody>
      </p:sp>
      <p:sp>
        <p:nvSpPr>
          <p:cNvPr id="4" name="Segnaposto piè di pagina 3"/>
          <p:cNvSpPr>
            <a:spLocks noGrp="1"/>
          </p:cNvSpPr>
          <p:nvPr>
            <p:ph type="ftr" sz="quarter" idx="11"/>
          </p:nvPr>
        </p:nvSpPr>
        <p:spPr/>
        <p:txBody>
          <a:bodyPr/>
          <a:lstStyle/>
          <a:p>
            <a:r>
              <a:rPr lang="it-IT"/>
              <a:t>Verona, 13 giugno 2017</a:t>
            </a:r>
          </a:p>
        </p:txBody>
      </p:sp>
      <p:sp>
        <p:nvSpPr>
          <p:cNvPr id="5" name="Segnaposto numero diapositiva 4"/>
          <p:cNvSpPr>
            <a:spLocks noGrp="1"/>
          </p:cNvSpPr>
          <p:nvPr>
            <p:ph type="sldNum" sz="quarter" idx="12"/>
          </p:nvPr>
        </p:nvSpPr>
        <p:spPr/>
        <p:txBody>
          <a:bodyPr/>
          <a:lstStyle/>
          <a:p>
            <a:fld id="{B7F2A5E4-00A6-48EE-BC5B-C6DC0133A21C}" type="slidenum">
              <a:rPr lang="it-IT" smtClean="0"/>
              <a:t>35</a:t>
            </a:fld>
            <a:endParaRPr lang="it-IT"/>
          </a:p>
        </p:txBody>
      </p:sp>
    </p:spTree>
    <p:extLst>
      <p:ext uri="{BB962C8B-B14F-4D97-AF65-F5344CB8AC3E}">
        <p14:creationId xmlns:p14="http://schemas.microsoft.com/office/powerpoint/2010/main" val="130670972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4400" dirty="0">
                <a:solidFill>
                  <a:srgbClr val="FF7C80"/>
                </a:solidFill>
                <a:effectLst>
                  <a:outerShdw blurRad="38100" dist="38100" dir="2700000" algn="tl">
                    <a:srgbClr val="000000">
                      <a:alpha val="43137"/>
                    </a:srgbClr>
                  </a:outerShdw>
                </a:effectLst>
              </a:rPr>
              <a:t>COOPERAZIONE</a:t>
            </a:r>
            <a:r>
              <a:rPr lang="it-IT" dirty="0"/>
              <a:t> </a:t>
            </a:r>
            <a:r>
              <a:rPr lang="it-IT" sz="4400" dirty="0">
                <a:solidFill>
                  <a:srgbClr val="FF7C80"/>
                </a:solidFill>
                <a:effectLst>
                  <a:outerShdw blurRad="38100" dist="38100" dir="2700000" algn="tl">
                    <a:srgbClr val="000000">
                      <a:alpha val="43137"/>
                    </a:srgbClr>
                  </a:outerShdw>
                </a:effectLst>
              </a:rPr>
              <a:t>AMMINISTRATIVA</a:t>
            </a:r>
          </a:p>
        </p:txBody>
      </p:sp>
      <p:pic>
        <p:nvPicPr>
          <p:cNvPr id="7" name="Segnaposto contenuto 6"/>
          <p:cNvPicPr>
            <a:picLocks noGrp="1" noChangeAspect="1"/>
          </p:cNvPicPr>
          <p:nvPr>
            <p:ph idx="1"/>
          </p:nvPr>
        </p:nvPicPr>
        <p:blipFill>
          <a:blip r:embed="rId2"/>
          <a:stretch>
            <a:fillRect/>
          </a:stretch>
        </p:blipFill>
        <p:spPr>
          <a:xfrm>
            <a:off x="4001154" y="2541268"/>
            <a:ext cx="2475191" cy="2962913"/>
          </a:xfrm>
          <a:prstGeom prst="rect">
            <a:avLst/>
          </a:prstGeom>
        </p:spPr>
      </p:pic>
      <p:sp>
        <p:nvSpPr>
          <p:cNvPr id="4" name="Segnaposto piè di pagina 3"/>
          <p:cNvSpPr>
            <a:spLocks noGrp="1"/>
          </p:cNvSpPr>
          <p:nvPr>
            <p:ph type="ftr" sz="quarter" idx="11"/>
          </p:nvPr>
        </p:nvSpPr>
        <p:spPr/>
        <p:txBody>
          <a:bodyPr/>
          <a:lstStyle/>
          <a:p>
            <a:r>
              <a:rPr lang="it-IT"/>
              <a:t>Verona, 13 giugno 2017</a:t>
            </a:r>
          </a:p>
        </p:txBody>
      </p:sp>
      <p:sp>
        <p:nvSpPr>
          <p:cNvPr id="5" name="Segnaposto numero diapositiva 4"/>
          <p:cNvSpPr>
            <a:spLocks noGrp="1"/>
          </p:cNvSpPr>
          <p:nvPr>
            <p:ph type="sldNum" sz="quarter" idx="12"/>
          </p:nvPr>
        </p:nvSpPr>
        <p:spPr/>
        <p:txBody>
          <a:bodyPr/>
          <a:lstStyle/>
          <a:p>
            <a:fld id="{B7F2A5E4-00A6-48EE-BC5B-C6DC0133A21C}" type="slidenum">
              <a:rPr lang="it-IT" smtClean="0"/>
              <a:t>36</a:t>
            </a:fld>
            <a:endParaRPr lang="it-IT"/>
          </a:p>
        </p:txBody>
      </p:sp>
    </p:spTree>
    <p:extLst>
      <p:ext uri="{BB962C8B-B14F-4D97-AF65-F5344CB8AC3E}">
        <p14:creationId xmlns:p14="http://schemas.microsoft.com/office/powerpoint/2010/main" val="414406558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Fase istruttoria</a:t>
            </a:r>
          </a:p>
        </p:txBody>
      </p:sp>
      <p:sp>
        <p:nvSpPr>
          <p:cNvPr id="3" name="Segnaposto contenuto 2"/>
          <p:cNvSpPr>
            <a:spLocks noGrp="1"/>
          </p:cNvSpPr>
          <p:nvPr>
            <p:ph idx="1"/>
          </p:nvPr>
        </p:nvSpPr>
        <p:spPr/>
        <p:txBody>
          <a:bodyPr>
            <a:normAutofit fontScale="92500"/>
          </a:bodyPr>
          <a:lstStyle/>
          <a:p>
            <a:pPr marL="0" lvl="0" indent="0" defTabSz="914400" eaLnBrk="0" fontAlgn="base" hangingPunct="0">
              <a:spcBef>
                <a:spcPct val="20000"/>
              </a:spcBef>
              <a:spcAft>
                <a:spcPct val="0"/>
              </a:spcAft>
              <a:buClrTx/>
              <a:buNone/>
            </a:pPr>
            <a:r>
              <a:rPr lang="en-GB" sz="2400" kern="0" dirty="0" err="1">
                <a:solidFill>
                  <a:srgbClr val="000000"/>
                </a:solidFill>
                <a:latin typeface="Verdana"/>
              </a:rPr>
              <a:t>Scambi</a:t>
            </a:r>
            <a:r>
              <a:rPr lang="en-GB" sz="2400" kern="0" dirty="0">
                <a:solidFill>
                  <a:srgbClr val="000000"/>
                </a:solidFill>
                <a:latin typeface="Verdana"/>
              </a:rPr>
              <a:t> di </a:t>
            </a:r>
            <a:r>
              <a:rPr lang="en-GB" sz="2400" kern="0" dirty="0" err="1">
                <a:solidFill>
                  <a:srgbClr val="000000"/>
                </a:solidFill>
                <a:latin typeface="Verdana"/>
              </a:rPr>
              <a:t>informazioni</a:t>
            </a:r>
            <a:r>
              <a:rPr lang="en-GB" sz="2400" kern="0" dirty="0">
                <a:solidFill>
                  <a:srgbClr val="000000"/>
                </a:solidFill>
                <a:latin typeface="Verdana"/>
              </a:rPr>
              <a:t> relative a:</a:t>
            </a:r>
          </a:p>
          <a:p>
            <a:pPr lvl="0" indent="287338" defTabSz="914400" eaLnBrk="0" fontAlgn="base" hangingPunct="0">
              <a:spcBef>
                <a:spcPts val="600"/>
              </a:spcBef>
              <a:spcAft>
                <a:spcPct val="0"/>
              </a:spcAft>
              <a:buClrTx/>
              <a:buFont typeface="Arial" pitchFamily="34" charset="0"/>
              <a:buChar char="•"/>
            </a:pPr>
            <a:r>
              <a:rPr lang="en-GB" sz="2400" kern="0" dirty="0" err="1">
                <a:solidFill>
                  <a:srgbClr val="000000"/>
                </a:solidFill>
                <a:latin typeface="Verdana"/>
              </a:rPr>
              <a:t>Società</a:t>
            </a:r>
            <a:r>
              <a:rPr lang="en-GB" sz="2400" kern="0" dirty="0">
                <a:solidFill>
                  <a:srgbClr val="000000"/>
                </a:solidFill>
                <a:latin typeface="Verdana"/>
              </a:rPr>
              <a:t> </a:t>
            </a:r>
            <a:r>
              <a:rPr lang="en-GB" sz="2400" kern="0" dirty="0" err="1">
                <a:solidFill>
                  <a:srgbClr val="000000"/>
                </a:solidFill>
                <a:latin typeface="Verdana"/>
              </a:rPr>
              <a:t>distaccanti</a:t>
            </a:r>
            <a:endParaRPr lang="en-GB" sz="2400" kern="0" dirty="0">
              <a:solidFill>
                <a:srgbClr val="000000"/>
              </a:solidFill>
              <a:latin typeface="Verdana"/>
            </a:endParaRPr>
          </a:p>
          <a:p>
            <a:pPr lvl="0" indent="287338" defTabSz="914400" eaLnBrk="0" fontAlgn="base" hangingPunct="0">
              <a:spcBef>
                <a:spcPct val="20000"/>
              </a:spcBef>
              <a:spcAft>
                <a:spcPct val="0"/>
              </a:spcAft>
              <a:buClrTx/>
              <a:buFont typeface="Arial" pitchFamily="34" charset="0"/>
              <a:buChar char="•"/>
            </a:pPr>
            <a:r>
              <a:rPr lang="en-GB" sz="2400" kern="0" dirty="0" err="1">
                <a:solidFill>
                  <a:srgbClr val="000000"/>
                </a:solidFill>
                <a:latin typeface="Verdana"/>
              </a:rPr>
              <a:t>Lavoratori</a:t>
            </a:r>
            <a:r>
              <a:rPr lang="en-GB" sz="2400" kern="0" dirty="0">
                <a:solidFill>
                  <a:srgbClr val="000000"/>
                </a:solidFill>
                <a:latin typeface="Verdana"/>
              </a:rPr>
              <a:t> </a:t>
            </a:r>
            <a:r>
              <a:rPr lang="en-GB" sz="2400" kern="0" dirty="0" err="1">
                <a:solidFill>
                  <a:srgbClr val="000000"/>
                </a:solidFill>
                <a:latin typeface="Verdana"/>
              </a:rPr>
              <a:t>distaccati</a:t>
            </a:r>
            <a:endParaRPr lang="en-GB" sz="2400" kern="0" dirty="0">
              <a:solidFill>
                <a:srgbClr val="000000"/>
              </a:solidFill>
              <a:latin typeface="Verdana"/>
            </a:endParaRPr>
          </a:p>
          <a:p>
            <a:pPr lvl="0" indent="287338" defTabSz="914400" eaLnBrk="0" fontAlgn="base" hangingPunct="0">
              <a:spcBef>
                <a:spcPct val="20000"/>
              </a:spcBef>
              <a:spcAft>
                <a:spcPct val="0"/>
              </a:spcAft>
              <a:buClrTx/>
              <a:buFont typeface="Arial" pitchFamily="34" charset="0"/>
              <a:buChar char="•"/>
            </a:pPr>
            <a:r>
              <a:rPr lang="en-GB" sz="2400" kern="0" dirty="0" err="1">
                <a:solidFill>
                  <a:srgbClr val="000000"/>
                </a:solidFill>
                <a:latin typeface="Verdana"/>
              </a:rPr>
              <a:t>Condizioni</a:t>
            </a:r>
            <a:r>
              <a:rPr lang="en-GB" sz="2400" kern="0" dirty="0">
                <a:solidFill>
                  <a:srgbClr val="000000"/>
                </a:solidFill>
                <a:latin typeface="Verdana"/>
              </a:rPr>
              <a:t> di </a:t>
            </a:r>
            <a:r>
              <a:rPr lang="en-GB" sz="2400" kern="0" dirty="0" err="1">
                <a:solidFill>
                  <a:srgbClr val="000000"/>
                </a:solidFill>
                <a:latin typeface="Verdana"/>
              </a:rPr>
              <a:t>lavoro</a:t>
            </a:r>
            <a:endParaRPr lang="en-GB" sz="2400" kern="0" dirty="0">
              <a:solidFill>
                <a:srgbClr val="000000"/>
              </a:solidFill>
              <a:latin typeface="Verdana"/>
            </a:endParaRPr>
          </a:p>
          <a:p>
            <a:pPr marL="0" lvl="0" indent="0" defTabSz="914400" eaLnBrk="0" fontAlgn="base" hangingPunct="0">
              <a:spcBef>
                <a:spcPts val="2400"/>
              </a:spcBef>
              <a:spcAft>
                <a:spcPct val="0"/>
              </a:spcAft>
              <a:buClrTx/>
              <a:buNone/>
            </a:pPr>
            <a:r>
              <a:rPr lang="en-GB" sz="2400" kern="0" dirty="0">
                <a:solidFill>
                  <a:srgbClr val="000000"/>
                </a:solidFill>
                <a:latin typeface="Verdana"/>
              </a:rPr>
              <a:t>337 </a:t>
            </a:r>
            <a:r>
              <a:rPr lang="en-GB" sz="2400" kern="0" dirty="0" err="1">
                <a:solidFill>
                  <a:srgbClr val="000000"/>
                </a:solidFill>
                <a:latin typeface="Verdana"/>
              </a:rPr>
              <a:t>autorità</a:t>
            </a:r>
            <a:r>
              <a:rPr lang="en-GB" sz="2400" kern="0" dirty="0">
                <a:solidFill>
                  <a:srgbClr val="000000"/>
                </a:solidFill>
                <a:latin typeface="Verdana"/>
              </a:rPr>
              <a:t>:</a:t>
            </a:r>
          </a:p>
          <a:p>
            <a:pPr marL="355600" lvl="0" indent="0" defTabSz="914400" eaLnBrk="0" fontAlgn="base" hangingPunct="0">
              <a:spcBef>
                <a:spcPts val="600"/>
              </a:spcBef>
              <a:spcAft>
                <a:spcPct val="0"/>
              </a:spcAft>
              <a:buClrTx/>
              <a:buNone/>
            </a:pPr>
            <a:r>
              <a:rPr lang="en-GB" sz="2400" kern="0" dirty="0" err="1">
                <a:solidFill>
                  <a:srgbClr val="000000"/>
                </a:solidFill>
                <a:latin typeface="Verdana"/>
              </a:rPr>
              <a:t>Ispettorati</a:t>
            </a:r>
            <a:r>
              <a:rPr lang="en-GB" sz="2400" kern="0" dirty="0">
                <a:solidFill>
                  <a:srgbClr val="000000"/>
                </a:solidFill>
                <a:latin typeface="Verdana"/>
              </a:rPr>
              <a:t> </a:t>
            </a:r>
            <a:r>
              <a:rPr lang="en-GB" sz="2400" kern="0" dirty="0" err="1">
                <a:solidFill>
                  <a:srgbClr val="000000"/>
                </a:solidFill>
                <a:latin typeface="Verdana"/>
              </a:rPr>
              <a:t>nazionali</a:t>
            </a:r>
            <a:r>
              <a:rPr lang="en-GB" sz="2400" kern="0" dirty="0">
                <a:solidFill>
                  <a:srgbClr val="000000"/>
                </a:solidFill>
                <a:latin typeface="Verdana"/>
              </a:rPr>
              <a:t> del </a:t>
            </a:r>
            <a:r>
              <a:rPr lang="en-GB" sz="2400" kern="0" dirty="0" err="1">
                <a:solidFill>
                  <a:srgbClr val="000000"/>
                </a:solidFill>
                <a:latin typeface="Verdana"/>
              </a:rPr>
              <a:t>lavoro</a:t>
            </a:r>
            <a:r>
              <a:rPr lang="en-GB" sz="2400" kern="0" dirty="0">
                <a:solidFill>
                  <a:srgbClr val="000000"/>
                </a:solidFill>
                <a:latin typeface="Verdana"/>
              </a:rPr>
              <a:t>, </a:t>
            </a:r>
            <a:r>
              <a:rPr lang="en-GB" sz="2400" kern="0" dirty="0" err="1">
                <a:solidFill>
                  <a:srgbClr val="000000"/>
                </a:solidFill>
                <a:latin typeface="Verdana"/>
              </a:rPr>
              <a:t>Ispettorati</a:t>
            </a:r>
            <a:r>
              <a:rPr lang="en-GB" sz="2400" kern="0" dirty="0">
                <a:solidFill>
                  <a:srgbClr val="000000"/>
                </a:solidFill>
                <a:latin typeface="Verdana"/>
              </a:rPr>
              <a:t> del </a:t>
            </a:r>
            <a:r>
              <a:rPr lang="en-GB" sz="2400" kern="0" dirty="0" err="1">
                <a:solidFill>
                  <a:srgbClr val="000000"/>
                </a:solidFill>
                <a:latin typeface="Verdana"/>
              </a:rPr>
              <a:t>Lavoro</a:t>
            </a:r>
            <a:r>
              <a:rPr lang="en-GB" sz="2400" kern="0" dirty="0">
                <a:solidFill>
                  <a:srgbClr val="000000"/>
                </a:solidFill>
                <a:latin typeface="Verdana"/>
              </a:rPr>
              <a:t> </a:t>
            </a:r>
            <a:r>
              <a:rPr lang="en-GB" sz="2400" kern="0" dirty="0" err="1">
                <a:solidFill>
                  <a:srgbClr val="000000"/>
                </a:solidFill>
                <a:latin typeface="Verdana"/>
              </a:rPr>
              <a:t>territoriali</a:t>
            </a:r>
            <a:r>
              <a:rPr lang="en-GB" sz="2400" kern="0" dirty="0">
                <a:solidFill>
                  <a:srgbClr val="000000"/>
                </a:solidFill>
                <a:latin typeface="Verdana"/>
              </a:rPr>
              <a:t> (Italia), </a:t>
            </a:r>
            <a:r>
              <a:rPr lang="en-GB" sz="2400" kern="0" dirty="0" err="1">
                <a:solidFill>
                  <a:srgbClr val="000000"/>
                </a:solidFill>
                <a:latin typeface="Verdana"/>
              </a:rPr>
              <a:t>Uffici</a:t>
            </a:r>
            <a:r>
              <a:rPr lang="en-GB" sz="2400" kern="0" dirty="0">
                <a:solidFill>
                  <a:srgbClr val="000000"/>
                </a:solidFill>
                <a:latin typeface="Verdana"/>
              </a:rPr>
              <a:t> </a:t>
            </a:r>
            <a:r>
              <a:rPr lang="en-GB" sz="2400" kern="0" dirty="0" err="1">
                <a:solidFill>
                  <a:srgbClr val="000000"/>
                </a:solidFill>
                <a:latin typeface="Verdana"/>
              </a:rPr>
              <a:t>delle</a:t>
            </a:r>
            <a:r>
              <a:rPr lang="en-GB" sz="2400" kern="0" dirty="0">
                <a:solidFill>
                  <a:srgbClr val="000000"/>
                </a:solidFill>
                <a:latin typeface="Verdana"/>
              </a:rPr>
              <a:t> </a:t>
            </a:r>
            <a:r>
              <a:rPr lang="en-GB" sz="2400" kern="0" dirty="0" err="1">
                <a:solidFill>
                  <a:srgbClr val="000000"/>
                </a:solidFill>
                <a:latin typeface="Verdana"/>
              </a:rPr>
              <a:t>Imposte</a:t>
            </a:r>
            <a:r>
              <a:rPr lang="en-GB" sz="2400" kern="0" dirty="0">
                <a:solidFill>
                  <a:srgbClr val="000000"/>
                </a:solidFill>
                <a:latin typeface="Verdana"/>
              </a:rPr>
              <a:t>, </a:t>
            </a:r>
            <a:r>
              <a:rPr lang="en-GB" sz="2400" kern="0" dirty="0" err="1">
                <a:solidFill>
                  <a:srgbClr val="000000"/>
                </a:solidFill>
                <a:latin typeface="Verdana"/>
              </a:rPr>
              <a:t>Ministeri</a:t>
            </a:r>
            <a:r>
              <a:rPr lang="en-GB" sz="2400" kern="0" dirty="0">
                <a:solidFill>
                  <a:srgbClr val="000000"/>
                </a:solidFill>
                <a:latin typeface="Verdana"/>
              </a:rPr>
              <a:t> (</a:t>
            </a:r>
            <a:r>
              <a:rPr lang="en-GB" sz="2400" kern="0" dirty="0" err="1">
                <a:solidFill>
                  <a:srgbClr val="000000"/>
                </a:solidFill>
                <a:latin typeface="Verdana"/>
              </a:rPr>
              <a:t>lavoro</a:t>
            </a:r>
            <a:r>
              <a:rPr lang="en-GB" sz="2400" kern="0" dirty="0">
                <a:solidFill>
                  <a:srgbClr val="000000"/>
                </a:solidFill>
                <a:latin typeface="Verdana"/>
              </a:rPr>
              <a:t>, </a:t>
            </a:r>
            <a:r>
              <a:rPr lang="en-GB" sz="2400" kern="0" dirty="0" err="1">
                <a:solidFill>
                  <a:srgbClr val="000000"/>
                </a:solidFill>
                <a:latin typeface="Verdana"/>
              </a:rPr>
              <a:t>sicurezza</a:t>
            </a:r>
            <a:r>
              <a:rPr lang="en-GB" sz="2400" kern="0" dirty="0">
                <a:solidFill>
                  <a:srgbClr val="000000"/>
                </a:solidFill>
                <a:latin typeface="Verdana"/>
              </a:rPr>
              <a:t> </a:t>
            </a:r>
            <a:r>
              <a:rPr lang="en-GB" sz="2400" kern="0" dirty="0" err="1">
                <a:solidFill>
                  <a:srgbClr val="000000"/>
                </a:solidFill>
                <a:latin typeface="Verdana"/>
              </a:rPr>
              <a:t>sociale</a:t>
            </a:r>
            <a:r>
              <a:rPr lang="en-GB" sz="2400" kern="0" dirty="0">
                <a:solidFill>
                  <a:srgbClr val="000000"/>
                </a:solidFill>
                <a:latin typeface="Verdana"/>
              </a:rPr>
              <a:t> etc.), </a:t>
            </a:r>
            <a:r>
              <a:rPr lang="en-GB" sz="2400" i="1" kern="0" dirty="0">
                <a:solidFill>
                  <a:srgbClr val="000000"/>
                </a:solidFill>
                <a:latin typeface="Verdana"/>
              </a:rPr>
              <a:t>Liaison offices</a:t>
            </a:r>
          </a:p>
          <a:p>
            <a:endParaRPr lang="it-IT" dirty="0"/>
          </a:p>
        </p:txBody>
      </p:sp>
      <p:sp>
        <p:nvSpPr>
          <p:cNvPr id="4" name="Segnaposto piè di pagina 3"/>
          <p:cNvSpPr>
            <a:spLocks noGrp="1"/>
          </p:cNvSpPr>
          <p:nvPr>
            <p:ph type="ftr" sz="quarter" idx="11"/>
          </p:nvPr>
        </p:nvSpPr>
        <p:spPr/>
        <p:txBody>
          <a:bodyPr/>
          <a:lstStyle/>
          <a:p>
            <a:r>
              <a:rPr lang="it-IT"/>
              <a:t>Verona, 13 giugno 2017</a:t>
            </a:r>
          </a:p>
        </p:txBody>
      </p:sp>
      <p:sp>
        <p:nvSpPr>
          <p:cNvPr id="5" name="Segnaposto numero diapositiva 4"/>
          <p:cNvSpPr>
            <a:spLocks noGrp="1"/>
          </p:cNvSpPr>
          <p:nvPr>
            <p:ph type="sldNum" sz="quarter" idx="12"/>
          </p:nvPr>
        </p:nvSpPr>
        <p:spPr/>
        <p:txBody>
          <a:bodyPr/>
          <a:lstStyle/>
          <a:p>
            <a:fld id="{B7F2A5E4-00A6-48EE-BC5B-C6DC0133A21C}" type="slidenum">
              <a:rPr lang="it-IT" smtClean="0"/>
              <a:t>37</a:t>
            </a:fld>
            <a:endParaRPr lang="it-IT"/>
          </a:p>
        </p:txBody>
      </p:sp>
    </p:spTree>
    <p:extLst>
      <p:ext uri="{BB962C8B-B14F-4D97-AF65-F5344CB8AC3E}">
        <p14:creationId xmlns:p14="http://schemas.microsoft.com/office/powerpoint/2010/main" val="30873675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3200" smtClean="0"/>
              <a:t>Ciclo di vita di una richiesta</a:t>
            </a:r>
            <a:br>
              <a:rPr lang="it-IT" sz="3200" smtClean="0"/>
            </a:br>
            <a:r>
              <a:rPr lang="it-IT" sz="2700"/>
              <a:t/>
            </a:r>
            <a:br>
              <a:rPr lang="it-IT" sz="2700"/>
            </a:br>
            <a:r>
              <a:rPr lang="it-IT" sz="2700" smtClean="0"/>
              <a:t>STATO MEMBRO 1         STATO MEMBRO 2</a:t>
            </a:r>
            <a:endParaRPr lang="it-IT" sz="2700"/>
          </a:p>
        </p:txBody>
      </p:sp>
      <p:sp>
        <p:nvSpPr>
          <p:cNvPr id="4" name="Segnaposto piè di pagina 3"/>
          <p:cNvSpPr>
            <a:spLocks noGrp="1"/>
          </p:cNvSpPr>
          <p:nvPr>
            <p:ph type="ftr" sz="quarter" idx="11"/>
          </p:nvPr>
        </p:nvSpPr>
        <p:spPr/>
        <p:txBody>
          <a:bodyPr/>
          <a:lstStyle/>
          <a:p>
            <a:r>
              <a:rPr lang="it-IT" smtClean="0"/>
              <a:t>Verona, 13 giugno 2017</a:t>
            </a:r>
            <a:endParaRPr lang="it-IT"/>
          </a:p>
        </p:txBody>
      </p:sp>
      <p:sp>
        <p:nvSpPr>
          <p:cNvPr id="5" name="Segnaposto numero diapositiva 4"/>
          <p:cNvSpPr>
            <a:spLocks noGrp="1"/>
          </p:cNvSpPr>
          <p:nvPr>
            <p:ph type="sldNum" sz="quarter" idx="12"/>
          </p:nvPr>
        </p:nvSpPr>
        <p:spPr/>
        <p:txBody>
          <a:bodyPr/>
          <a:lstStyle/>
          <a:p>
            <a:fld id="{B7F2A5E4-00A6-48EE-BC5B-C6DC0133A21C}" type="slidenum">
              <a:rPr lang="it-IT" smtClean="0"/>
              <a:t>38</a:t>
            </a:fld>
            <a:endParaRPr lang="it-IT"/>
          </a:p>
        </p:txBody>
      </p:sp>
      <p:graphicFrame>
        <p:nvGraphicFramePr>
          <p:cNvPr id="6" name="Content Placeholder 4"/>
          <p:cNvGraphicFramePr>
            <a:graphicFrameLocks noGrp="1"/>
          </p:cNvGraphicFramePr>
          <p:nvPr>
            <p:ph idx="1"/>
            <p:extLst>
              <p:ext uri="{D42A27DB-BD31-4B8C-83A1-F6EECF244321}">
                <p14:modId xmlns:p14="http://schemas.microsoft.com/office/powerpoint/2010/main" val="2885562431"/>
              </p:ext>
            </p:extLst>
          </p:nvPr>
        </p:nvGraphicFramePr>
        <p:xfrm>
          <a:off x="1957848" y="2148348"/>
          <a:ext cx="6591300" cy="377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3029155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applicazione transfrontaliera delle sanzioni pecuniarie </a:t>
            </a:r>
          </a:p>
        </p:txBody>
      </p:sp>
      <p:sp>
        <p:nvSpPr>
          <p:cNvPr id="3" name="Segnaposto contenuto 2"/>
          <p:cNvSpPr>
            <a:spLocks noGrp="1"/>
          </p:cNvSpPr>
          <p:nvPr>
            <p:ph idx="1"/>
          </p:nvPr>
        </p:nvSpPr>
        <p:spPr/>
        <p:txBody>
          <a:bodyPr/>
          <a:lstStyle/>
          <a:p>
            <a:r>
              <a:rPr lang="it-IT" sz="2400" dirty="0"/>
              <a:t>Scheda 1: Richiesta per la notifica di una decisione che impone una sanzione o multa ad un prestatore </a:t>
            </a:r>
            <a:r>
              <a:rPr lang="it-IT" sz="2400"/>
              <a:t>di </a:t>
            </a:r>
            <a:r>
              <a:rPr lang="it-IT" sz="2400" smtClean="0"/>
              <a:t>servizi</a:t>
            </a:r>
          </a:p>
          <a:p>
            <a:pPr marL="0" indent="0">
              <a:buNone/>
            </a:pPr>
            <a:endParaRPr lang="it-IT" sz="2400" dirty="0"/>
          </a:p>
          <a:p>
            <a:r>
              <a:rPr lang="it-IT" sz="2400" dirty="0"/>
              <a:t>Scheda 2: Richiesta per il recupero di una sanzione o multa da un prestatore di servizi</a:t>
            </a:r>
          </a:p>
          <a:p>
            <a:endParaRPr lang="it-IT" dirty="0"/>
          </a:p>
        </p:txBody>
      </p:sp>
      <p:sp>
        <p:nvSpPr>
          <p:cNvPr id="4" name="Segnaposto piè di pagina 3"/>
          <p:cNvSpPr>
            <a:spLocks noGrp="1"/>
          </p:cNvSpPr>
          <p:nvPr>
            <p:ph type="ftr" sz="quarter" idx="11"/>
          </p:nvPr>
        </p:nvSpPr>
        <p:spPr/>
        <p:txBody>
          <a:bodyPr/>
          <a:lstStyle/>
          <a:p>
            <a:r>
              <a:rPr lang="it-IT"/>
              <a:t>Verona, 13 giugno 2017</a:t>
            </a:r>
          </a:p>
        </p:txBody>
      </p:sp>
      <p:sp>
        <p:nvSpPr>
          <p:cNvPr id="5" name="Segnaposto numero diapositiva 4"/>
          <p:cNvSpPr>
            <a:spLocks noGrp="1"/>
          </p:cNvSpPr>
          <p:nvPr>
            <p:ph type="sldNum" sz="quarter" idx="12"/>
          </p:nvPr>
        </p:nvSpPr>
        <p:spPr/>
        <p:txBody>
          <a:bodyPr/>
          <a:lstStyle/>
          <a:p>
            <a:fld id="{B7F2A5E4-00A6-48EE-BC5B-C6DC0133A21C}" type="slidenum">
              <a:rPr lang="it-IT" smtClean="0"/>
              <a:t>39</a:t>
            </a:fld>
            <a:endParaRPr lang="it-IT"/>
          </a:p>
        </p:txBody>
      </p:sp>
    </p:spTree>
    <p:extLst>
      <p:ext uri="{BB962C8B-B14F-4D97-AF65-F5344CB8AC3E}">
        <p14:creationId xmlns:p14="http://schemas.microsoft.com/office/powerpoint/2010/main" val="19047173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a:t>D.Lgs. N. 136/2016 ha introdotto</a:t>
            </a:r>
          </a:p>
        </p:txBody>
      </p:sp>
      <p:sp>
        <p:nvSpPr>
          <p:cNvPr id="3" name="Segnaposto contenuto 2"/>
          <p:cNvSpPr>
            <a:spLocks noGrp="1"/>
          </p:cNvSpPr>
          <p:nvPr>
            <p:ph idx="1"/>
          </p:nvPr>
        </p:nvSpPr>
        <p:spPr>
          <a:xfrm>
            <a:off x="457200" y="2060848"/>
            <a:ext cx="8229600" cy="4065315"/>
          </a:xfrm>
        </p:spPr>
        <p:txBody>
          <a:bodyPr/>
          <a:lstStyle/>
          <a:p>
            <a:pPr marL="0" indent="0" algn="ctr">
              <a:buNone/>
            </a:pPr>
            <a:r>
              <a:rPr lang="it-IT" sz="3600" dirty="0">
                <a:solidFill>
                  <a:srgbClr val="FF0066"/>
                </a:solidFill>
                <a:effectLst>
                  <a:outerShdw blurRad="38100" dist="38100" dir="2700000" algn="tl">
                    <a:srgbClr val="000000">
                      <a:alpha val="43137"/>
                    </a:srgbClr>
                  </a:outerShdw>
                </a:effectLst>
              </a:rPr>
              <a:t>L’OBBLIGO</a:t>
            </a:r>
            <a:r>
              <a:rPr lang="it-IT" dirty="0"/>
              <a:t>  </a:t>
            </a:r>
          </a:p>
          <a:p>
            <a:pPr marL="0" indent="0" algn="ctr">
              <a:buNone/>
            </a:pPr>
            <a:r>
              <a:rPr lang="it-IT" dirty="0"/>
              <a:t>PER LE IMPRESE STRANIERE</a:t>
            </a:r>
          </a:p>
          <a:p>
            <a:pPr marL="0" indent="0" algn="ctr">
              <a:buNone/>
            </a:pPr>
            <a:r>
              <a:rPr lang="it-IT" dirty="0"/>
              <a:t>CHE INTENDANO DISTACCARE LAVORATORI IN ITALIA</a:t>
            </a:r>
          </a:p>
          <a:p>
            <a:pPr marL="0" indent="0" algn="ctr">
              <a:buNone/>
            </a:pPr>
            <a:r>
              <a:rPr lang="it-IT" dirty="0"/>
              <a:t>NELL’ AMBITO DI UNA PRESTAZIONE TRANSNAZIONALE DI SERVIZI  DELLA</a:t>
            </a:r>
          </a:p>
          <a:p>
            <a:pPr marL="0" indent="0" algn="ctr">
              <a:buNone/>
            </a:pPr>
            <a:r>
              <a:rPr lang="it-IT" sz="3600" dirty="0">
                <a:solidFill>
                  <a:srgbClr val="FF0066"/>
                </a:solidFill>
                <a:effectLst>
                  <a:outerShdw blurRad="38100" dist="38100" dir="2700000" algn="tl">
                    <a:srgbClr val="000000">
                      <a:alpha val="43137"/>
                    </a:srgbClr>
                  </a:outerShdw>
                </a:effectLst>
              </a:rPr>
              <a:t>COMUNICAZIONE PREVENTIVA DI</a:t>
            </a:r>
          </a:p>
          <a:p>
            <a:pPr marL="0" indent="0" algn="ctr">
              <a:buNone/>
            </a:pPr>
            <a:r>
              <a:rPr lang="it-IT" sz="3600" dirty="0">
                <a:solidFill>
                  <a:srgbClr val="FF0066"/>
                </a:solidFill>
                <a:effectLst>
                  <a:outerShdw blurRad="38100" dist="38100" dir="2700000" algn="tl">
                    <a:srgbClr val="000000">
                      <a:alpha val="43137"/>
                    </a:srgbClr>
                  </a:outerShdw>
                </a:effectLst>
              </a:rPr>
              <a:t>DISTACCO</a:t>
            </a:r>
          </a:p>
        </p:txBody>
      </p:sp>
      <p:sp>
        <p:nvSpPr>
          <p:cNvPr id="4" name="Segnaposto piè di pagina 3"/>
          <p:cNvSpPr>
            <a:spLocks noGrp="1"/>
          </p:cNvSpPr>
          <p:nvPr>
            <p:ph type="ftr" sz="quarter" idx="11"/>
          </p:nvPr>
        </p:nvSpPr>
        <p:spPr/>
        <p:txBody>
          <a:bodyPr/>
          <a:lstStyle/>
          <a:p>
            <a:r>
              <a:rPr lang="it-IT"/>
              <a:t>Verona, 13 giugno 2017</a:t>
            </a:r>
          </a:p>
        </p:txBody>
      </p:sp>
      <p:sp>
        <p:nvSpPr>
          <p:cNvPr id="5" name="Segnaposto numero diapositiva 4"/>
          <p:cNvSpPr>
            <a:spLocks noGrp="1"/>
          </p:cNvSpPr>
          <p:nvPr>
            <p:ph type="sldNum" sz="quarter" idx="12"/>
          </p:nvPr>
        </p:nvSpPr>
        <p:spPr/>
        <p:txBody>
          <a:bodyPr/>
          <a:lstStyle/>
          <a:p>
            <a:fld id="{B7F2A5E4-00A6-48EE-BC5B-C6DC0133A21C}" type="slidenum">
              <a:rPr lang="it-IT" smtClean="0"/>
              <a:t>4</a:t>
            </a:fld>
            <a:endParaRPr lang="it-IT"/>
          </a:p>
        </p:txBody>
      </p:sp>
    </p:spTree>
    <p:extLst>
      <p:ext uri="{BB962C8B-B14F-4D97-AF65-F5344CB8AC3E}">
        <p14:creationId xmlns:p14="http://schemas.microsoft.com/office/powerpoint/2010/main" val="39303290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45201" y="624110"/>
            <a:ext cx="6589199" cy="1652762"/>
          </a:xfrm>
        </p:spPr>
        <p:txBody>
          <a:bodyPr>
            <a:normAutofit fontScale="90000"/>
          </a:bodyPr>
          <a:lstStyle/>
          <a:p>
            <a:r>
              <a:rPr lang="it-IT" dirty="0"/>
              <a:t>Struttura delle richieste per notificare e delle richieste per recuperare sanzioni</a:t>
            </a:r>
            <a:br>
              <a:rPr lang="it-IT" dirty="0"/>
            </a:br>
            <a:endParaRPr lang="it-IT" dirty="0"/>
          </a:p>
        </p:txBody>
      </p:sp>
      <p:sp>
        <p:nvSpPr>
          <p:cNvPr id="3" name="Segnaposto contenuto 2"/>
          <p:cNvSpPr>
            <a:spLocks noGrp="1"/>
          </p:cNvSpPr>
          <p:nvPr>
            <p:ph idx="1"/>
          </p:nvPr>
        </p:nvSpPr>
        <p:spPr>
          <a:xfrm>
            <a:off x="1942415" y="2852936"/>
            <a:ext cx="6591985" cy="3058286"/>
          </a:xfrm>
        </p:spPr>
        <p:txBody>
          <a:bodyPr/>
          <a:lstStyle/>
          <a:p>
            <a:r>
              <a:rPr lang="it-IT" dirty="0"/>
              <a:t>Dichiarazioni, date per le esecuzioni, autorità riceventi</a:t>
            </a:r>
          </a:p>
          <a:p>
            <a:r>
              <a:rPr lang="it-IT" dirty="0"/>
              <a:t>Dettagli del prestatore di servizi</a:t>
            </a:r>
          </a:p>
          <a:p>
            <a:r>
              <a:rPr lang="it-IT" dirty="0"/>
              <a:t>Dettagli dell’infrazione / caso</a:t>
            </a:r>
          </a:p>
          <a:p>
            <a:r>
              <a:rPr lang="it-IT" dirty="0"/>
              <a:t>Dettagli della decisione che impone una sanzione</a:t>
            </a:r>
          </a:p>
          <a:p>
            <a:r>
              <a:rPr lang="it-IT" dirty="0"/>
              <a:t>Messaggi tra autorità competenti</a:t>
            </a:r>
          </a:p>
          <a:p>
            <a:r>
              <a:rPr lang="it-IT" dirty="0"/>
              <a:t>Richieste e risposte</a:t>
            </a:r>
          </a:p>
          <a:p>
            <a:endParaRPr lang="it-IT" dirty="0"/>
          </a:p>
        </p:txBody>
      </p:sp>
      <p:sp>
        <p:nvSpPr>
          <p:cNvPr id="4" name="Segnaposto piè di pagina 3"/>
          <p:cNvSpPr>
            <a:spLocks noGrp="1"/>
          </p:cNvSpPr>
          <p:nvPr>
            <p:ph type="ftr" sz="quarter" idx="11"/>
          </p:nvPr>
        </p:nvSpPr>
        <p:spPr/>
        <p:txBody>
          <a:bodyPr/>
          <a:lstStyle/>
          <a:p>
            <a:r>
              <a:rPr lang="it-IT"/>
              <a:t>Verona, 13 giugno 2017</a:t>
            </a:r>
          </a:p>
        </p:txBody>
      </p:sp>
      <p:sp>
        <p:nvSpPr>
          <p:cNvPr id="5" name="Segnaposto numero diapositiva 4"/>
          <p:cNvSpPr>
            <a:spLocks noGrp="1"/>
          </p:cNvSpPr>
          <p:nvPr>
            <p:ph type="sldNum" sz="quarter" idx="12"/>
          </p:nvPr>
        </p:nvSpPr>
        <p:spPr/>
        <p:txBody>
          <a:bodyPr/>
          <a:lstStyle/>
          <a:p>
            <a:fld id="{B7F2A5E4-00A6-48EE-BC5B-C6DC0133A21C}" type="slidenum">
              <a:rPr lang="it-IT" smtClean="0"/>
              <a:t>40</a:t>
            </a:fld>
            <a:endParaRPr lang="it-IT"/>
          </a:p>
        </p:txBody>
      </p:sp>
    </p:spTree>
    <p:extLst>
      <p:ext uri="{BB962C8B-B14F-4D97-AF65-F5344CB8AC3E}">
        <p14:creationId xmlns:p14="http://schemas.microsoft.com/office/powerpoint/2010/main" val="35286423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DA EFFETTUARSI</a:t>
            </a:r>
          </a:p>
        </p:txBody>
      </p:sp>
      <p:sp>
        <p:nvSpPr>
          <p:cNvPr id="3" name="Segnaposto contenuto 2"/>
          <p:cNvSpPr>
            <a:spLocks noGrp="1"/>
          </p:cNvSpPr>
          <p:nvPr>
            <p:ph idx="1"/>
          </p:nvPr>
        </p:nvSpPr>
        <p:spPr/>
        <p:txBody>
          <a:bodyPr/>
          <a:lstStyle/>
          <a:p>
            <a:pPr marL="0" indent="0" algn="ctr">
              <a:buNone/>
            </a:pPr>
            <a:r>
              <a:rPr lang="it-IT" dirty="0"/>
              <a:t>ENTRO LE ORE 24,00 DEL GIORNO ANTECEDENTE ALL’INIZIO DEL DISTACCO STESSO</a:t>
            </a:r>
          </a:p>
          <a:p>
            <a:pPr marL="0" indent="0" algn="ctr">
              <a:buNone/>
            </a:pPr>
            <a:endParaRPr lang="it-IT" dirty="0"/>
          </a:p>
        </p:txBody>
      </p:sp>
      <p:sp>
        <p:nvSpPr>
          <p:cNvPr id="4" name="Segnaposto piè di pagina 3"/>
          <p:cNvSpPr>
            <a:spLocks noGrp="1"/>
          </p:cNvSpPr>
          <p:nvPr>
            <p:ph type="ftr" sz="quarter" idx="11"/>
          </p:nvPr>
        </p:nvSpPr>
        <p:spPr/>
        <p:txBody>
          <a:bodyPr/>
          <a:lstStyle/>
          <a:p>
            <a:r>
              <a:rPr lang="it-IT"/>
              <a:t>Verona, 13 giugno 2017</a:t>
            </a:r>
          </a:p>
        </p:txBody>
      </p:sp>
      <p:sp>
        <p:nvSpPr>
          <p:cNvPr id="5" name="Segnaposto numero diapositiva 4"/>
          <p:cNvSpPr>
            <a:spLocks noGrp="1"/>
          </p:cNvSpPr>
          <p:nvPr>
            <p:ph type="sldNum" sz="quarter" idx="12"/>
          </p:nvPr>
        </p:nvSpPr>
        <p:spPr/>
        <p:txBody>
          <a:bodyPr/>
          <a:lstStyle/>
          <a:p>
            <a:fld id="{B7F2A5E4-00A6-48EE-BC5B-C6DC0133A21C}" type="slidenum">
              <a:rPr lang="it-IT" smtClean="0"/>
              <a:t>5</a:t>
            </a:fld>
            <a:endParaRPr lang="it-IT"/>
          </a:p>
        </p:txBody>
      </p:sp>
      <p:pic>
        <p:nvPicPr>
          <p:cNvPr id="12" name="Immagin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76357" y="3547016"/>
            <a:ext cx="2324100" cy="2476500"/>
          </a:xfrm>
          <a:prstGeom prst="rect">
            <a:avLst/>
          </a:prstGeom>
        </p:spPr>
      </p:pic>
    </p:spTree>
    <p:extLst>
      <p:ext uri="{BB962C8B-B14F-4D97-AF65-F5344CB8AC3E}">
        <p14:creationId xmlns:p14="http://schemas.microsoft.com/office/powerpoint/2010/main" val="283831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COSA DEVE CONTENERE</a:t>
            </a:r>
          </a:p>
        </p:txBody>
      </p:sp>
      <p:sp>
        <p:nvSpPr>
          <p:cNvPr id="3" name="Segnaposto contenuto 2"/>
          <p:cNvSpPr>
            <a:spLocks noGrp="1"/>
          </p:cNvSpPr>
          <p:nvPr>
            <p:ph idx="1"/>
          </p:nvPr>
        </p:nvSpPr>
        <p:spPr>
          <a:xfrm>
            <a:off x="1942415" y="1556792"/>
            <a:ext cx="6591985" cy="4464496"/>
          </a:xfrm>
        </p:spPr>
        <p:txBody>
          <a:bodyPr>
            <a:noAutofit/>
          </a:bodyPr>
          <a:lstStyle/>
          <a:p>
            <a:pPr>
              <a:lnSpc>
                <a:spcPct val="150000"/>
              </a:lnSpc>
            </a:pPr>
            <a:r>
              <a:rPr lang="it-IT" sz="2000"/>
              <a:t>Dati identificativi del prestatore di servizi/impresa distaccante (codice dell’azienda attribuito dallo Stato di appartenenza al prestatore di servizi a fini fiscali, previdenziali ecc</a:t>
            </a:r>
            <a:r>
              <a:rPr lang="it-IT" sz="2000" smtClean="0"/>
              <a:t>.)</a:t>
            </a:r>
          </a:p>
          <a:p>
            <a:pPr>
              <a:lnSpc>
                <a:spcPct val="150000"/>
              </a:lnSpc>
            </a:pPr>
            <a:endParaRPr lang="it-IT" sz="2000"/>
          </a:p>
          <a:p>
            <a:pPr>
              <a:lnSpc>
                <a:spcPct val="150000"/>
              </a:lnSpc>
            </a:pPr>
            <a:r>
              <a:rPr lang="it-IT" sz="2000"/>
              <a:t>Generalità dei lavoratori distaccati (la comunicazione può essere unica per tutti i lavoratori coinvolti nel distacco, anche laddove la durata ed il luogo di lavoro siano diversi)</a:t>
            </a:r>
          </a:p>
        </p:txBody>
      </p:sp>
      <p:sp>
        <p:nvSpPr>
          <p:cNvPr id="4" name="Segnaposto piè di pagina 3"/>
          <p:cNvSpPr>
            <a:spLocks noGrp="1"/>
          </p:cNvSpPr>
          <p:nvPr>
            <p:ph type="ftr" sz="quarter" idx="11"/>
          </p:nvPr>
        </p:nvSpPr>
        <p:spPr/>
        <p:txBody>
          <a:bodyPr/>
          <a:lstStyle/>
          <a:p>
            <a:r>
              <a:rPr lang="it-IT"/>
              <a:t>Verona, 13 giugno 2017</a:t>
            </a:r>
          </a:p>
        </p:txBody>
      </p:sp>
      <p:sp>
        <p:nvSpPr>
          <p:cNvPr id="5" name="Segnaposto numero diapositiva 4"/>
          <p:cNvSpPr>
            <a:spLocks noGrp="1"/>
          </p:cNvSpPr>
          <p:nvPr>
            <p:ph type="sldNum" sz="quarter" idx="12"/>
          </p:nvPr>
        </p:nvSpPr>
        <p:spPr/>
        <p:txBody>
          <a:bodyPr/>
          <a:lstStyle/>
          <a:p>
            <a:fld id="{B7F2A5E4-00A6-48EE-BC5B-C6DC0133A21C}" type="slidenum">
              <a:rPr lang="it-IT" smtClean="0"/>
              <a:t>6</a:t>
            </a:fld>
            <a:endParaRPr lang="it-IT"/>
          </a:p>
        </p:txBody>
      </p:sp>
    </p:spTree>
    <p:extLst>
      <p:ext uri="{BB962C8B-B14F-4D97-AF65-F5344CB8AC3E}">
        <p14:creationId xmlns:p14="http://schemas.microsoft.com/office/powerpoint/2010/main" val="36575181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COSA DEVE CONTENERE</a:t>
            </a:r>
          </a:p>
        </p:txBody>
      </p:sp>
      <p:sp>
        <p:nvSpPr>
          <p:cNvPr id="3" name="Segnaposto contenuto 2"/>
          <p:cNvSpPr>
            <a:spLocks noGrp="1"/>
          </p:cNvSpPr>
          <p:nvPr>
            <p:ph idx="1"/>
          </p:nvPr>
        </p:nvSpPr>
        <p:spPr/>
        <p:txBody>
          <a:bodyPr/>
          <a:lstStyle/>
          <a:p>
            <a:r>
              <a:rPr lang="it-IT" sz="2400"/>
              <a:t>Durata del distacco: data di inizio e data di </a:t>
            </a:r>
            <a:r>
              <a:rPr lang="it-IT" sz="2400" smtClean="0"/>
              <a:t>fine</a:t>
            </a:r>
          </a:p>
          <a:p>
            <a:pPr marL="0" indent="0">
              <a:buNone/>
            </a:pPr>
            <a:endParaRPr lang="it-IT" sz="2400"/>
          </a:p>
          <a:p>
            <a:r>
              <a:rPr lang="it-IT" sz="2400"/>
              <a:t>Sede del distacco: indirizzo/indirizzi del luogo di svolgimento della prestazione lavorativa</a:t>
            </a:r>
          </a:p>
          <a:p>
            <a:endParaRPr lang="it-IT"/>
          </a:p>
        </p:txBody>
      </p:sp>
      <p:sp>
        <p:nvSpPr>
          <p:cNvPr id="4" name="Segnaposto piè di pagina 3"/>
          <p:cNvSpPr>
            <a:spLocks noGrp="1"/>
          </p:cNvSpPr>
          <p:nvPr>
            <p:ph type="ftr" sz="quarter" idx="11"/>
          </p:nvPr>
        </p:nvSpPr>
        <p:spPr/>
        <p:txBody>
          <a:bodyPr/>
          <a:lstStyle/>
          <a:p>
            <a:r>
              <a:rPr lang="it-IT"/>
              <a:t>Verona, 13 giugno 2017</a:t>
            </a:r>
          </a:p>
        </p:txBody>
      </p:sp>
      <p:sp>
        <p:nvSpPr>
          <p:cNvPr id="5" name="Segnaposto numero diapositiva 4"/>
          <p:cNvSpPr>
            <a:spLocks noGrp="1"/>
          </p:cNvSpPr>
          <p:nvPr>
            <p:ph type="sldNum" sz="quarter" idx="12"/>
          </p:nvPr>
        </p:nvSpPr>
        <p:spPr/>
        <p:txBody>
          <a:bodyPr/>
          <a:lstStyle/>
          <a:p>
            <a:fld id="{B7F2A5E4-00A6-48EE-BC5B-C6DC0133A21C}" type="slidenum">
              <a:rPr lang="it-IT" smtClean="0"/>
              <a:t>7</a:t>
            </a:fld>
            <a:endParaRPr lang="it-IT"/>
          </a:p>
        </p:txBody>
      </p:sp>
    </p:spTree>
    <p:extLst>
      <p:ext uri="{BB962C8B-B14F-4D97-AF65-F5344CB8AC3E}">
        <p14:creationId xmlns:p14="http://schemas.microsoft.com/office/powerpoint/2010/main" val="26901047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45201" y="624110"/>
            <a:ext cx="6589199" cy="500634"/>
          </a:xfrm>
        </p:spPr>
        <p:txBody>
          <a:bodyPr>
            <a:noAutofit/>
          </a:bodyPr>
          <a:lstStyle/>
          <a:p>
            <a:r>
              <a:rPr lang="it-IT"/>
              <a:t>COSA DEVE CONTENERE</a:t>
            </a:r>
          </a:p>
        </p:txBody>
      </p:sp>
      <p:sp>
        <p:nvSpPr>
          <p:cNvPr id="3" name="Segnaposto contenuto 2"/>
          <p:cNvSpPr>
            <a:spLocks noGrp="1"/>
          </p:cNvSpPr>
          <p:nvPr>
            <p:ph idx="1"/>
          </p:nvPr>
        </p:nvSpPr>
        <p:spPr>
          <a:xfrm>
            <a:off x="2051720" y="1340768"/>
            <a:ext cx="6591985" cy="4680520"/>
          </a:xfrm>
        </p:spPr>
        <p:txBody>
          <a:bodyPr>
            <a:noAutofit/>
          </a:bodyPr>
          <a:lstStyle/>
          <a:p>
            <a:pPr>
              <a:lnSpc>
                <a:spcPct val="150000"/>
              </a:lnSpc>
            </a:pPr>
            <a:r>
              <a:rPr lang="it-IT" sz="2400"/>
              <a:t>Dati identificativi del soggetto </a:t>
            </a:r>
            <a:r>
              <a:rPr lang="it-IT" sz="2400" smtClean="0"/>
              <a:t>distaccatario</a:t>
            </a:r>
          </a:p>
          <a:p>
            <a:pPr marL="0" indent="0">
              <a:lnSpc>
                <a:spcPct val="150000"/>
              </a:lnSpc>
              <a:buNone/>
            </a:pPr>
            <a:endParaRPr lang="it-IT" sz="2400"/>
          </a:p>
          <a:p>
            <a:pPr>
              <a:lnSpc>
                <a:spcPct val="150000"/>
              </a:lnSpc>
            </a:pPr>
            <a:r>
              <a:rPr lang="it-IT" sz="2400"/>
              <a:t>Specifica tipologia di servizi che </a:t>
            </a:r>
            <a:r>
              <a:rPr lang="it-IT" sz="2400" smtClean="0"/>
              <a:t>giustificano </a:t>
            </a:r>
            <a:r>
              <a:rPr lang="it-IT" sz="2400"/>
              <a:t>il distacco: settore merceologico del soggetto distaccatario – classificazione ATECO 2007</a:t>
            </a:r>
          </a:p>
        </p:txBody>
      </p:sp>
      <p:sp>
        <p:nvSpPr>
          <p:cNvPr id="4" name="Segnaposto piè di pagina 3"/>
          <p:cNvSpPr>
            <a:spLocks noGrp="1"/>
          </p:cNvSpPr>
          <p:nvPr>
            <p:ph type="ftr" sz="quarter" idx="11"/>
          </p:nvPr>
        </p:nvSpPr>
        <p:spPr/>
        <p:txBody>
          <a:bodyPr/>
          <a:lstStyle/>
          <a:p>
            <a:r>
              <a:rPr lang="it-IT"/>
              <a:t>Verona, 13 giugno 2017</a:t>
            </a:r>
          </a:p>
        </p:txBody>
      </p:sp>
      <p:sp>
        <p:nvSpPr>
          <p:cNvPr id="5" name="Segnaposto numero diapositiva 4"/>
          <p:cNvSpPr>
            <a:spLocks noGrp="1"/>
          </p:cNvSpPr>
          <p:nvPr>
            <p:ph type="sldNum" sz="quarter" idx="12"/>
          </p:nvPr>
        </p:nvSpPr>
        <p:spPr/>
        <p:txBody>
          <a:bodyPr/>
          <a:lstStyle/>
          <a:p>
            <a:fld id="{B7F2A5E4-00A6-48EE-BC5B-C6DC0133A21C}" type="slidenum">
              <a:rPr lang="it-IT" smtClean="0"/>
              <a:t>8</a:t>
            </a:fld>
            <a:endParaRPr lang="it-IT"/>
          </a:p>
        </p:txBody>
      </p:sp>
    </p:spTree>
    <p:extLst>
      <p:ext uri="{BB962C8B-B14F-4D97-AF65-F5344CB8AC3E}">
        <p14:creationId xmlns:p14="http://schemas.microsoft.com/office/powerpoint/2010/main" val="19010658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COSA DEVE CONTENERE</a:t>
            </a:r>
          </a:p>
        </p:txBody>
      </p:sp>
      <p:sp>
        <p:nvSpPr>
          <p:cNvPr id="3" name="Segnaposto contenuto 2"/>
          <p:cNvSpPr>
            <a:spLocks noGrp="1"/>
          </p:cNvSpPr>
          <p:nvPr>
            <p:ph idx="1"/>
          </p:nvPr>
        </p:nvSpPr>
        <p:spPr/>
        <p:txBody>
          <a:bodyPr>
            <a:normAutofit/>
          </a:bodyPr>
          <a:lstStyle/>
          <a:p>
            <a:r>
              <a:rPr lang="it-IT" sz="2400"/>
              <a:t>Generalità e domicilio eletto (in Italia) del referente, incaricato di inviare e ricevere atti e </a:t>
            </a:r>
            <a:r>
              <a:rPr lang="it-IT" sz="2400" smtClean="0"/>
              <a:t>documenti</a:t>
            </a:r>
          </a:p>
          <a:p>
            <a:endParaRPr lang="it-IT" sz="2400"/>
          </a:p>
          <a:p>
            <a:r>
              <a:rPr lang="it-IT" sz="2400"/>
              <a:t>Generalità del referente (valido per tutto il periodo di distacco) con poteri di rappresentanza per tenere i rapporti con le parti sociali</a:t>
            </a:r>
          </a:p>
        </p:txBody>
      </p:sp>
      <p:sp>
        <p:nvSpPr>
          <p:cNvPr id="4" name="Segnaposto piè di pagina 3"/>
          <p:cNvSpPr>
            <a:spLocks noGrp="1"/>
          </p:cNvSpPr>
          <p:nvPr>
            <p:ph type="ftr" sz="quarter" idx="11"/>
          </p:nvPr>
        </p:nvSpPr>
        <p:spPr/>
        <p:txBody>
          <a:bodyPr/>
          <a:lstStyle/>
          <a:p>
            <a:r>
              <a:rPr lang="it-IT"/>
              <a:t>Verona, 13 giugno 2017</a:t>
            </a:r>
          </a:p>
        </p:txBody>
      </p:sp>
      <p:sp>
        <p:nvSpPr>
          <p:cNvPr id="5" name="Segnaposto numero diapositiva 4"/>
          <p:cNvSpPr>
            <a:spLocks noGrp="1"/>
          </p:cNvSpPr>
          <p:nvPr>
            <p:ph type="sldNum" sz="quarter" idx="12"/>
          </p:nvPr>
        </p:nvSpPr>
        <p:spPr/>
        <p:txBody>
          <a:bodyPr/>
          <a:lstStyle/>
          <a:p>
            <a:fld id="{B7F2A5E4-00A6-48EE-BC5B-C6DC0133A21C}" type="slidenum">
              <a:rPr lang="it-IT" smtClean="0"/>
              <a:t>9</a:t>
            </a:fld>
            <a:endParaRPr lang="it-IT"/>
          </a:p>
        </p:txBody>
      </p:sp>
    </p:spTree>
    <p:extLst>
      <p:ext uri="{BB962C8B-B14F-4D97-AF65-F5344CB8AC3E}">
        <p14:creationId xmlns:p14="http://schemas.microsoft.com/office/powerpoint/2010/main" val="3699281505"/>
      </p:ext>
    </p:extLst>
  </p:cSld>
  <p:clrMapOvr>
    <a:masterClrMapping/>
  </p:clrMapOvr>
  <p:timing>
    <p:tnLst>
      <p:par>
        <p:cTn id="1" dur="indefinite" restart="never" nodeType="tmRoot"/>
      </p:par>
    </p:tnLst>
  </p:timing>
</p:sld>
</file>

<file path=ppt/theme/theme1.xml><?xml version="1.0" encoding="utf-8"?>
<a:theme xmlns:a="http://schemas.openxmlformats.org/drawingml/2006/main" name="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909</TotalTime>
  <Words>1544</Words>
  <Application>Microsoft Office PowerPoint</Application>
  <PresentationFormat>Presentazione su schermo (4:3)</PresentationFormat>
  <Paragraphs>265</Paragraphs>
  <Slides>40</Slides>
  <Notes>0</Notes>
  <HiddenSlides>0</HiddenSlides>
  <MMClips>0</MMClips>
  <ScaleCrop>false</ScaleCrop>
  <HeadingPairs>
    <vt:vector size="4" baseType="variant">
      <vt:variant>
        <vt:lpstr>Tema</vt:lpstr>
      </vt:variant>
      <vt:variant>
        <vt:i4>1</vt:i4>
      </vt:variant>
      <vt:variant>
        <vt:lpstr>Titoli diapositive</vt:lpstr>
      </vt:variant>
      <vt:variant>
        <vt:i4>40</vt:i4>
      </vt:variant>
    </vt:vector>
  </HeadingPairs>
  <TitlesOfParts>
    <vt:vector size="41" baseType="lpstr">
      <vt:lpstr>Filo</vt:lpstr>
      <vt:lpstr>IL DISTACCO TRANSNAZIONALE DI LAVORATORI</vt:lpstr>
      <vt:lpstr>FONTI</vt:lpstr>
      <vt:lpstr>A CHI SI APPLICA</vt:lpstr>
      <vt:lpstr>D.Lgs. N. 136/2016 ha introdotto</vt:lpstr>
      <vt:lpstr>DA EFFETTUARSI</vt:lpstr>
      <vt:lpstr>COSA DEVE CONTENERE</vt:lpstr>
      <vt:lpstr>COSA DEVE CONTENERE</vt:lpstr>
      <vt:lpstr>COSA DEVE CONTENERE</vt:lpstr>
      <vt:lpstr>COSA DEVE CONTENERE</vt:lpstr>
      <vt:lpstr>MODALITA’</vt:lpstr>
      <vt:lpstr>CREDENZIALI</vt:lpstr>
      <vt:lpstr>ANNULLAMENTO DELLA COMUNICAZIONE PREVENTIVA</vt:lpstr>
      <vt:lpstr>Elementi essenziali</vt:lpstr>
      <vt:lpstr>TERMINE</vt:lpstr>
      <vt:lpstr>MODIFICHE /VARIAZIONI</vt:lpstr>
      <vt:lpstr>SANZIONE</vt:lpstr>
      <vt:lpstr>OBBLIGO DI</vt:lpstr>
      <vt:lpstr>SANZIONE</vt:lpstr>
      <vt:lpstr>OBBLIGO  DI </vt:lpstr>
      <vt:lpstr>OBBLIGO  DI </vt:lpstr>
      <vt:lpstr>SANZIONI</vt:lpstr>
      <vt:lpstr> AUTENTICITA’ DEL DISTACCO TRANSNAZIONALE</vt:lpstr>
      <vt:lpstr>IMPRESA DISTACCANTE</vt:lpstr>
      <vt:lpstr>IMPRESA DISTACCANTE</vt:lpstr>
      <vt:lpstr>LAVORATORE DISTACCATO</vt:lpstr>
      <vt:lpstr>LAVORATORE DISTACCATO</vt:lpstr>
      <vt:lpstr>IPOTESI DI DISTACCO NON AUTENTICO</vt:lpstr>
      <vt:lpstr>PLURALITA’ DI OPERATORI</vt:lpstr>
      <vt:lpstr>ADEMPIMENTI</vt:lpstr>
      <vt:lpstr>STAND TEMPORANEI</vt:lpstr>
      <vt:lpstr>REGIME SANZIONATORIO</vt:lpstr>
      <vt:lpstr>CONDIZIONI DI LAVORO DEI LAVORATORI DISTACCATI</vt:lpstr>
      <vt:lpstr>OVVERO</vt:lpstr>
      <vt:lpstr>RESPONSABILITA’ SOLIDALE</vt:lpstr>
      <vt:lpstr>DIFFIDA ACCERTATIVA</vt:lpstr>
      <vt:lpstr>COOPERAZIONE AMMINISTRATIVA</vt:lpstr>
      <vt:lpstr>Fase istruttoria</vt:lpstr>
      <vt:lpstr>Ciclo di vita di una richiesta  STATO MEMBRO 1         STATO MEMBRO 2</vt:lpstr>
      <vt:lpstr>applicazione transfrontaliera delle sanzioni pecuniarie </vt:lpstr>
      <vt:lpstr>Struttura delle richieste per notificare e delle richieste per recuperare sanzioni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DISTACCO TRANSNAZIONALE DI LAVORATORI</dc:title>
  <dc:creator>Spinarolli Cinzia</dc:creator>
  <cp:lastModifiedBy>Spinarolli Cinzia</cp:lastModifiedBy>
  <cp:revision>82</cp:revision>
  <dcterms:created xsi:type="dcterms:W3CDTF">2017-06-08T16:31:18Z</dcterms:created>
  <dcterms:modified xsi:type="dcterms:W3CDTF">2017-06-13T08:02:18Z</dcterms:modified>
</cp:coreProperties>
</file>