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Override5.xml" ContentType="application/vnd.openxmlformats-officedocument.themeOverr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Override19.xml" ContentType="application/vnd.openxmlformats-officedocument.themeOverride+xml"/>
  <Override PartName="/ppt/theme/themeOverride17.xml" ContentType="application/vnd.openxmlformats-officedocument.themeOverride+xml"/>
  <Override PartName="/ppt/theme/themeOverride15.xml" ContentType="application/vnd.openxmlformats-officedocument.themeOverr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bin" ContentType="application/vnd.openxmlformats-officedocument.oleObject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slideLayouts/slideLayout43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heme/themeOverride18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  <p:sldMasterId id="2147483759" r:id="rId2"/>
  </p:sldMasterIdLst>
  <p:notesMasterIdLst>
    <p:notesMasterId r:id="rId26"/>
  </p:notesMasterIdLst>
  <p:handoutMasterIdLst>
    <p:handoutMasterId r:id="rId27"/>
  </p:handoutMasterIdLst>
  <p:sldIdLst>
    <p:sldId id="484" r:id="rId3"/>
    <p:sldId id="602" r:id="rId4"/>
    <p:sldId id="613" r:id="rId5"/>
    <p:sldId id="671" r:id="rId6"/>
    <p:sldId id="603" r:id="rId7"/>
    <p:sldId id="524" r:id="rId8"/>
    <p:sldId id="525" r:id="rId9"/>
    <p:sldId id="526" r:id="rId10"/>
    <p:sldId id="527" r:id="rId11"/>
    <p:sldId id="610" r:id="rId12"/>
    <p:sldId id="628" r:id="rId13"/>
    <p:sldId id="544" r:id="rId14"/>
    <p:sldId id="545" r:id="rId15"/>
    <p:sldId id="546" r:id="rId16"/>
    <p:sldId id="547" r:id="rId17"/>
    <p:sldId id="548" r:id="rId18"/>
    <p:sldId id="549" r:id="rId19"/>
    <p:sldId id="550" r:id="rId20"/>
    <p:sldId id="501" r:id="rId21"/>
    <p:sldId id="672" r:id="rId22"/>
    <p:sldId id="673" r:id="rId23"/>
    <p:sldId id="528" r:id="rId24"/>
    <p:sldId id="529" r:id="rId25"/>
  </p:sldIdLst>
  <p:sldSz cx="9144000" cy="6858000" type="screen4x3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405C58"/>
    <a:srgbClr val="C00000"/>
    <a:srgbClr val="6AB1E2"/>
    <a:srgbClr val="89A927"/>
    <a:srgbClr val="DADADA"/>
    <a:srgbClr val="4D4D4D"/>
    <a:srgbClr val="4F518D"/>
    <a:srgbClr val="364D47"/>
    <a:srgbClr val="7777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Stile chiaro 2 - Color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0" autoAdjust="0"/>
    <p:restoredTop sz="96433" autoAdjust="0"/>
  </p:normalViewPr>
  <p:slideViewPr>
    <p:cSldViewPr snapToGrid="0">
      <p:cViewPr varScale="1">
        <p:scale>
          <a:sx n="86" d="100"/>
          <a:sy n="86" d="100"/>
        </p:scale>
        <p:origin x="-5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885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288" y="45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131143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5"/>
          </a:xfrm>
          <a:prstGeom prst="rect">
            <a:avLst/>
          </a:prstGeom>
        </p:spPr>
        <p:txBody>
          <a:bodyPr vert="horz" lIns="95906" tIns="47953" rIns="95906" bIns="4795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5"/>
          </a:xfrm>
          <a:prstGeom prst="rect">
            <a:avLst/>
          </a:prstGeom>
        </p:spPr>
        <p:txBody>
          <a:bodyPr vert="horz" lIns="95906" tIns="47953" rIns="95906" bIns="47953" rtlCol="0"/>
          <a:lstStyle>
            <a:lvl1pPr algn="r">
              <a:defRPr sz="1300"/>
            </a:lvl1pPr>
          </a:lstStyle>
          <a:p>
            <a:fld id="{DE8181FA-8827-6349-893C-C3F0DB11B108}" type="datetime1">
              <a:rPr lang="it-IT" smtClean="0"/>
              <a:pPr/>
              <a:t>22/05/2017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06" tIns="47953" rIns="95906" bIns="4795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5906" tIns="47953" rIns="95906" bIns="47953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4"/>
          </a:xfrm>
          <a:prstGeom prst="rect">
            <a:avLst/>
          </a:prstGeom>
        </p:spPr>
        <p:txBody>
          <a:bodyPr vert="horz" lIns="95906" tIns="47953" rIns="95906" bIns="4795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4"/>
          </a:xfrm>
          <a:prstGeom prst="rect">
            <a:avLst/>
          </a:prstGeom>
        </p:spPr>
        <p:txBody>
          <a:bodyPr vert="horz" lIns="95906" tIns="47953" rIns="95906" bIns="47953" rtlCol="0" anchor="b"/>
          <a:lstStyle>
            <a:lvl1pPr algn="r">
              <a:defRPr sz="1300"/>
            </a:lvl1pPr>
          </a:lstStyle>
          <a:p>
            <a:fld id="{7C3F1D56-B495-4644-9CEA-CE497FAB0B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739722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F1D56-B495-4644-9CEA-CE497FAB0BB3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9387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680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60099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64130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5701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63453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071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0CE21-2AD5-4A69-B398-3D3E9E4782D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1747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203" y="1592758"/>
            <a:ext cx="8532849" cy="1325563"/>
          </a:xfrm>
          <a:prstGeom prst="rect">
            <a:avLst/>
          </a:prstGeom>
        </p:spPr>
        <p:txBody>
          <a:bodyPr/>
          <a:lstStyle>
            <a:lvl1pPr>
              <a:defRPr sz="4000" cap="none" baseline="0">
                <a:solidFill>
                  <a:srgbClr val="364D4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/>
          </p:nvPr>
        </p:nvSpPr>
        <p:spPr>
          <a:xfrm>
            <a:off x="684213" y="3038145"/>
            <a:ext cx="8099425" cy="101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224539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/>
        </p:nvGraphicFramePr>
        <p:xfrm>
          <a:off x="0" y="0"/>
          <a:ext cx="161925" cy="161925"/>
        </p:xfrm>
        <a:graphic>
          <a:graphicData uri="http://schemas.openxmlformats.org/presentationml/2006/ole">
            <p:oleObj spid="_x0000_s16775" name="think-cell Slide" r:id="rId3" imgW="360" imgH="360" progId="">
              <p:embed/>
            </p:oleObj>
          </a:graphicData>
        </a:graphic>
      </p:graphicFrame>
      <p:sp>
        <p:nvSpPr>
          <p:cNvPr id="3" name="Working Draft" hidden="1"/>
          <p:cNvSpPr txBox="1">
            <a:spLocks noChangeArrowheads="1"/>
          </p:cNvSpPr>
          <p:nvPr/>
        </p:nvSpPr>
        <p:spPr bwMode="auto">
          <a:xfrm rot="5400000">
            <a:off x="8085138" y="1981200"/>
            <a:ext cx="19748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000000"/>
                </a:solidFill>
                <a:ea typeface="ＭＳ Ｐゴシック"/>
              </a:rPr>
              <a:t>Last Modified 05/06/2015 11:28 W. Europe Standard Time</a:t>
            </a:r>
            <a:endParaRPr lang="en-GB" dirty="0" smtClean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4" name="Printed" hidden="1"/>
          <p:cNvSpPr txBox="1">
            <a:spLocks noChangeArrowheads="1"/>
          </p:cNvSpPr>
          <p:nvPr/>
        </p:nvSpPr>
        <p:spPr bwMode="auto">
          <a:xfrm rot="5400000">
            <a:off x="8189913" y="4198937"/>
            <a:ext cx="176530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solidFill>
                  <a:srgbClr val="000000"/>
                </a:solidFill>
                <a:ea typeface="ＭＳ Ｐゴシック"/>
              </a:rPr>
              <a:t>Printed 05/06/2015 10:01 W. Europe Standard Time</a:t>
            </a:r>
            <a:endParaRPr lang="en-GB" dirty="0" smtClean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5" name="McK 1. On-page tracker" hidden="1"/>
          <p:cNvSpPr>
            <a:spLocks noChangeArrowheads="1"/>
          </p:cNvSpPr>
          <p:nvPr/>
        </p:nvSpPr>
        <p:spPr bwMode="auto">
          <a:xfrm>
            <a:off x="149225" y="26988"/>
            <a:ext cx="8588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it-IT" sz="1400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6" name="McK 3. Unit of measure" hidden="1"/>
          <p:cNvSpPr txBox="1">
            <a:spLocks noChangeArrowheads="1"/>
          </p:cNvSpPr>
          <p:nvPr/>
        </p:nvSpPr>
        <p:spPr bwMode="auto">
          <a:xfrm>
            <a:off x="149225" y="936625"/>
            <a:ext cx="87947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400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7" name="McK Slide Elements"/>
          <p:cNvGrpSpPr>
            <a:grpSpLocks/>
          </p:cNvGrpSpPr>
          <p:nvPr/>
        </p:nvGrpSpPr>
        <p:grpSpPr bwMode="auto">
          <a:xfrm>
            <a:off x="149225" y="5697538"/>
            <a:ext cx="8723313" cy="474662"/>
            <a:chOff x="75" y="3848"/>
            <a:chExt cx="5385" cy="293"/>
          </a:xfrm>
        </p:grpSpPr>
        <p:sp>
          <p:nvSpPr>
            <p:cNvPr id="8" name="McK 4. Footnote" hidden="1"/>
            <p:cNvSpPr txBox="1">
              <a:spLocks noChangeArrowheads="1"/>
            </p:cNvSpPr>
            <p:nvPr/>
          </p:nvSpPr>
          <p:spPr bwMode="auto">
            <a:xfrm>
              <a:off x="75" y="3848"/>
              <a:ext cx="5385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8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1 Footnote</a:t>
              </a:r>
            </a:p>
          </p:txBody>
        </p:sp>
        <p:sp>
          <p:nvSpPr>
            <p:cNvPr id="9" name="McK 5. Source" hidden="1"/>
            <p:cNvSpPr>
              <a:spLocks noChangeArrowheads="1"/>
            </p:cNvSpPr>
            <p:nvPr/>
          </p:nvSpPr>
          <p:spPr bwMode="auto">
            <a:xfrm>
              <a:off x="75" y="4063"/>
              <a:ext cx="4323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marL="620713" indent="-620713" defTabSz="912813">
                <a:tabLst>
                  <a:tab pos="623888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defTabSz="912813">
                <a:tabLst>
                  <a:tab pos="623888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912813">
                <a:tabLst>
                  <a:tab pos="623888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912813">
                <a:tabLst>
                  <a:tab pos="623888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912813">
                <a:tabLst>
                  <a:tab pos="623888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it-IT" sz="80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SOURCE: Source</a:t>
              </a:r>
            </a:p>
          </p:txBody>
        </p:sp>
      </p:grpSp>
      <p:grpSp>
        <p:nvGrpSpPr>
          <p:cNvPr id="10" name="ACET" hidden="1"/>
          <p:cNvGrpSpPr>
            <a:grpSpLocks/>
          </p:cNvGrpSpPr>
          <p:nvPr/>
        </p:nvGrpSpPr>
        <p:grpSpPr bwMode="auto">
          <a:xfrm>
            <a:off x="1482725" y="1149350"/>
            <a:ext cx="4349750" cy="519113"/>
            <a:chOff x="915" y="710"/>
            <a:chExt cx="2686" cy="320"/>
          </a:xfrm>
        </p:grpSpPr>
        <p:cxnSp>
          <p:nvCxnSpPr>
            <p:cNvPr id="11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GB" altLang="it-IT" sz="1600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 eaLnBrk="1" hangingPunct="1">
                <a:defRPr/>
              </a:pPr>
              <a:r>
                <a:rPr lang="en-GB" altLang="it-IT" sz="1600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  <p:sp>
        <p:nvSpPr>
          <p:cNvPr id="13" name="Slide Number"/>
          <p:cNvSpPr txBox="1">
            <a:spLocks/>
          </p:cNvSpPr>
          <p:nvPr/>
        </p:nvSpPr>
        <p:spPr>
          <a:xfrm>
            <a:off x="4465638" y="6565900"/>
            <a:ext cx="212725" cy="155575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sz="3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0AEFADFC-6CFA-4212-8A50-F5E8466DEB13}" type="slidenum">
              <a:rPr lang="en-US" altLang="it-IT" sz="900" smtClean="0">
                <a:solidFill>
                  <a:srgbClr val="000000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‹N›</a:t>
            </a:fld>
            <a:endParaRPr lang="en-US" altLang="it-IT" sz="9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 Narrow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CFFB91B-62E8-4339-A45F-E2E399E2A23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281123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893570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17799" name="think-cell Slide" r:id="rId3" imgW="360" imgH="360" progId="">
              <p:embed/>
            </p:oleObj>
          </a:graphicData>
        </a:graphic>
      </p:graphicFrame>
      <p:sp>
        <p:nvSpPr>
          <p:cNvPr id="5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4" smtClean="0">
                <a:solidFill>
                  <a:srgbClr val="000000"/>
                </a:solidFill>
                <a:ea typeface="ＭＳ Ｐゴシック"/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6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4" smtClean="0">
                <a:solidFill>
                  <a:srgbClr val="000000"/>
                </a:solidFill>
                <a:ea typeface="ＭＳ Ｐゴシック"/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7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8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12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13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4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25" y="409575"/>
            <a:ext cx="8858250" cy="3762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156" y="1990668"/>
            <a:ext cx="4389768" cy="1256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87569" y="457200"/>
            <a:ext cx="8534400" cy="122238"/>
          </a:xfrm>
          <a:prstGeom prst="rect">
            <a:avLst/>
          </a:prstGeom>
        </p:spPr>
        <p:txBody>
          <a:bodyPr lIns="87269" tIns="43634" rIns="87269" bIns="43634"/>
          <a:lstStyle>
            <a:lvl1pPr eaLnBrk="1" fontAlgn="base" hangingPunct="1">
              <a:spcBef>
                <a:spcPct val="0"/>
              </a:spcBef>
              <a:spcAft>
                <a:spcPct val="0"/>
              </a:spcAft>
              <a:defRPr sz="1477">
                <a:solidFill>
                  <a:srgbClr val="000000"/>
                </a:solidFill>
                <a:latin typeface="Arial" charset="0"/>
                <a:ea typeface="ＭＳ Ｐゴシック"/>
              </a:defRPr>
            </a:lvl1pPr>
          </a:lstStyle>
          <a:p>
            <a:pPr>
              <a:defRPr/>
            </a:pPr>
            <a:r>
              <a:rPr lang="it-IT"/>
              <a:t>Fabrizio Bava - Università di Torino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2055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olo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50203" y="1592758"/>
            <a:ext cx="8532849" cy="1325563"/>
          </a:xfrm>
          <a:prstGeom prst="rect">
            <a:avLst/>
          </a:prstGeom>
        </p:spPr>
        <p:txBody>
          <a:bodyPr/>
          <a:lstStyle>
            <a:lvl1pPr>
              <a:defRPr sz="4000" cap="none" baseline="0">
                <a:solidFill>
                  <a:srgbClr val="364D4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IL TITOLO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33C2F-F1B0-43A9-BA85-283F74DF996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3038145"/>
            <a:ext cx="8099425" cy="101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xmlns="" val="549310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2586" y="64694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30200" y="944956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IL TITOLO DELLA SLIDE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79400"/>
            <a:ext cx="7780337" cy="304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cap="none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  <a:endParaRPr lang="it-IT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4"/>
          </p:nvPr>
        </p:nvSpPr>
        <p:spPr>
          <a:xfrm>
            <a:off x="330200" y="2032000"/>
            <a:ext cx="8102600" cy="4229100"/>
          </a:xfrm>
          <a:prstGeom prst="rect">
            <a:avLst/>
          </a:prstGeom>
        </p:spPr>
        <p:txBody>
          <a:bodyPr/>
          <a:lstStyle>
            <a:lvl1pPr marL="228600" indent="-228600" algn="just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algn="just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1794152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2051049"/>
            <a:ext cx="8102600" cy="4125913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2586" y="6469447"/>
            <a:ext cx="2057400" cy="365125"/>
          </a:xfrm>
          <a:prstGeom prst="rect">
            <a:avLst/>
          </a:prstGeom>
        </p:spPr>
        <p:txBody>
          <a:bodyPr/>
          <a:lstStyle/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79400"/>
            <a:ext cx="7780337" cy="304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cap="none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 hasCustomPrompt="1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IL TITOLO DELLA SLIDE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57576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051049"/>
            <a:ext cx="4097421" cy="4229435"/>
          </a:xfrm>
          <a:prstGeom prst="rect">
            <a:avLst/>
          </a:prstGeom>
          <a:ln w="19050">
            <a:solidFill>
              <a:srgbClr val="364D47"/>
            </a:solidFill>
          </a:ln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51049"/>
            <a:ext cx="3803650" cy="4229435"/>
          </a:xfrm>
          <a:prstGeom prst="rect">
            <a:avLst/>
          </a:prstGeom>
          <a:ln w="28575">
            <a:solidFill>
              <a:srgbClr val="364D47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ü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-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§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-228600" algn="l" defTabSz="914400" rtl="0" eaLnBrk="1" latinLnBrk="0" hangingPunct="1">
              <a:lnSpc>
                <a:spcPct val="90000"/>
              </a:lnSpc>
              <a:defRPr lang="en-US" sz="20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2586" y="6469447"/>
            <a:ext cx="2057400" cy="365125"/>
          </a:xfrm>
          <a:prstGeom prst="rect">
            <a:avLst/>
          </a:prstGeom>
        </p:spPr>
        <p:txBody>
          <a:bodyPr/>
          <a:lstStyle/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79400"/>
            <a:ext cx="7780337" cy="304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cap="none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title" hasCustomPrompt="1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IL TITOLO DELLA SLIDE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93460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olo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50203" y="1592758"/>
            <a:ext cx="8532849" cy="1325563"/>
          </a:xfrm>
          <a:prstGeom prst="rect">
            <a:avLst/>
          </a:prstGeom>
        </p:spPr>
        <p:txBody>
          <a:bodyPr/>
          <a:lstStyle>
            <a:lvl1pPr>
              <a:defRPr sz="4000" cap="none" baseline="0">
                <a:solidFill>
                  <a:srgbClr val="364D4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IL TITOLO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33C2F-F1B0-43A9-BA85-283F74DF996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3038145"/>
            <a:ext cx="8099425" cy="101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xmlns="" val="1656392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2586" y="64694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IL TITOLO DELLA SLIDE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79400"/>
            <a:ext cx="7780337" cy="304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cap="none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  <a:endParaRPr lang="it-IT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4"/>
          </p:nvPr>
        </p:nvSpPr>
        <p:spPr>
          <a:xfrm>
            <a:off x="330200" y="2032000"/>
            <a:ext cx="8102600" cy="4229100"/>
          </a:xfrm>
          <a:prstGeom prst="rect">
            <a:avLst/>
          </a:prstGeom>
        </p:spPr>
        <p:txBody>
          <a:bodyPr/>
          <a:lstStyle>
            <a:lvl1pPr marL="228600" indent="-228600" algn="just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algn="just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3843184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2051049"/>
            <a:ext cx="8102600" cy="4125913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2586" y="6469447"/>
            <a:ext cx="2057400" cy="365125"/>
          </a:xfrm>
          <a:prstGeom prst="rect">
            <a:avLst/>
          </a:prstGeom>
        </p:spPr>
        <p:txBody>
          <a:bodyPr/>
          <a:lstStyle/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79400"/>
            <a:ext cx="7780337" cy="304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cap="none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 hasCustomPrompt="1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IL TITOLO DELLA SLIDE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803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4"/>
          </p:nvPr>
        </p:nvSpPr>
        <p:spPr>
          <a:xfrm>
            <a:off x="330200" y="2032000"/>
            <a:ext cx="8102600" cy="4229100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853238" y="6469063"/>
            <a:ext cx="2057400" cy="365125"/>
          </a:xfrm>
        </p:spPr>
        <p:txBody>
          <a:bodyPr/>
          <a:lstStyle>
            <a:lvl1pPr>
              <a:defRPr smtClean="0"/>
            </a:lvl1pPr>
          </a:lstStyle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222560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051049"/>
            <a:ext cx="4097421" cy="4229435"/>
          </a:xfrm>
          <a:prstGeom prst="rect">
            <a:avLst/>
          </a:prstGeom>
          <a:ln w="19050">
            <a:solidFill>
              <a:srgbClr val="364D47"/>
            </a:solidFill>
          </a:ln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51049"/>
            <a:ext cx="3803650" cy="4229435"/>
          </a:xfrm>
          <a:prstGeom prst="rect">
            <a:avLst/>
          </a:prstGeom>
          <a:ln w="28575">
            <a:solidFill>
              <a:srgbClr val="364D47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ü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-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§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-228600" algn="l" defTabSz="914400" rtl="0" eaLnBrk="1" latinLnBrk="0" hangingPunct="1">
              <a:lnSpc>
                <a:spcPct val="90000"/>
              </a:lnSpc>
              <a:defRPr lang="en-US" sz="20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2586" y="6469447"/>
            <a:ext cx="2057400" cy="365125"/>
          </a:xfrm>
          <a:prstGeom prst="rect">
            <a:avLst/>
          </a:prstGeom>
        </p:spPr>
        <p:txBody>
          <a:bodyPr/>
          <a:lstStyle/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79400"/>
            <a:ext cx="7780337" cy="304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cap="none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title" hasCustomPrompt="1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IL TITOLO DELLA SLIDE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74792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2494" name="think-cell Slide" r:id="rId3" imgW="360" imgH="360" progId="">
              <p:embed/>
            </p:oleObj>
          </a:graphicData>
        </a:graphic>
      </p:graphicFrame>
      <p:sp>
        <p:nvSpPr>
          <p:cNvPr id="5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  <a:ea typeface="ＭＳ Ｐゴシック"/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6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  <a:ea typeface="ＭＳ Ｐゴシック"/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7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8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12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13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4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25" y="409575"/>
            <a:ext cx="8858250" cy="3762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156" y="1990668"/>
            <a:ext cx="4389768" cy="1256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87569" y="457200"/>
            <a:ext cx="8534400" cy="122238"/>
          </a:xfrm>
          <a:prstGeom prst="rect">
            <a:avLst/>
          </a:prstGeom>
        </p:spPr>
        <p:txBody>
          <a:bodyPr lIns="87269" tIns="43634" rIns="87269" bIns="43634"/>
          <a:lstStyle>
            <a:lvl1pPr eaLnBrk="1" fontAlgn="base" hangingPunct="1">
              <a:spcBef>
                <a:spcPct val="0"/>
              </a:spcBef>
              <a:spcAft>
                <a:spcPct val="0"/>
              </a:spcAft>
              <a:defRPr sz="1477">
                <a:solidFill>
                  <a:srgbClr val="000000"/>
                </a:solidFill>
                <a:latin typeface="Arial" charset="0"/>
                <a:ea typeface="ＭＳ Ｐゴシック"/>
              </a:defRPr>
            </a:lvl1pPr>
          </a:lstStyle>
          <a:p>
            <a:pPr>
              <a:defRPr/>
            </a:pPr>
            <a:r>
              <a:rPr lang="it-IT"/>
              <a:t>Fabrizio Bava - Università di Torino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1869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017133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289531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21234" name="think-cell Slide" r:id="rId3" imgW="360" imgH="360" progId="">
              <p:embed/>
            </p:oleObj>
          </a:graphicData>
        </a:graphic>
      </p:graphicFrame>
      <p:sp>
        <p:nvSpPr>
          <p:cNvPr id="3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4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5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6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7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8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  <p:graphicFrame>
        <p:nvGraphicFramePr>
          <p:cNvPr id="13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21235" name="think-cell Slide" r:id="rId4" imgW="360" imgH="360" progId="">
              <p:embed/>
            </p:oleObj>
          </a:graphicData>
        </a:graphic>
      </p:graphicFrame>
      <p:sp>
        <p:nvSpPr>
          <p:cNvPr id="14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15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16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17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18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19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  <p:graphicFrame>
        <p:nvGraphicFramePr>
          <p:cNvPr id="24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21236" name="think-cell Slide" r:id="rId5" imgW="360" imgH="360" progId="">
              <p:embed/>
            </p:oleObj>
          </a:graphicData>
        </a:graphic>
      </p:graphicFrame>
      <p:sp>
        <p:nvSpPr>
          <p:cNvPr id="25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26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27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28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29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30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  <p:graphicFrame>
        <p:nvGraphicFramePr>
          <p:cNvPr id="35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21237" name="think-cell Slide" r:id="rId6" imgW="360" imgH="360" progId="">
              <p:embed/>
            </p:oleObj>
          </a:graphicData>
        </a:graphic>
      </p:graphicFrame>
      <p:sp>
        <p:nvSpPr>
          <p:cNvPr id="36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37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38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39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40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41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459159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22258" name="think-cell Slide" r:id="rId3" imgW="360" imgH="360" progId="">
              <p:embed/>
            </p:oleObj>
          </a:graphicData>
        </a:graphic>
      </p:graphicFrame>
      <p:sp>
        <p:nvSpPr>
          <p:cNvPr id="3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4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5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6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7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8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  <p:graphicFrame>
        <p:nvGraphicFramePr>
          <p:cNvPr id="13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22259" name="think-cell Slide" r:id="rId4" imgW="360" imgH="360" progId="">
              <p:embed/>
            </p:oleObj>
          </a:graphicData>
        </a:graphic>
      </p:graphicFrame>
      <p:sp>
        <p:nvSpPr>
          <p:cNvPr id="14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15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16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17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18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19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  <p:graphicFrame>
        <p:nvGraphicFramePr>
          <p:cNvPr id="24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22260" name="think-cell Slide" r:id="rId5" imgW="360" imgH="360" progId="">
              <p:embed/>
            </p:oleObj>
          </a:graphicData>
        </a:graphic>
      </p:graphicFrame>
      <p:sp>
        <p:nvSpPr>
          <p:cNvPr id="25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26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27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28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29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30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  <p:graphicFrame>
        <p:nvGraphicFramePr>
          <p:cNvPr id="35" name="Object 1" hidden="1"/>
          <p:cNvGraphicFramePr>
            <a:graphicFrameLocks noChangeAspect="1"/>
          </p:cNvGraphicFramePr>
          <p:nvPr/>
        </p:nvGraphicFramePr>
        <p:xfrm>
          <a:off x="1" y="1"/>
          <a:ext cx="162658" cy="161925"/>
        </p:xfrm>
        <a:graphic>
          <a:graphicData uri="http://schemas.openxmlformats.org/presentationml/2006/ole">
            <p:oleObj spid="_x0000_s22261" name="think-cell Slide" r:id="rId6" imgW="360" imgH="360" progId="">
              <p:embed/>
            </p:oleObj>
          </a:graphicData>
        </a:graphic>
      </p:graphicFrame>
      <p:sp>
        <p:nvSpPr>
          <p:cNvPr id="36" name="Working Draft" hidden="1"/>
          <p:cNvSpPr txBox="1">
            <a:spLocks noChangeArrowheads="1"/>
          </p:cNvSpPr>
          <p:nvPr/>
        </p:nvSpPr>
        <p:spPr bwMode="auto">
          <a:xfrm rot="5400000">
            <a:off x="8148065" y="1984597"/>
            <a:ext cx="184826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Last Modified 05/06/2015 11:28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37" name="Printed" hidden="1"/>
          <p:cNvSpPr txBox="1">
            <a:spLocks noChangeArrowheads="1"/>
          </p:cNvSpPr>
          <p:nvPr/>
        </p:nvSpPr>
        <p:spPr bwMode="auto">
          <a:xfrm rot="5400000">
            <a:off x="8246650" y="4202335"/>
            <a:ext cx="1651093" cy="8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54" smtClean="0">
                <a:solidFill>
                  <a:srgbClr val="000000"/>
                </a:solidFill>
              </a:rPr>
              <a:t>Printed 05/06/2015 10:01 W. Europe Standard Time</a:t>
            </a:r>
            <a:endParaRPr lang="en-GB" sz="1477" dirty="0" smtClean="0">
              <a:solidFill>
                <a:srgbClr val="000000"/>
              </a:solidFill>
            </a:endParaRPr>
          </a:p>
        </p:txBody>
      </p:sp>
      <p:sp>
        <p:nvSpPr>
          <p:cNvPr id="38" name="McK 1. On-page tracker" hidden="1"/>
          <p:cNvSpPr>
            <a:spLocks noChangeArrowheads="1"/>
          </p:cNvSpPr>
          <p:nvPr/>
        </p:nvSpPr>
        <p:spPr bwMode="auto">
          <a:xfrm>
            <a:off x="149469" y="26989"/>
            <a:ext cx="793487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it-IT" sz="1292" smtClean="0">
                <a:solidFill>
                  <a:srgbClr val="808080"/>
                </a:solidFill>
                <a:ea typeface="Arial Unicode MS" pitchFamily="34" charset="-128"/>
                <a:cs typeface="Arial Unicode MS" pitchFamily="34" charset="-128"/>
              </a:rPr>
              <a:t>TRACKER</a:t>
            </a:r>
          </a:p>
        </p:txBody>
      </p:sp>
      <p:sp>
        <p:nvSpPr>
          <p:cNvPr id="39" name="McK 3. Unit of measure" hidden="1"/>
          <p:cNvSpPr txBox="1">
            <a:spLocks noChangeArrowheads="1"/>
          </p:cNvSpPr>
          <p:nvPr/>
        </p:nvSpPr>
        <p:spPr bwMode="auto">
          <a:xfrm>
            <a:off x="149469" y="936626"/>
            <a:ext cx="8793774" cy="1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292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40" name="ACET" hidden="1"/>
          <p:cNvGrpSpPr>
            <a:grpSpLocks/>
          </p:cNvGrpSpPr>
          <p:nvPr/>
        </p:nvGrpSpPr>
        <p:grpSpPr bwMode="auto">
          <a:xfrm>
            <a:off x="1482969" y="1194774"/>
            <a:ext cx="4349262" cy="473691"/>
            <a:chOff x="915" y="738"/>
            <a:chExt cx="2686" cy="292"/>
          </a:xfrm>
        </p:grpSpPr>
        <p:cxnSp>
          <p:nvCxnSpPr>
            <p:cNvPr id="41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AutoShape 250"/>
            <p:cNvSpPr>
              <a:spLocks noChangeArrowheads="1"/>
            </p:cNvSpPr>
            <p:nvPr/>
          </p:nvSpPr>
          <p:spPr bwMode="auto">
            <a:xfrm>
              <a:off x="915" y="738"/>
              <a:ext cx="2686" cy="2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r>
                <a:rPr lang="en-GB" altLang="it-IT" sz="1477" b="1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>
                <a:defRPr/>
              </a:pPr>
              <a:r>
                <a:rPr lang="en-GB" altLang="it-IT" sz="1477" smtClean="0">
                  <a:solidFill>
                    <a:srgbClr val="808080"/>
                  </a:solidFill>
                  <a:ea typeface="Arial Unicode MS" pitchFamily="34" charset="-128"/>
                  <a:cs typeface="Arial Unicode MS" pitchFamily="34" charset="-128"/>
                </a:rPr>
                <a:t>Unit of measure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906946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660174" y="6580188"/>
            <a:ext cx="3313234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 sz="1292" i="1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17642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660174" y="6580188"/>
            <a:ext cx="3313234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 sz="1292" i="1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2819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660174" y="6580188"/>
            <a:ext cx="3313234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 sz="1292" i="1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47614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6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660174" y="6580188"/>
            <a:ext cx="3313234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 sz="1292" i="1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54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2051049"/>
            <a:ext cx="8102600" cy="4125913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853238" y="6469063"/>
            <a:ext cx="2057400" cy="365125"/>
          </a:xfrm>
        </p:spPr>
        <p:txBody>
          <a:bodyPr/>
          <a:lstStyle>
            <a:lvl1pPr>
              <a:defRPr smtClean="0"/>
            </a:lvl1pPr>
          </a:lstStyle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908856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7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660174" y="6580188"/>
            <a:ext cx="3313234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 sz="1292" i="1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51907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8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797643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0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660174" y="6580188"/>
            <a:ext cx="3313234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 sz="1292" i="1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4438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660174" y="6580188"/>
            <a:ext cx="3313234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 sz="1292" i="1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3728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306898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465714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267368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660174" y="6580188"/>
            <a:ext cx="3313234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45000"/>
              </a:spcAft>
              <a:buChar char="•"/>
              <a:defRPr sz="3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altLang="it-IT" sz="1292" i="1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24932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6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915031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7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2717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051049"/>
            <a:ext cx="4097421" cy="4229435"/>
          </a:xfrm>
          <a:prstGeom prst="rect">
            <a:avLst/>
          </a:prstGeom>
          <a:ln w="19050">
            <a:solidFill>
              <a:srgbClr val="364D47"/>
            </a:solidFill>
          </a:ln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51049"/>
            <a:ext cx="3803650" cy="4229435"/>
          </a:xfrm>
          <a:prstGeom prst="rect">
            <a:avLst/>
          </a:prstGeom>
          <a:ln w="28575">
            <a:solidFill>
              <a:srgbClr val="364D47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ü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-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§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-228600" algn="l" defTabSz="914400" rtl="0" eaLnBrk="1" latinLnBrk="0" hangingPunct="1">
              <a:lnSpc>
                <a:spcPct val="90000"/>
              </a:lnSpc>
              <a:defRPr lang="en-US" sz="20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6853238" y="6469063"/>
            <a:ext cx="2057400" cy="365125"/>
          </a:xfrm>
        </p:spPr>
        <p:txBody>
          <a:bodyPr/>
          <a:lstStyle>
            <a:lvl1pPr>
              <a:defRPr smtClean="0"/>
            </a:lvl1pPr>
          </a:lstStyle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96718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8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485739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9225" y="409575"/>
            <a:ext cx="8858250" cy="376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287560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203" y="1592758"/>
            <a:ext cx="8532849" cy="1325563"/>
          </a:xfrm>
          <a:prstGeom prst="rect">
            <a:avLst/>
          </a:prstGeom>
        </p:spPr>
        <p:txBody>
          <a:bodyPr/>
          <a:lstStyle>
            <a:lvl1pPr>
              <a:defRPr sz="4000" cap="none" baseline="0">
                <a:solidFill>
                  <a:srgbClr val="364D4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/>
          </p:nvPr>
        </p:nvSpPr>
        <p:spPr>
          <a:xfrm>
            <a:off x="684213" y="3038145"/>
            <a:ext cx="8099425" cy="101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mtClean="0"/>
            </a:lvl1pPr>
          </a:lstStyle>
          <a:p>
            <a:fld id="{D4233C2F-F1B0-43A9-BA85-283F74DF996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529259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628650" y="279400"/>
            <a:ext cx="7780337" cy="304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cap="none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4"/>
          </p:nvPr>
        </p:nvSpPr>
        <p:spPr>
          <a:xfrm>
            <a:off x="330200" y="2032000"/>
            <a:ext cx="8102600" cy="4229100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853238" y="6469063"/>
            <a:ext cx="2057400" cy="365125"/>
          </a:xfrm>
        </p:spPr>
        <p:txBody>
          <a:bodyPr/>
          <a:lstStyle>
            <a:lvl1pPr>
              <a:defRPr smtClean="0"/>
            </a:lvl1pPr>
          </a:lstStyle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321694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2051049"/>
            <a:ext cx="8102600" cy="4125913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7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628650" y="279400"/>
            <a:ext cx="7780337" cy="304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cap="none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853238" y="6469063"/>
            <a:ext cx="2057400" cy="365125"/>
          </a:xfrm>
        </p:spPr>
        <p:txBody>
          <a:bodyPr/>
          <a:lstStyle>
            <a:lvl1pPr>
              <a:defRPr smtClean="0"/>
            </a:lvl1pPr>
          </a:lstStyle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970070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051049"/>
            <a:ext cx="4097421" cy="4229435"/>
          </a:xfrm>
          <a:prstGeom prst="rect">
            <a:avLst/>
          </a:prstGeom>
          <a:ln w="19050">
            <a:solidFill>
              <a:srgbClr val="364D47"/>
            </a:solidFill>
          </a:ln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51049"/>
            <a:ext cx="3803650" cy="4229435"/>
          </a:xfrm>
          <a:prstGeom prst="rect">
            <a:avLst/>
          </a:prstGeom>
          <a:ln w="28575">
            <a:solidFill>
              <a:srgbClr val="364D47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ü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-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§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it-IT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-228600" algn="l" defTabSz="914400" rtl="0" eaLnBrk="1" latinLnBrk="0" hangingPunct="1">
              <a:lnSpc>
                <a:spcPct val="90000"/>
              </a:lnSpc>
              <a:defRPr lang="en-US" sz="20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8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628650" y="279400"/>
            <a:ext cx="7780337" cy="304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cap="none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4D4D4D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6853238" y="6469063"/>
            <a:ext cx="2057400" cy="365125"/>
          </a:xfrm>
        </p:spPr>
        <p:txBody>
          <a:bodyPr/>
          <a:lstStyle>
            <a:lvl1pPr>
              <a:defRPr smtClean="0"/>
            </a:lvl1pPr>
          </a:lstStyle>
          <a:p>
            <a:fld id="{341EC1FB-F5DC-4712-9AFB-BB17EF98F33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653799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433FE2-4344-4F0B-B229-576E0FE1643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5178318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10C557-0747-4879-8686-24B82F7DEBB7}" type="datetime1">
              <a:rPr lang="it-IT" smtClean="0"/>
              <a:pPr/>
              <a:t>22/05/2017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199144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844824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it-IT" sz="4000" b="0" i="1" kern="1200" cap="none" baseline="0" dirty="0">
                <a:solidFill>
                  <a:srgbClr val="4D4D4D"/>
                </a:solidFill>
                <a:effectLst/>
                <a:latin typeface="Century Gothic" panose="020B0502020202020204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24957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08062-EB37-4BBD-BB5E-F072B3D77256}" type="datetime1">
              <a:rPr lang="it-IT" smtClean="0"/>
              <a:pPr>
                <a:defRPr/>
              </a:pPr>
              <a:t>22/05/2017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33C2F-F1B0-43A9-BA85-283F74DF996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76174102"/>
      </p:ext>
    </p:extLst>
  </p:cSld>
  <p:clrMapOvr>
    <a:masterClrMapping/>
  </p:clrMapOvr>
  <p:hf sldNum="0"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848872" cy="28803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it-IT" sz="1500" kern="1200" cap="none" baseline="0" dirty="0">
                <a:solidFill>
                  <a:srgbClr val="4D4D4D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79598-524C-4607-8DB7-426EAADE05D0}" type="datetime1">
              <a:rPr lang="it-IT" smtClean="0"/>
              <a:pPr>
                <a:defRPr/>
              </a:pPr>
              <a:t>22/05/2017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33C2F-F1B0-43A9-BA85-283F74DF996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3"/>
          </p:nvPr>
        </p:nvSpPr>
        <p:spPr>
          <a:xfrm>
            <a:off x="279400" y="764705"/>
            <a:ext cx="8613080" cy="12241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it-IT" sz="3500" kern="12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5348406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433FE2-4344-4F0B-B229-576E0FE1643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72801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844824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it-IT" sz="4000" b="0" i="1" kern="1200" cap="none" baseline="0" dirty="0">
                <a:solidFill>
                  <a:srgbClr val="4D4D4D"/>
                </a:solidFill>
                <a:effectLst/>
                <a:latin typeface="Century Gothic" panose="020B0502020202020204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24957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08062-EB37-4BBD-BB5E-F072B3D77256}" type="datetime1">
              <a:rPr lang="it-IT" smtClean="0"/>
              <a:pPr>
                <a:defRPr/>
              </a:pPr>
              <a:t>22/05/2017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33C2F-F1B0-43A9-BA85-283F74DF996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8998142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79598-524C-4607-8DB7-426EAADE05D0}" type="datetime1">
              <a:rPr lang="it-IT" smtClean="0"/>
              <a:pPr>
                <a:defRPr/>
              </a:pPr>
              <a:t>22/05/2017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33C2F-F1B0-43A9-BA85-283F74DF996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3"/>
          </p:nvPr>
        </p:nvSpPr>
        <p:spPr>
          <a:xfrm>
            <a:off x="279400" y="764705"/>
            <a:ext cx="8613080" cy="12241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it-IT" sz="3500" kern="12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4724799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1663" y="333375"/>
            <a:ext cx="7499350" cy="2730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D2CD6-CEF7-482A-A61B-D53FAB19C75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82098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9225" y="409575"/>
            <a:ext cx="8858250" cy="376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9966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6496050" y="6483350"/>
            <a:ext cx="2057400" cy="3746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4D4D4D"/>
                </a:solidFill>
              </a:defRPr>
            </a:lvl1pPr>
          </a:lstStyle>
          <a:p>
            <a:fld id="{D4233C2F-F1B0-43A9-BA85-283F74DF996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1511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673" r:id="rId13"/>
    <p:sldLayoutId id="2147483661" r:id="rId14"/>
    <p:sldLayoutId id="2147483662" r:id="rId15"/>
    <p:sldLayoutId id="2147483664" r:id="rId16"/>
    <p:sldLayoutId id="2147483676" r:id="rId17"/>
    <p:sldLayoutId id="2147483677" r:id="rId18"/>
    <p:sldLayoutId id="2147483678" r:id="rId19"/>
    <p:sldLayoutId id="2147483679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8" r:id="rId26"/>
    <p:sldLayoutId id="2147483689" r:id="rId27"/>
    <p:sldLayoutId id="2147483690" r:id="rId28"/>
    <p:sldLayoutId id="2147483691" r:id="rId29"/>
    <p:sldLayoutId id="2147483692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  <p:sldLayoutId id="2147483701" r:id="rId39"/>
    <p:sldLayoutId id="2147483702" r:id="rId40"/>
    <p:sldLayoutId id="2147483704" r:id="rId4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6496050" y="6483350"/>
            <a:ext cx="2057400" cy="3746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4D4D4D"/>
                </a:solidFill>
              </a:defRPr>
            </a:lvl1pPr>
          </a:lstStyle>
          <a:p>
            <a:fld id="{D4233C2F-F1B0-43A9-BA85-283F74DF996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5469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4"/>
          <p:cNvSpPr txBox="1">
            <a:spLocks/>
          </p:cNvSpPr>
          <p:nvPr/>
        </p:nvSpPr>
        <p:spPr>
          <a:xfrm>
            <a:off x="250203" y="1592758"/>
            <a:ext cx="8532849" cy="17642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it-IT" sz="4000" dirty="0" smtClean="0">
                <a:solidFill>
                  <a:srgbClr val="364D47"/>
                </a:solidFill>
                <a:latin typeface="Century Gothic" panose="020B0502020202020204" pitchFamily="34" charset="0"/>
              </a:rPr>
              <a:t>ANALISI DELLE PRINCIPALI NOVITA’ DEL BILANCIO</a:t>
            </a:r>
          </a:p>
          <a:p>
            <a:pPr defTabSz="457200"/>
            <a:endParaRPr lang="it-IT" sz="4000" dirty="0">
              <a:solidFill>
                <a:srgbClr val="364D47"/>
              </a:solidFill>
              <a:latin typeface="Century Gothic" panose="020B0502020202020204" pitchFamily="34" charset="0"/>
            </a:endParaRPr>
          </a:p>
          <a:p>
            <a:pPr defTabSz="457200"/>
            <a:endParaRPr lang="it-IT" sz="4000" dirty="0" smtClean="0">
              <a:solidFill>
                <a:srgbClr val="364D47"/>
              </a:solidFill>
              <a:latin typeface="Century Gothic" panose="020B0502020202020204" pitchFamily="34" charset="0"/>
            </a:endParaRPr>
          </a:p>
          <a:p>
            <a:pPr defTabSz="457200"/>
            <a:endParaRPr lang="it-IT" sz="4000" dirty="0">
              <a:solidFill>
                <a:srgbClr val="364D47"/>
              </a:solidFill>
              <a:latin typeface="Century Gothic" panose="020B0502020202020204" pitchFamily="34" charset="0"/>
            </a:endParaRPr>
          </a:p>
          <a:p>
            <a:pPr defTabSz="457200"/>
            <a:r>
              <a:rPr lang="it-IT" sz="4000" dirty="0" smtClean="0">
                <a:solidFill>
                  <a:srgbClr val="364D47"/>
                </a:solidFill>
                <a:latin typeface="Century Gothic" panose="020B0502020202020204" pitchFamily="34" charset="0"/>
              </a:rPr>
              <a:t>Piero Pisoni</a:t>
            </a:r>
          </a:p>
          <a:p>
            <a:pPr defTabSz="457200"/>
            <a:r>
              <a:rPr lang="it-IT" sz="4000" dirty="0" smtClean="0">
                <a:solidFill>
                  <a:srgbClr val="364D47"/>
                </a:solidFill>
                <a:latin typeface="Century Gothic" panose="020B0502020202020204" pitchFamily="34" charset="0"/>
              </a:rPr>
              <a:t>Università di Torino</a:t>
            </a:r>
            <a:r>
              <a:rPr lang="it-IT" sz="4000" dirty="0">
                <a:solidFill>
                  <a:srgbClr val="364D47"/>
                </a:solidFill>
                <a:latin typeface="Century Gothic" panose="020B0502020202020204" pitchFamily="34" charset="0"/>
              </a:rPr>
              <a:t/>
            </a:r>
            <a:br>
              <a:rPr lang="it-IT" sz="4000" dirty="0">
                <a:solidFill>
                  <a:srgbClr val="364D47"/>
                </a:solidFill>
                <a:latin typeface="Century Gothic" panose="020B0502020202020204" pitchFamily="34" charset="0"/>
              </a:rPr>
            </a:br>
            <a:r>
              <a:rPr lang="it-IT" sz="4000" dirty="0">
                <a:solidFill>
                  <a:srgbClr val="364D47"/>
                </a:solidFill>
                <a:latin typeface="Century Gothic" panose="020B0502020202020204" pitchFamily="34" charset="0"/>
              </a:rPr>
              <a:t/>
            </a:r>
            <a:br>
              <a:rPr lang="it-IT" sz="4000" dirty="0">
                <a:solidFill>
                  <a:srgbClr val="364D47"/>
                </a:solidFill>
                <a:latin typeface="Century Gothic" panose="020B0502020202020204" pitchFamily="34" charset="0"/>
              </a:rPr>
            </a:br>
            <a:endParaRPr lang="it-IT" sz="4000" dirty="0">
              <a:solidFill>
                <a:srgbClr val="364D47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1436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ttangolo 1"/>
          <p:cNvSpPr>
            <a:spLocks noChangeArrowheads="1"/>
          </p:cNvSpPr>
          <p:nvPr/>
        </p:nvSpPr>
        <p:spPr bwMode="auto">
          <a:xfrm>
            <a:off x="457200" y="3448792"/>
            <a:ext cx="8280000" cy="2031325"/>
          </a:xfrm>
          <a:prstGeom prst="rect">
            <a:avLst/>
          </a:prstGeom>
          <a:ln w="28575">
            <a:solidFill>
              <a:srgbClr val="405C58"/>
            </a:solidFill>
          </a:ln>
          <a:extLst/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Art. 2425-</a:t>
            </a:r>
            <a:r>
              <a:rPr lang="it-IT" alt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c.c.</a:t>
            </a:r>
          </a:p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Dal rendiconto finanziario risultano, per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l’esercizio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a cui è riferito il bilancio e per quello precedente, 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l’ammontare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e la composizione delle disponibilità liquide, 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all’inizio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e alla fine 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dell’esercizio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, ed i flussi finanziari 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dell’esercizio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derivanti 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dall’attività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operativa, da quella di investimento, da quella di finanziamento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, ivi comprese, con autonoma indicazione, le operazioni con i soci.</a:t>
            </a:r>
          </a:p>
        </p:txBody>
      </p:sp>
      <p:sp>
        <p:nvSpPr>
          <p:cNvPr id="159747" name="Rettangolo 2"/>
          <p:cNvSpPr>
            <a:spLocks noChangeArrowheads="1"/>
          </p:cNvSpPr>
          <p:nvPr/>
        </p:nvSpPr>
        <p:spPr bwMode="auto">
          <a:xfrm>
            <a:off x="457200" y="5521780"/>
            <a:ext cx="8280000" cy="923330"/>
          </a:xfrm>
          <a:prstGeom prst="rect">
            <a:avLst/>
          </a:prstGeom>
          <a:ln w="28575">
            <a:solidFill>
              <a:srgbClr val="405C58"/>
            </a:solidFill>
          </a:ln>
          <a:extLst/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Art. 2435-</a:t>
            </a:r>
            <a:r>
              <a:rPr lang="it-IT" alt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bis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c.c.</a:t>
            </a:r>
          </a:p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Le società che redigono il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bilancio in forma abbreviata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sono esonerate dalla redazione del rendiconto finanziario. </a:t>
            </a:r>
          </a:p>
        </p:txBody>
      </p:sp>
      <p:sp>
        <p:nvSpPr>
          <p:cNvPr id="159748" name="CasellaDiTesto 6"/>
          <p:cNvSpPr txBox="1">
            <a:spLocks noChangeArrowheads="1"/>
          </p:cNvSpPr>
          <p:nvPr/>
        </p:nvSpPr>
        <p:spPr bwMode="auto">
          <a:xfrm>
            <a:off x="457200" y="2206800"/>
            <a:ext cx="8280000" cy="1200329"/>
          </a:xfrm>
          <a:prstGeom prst="rect">
            <a:avLst/>
          </a:prstGeom>
          <a:ln w="28575">
            <a:solidFill>
              <a:srgbClr val="405C58"/>
            </a:solidFill>
          </a:ln>
          <a:extLst/>
        </p:spPr>
        <p:txBody>
          <a:bodyPr>
            <a:spAutoFit/>
          </a:bodyPr>
          <a:lstStyle>
            <a:lvl1pPr indent="0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400"/>
            </a:lvl2pPr>
            <a:lvl3pPr indent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/>
            </a:lvl3pPr>
            <a:lvl4pPr indent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</a:lvl4pPr>
            <a:lvl5pPr indent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altLang="it-IT" b="1" dirty="0"/>
              <a:t>Art. 2423 c.c.</a:t>
            </a:r>
          </a:p>
          <a:p>
            <a:r>
              <a:rPr lang="it-IT" altLang="it-IT" dirty="0"/>
              <a:t>Gli amministratori devono redigere il bilancio di esercizio, costituito dallo stato patrimoniale, dal conto economico, dal </a:t>
            </a:r>
            <a:r>
              <a:rPr lang="it-IT" altLang="it-IT" b="1" dirty="0" smtClean="0"/>
              <a:t>rendiconto finanziario</a:t>
            </a:r>
            <a:r>
              <a:rPr lang="it-IT" altLang="it-IT" dirty="0" smtClean="0"/>
              <a:t> </a:t>
            </a:r>
            <a:r>
              <a:rPr lang="it-IT" altLang="it-IT" dirty="0"/>
              <a:t>e dalla nota integrativa.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06000" y="835200"/>
            <a:ext cx="8613080" cy="1641670"/>
          </a:xfrm>
          <a:prstGeom prst="rect">
            <a:avLst/>
          </a:prstGeom>
        </p:spPr>
        <p:txBody>
          <a:bodyPr/>
          <a:lstStyle>
            <a:lvl1pPr indent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it-IT" sz="35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marL="685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/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/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 smtClean="0"/>
              <a:t>Il </a:t>
            </a:r>
            <a:r>
              <a:rPr lang="it-IT" dirty="0"/>
              <a:t>rendiconto </a:t>
            </a:r>
            <a:r>
              <a:rPr lang="it-IT" dirty="0" smtClean="0"/>
              <a:t>finanziario obbligatorio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64866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676049"/>
            <a:ext cx="8280000" cy="3139321"/>
          </a:xfrm>
          <a:ln w="28575">
            <a:solidFill>
              <a:srgbClr val="405C58"/>
            </a:solidFill>
          </a:ln>
          <a:extLst/>
        </p:spPr>
        <p:txBody>
          <a:bodyPr wrap="square">
            <a:spAutoFit/>
          </a:bodyPr>
          <a:lstStyle/>
          <a:p>
            <a:pPr marL="361950" lvl="1" indent="-36195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Il costo ammortizzato è introdotto come criterio di valutazione per:</a:t>
            </a:r>
          </a:p>
          <a:p>
            <a:pPr marL="714375" lvl="2" indent="-352425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titoli immobilizzati (art. 2426, p. 1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2" indent="-352425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crediti (art. 2426, p. 8), tenendo </a:t>
            </a:r>
            <a:r>
              <a:rPr lang="it-IT" alt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conto del fattore temporale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e del </a:t>
            </a:r>
            <a:r>
              <a:rPr lang="it-IT" alt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valore di presumibile </a:t>
            </a:r>
            <a:r>
              <a:rPr lang="it-IT" alt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realizzo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2" indent="-352425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debiti, </a:t>
            </a:r>
            <a:r>
              <a:rPr lang="it-IT" alt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tenendo conto del fattore temporale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(art. 2426, p. 8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lvl="1" indent="-36195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Per la definizione di costo ammortizzato si utilizza lo IAS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39.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lvl="1" indent="-36195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Per società che redigono in bilancio in forma abbreviata, facoltà di iscrivere in bilancio (art. 2435-</a:t>
            </a:r>
            <a:r>
              <a:rPr lang="it-IT" alt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bis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co. 8):</a:t>
            </a:r>
          </a:p>
          <a:p>
            <a:pPr marL="714375" lvl="2" indent="-352425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i titoli immobilizzati al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costo;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2" indent="-352425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i crediti al valore presumibile di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realizzo;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2" indent="-352425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i debiti al valore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nominale.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57200" y="1760400"/>
            <a:ext cx="8280000" cy="830997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alt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it-IT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12 del </a:t>
            </a:r>
            <a:r>
              <a:rPr lang="it-IT" altLang="it-IT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DLgs</a:t>
            </a:r>
            <a:r>
              <a:rPr lang="it-IT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139/2015 prevede possibilità di applicazione prospettica per questa modifica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06000" y="835200"/>
            <a:ext cx="8613080" cy="1641670"/>
          </a:xfrm>
          <a:prstGeom prst="rect">
            <a:avLst/>
          </a:prstGeom>
        </p:spPr>
        <p:txBody>
          <a:bodyPr/>
          <a:lstStyle>
            <a:lvl1pPr indent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it-IT" sz="35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marL="685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/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/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 smtClean="0"/>
              <a:t>Il </a:t>
            </a:r>
            <a:r>
              <a:rPr lang="it-IT" dirty="0"/>
              <a:t>costo </a:t>
            </a:r>
            <a:r>
              <a:rPr lang="it-IT" dirty="0" smtClean="0"/>
              <a:t>ammortizzato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59869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CasellaDiTesto 21"/>
          <p:cNvSpPr txBox="1">
            <a:spLocks noChangeArrowheads="1"/>
          </p:cNvSpPr>
          <p:nvPr/>
        </p:nvSpPr>
        <p:spPr bwMode="auto">
          <a:xfrm>
            <a:off x="457200" y="2696392"/>
            <a:ext cx="2520000" cy="706437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altLang="it-IT" dirty="0" smtClean="0"/>
              <a:t>Costituzione</a:t>
            </a:r>
            <a:br>
              <a:rPr lang="it-IT" altLang="it-IT" dirty="0" smtClean="0"/>
            </a:br>
            <a:r>
              <a:rPr lang="it-IT" altLang="it-IT" dirty="0" smtClean="0"/>
              <a:t>della società</a:t>
            </a:r>
            <a:endParaRPr lang="it-IT" altLang="it-IT" dirty="0"/>
          </a:p>
        </p:txBody>
      </p:sp>
      <p:sp>
        <p:nvSpPr>
          <p:cNvPr id="71684" name="CasellaDiTesto 22"/>
          <p:cNvSpPr txBox="1">
            <a:spLocks noChangeArrowheads="1"/>
          </p:cNvSpPr>
          <p:nvPr/>
        </p:nvSpPr>
        <p:spPr bwMode="auto">
          <a:xfrm>
            <a:off x="3337200" y="2696389"/>
            <a:ext cx="2520000" cy="70788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altLang="it-IT" dirty="0" smtClean="0"/>
              <a:t>Costi</a:t>
            </a:r>
            <a:br>
              <a:rPr lang="it-IT" altLang="it-IT" dirty="0" smtClean="0"/>
            </a:br>
            <a:r>
              <a:rPr lang="it-IT" altLang="it-IT" dirty="0" smtClean="0"/>
              <a:t>di </a:t>
            </a:r>
            <a:r>
              <a:rPr lang="it-IT" altLang="it-IT" i="1" dirty="0" smtClean="0"/>
              <a:t>start-up</a:t>
            </a:r>
            <a:endParaRPr lang="it-IT" altLang="it-IT" i="1" dirty="0"/>
          </a:p>
        </p:txBody>
      </p:sp>
      <p:sp>
        <p:nvSpPr>
          <p:cNvPr id="71685" name="CasellaDiTesto 23"/>
          <p:cNvSpPr txBox="1">
            <a:spLocks noChangeArrowheads="1"/>
          </p:cNvSpPr>
          <p:nvPr/>
        </p:nvSpPr>
        <p:spPr bwMode="auto">
          <a:xfrm>
            <a:off x="6217200" y="2696390"/>
            <a:ext cx="2520000" cy="706437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altLang="it-IT" dirty="0" smtClean="0"/>
              <a:t>Costi</a:t>
            </a:r>
            <a:br>
              <a:rPr lang="it-IT" altLang="it-IT" dirty="0" smtClean="0"/>
            </a:br>
            <a:r>
              <a:rPr lang="it-IT" altLang="it-IT" dirty="0" smtClean="0"/>
              <a:t>di ampliamento</a:t>
            </a:r>
            <a:endParaRPr lang="it-IT" altLang="it-IT" dirty="0"/>
          </a:p>
        </p:txBody>
      </p:sp>
      <p:sp>
        <p:nvSpPr>
          <p:cNvPr id="71689" name="Rettangolo 37"/>
          <p:cNvSpPr>
            <a:spLocks noChangeArrowheads="1"/>
          </p:cNvSpPr>
          <p:nvPr/>
        </p:nvSpPr>
        <p:spPr bwMode="auto">
          <a:xfrm>
            <a:off x="457200" y="1760400"/>
            <a:ext cx="8280000" cy="646331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it-IT" altLang="it-IT" kern="950" spc="-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Costi che si sostengono in modo non ricorrente in momenti particolari del ciclo di vita </a:t>
            </a:r>
            <a:r>
              <a:rPr lang="it-IT" altLang="it-IT" kern="950" spc="-5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dell’impresa</a:t>
            </a:r>
            <a:r>
              <a:rPr lang="it-IT" altLang="it-IT" kern="950" spc="-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fase </a:t>
            </a:r>
            <a:r>
              <a:rPr lang="it-IT" altLang="it-IT" kern="950" spc="-5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</a:t>
            </a:r>
            <a:r>
              <a:rPr lang="it-IT" altLang="it-IT" kern="950" spc="-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-operativa/accrescimento cap. </a:t>
            </a:r>
            <a:r>
              <a:rPr lang="it-IT" altLang="it-IT" kern="950" spc="-5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operativa.</a:t>
            </a:r>
            <a:endParaRPr lang="it-IT" altLang="it-IT" kern="950" spc="-5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CasellaDiTesto 22"/>
          <p:cNvSpPr txBox="1">
            <a:spLocks noChangeArrowheads="1"/>
          </p:cNvSpPr>
          <p:nvPr/>
        </p:nvSpPr>
        <p:spPr bwMode="auto">
          <a:xfrm>
            <a:off x="1617044" y="4034795"/>
            <a:ext cx="5938788" cy="1200329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fontAlgn="base">
              <a:spcAft>
                <a:spcPct val="0"/>
              </a:spcAft>
              <a:defRPr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 marL="355600" indent="-355600">
              <a:buFont typeface="Wingdings" panose="05000000000000000000" pitchFamily="2" charset="2"/>
              <a:buChar char="ü"/>
            </a:pPr>
            <a:r>
              <a:rPr lang="it-IT" altLang="it-IT" dirty="0"/>
              <a:t>Costi del personale</a:t>
            </a:r>
          </a:p>
          <a:p>
            <a:pPr marL="355600" indent="-355600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it-IT" altLang="it-IT" b="1" dirty="0">
                <a:solidFill>
                  <a:srgbClr val="C00000"/>
                </a:solidFill>
              </a:rPr>
              <a:t>Costi di pubblicità sostenuti in tale ambito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it-IT" altLang="it-IT" dirty="0"/>
              <a:t>Assunzione e addestramento del nuovo personale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it-IT" altLang="it-IT" dirty="0"/>
              <a:t>…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263788" y="3517019"/>
            <a:ext cx="666824" cy="403583"/>
          </a:xfrm>
          <a:prstGeom prst="downArrow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it-IT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57200" y="5349317"/>
            <a:ext cx="8280000" cy="369332"/>
          </a:xfrm>
          <a:prstGeom prst="rect">
            <a:avLst/>
          </a:prstGeom>
          <a:solidFill>
            <a:srgbClr val="89A927"/>
          </a:solidFill>
          <a:ln>
            <a:noFill/>
          </a:ln>
        </p:spPr>
        <p:txBody>
          <a:bodyPr vert="horz" wrap="square">
            <a:spAutoFit/>
          </a:bodyPr>
          <a:lstStyle>
            <a:defPPr>
              <a:defRPr lang="it-IT"/>
            </a:defPPr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Piano economico della società (§ 40)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330200" y="821668"/>
            <a:ext cx="8483600" cy="991257"/>
          </a:xfrm>
        </p:spPr>
        <p:txBody>
          <a:bodyPr/>
          <a:lstStyle/>
          <a:p>
            <a:r>
              <a:rPr lang="it-IT" altLang="it-IT" sz="3500" cap="all" dirty="0" smtClean="0">
                <a:solidFill>
                  <a:srgbClr val="4D4D4D"/>
                </a:solidFill>
                <a:latin typeface="Century Gothic" panose="020B0502020202020204" pitchFamily="34" charset="0"/>
              </a:rPr>
              <a:t>COSTI </a:t>
            </a:r>
            <a:r>
              <a:rPr lang="it-IT" altLang="it-IT" sz="3500" cap="all" dirty="0">
                <a:solidFill>
                  <a:srgbClr val="4D4D4D"/>
                </a:solidFill>
                <a:latin typeface="Century Gothic" panose="020B0502020202020204" pitchFamily="34" charset="0"/>
              </a:rPr>
              <a:t>DI IMPIANTO E </a:t>
            </a:r>
            <a:r>
              <a:rPr lang="it-IT" altLang="it-IT" sz="3500" cap="all" dirty="0" smtClean="0">
                <a:solidFill>
                  <a:srgbClr val="4D4D4D"/>
                </a:solidFill>
                <a:latin typeface="Century Gothic" panose="020B0502020202020204" pitchFamily="34" charset="0"/>
              </a:rPr>
              <a:t>DI AMPLIAMENTO</a:t>
            </a:r>
            <a:endParaRPr lang="it-IT" altLang="it-IT" sz="3500" cap="all" dirty="0">
              <a:solidFill>
                <a:srgbClr val="4D4D4D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34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sellaDiTesto 21"/>
          <p:cNvSpPr txBox="1">
            <a:spLocks noChangeArrowheads="1"/>
          </p:cNvSpPr>
          <p:nvPr/>
        </p:nvSpPr>
        <p:spPr bwMode="auto">
          <a:xfrm>
            <a:off x="3130188" y="2392791"/>
            <a:ext cx="2268000" cy="338554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fontAlgn="base">
              <a:spcAft>
                <a:spcPct val="0"/>
              </a:spcAft>
              <a:defRPr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it-IT" altLang="it-IT" sz="1600" b="1" dirty="0" smtClean="0"/>
              <a:t>Ricerca applicata</a:t>
            </a:r>
            <a:endParaRPr lang="it-IT" altLang="it-IT" sz="1600" b="1" dirty="0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5771318" y="2387661"/>
            <a:ext cx="2268000" cy="338554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fontAlgn="base">
              <a:spcAft>
                <a:spcPct val="0"/>
              </a:spcAft>
              <a:defRPr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it-IT" altLang="it-IT" sz="1600" b="1" dirty="0" smtClean="0"/>
              <a:t>Sviluppo</a:t>
            </a:r>
            <a:endParaRPr lang="it-IT" altLang="it-IT" sz="1600" b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8174512" y="1987237"/>
            <a:ext cx="452047" cy="4351737"/>
          </a:xfrm>
          <a:prstGeom prst="rect">
            <a:avLst/>
          </a:prstGeom>
          <a:solidFill>
            <a:srgbClr val="89A927"/>
          </a:solidFill>
          <a:ln>
            <a:noFill/>
          </a:ln>
        </p:spPr>
        <p:txBody>
          <a:bodyPr vert="wordArtVert" wrap="square">
            <a:spAutoFit/>
          </a:bodyPr>
          <a:lstStyle>
            <a:defPPr>
              <a:defRPr lang="it-IT"/>
            </a:defPPr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sz="1600" dirty="0"/>
              <a:t>PRODUZIONE</a:t>
            </a:r>
          </a:p>
        </p:txBody>
      </p:sp>
      <p:sp>
        <p:nvSpPr>
          <p:cNvPr id="25" name="CasellaDiTesto 21"/>
          <p:cNvSpPr txBox="1">
            <a:spLocks noChangeArrowheads="1"/>
          </p:cNvSpPr>
          <p:nvPr/>
        </p:nvSpPr>
        <p:spPr bwMode="auto">
          <a:xfrm>
            <a:off x="457718" y="2803015"/>
            <a:ext cx="2267483" cy="584775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 fontAlgn="base">
              <a:spcAft>
                <a:spcPct val="0"/>
              </a:spcAft>
              <a:defRPr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altLang="it-IT" sz="1600" dirty="0"/>
              <a:t>Finalità non definita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altLang="it-IT" sz="1600" dirty="0"/>
              <a:t>Utilità </a:t>
            </a:r>
            <a:r>
              <a:rPr lang="it-IT" altLang="it-IT" sz="1600" dirty="0" smtClean="0"/>
              <a:t>generica</a:t>
            </a:r>
            <a:endParaRPr lang="it-IT" altLang="it-IT" sz="1600" dirty="0"/>
          </a:p>
        </p:txBody>
      </p:sp>
      <p:sp>
        <p:nvSpPr>
          <p:cNvPr id="31" name="CasellaDiTesto 21"/>
          <p:cNvSpPr txBox="1">
            <a:spLocks noChangeArrowheads="1"/>
          </p:cNvSpPr>
          <p:nvPr/>
        </p:nvSpPr>
        <p:spPr bwMode="auto">
          <a:xfrm>
            <a:off x="3130188" y="2799517"/>
            <a:ext cx="2268000" cy="1077218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marL="285750" indent="-285750" fontAlgn="base">
              <a:spcAft>
                <a:spcPct val="0"/>
              </a:spcAft>
              <a:buFont typeface="Wingdings" panose="05000000000000000000" pitchFamily="2" charset="2"/>
              <a:buChar char="ü"/>
              <a:defRPr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r>
              <a:rPr lang="it-IT" altLang="it-IT" sz="1600" dirty="0"/>
              <a:t>Finalità specifica</a:t>
            </a:r>
          </a:p>
          <a:p>
            <a:r>
              <a:rPr lang="it-IT" altLang="it-IT" sz="1600" dirty="0" smtClean="0"/>
              <a:t>“Possibilità” </a:t>
            </a:r>
            <a:r>
              <a:rPr lang="it-IT" altLang="it-IT" sz="1600" dirty="0"/>
              <a:t>di realizzazione di progetto</a:t>
            </a:r>
          </a:p>
        </p:txBody>
      </p:sp>
      <p:sp>
        <p:nvSpPr>
          <p:cNvPr id="32" name="CasellaDiTesto 21"/>
          <p:cNvSpPr txBox="1">
            <a:spLocks noChangeArrowheads="1"/>
          </p:cNvSpPr>
          <p:nvPr/>
        </p:nvSpPr>
        <p:spPr bwMode="auto">
          <a:xfrm>
            <a:off x="5771317" y="2789892"/>
            <a:ext cx="2268000" cy="1323439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marL="285750" indent="-285750" fontAlgn="base">
              <a:spcAft>
                <a:spcPct val="0"/>
              </a:spcAft>
              <a:buFont typeface="Wingdings" panose="05000000000000000000" pitchFamily="2" charset="2"/>
              <a:buChar char="ü"/>
              <a:defRPr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r>
              <a:rPr lang="it-IT" altLang="it-IT" sz="1600" dirty="0"/>
              <a:t>Applicazione dei risultato della ricerca</a:t>
            </a:r>
          </a:p>
          <a:p>
            <a:r>
              <a:rPr lang="it-IT" altLang="it-IT" sz="1600" dirty="0"/>
              <a:t>Precede </a:t>
            </a:r>
            <a:r>
              <a:rPr lang="it-IT" altLang="it-IT" sz="1600" dirty="0" smtClean="0"/>
              <a:t>l’inizio </a:t>
            </a:r>
            <a:r>
              <a:rPr lang="it-IT" altLang="it-IT" sz="1600" dirty="0"/>
              <a:t>della </a:t>
            </a:r>
            <a:r>
              <a:rPr lang="it-IT" altLang="it-IT" sz="1600" dirty="0" err="1"/>
              <a:t>prod</a:t>
            </a:r>
            <a:r>
              <a:rPr lang="it-IT" altLang="it-IT" sz="1600" dirty="0"/>
              <a:t>. </a:t>
            </a:r>
            <a:r>
              <a:rPr lang="it-IT" altLang="it-IT" sz="1600" dirty="0" err="1"/>
              <a:t>c</a:t>
            </a:r>
            <a:r>
              <a:rPr lang="it-IT" altLang="it-IT" sz="1600" dirty="0" err="1" smtClean="0"/>
              <a:t>omm.le</a:t>
            </a:r>
            <a:endParaRPr lang="it-IT" altLang="it-IT" sz="1600" dirty="0"/>
          </a:p>
        </p:txBody>
      </p:sp>
      <p:sp>
        <p:nvSpPr>
          <p:cNvPr id="6" name="Freccia a destra 5"/>
          <p:cNvSpPr/>
          <p:nvPr/>
        </p:nvSpPr>
        <p:spPr>
          <a:xfrm>
            <a:off x="2797391" y="2411239"/>
            <a:ext cx="245096" cy="301658"/>
          </a:xfrm>
          <a:prstGeom prst="rightArrow">
            <a:avLst/>
          </a:prstGeom>
          <a:solidFill>
            <a:srgbClr val="405C58"/>
          </a:solidFill>
          <a:ln>
            <a:solidFill>
              <a:srgbClr val="405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reccia a destra 32"/>
          <p:cNvSpPr/>
          <p:nvPr/>
        </p:nvSpPr>
        <p:spPr>
          <a:xfrm>
            <a:off x="5462205" y="2412286"/>
            <a:ext cx="245096" cy="301658"/>
          </a:xfrm>
          <a:prstGeom prst="rightArrow">
            <a:avLst/>
          </a:prstGeom>
          <a:solidFill>
            <a:srgbClr val="405C58"/>
          </a:solidFill>
          <a:ln>
            <a:solidFill>
              <a:srgbClr val="405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21"/>
          <p:cNvSpPr txBox="1">
            <a:spLocks noChangeArrowheads="1"/>
          </p:cNvSpPr>
          <p:nvPr/>
        </p:nvSpPr>
        <p:spPr bwMode="auto">
          <a:xfrm>
            <a:off x="468952" y="4850260"/>
            <a:ext cx="2256249" cy="338554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 fontAlgn="base">
              <a:spcAft>
                <a:spcPct val="0"/>
              </a:spcAft>
              <a:defRPr sz="1600" b="1"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Ricerca di base</a:t>
            </a:r>
          </a:p>
        </p:txBody>
      </p:sp>
      <p:sp>
        <p:nvSpPr>
          <p:cNvPr id="37" name="CasellaDiTesto 36"/>
          <p:cNvSpPr txBox="1">
            <a:spLocks noChangeArrowheads="1"/>
          </p:cNvSpPr>
          <p:nvPr/>
        </p:nvSpPr>
        <p:spPr bwMode="auto">
          <a:xfrm>
            <a:off x="5771317" y="4850260"/>
            <a:ext cx="2283929" cy="338554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 fontAlgn="base">
              <a:spcAft>
                <a:spcPct val="0"/>
              </a:spcAft>
              <a:defRPr sz="1600" b="1"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 smtClean="0"/>
              <a:t>Sviluppo</a:t>
            </a:r>
            <a:endParaRPr lang="it-IT" altLang="it-IT" dirty="0"/>
          </a:p>
        </p:txBody>
      </p:sp>
      <p:sp>
        <p:nvSpPr>
          <p:cNvPr id="38" name="CasellaDiTesto 21"/>
          <p:cNvSpPr txBox="1">
            <a:spLocks noChangeArrowheads="1"/>
          </p:cNvSpPr>
          <p:nvPr/>
        </p:nvSpPr>
        <p:spPr bwMode="auto">
          <a:xfrm>
            <a:off x="457201" y="5261756"/>
            <a:ext cx="3720163" cy="1077218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marL="285750" indent="-285750" fontAlgn="base">
              <a:spcAft>
                <a:spcPct val="0"/>
              </a:spcAft>
              <a:buFont typeface="Wingdings" panose="05000000000000000000" pitchFamily="2" charset="2"/>
              <a:buChar char="ü"/>
              <a:defRPr sz="1600"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Finalità non definita</a:t>
            </a:r>
          </a:p>
          <a:p>
            <a:r>
              <a:rPr lang="it-IT" altLang="it-IT" dirty="0"/>
              <a:t>Utilità generica</a:t>
            </a:r>
          </a:p>
          <a:p>
            <a:r>
              <a:rPr lang="it-IT" altLang="it-IT" dirty="0"/>
              <a:t>Precede </a:t>
            </a:r>
            <a:r>
              <a:rPr lang="it-IT" altLang="it-IT" dirty="0" smtClean="0"/>
              <a:t>l’identificazione </a:t>
            </a:r>
            <a:r>
              <a:rPr lang="it-IT" altLang="it-IT" dirty="0"/>
              <a:t>di un prodotto/processo</a:t>
            </a:r>
          </a:p>
        </p:txBody>
      </p:sp>
      <p:sp>
        <p:nvSpPr>
          <p:cNvPr id="40" name="CasellaDiTesto 21"/>
          <p:cNvSpPr txBox="1">
            <a:spLocks noChangeArrowheads="1"/>
          </p:cNvSpPr>
          <p:nvPr/>
        </p:nvSpPr>
        <p:spPr bwMode="auto">
          <a:xfrm>
            <a:off x="4381500" y="5261756"/>
            <a:ext cx="3673746" cy="830997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marL="285750" indent="-285750" fontAlgn="base">
              <a:spcAft>
                <a:spcPct val="0"/>
              </a:spcAft>
              <a:buFont typeface="Wingdings" panose="05000000000000000000" pitchFamily="2" charset="2"/>
              <a:buChar char="ü"/>
              <a:defRPr sz="1600"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Applicazione risultati </a:t>
            </a:r>
            <a:r>
              <a:rPr lang="it-IT" altLang="it-IT" b="1" dirty="0"/>
              <a:t>ricerca di base</a:t>
            </a:r>
          </a:p>
          <a:p>
            <a:r>
              <a:rPr lang="it-IT" altLang="it-IT" dirty="0"/>
              <a:t>Precede </a:t>
            </a:r>
            <a:r>
              <a:rPr lang="it-IT" altLang="it-IT" dirty="0" smtClean="0"/>
              <a:t>l’inizio </a:t>
            </a:r>
            <a:r>
              <a:rPr lang="it-IT" altLang="it-IT" dirty="0"/>
              <a:t>della </a:t>
            </a:r>
            <a:r>
              <a:rPr lang="it-IT" altLang="it-IT" dirty="0" err="1"/>
              <a:t>prod</a:t>
            </a:r>
            <a:r>
              <a:rPr lang="it-IT" altLang="it-IT" dirty="0"/>
              <a:t>. </a:t>
            </a:r>
            <a:r>
              <a:rPr lang="it-IT" altLang="it-IT" dirty="0" err="1"/>
              <a:t>c</a:t>
            </a:r>
            <a:r>
              <a:rPr lang="it-IT" altLang="it-IT" dirty="0" err="1" smtClean="0"/>
              <a:t>omm.le</a:t>
            </a:r>
            <a:endParaRPr lang="it-IT" altLang="it-IT" dirty="0"/>
          </a:p>
        </p:txBody>
      </p:sp>
      <p:sp>
        <p:nvSpPr>
          <p:cNvPr id="44" name="Freccia a destra 43"/>
          <p:cNvSpPr/>
          <p:nvPr/>
        </p:nvSpPr>
        <p:spPr>
          <a:xfrm>
            <a:off x="3130188" y="4895625"/>
            <a:ext cx="2332017" cy="337082"/>
          </a:xfrm>
          <a:prstGeom prst="rightArrow">
            <a:avLst/>
          </a:prstGeom>
          <a:solidFill>
            <a:srgbClr val="405C58"/>
          </a:solidFill>
          <a:ln>
            <a:solidFill>
              <a:srgbClr val="405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457201" y="1986666"/>
            <a:ext cx="7582118" cy="338554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sz="1600" dirty="0"/>
              <a:t>OIC 24, vs. 2014</a:t>
            </a:r>
          </a:p>
        </p:txBody>
      </p:sp>
      <p:sp>
        <p:nvSpPr>
          <p:cNvPr id="45" name="CasellaDiTesto 44"/>
          <p:cNvSpPr txBox="1"/>
          <p:nvPr/>
        </p:nvSpPr>
        <p:spPr>
          <a:xfrm>
            <a:off x="473129" y="4434158"/>
            <a:ext cx="7582117" cy="338554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sz="1600" dirty="0"/>
              <a:t>OIC 24, vs. 2016</a:t>
            </a:r>
          </a:p>
        </p:txBody>
      </p:sp>
      <p:sp>
        <p:nvSpPr>
          <p:cNvPr id="27" name="Titolo 1"/>
          <p:cNvSpPr txBox="1">
            <a:spLocks/>
          </p:cNvSpPr>
          <p:nvPr/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500" kern="1200" cap="all" baseline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 smtClean="0"/>
              <a:t>I </a:t>
            </a:r>
            <a:r>
              <a:rPr lang="it-IT" dirty="0"/>
              <a:t>costi di ricerca e sviluppo prima e dopo</a:t>
            </a:r>
            <a:endParaRPr lang="it-IT" altLang="it-IT" dirty="0"/>
          </a:p>
        </p:txBody>
      </p:sp>
      <p:sp>
        <p:nvSpPr>
          <p:cNvPr id="28" name="CasellaDiTesto 21"/>
          <p:cNvSpPr txBox="1">
            <a:spLocks noChangeArrowheads="1"/>
          </p:cNvSpPr>
          <p:nvPr/>
        </p:nvSpPr>
        <p:spPr bwMode="auto">
          <a:xfrm>
            <a:off x="457201" y="2392791"/>
            <a:ext cx="2268000" cy="338554"/>
          </a:xfrm>
          <a:prstGeom prst="rect">
            <a:avLst/>
          </a:prstGeom>
          <a:noFill/>
          <a:ln w="28575">
            <a:solidFill>
              <a:srgbClr val="405C5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fontAlgn="base">
              <a:spcAft>
                <a:spcPct val="0"/>
              </a:spcAft>
              <a:defRPr kern="950" spc="-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it-IT" altLang="it-IT" sz="1600" b="1" dirty="0" smtClean="0"/>
              <a:t>Ricerca di base</a:t>
            </a:r>
            <a:endParaRPr lang="it-IT" altLang="it-IT" sz="1600" b="1" dirty="0"/>
          </a:p>
        </p:txBody>
      </p:sp>
    </p:spTree>
    <p:extLst>
      <p:ext uri="{BB962C8B-B14F-4D97-AF65-F5344CB8AC3E}">
        <p14:creationId xmlns:p14="http://schemas.microsoft.com/office/powerpoint/2010/main" xmlns="" val="1418876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57200" y="2206800"/>
            <a:ext cx="8280000" cy="44627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alt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di ricerca e sviluppo</a:t>
            </a:r>
            <a:endParaRPr lang="it-IT" altLang="it-IT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248346" y="2753002"/>
            <a:ext cx="2340000" cy="361185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800"/>
              </a:lnSpc>
            </a:pPr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Ricerca di base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450911" y="2736556"/>
            <a:ext cx="2340000" cy="361185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800"/>
              </a:lnSpc>
            </a:pPr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Sviluppo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57199" y="3513452"/>
            <a:ext cx="3922295" cy="360000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800"/>
              </a:lnSpc>
            </a:pPr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Conto economico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504623" y="3513452"/>
            <a:ext cx="4232577" cy="360000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800"/>
              </a:lnSpc>
            </a:pPr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Possibilità di capitalizzazione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4504623" y="4031527"/>
            <a:ext cx="4232577" cy="1512168"/>
          </a:xfrm>
          <a:prstGeom prst="rect">
            <a:avLst/>
          </a:prstGeom>
          <a:noFill/>
          <a:ln w="28575">
            <a:solidFill>
              <a:srgbClr val="89A9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it-IT" altLang="it-IT" spc="-3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Progetto chiaramente definito</a:t>
            </a:r>
          </a:p>
          <a:p>
            <a:pPr marL="342900" indent="-342900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it-IT" altLang="it-IT" spc="-3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Realizzabilità tecnica e finanziaria del progetto</a:t>
            </a:r>
          </a:p>
          <a:p>
            <a:pPr marL="342900" indent="-342900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it-IT" altLang="it-IT" spc="-3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Recuperabilità attraverso ricavi</a:t>
            </a:r>
          </a:p>
          <a:p>
            <a:pPr marL="342900" indent="-342900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it-IT" altLang="it-IT" spc="-3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Consenso collegio </a:t>
            </a:r>
            <a:r>
              <a:rPr lang="it-IT" altLang="it-IT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sindacale</a:t>
            </a:r>
            <a:endParaRPr lang="it-IT" altLang="it-IT" spc="-3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reccia in giù 23"/>
          <p:cNvSpPr/>
          <p:nvPr/>
        </p:nvSpPr>
        <p:spPr>
          <a:xfrm>
            <a:off x="2322093" y="3237706"/>
            <a:ext cx="192505" cy="182879"/>
          </a:xfrm>
          <a:prstGeom prst="downArrow">
            <a:avLst/>
          </a:prstGeom>
          <a:solidFill>
            <a:srgbClr val="364D47"/>
          </a:solidFill>
          <a:ln w="38100">
            <a:solidFill>
              <a:srgbClr val="364D4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2800"/>
              </a:lnSpc>
            </a:pP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26" name="Freccia in giù 25"/>
          <p:cNvSpPr/>
          <p:nvPr/>
        </p:nvSpPr>
        <p:spPr>
          <a:xfrm>
            <a:off x="6524658" y="3237706"/>
            <a:ext cx="192505" cy="182879"/>
          </a:xfrm>
          <a:prstGeom prst="downArrow">
            <a:avLst/>
          </a:prstGeom>
          <a:solidFill>
            <a:srgbClr val="364D47"/>
          </a:solidFill>
          <a:ln w="38100">
            <a:solidFill>
              <a:srgbClr val="364D4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2800"/>
              </a:lnSpc>
            </a:pP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57199" y="5701770"/>
            <a:ext cx="8280001" cy="369332"/>
          </a:xfrm>
          <a:prstGeom prst="rect">
            <a:avLst/>
          </a:prstGeom>
          <a:solidFill>
            <a:srgbClr val="89A927"/>
          </a:solidFill>
          <a:ln>
            <a:noFill/>
          </a:ln>
        </p:spPr>
        <p:txBody>
          <a:bodyPr vert="horz" wrap="square">
            <a:spAutoFit/>
          </a:bodyPr>
          <a:lstStyle>
            <a:defPPr>
              <a:defRPr lang="it-IT"/>
            </a:defPPr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Piano economico/finanziario della società (§ 40)</a:t>
            </a:r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500" kern="1200" cap="all" baseline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 smtClean="0"/>
              <a:t>I </a:t>
            </a:r>
            <a:r>
              <a:rPr lang="it-IT" dirty="0"/>
              <a:t>costi di ricerca e </a:t>
            </a:r>
            <a:r>
              <a:rPr lang="it-IT" dirty="0" smtClean="0"/>
              <a:t>sviluppo</a:t>
            </a:r>
            <a:br>
              <a:rPr lang="it-IT" dirty="0" smtClean="0"/>
            </a:br>
            <a:r>
              <a:rPr lang="it-IT" dirty="0" smtClean="0"/>
              <a:t>dal </a:t>
            </a:r>
            <a:r>
              <a:rPr lang="it-IT" dirty="0"/>
              <a:t>bilancio 2016 </a:t>
            </a:r>
            <a:r>
              <a:rPr lang="it-IT" dirty="0" smtClean="0"/>
              <a:t>(1/3)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2821120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sellaDiTesto 20"/>
          <p:cNvSpPr txBox="1"/>
          <p:nvPr/>
        </p:nvSpPr>
        <p:spPr>
          <a:xfrm>
            <a:off x="457200" y="4615392"/>
            <a:ext cx="8280000" cy="369332"/>
          </a:xfrm>
          <a:prstGeom prst="rect">
            <a:avLst/>
          </a:prstGeom>
          <a:solidFill>
            <a:srgbClr val="89A927"/>
          </a:solidFill>
          <a:ln>
            <a:noFill/>
          </a:ln>
        </p:spPr>
        <p:txBody>
          <a:bodyPr vert="horz" wrap="square">
            <a:spAutoFit/>
          </a:bodyPr>
          <a:lstStyle>
            <a:defPPr>
              <a:defRPr lang="it-IT"/>
            </a:defPPr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 smtClean="0"/>
              <a:t>Chiarimento del nuovo OIC </a:t>
            </a:r>
            <a:r>
              <a:rPr lang="it-IT" dirty="0"/>
              <a:t>24 (§ 26)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457201" y="2707840"/>
            <a:ext cx="8280000" cy="1835284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it-IT" altLang="it-IT" b="1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 per (OIC 24 </a:t>
            </a:r>
            <a:r>
              <a:rPr lang="it-I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48)</a:t>
            </a:r>
            <a:r>
              <a:rPr lang="it-IT" altLang="it-IT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altLang="it-IT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Progettazione, costruzione, verifica di prototipi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altLang="it-IT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 di mezzi, prove e stampi per la nuova tecnologia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altLang="it-IT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Progettazione, costruzione, attivazione di un impianto pilota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altLang="it-IT" spc="-3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altLang="it-IT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rogettazione, costruzione, prova di materiali, prodotti, processi e sistemi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altLang="it-IT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Applicazione dei risultati della ricerca di base</a:t>
            </a:r>
          </a:p>
        </p:txBody>
      </p:sp>
      <p:sp>
        <p:nvSpPr>
          <p:cNvPr id="6" name="Rettangolo 5"/>
          <p:cNvSpPr/>
          <p:nvPr/>
        </p:nvSpPr>
        <p:spPr>
          <a:xfrm>
            <a:off x="457200" y="2206800"/>
            <a:ext cx="8280000" cy="428772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auto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lang="it-IT" alt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B.II.2</a:t>
            </a:r>
            <a:r>
              <a:rPr lang="it-IT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alt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 di sviluppo</a:t>
            </a:r>
            <a:endParaRPr lang="it-IT" altLang="it-IT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500" kern="1200" cap="all" baseline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 smtClean="0"/>
              <a:t>I </a:t>
            </a:r>
            <a:r>
              <a:rPr lang="it-IT" dirty="0"/>
              <a:t>costi di ricerca e </a:t>
            </a:r>
            <a:r>
              <a:rPr lang="it-IT" dirty="0" smtClean="0"/>
              <a:t>sviluppo</a:t>
            </a:r>
            <a:br>
              <a:rPr lang="it-IT" dirty="0" smtClean="0"/>
            </a:br>
            <a:r>
              <a:rPr lang="it-IT" dirty="0" smtClean="0"/>
              <a:t>dal </a:t>
            </a:r>
            <a:r>
              <a:rPr lang="it-IT" dirty="0"/>
              <a:t>bilancio 2016 </a:t>
            </a:r>
            <a:r>
              <a:rPr lang="it-IT" dirty="0" smtClean="0"/>
              <a:t>(2/3)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3714913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57200" y="2206800"/>
            <a:ext cx="8280000" cy="45140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it-IT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Ammortamento dei costi di sviluppo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57200" y="4537036"/>
            <a:ext cx="8280000" cy="400110"/>
          </a:xfrm>
          <a:prstGeom prst="rect">
            <a:avLst/>
          </a:prstGeom>
          <a:solidFill>
            <a:srgbClr val="89A927"/>
          </a:solidFill>
          <a:ln>
            <a:noFill/>
          </a:ln>
        </p:spPr>
        <p:txBody>
          <a:bodyPr vert="horz" wrap="square">
            <a:spAutoFit/>
          </a:bodyPr>
          <a:lstStyle>
            <a:defPPr>
              <a:defRPr lang="it-IT"/>
            </a:defPPr>
            <a:lvl1pPr algn="ctr"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Novità </a:t>
            </a:r>
            <a:r>
              <a:rPr lang="it-IT" dirty="0" err="1"/>
              <a:t>DLgs</a:t>
            </a:r>
            <a:r>
              <a:rPr lang="it-IT" dirty="0"/>
              <a:t>. </a:t>
            </a:r>
            <a:r>
              <a:rPr lang="it-IT" dirty="0" smtClean="0"/>
              <a:t>139/2015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57201" y="2750440"/>
            <a:ext cx="8280000" cy="685779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ctr">
              <a:lnSpc>
                <a:spcPts val="2800"/>
              </a:lnSpc>
              <a:defRPr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55600" indent="-355600" algn="l">
              <a:lnSpc>
                <a:spcPct val="100000"/>
              </a:lnSpc>
              <a:buFont typeface="+mj-lt"/>
              <a:buAutoNum type="arabicParenR"/>
            </a:pPr>
            <a:r>
              <a:rPr lang="it-IT" sz="1800" dirty="0" smtClean="0"/>
              <a:t>Ammortamento secondo la vita utile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arenR"/>
            </a:pPr>
            <a:r>
              <a:rPr lang="it-IT" sz="1800" dirty="0" smtClean="0"/>
              <a:t>Periodo non superiore a 5 anni</a:t>
            </a:r>
            <a:endParaRPr lang="it-IT" sz="1800" dirty="0"/>
          </a:p>
        </p:txBody>
      </p:sp>
      <p:sp>
        <p:nvSpPr>
          <p:cNvPr id="3" name="Rettangolo 2"/>
          <p:cNvSpPr/>
          <p:nvPr/>
        </p:nvSpPr>
        <p:spPr>
          <a:xfrm>
            <a:off x="457200" y="3528453"/>
            <a:ext cx="8280000" cy="400110"/>
          </a:xfrm>
          <a:prstGeom prst="rect">
            <a:avLst/>
          </a:prstGeom>
          <a:solidFill>
            <a:srgbClr val="89A927"/>
          </a:solidFill>
          <a:ln>
            <a:noFill/>
          </a:ln>
        </p:spPr>
        <p:txBody>
          <a:bodyPr vert="horz"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 eccezionale</a:t>
            </a:r>
            <a:endParaRPr lang="it-IT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57200" y="4020797"/>
            <a:ext cx="8280000" cy="420051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marL="355600" indent="-355600">
              <a:lnSpc>
                <a:spcPts val="2800"/>
              </a:lnSpc>
              <a:buFont typeface="+mj-lt"/>
              <a:buAutoNum type="arabicParenR"/>
              <a:defRPr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indent="0" algn="ctr">
              <a:buNone/>
            </a:pPr>
            <a:r>
              <a:rPr lang="it-IT" dirty="0"/>
              <a:t>Limiti alla distribuzione di utili</a:t>
            </a:r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500" kern="1200" cap="all" baseline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 smtClean="0"/>
              <a:t>I </a:t>
            </a:r>
            <a:r>
              <a:rPr lang="it-IT" dirty="0"/>
              <a:t>costi di ricerca e </a:t>
            </a:r>
            <a:r>
              <a:rPr lang="it-IT" dirty="0" smtClean="0"/>
              <a:t>sviluppo</a:t>
            </a:r>
            <a:br>
              <a:rPr lang="it-IT" dirty="0" smtClean="0"/>
            </a:br>
            <a:r>
              <a:rPr lang="it-IT" dirty="0" smtClean="0"/>
              <a:t>dal </a:t>
            </a:r>
            <a:r>
              <a:rPr lang="it-IT" dirty="0"/>
              <a:t>bilancio </a:t>
            </a:r>
            <a:r>
              <a:rPr lang="it-IT" dirty="0" smtClean="0"/>
              <a:t>2016 (3/3)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4053043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480910" y="2507977"/>
            <a:ext cx="4226063" cy="692418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altLang="it-I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Ammortamento</a:t>
            </a:r>
            <a:br>
              <a:rPr lang="it-IT" altLang="it-I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cinque esercizi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783756" y="2507977"/>
            <a:ext cx="3953444" cy="687074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Ammortamento </a:t>
            </a:r>
            <a:r>
              <a:rPr lang="it-IT" altLang="it-I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fino ad </a:t>
            </a:r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periodo </a:t>
            </a:r>
            <a:r>
              <a:rPr lang="it-IT" altLang="it-I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massimo di </a:t>
            </a:r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esercizi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80910" y="3554934"/>
            <a:ext cx="4226063" cy="1161445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Regola generale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783756" y="3554936"/>
            <a:ext cx="3953444" cy="1161444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presenza delle </a:t>
            </a:r>
            <a:r>
              <a:rPr lang="it-IT" altLang="it-I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motivazioni indicate dall’OIC </a:t>
            </a:r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che </a:t>
            </a:r>
            <a:r>
              <a:rPr lang="it-IT" altLang="it-IT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devono essere riportate nella </a:t>
            </a:r>
            <a:r>
              <a:rPr lang="it-IT" altLang="it-IT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 integrativa</a:t>
            </a:r>
          </a:p>
        </p:txBody>
      </p:sp>
      <p:sp>
        <p:nvSpPr>
          <p:cNvPr id="24" name="Freccia in giù 23"/>
          <p:cNvSpPr/>
          <p:nvPr/>
        </p:nvSpPr>
        <p:spPr>
          <a:xfrm>
            <a:off x="2577293" y="2257135"/>
            <a:ext cx="192505" cy="182879"/>
          </a:xfrm>
          <a:prstGeom prst="downArrow">
            <a:avLst/>
          </a:prstGeom>
          <a:solidFill>
            <a:srgbClr val="364D47"/>
          </a:solidFill>
          <a:ln w="38100">
            <a:solidFill>
              <a:srgbClr val="364D4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2800"/>
              </a:lnSpc>
            </a:pP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26" name="Freccia in giù 25"/>
          <p:cNvSpPr/>
          <p:nvPr/>
        </p:nvSpPr>
        <p:spPr>
          <a:xfrm>
            <a:off x="6760478" y="2257135"/>
            <a:ext cx="192505" cy="182879"/>
          </a:xfrm>
          <a:prstGeom prst="downArrow">
            <a:avLst/>
          </a:prstGeom>
          <a:solidFill>
            <a:srgbClr val="364D47"/>
          </a:solidFill>
          <a:ln w="38100">
            <a:solidFill>
              <a:srgbClr val="364D4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2800"/>
              </a:lnSpc>
            </a:pP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27" name="Freccia in giù 26"/>
          <p:cNvSpPr/>
          <p:nvPr/>
        </p:nvSpPr>
        <p:spPr>
          <a:xfrm rot="10800000">
            <a:off x="2577293" y="3286225"/>
            <a:ext cx="192505" cy="182879"/>
          </a:xfrm>
          <a:prstGeom prst="downArrow">
            <a:avLst/>
          </a:prstGeom>
          <a:solidFill>
            <a:srgbClr val="364D47"/>
          </a:solidFill>
          <a:ln w="38100">
            <a:solidFill>
              <a:srgbClr val="364D4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2800"/>
              </a:lnSpc>
            </a:pP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28" name="Freccia in giù 27"/>
          <p:cNvSpPr/>
          <p:nvPr/>
        </p:nvSpPr>
        <p:spPr>
          <a:xfrm rot="10800000">
            <a:off x="6760478" y="3286225"/>
            <a:ext cx="192505" cy="182879"/>
          </a:xfrm>
          <a:prstGeom prst="downArrow">
            <a:avLst/>
          </a:prstGeom>
          <a:solidFill>
            <a:srgbClr val="364D47"/>
          </a:solidFill>
          <a:ln w="38100">
            <a:solidFill>
              <a:srgbClr val="364D4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2800"/>
              </a:lnSpc>
            </a:pP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57200" y="1760400"/>
            <a:ext cx="8280000" cy="428772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auto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lang="it-IT" alt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Avviamento</a:t>
            </a:r>
            <a:endParaRPr lang="it-IT" altLang="it-IT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olo 1"/>
          <p:cNvSpPr txBox="1">
            <a:spLocks/>
          </p:cNvSpPr>
          <p:nvPr/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500" kern="1200" cap="all" baseline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 smtClean="0"/>
              <a:t>Avviamento </a:t>
            </a:r>
            <a:r>
              <a:rPr lang="it-IT" dirty="0"/>
              <a:t>iscritto fino al 2015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2785959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85496" y="7931011"/>
            <a:ext cx="8126413" cy="529387"/>
          </a:xfrm>
          <a:prstGeom prst="rect">
            <a:avLst/>
          </a:prstGeom>
          <a:solidFill>
            <a:srgbClr val="DADADA"/>
          </a:solidFill>
          <a:ln>
            <a:solidFill>
              <a:srgbClr val="DAD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Art. 12 </a:t>
            </a:r>
            <a:r>
              <a:rPr lang="it-IT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DLgs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. 139/2015 prevede 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possibilità di 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applicazione prospettica</a:t>
            </a:r>
          </a:p>
        </p:txBody>
      </p:sp>
      <p:sp>
        <p:nvSpPr>
          <p:cNvPr id="5" name="Rettangolo 4"/>
          <p:cNvSpPr/>
          <p:nvPr/>
        </p:nvSpPr>
        <p:spPr>
          <a:xfrm>
            <a:off x="457200" y="1760400"/>
            <a:ext cx="8280000" cy="45140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nuovo art. 2426 n. 6 </a:t>
            </a:r>
            <a:r>
              <a:rPr 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prevede</a:t>
            </a:r>
            <a:endParaRPr lang="it-IT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500" kern="1200" cap="all" baseline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 smtClean="0"/>
              <a:t>Nuovi </a:t>
            </a:r>
            <a:r>
              <a:rPr lang="it-IT" dirty="0"/>
              <a:t>Avviamenti dal 2016</a:t>
            </a:r>
            <a:endParaRPr lang="it-IT" altLang="it-IT" dirty="0"/>
          </a:p>
        </p:txBody>
      </p:sp>
      <p:sp>
        <p:nvSpPr>
          <p:cNvPr id="9" name="Rettangolo 8"/>
          <p:cNvSpPr/>
          <p:nvPr/>
        </p:nvSpPr>
        <p:spPr>
          <a:xfrm>
            <a:off x="457200" y="2298433"/>
            <a:ext cx="8280000" cy="1484295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5600" indent="-35560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ammortamento </a:t>
            </a:r>
            <a:r>
              <a:rPr lang="it-IT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dell’avviamento </a:t>
            </a: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sulla base della vita utile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in casi eccezionali non è possibile stimare attendibilmente la vita utile, il periodo massimo di ammortamento è di 10 anni;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obbligo di fornire in N.I. spiegazione del periodo di ammortamento </a:t>
            </a: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it-I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Sempre</a:t>
            </a:r>
            <a:endParaRPr lang="it-IT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57200" y="3869355"/>
            <a:ext cx="8280000" cy="810478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Introduzione esplicita del divieto di ripristino di precedenti svalutazioni di avviamento (art. 2426 n. 3)</a:t>
            </a:r>
          </a:p>
        </p:txBody>
      </p:sp>
    </p:spTree>
    <p:extLst>
      <p:ext uri="{BB962C8B-B14F-4D97-AF65-F5344CB8AC3E}">
        <p14:creationId xmlns:p14="http://schemas.microsoft.com/office/powerpoint/2010/main" xmlns="" val="335885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4294967295"/>
          </p:nvPr>
        </p:nvSpPr>
        <p:spPr>
          <a:xfrm>
            <a:off x="457200" y="2735649"/>
            <a:ext cx="8280000" cy="3116511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Punti di riferimento </a:t>
            </a:r>
            <a:r>
              <a:rPr lang="it-IT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utili:</a:t>
            </a:r>
            <a:endParaRPr lang="it-IT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periodo di tempo entro il quale la società si attende di beneficiare dei benefici economici addizionali legati alle prospettive reddituali della società oggetto di aggregazione e alle sinergie generate </a:t>
            </a:r>
            <a:r>
              <a:rPr lang="it-IT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dall’operazione straordinaria</a:t>
            </a: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periodo di tempo entro il quale </a:t>
            </a:r>
            <a:r>
              <a:rPr lang="it-IT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l’impresa </a:t>
            </a: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attende di recuperare, </a:t>
            </a:r>
            <a:r>
              <a:rPr lang="it-IT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l’investimento </a:t>
            </a: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effettuato (</a:t>
            </a:r>
            <a:r>
              <a:rPr lang="it-IT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c.d. </a:t>
            </a:r>
            <a:r>
              <a:rPr lang="it-IT" sz="18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payback</a:t>
            </a:r>
            <a:r>
              <a:rPr lang="it-IT" sz="1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media ponderata delle vite utili delle principali attività (</a:t>
            </a:r>
            <a:r>
              <a:rPr lang="it-IT" sz="1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</a:t>
            </a:r>
            <a:r>
              <a:rPr lang="it-IT" sz="18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acquisite con </a:t>
            </a:r>
            <a:r>
              <a:rPr lang="it-IT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l’operazione </a:t>
            </a: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aggregazione aziendale (incluse le immobilizzazioni immateriali). 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periodo di ammortamento non può comunque superare i 20 anni. </a:t>
            </a:r>
          </a:p>
        </p:txBody>
      </p:sp>
      <p:sp>
        <p:nvSpPr>
          <p:cNvPr id="6" name="Rettangolo 5"/>
          <p:cNvSpPr/>
          <p:nvPr/>
        </p:nvSpPr>
        <p:spPr>
          <a:xfrm>
            <a:off x="457200" y="2206800"/>
            <a:ext cx="8280000" cy="461665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Stima della vita utile (</a:t>
            </a:r>
            <a:r>
              <a:rPr 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OIC 24</a:t>
            </a:r>
            <a:r>
              <a:rPr 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it-IT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330200" y="821668"/>
            <a:ext cx="8102600" cy="9912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500" kern="1200" cap="all" baseline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 smtClean="0"/>
              <a:t>L’ammortamento dell’avviamento </a:t>
            </a:r>
            <a:r>
              <a:rPr lang="it-IT" dirty="0"/>
              <a:t>dal 2016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687124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CasellaDiTesto 6"/>
          <p:cNvSpPr txBox="1">
            <a:spLocks noChangeArrowheads="1"/>
          </p:cNvSpPr>
          <p:nvPr/>
        </p:nvSpPr>
        <p:spPr bwMode="auto">
          <a:xfrm>
            <a:off x="5704392" y="1650333"/>
            <a:ext cx="2570400" cy="44627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31.12.2016</a:t>
            </a:r>
          </a:p>
        </p:txBody>
      </p:sp>
      <p:sp>
        <p:nvSpPr>
          <p:cNvPr id="38916" name="CasellaDiTesto 7"/>
          <p:cNvSpPr txBox="1">
            <a:spLocks noChangeArrowheads="1"/>
          </p:cNvSpPr>
          <p:nvPr/>
        </p:nvSpPr>
        <p:spPr bwMode="auto">
          <a:xfrm>
            <a:off x="5704392" y="3167507"/>
            <a:ext cx="2570764" cy="646331"/>
          </a:xfrm>
          <a:prstGeom prst="rect">
            <a:avLst/>
          </a:prstGeom>
          <a:solidFill>
            <a:srgbClr val="6AB1E2"/>
          </a:solidFill>
          <a:ln w="28575" cmpd="thickThin">
            <a:solidFill>
              <a:srgbClr val="6AB1E2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spcBef>
                <a:spcPts val="0"/>
              </a:spcBef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Primo </a:t>
            </a:r>
            <a:r>
              <a:rPr lang="it-IT" altLang="it-IT" dirty="0" smtClean="0"/>
              <a:t>bilancio “nuovo</a:t>
            </a:r>
            <a:r>
              <a:rPr lang="it-IT" altLang="it-IT" dirty="0"/>
              <a:t>”</a:t>
            </a:r>
            <a:r>
              <a:rPr lang="it-IT" altLang="it-IT" dirty="0" smtClean="0"/>
              <a:t> codice </a:t>
            </a:r>
            <a:r>
              <a:rPr lang="it-IT" altLang="it-IT" dirty="0"/>
              <a:t>c</a:t>
            </a:r>
            <a:r>
              <a:rPr lang="it-IT" altLang="it-IT" dirty="0" smtClean="0"/>
              <a:t>ivile</a:t>
            </a:r>
            <a:endParaRPr lang="it-IT" altLang="it-IT" dirty="0"/>
          </a:p>
        </p:txBody>
      </p:sp>
      <p:sp>
        <p:nvSpPr>
          <p:cNvPr id="38917" name="CasellaDiTesto 8"/>
          <p:cNvSpPr txBox="1">
            <a:spLocks noChangeArrowheads="1"/>
          </p:cNvSpPr>
          <p:nvPr/>
        </p:nvSpPr>
        <p:spPr bwMode="auto">
          <a:xfrm>
            <a:off x="457200" y="3167507"/>
            <a:ext cx="2570400" cy="646331"/>
          </a:xfrm>
          <a:prstGeom prst="rect">
            <a:avLst/>
          </a:prstGeom>
          <a:solidFill>
            <a:srgbClr val="6AB1E2"/>
          </a:solidFill>
          <a:ln w="28575" cmpd="thickThin">
            <a:solidFill>
              <a:srgbClr val="6AB1E2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spcBef>
                <a:spcPts val="0"/>
              </a:spcBef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Adozione nuova Direttiva 34/2013</a:t>
            </a:r>
          </a:p>
        </p:txBody>
      </p:sp>
      <p:sp>
        <p:nvSpPr>
          <p:cNvPr id="38918" name="Parentesi graffa chiusa 5"/>
          <p:cNvSpPr>
            <a:spLocks/>
          </p:cNvSpPr>
          <p:nvPr/>
        </p:nvSpPr>
        <p:spPr bwMode="auto">
          <a:xfrm rot="5400000">
            <a:off x="4160744" y="184543"/>
            <a:ext cx="392115" cy="7817592"/>
          </a:xfrm>
          <a:prstGeom prst="rightBrace">
            <a:avLst>
              <a:gd name="adj1" fmla="val 8325"/>
              <a:gd name="adj2" fmla="val 50000"/>
            </a:avLst>
          </a:prstGeom>
          <a:noFill/>
          <a:ln w="28575">
            <a:solidFill>
              <a:srgbClr val="405C5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spcAft>
                <a:spcPct val="45000"/>
              </a:spcAft>
              <a:buFont typeface="Wingdings" panose="05000000000000000000" pitchFamily="2" charset="2"/>
              <a:buChar char="q"/>
              <a:defRPr sz="2400" b="1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 sz="2000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just">
              <a:spcBef>
                <a:spcPct val="20000"/>
              </a:spcBef>
              <a:spcAft>
                <a:spcPct val="45000"/>
              </a:spcAft>
              <a:buClr>
                <a:srgbClr val="FF3300"/>
              </a:buClr>
              <a:buFont typeface="Wingdings" panose="05000000000000000000" pitchFamily="2" charset="2"/>
              <a:buChar char="ü"/>
              <a:defRPr sz="2000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just">
              <a:spcBef>
                <a:spcPct val="20000"/>
              </a:spcBef>
              <a:spcAft>
                <a:spcPct val="45000"/>
              </a:spcAft>
              <a:buChar char="–"/>
              <a:defRPr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just">
              <a:spcBef>
                <a:spcPct val="20000"/>
              </a:spcBef>
              <a:spcAft>
                <a:spcPct val="45000"/>
              </a:spcAft>
              <a:buChar char="»"/>
              <a:defRPr sz="1600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45000"/>
              </a:spcAft>
              <a:buChar char="»"/>
              <a:defRPr sz="1600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45000"/>
              </a:spcAft>
              <a:buChar char="»"/>
              <a:defRPr sz="1600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45000"/>
              </a:spcAft>
              <a:buChar char="»"/>
              <a:defRPr sz="1600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45000"/>
              </a:spcAft>
              <a:buChar char="»"/>
              <a:defRPr sz="1600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spcAft>
                <a:spcPct val="50000"/>
              </a:spcAft>
              <a:buClr>
                <a:srgbClr val="FF6633"/>
              </a:buClr>
              <a:buFont typeface="Wingdings" panose="05000000000000000000" pitchFamily="2" charset="2"/>
              <a:buChar char="•"/>
            </a:pPr>
            <a:endParaRPr lang="it-IT" altLang="it-IT" sz="2000" b="0" dirty="0">
              <a:solidFill>
                <a:schemeClr val="tx1"/>
              </a:solidFill>
            </a:endParaRPr>
          </a:p>
        </p:txBody>
      </p:sp>
      <p:sp>
        <p:nvSpPr>
          <p:cNvPr id="38919" name="CasellaDiTesto 16"/>
          <p:cNvSpPr txBox="1">
            <a:spLocks noChangeArrowheads="1"/>
          </p:cNvSpPr>
          <p:nvPr/>
        </p:nvSpPr>
        <p:spPr bwMode="auto">
          <a:xfrm>
            <a:off x="440195" y="4352794"/>
            <a:ext cx="7817593" cy="44627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altLang="it-IT" dirty="0"/>
              <a:t>N</a:t>
            </a:r>
            <a:r>
              <a:rPr lang="it-IT" altLang="it-IT" dirty="0" smtClean="0"/>
              <a:t>uovi OIC “</a:t>
            </a:r>
            <a:r>
              <a:rPr lang="it-IT" altLang="it-IT" i="1" dirty="0" smtClean="0"/>
              <a:t>release</a:t>
            </a:r>
            <a:r>
              <a:rPr lang="it-IT" altLang="it-IT" dirty="0" smtClean="0"/>
              <a:t> 2016” </a:t>
            </a:r>
            <a:r>
              <a:rPr lang="it-IT" altLang="it-IT" dirty="0" smtClean="0">
                <a:sym typeface="Wingdings" panose="05000000000000000000" pitchFamily="2" charset="2"/>
              </a:rPr>
              <a:t> </a:t>
            </a:r>
            <a:r>
              <a:rPr lang="it-IT" altLang="it-IT" dirty="0"/>
              <a:t>Indicazioni operative</a:t>
            </a:r>
          </a:p>
        </p:txBody>
      </p:sp>
      <p:sp>
        <p:nvSpPr>
          <p:cNvPr id="38921" name="CasellaDiTesto 23"/>
          <p:cNvSpPr txBox="1">
            <a:spLocks noChangeArrowheads="1"/>
          </p:cNvSpPr>
          <p:nvPr/>
        </p:nvSpPr>
        <p:spPr bwMode="auto">
          <a:xfrm>
            <a:off x="457200" y="1650333"/>
            <a:ext cx="2570400" cy="44627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altLang="it-IT" dirty="0" smtClean="0"/>
              <a:t>1.1.2016</a:t>
            </a:r>
            <a:endParaRPr lang="it-IT" altLang="it-IT" dirty="0"/>
          </a:p>
        </p:txBody>
      </p:sp>
      <p:sp>
        <p:nvSpPr>
          <p:cNvPr id="38923" name="CasellaDiTesto 8"/>
          <p:cNvSpPr txBox="1">
            <a:spLocks noChangeArrowheads="1"/>
          </p:cNvSpPr>
          <p:nvPr/>
        </p:nvSpPr>
        <p:spPr bwMode="auto">
          <a:xfrm>
            <a:off x="1742400" y="4888488"/>
            <a:ext cx="2728912" cy="369332"/>
          </a:xfrm>
          <a:prstGeom prst="rect">
            <a:avLst/>
          </a:prstGeom>
          <a:solidFill>
            <a:srgbClr val="6AB1E2"/>
          </a:solidFill>
          <a:ln w="28575" cmpd="thickThin">
            <a:solidFill>
              <a:srgbClr val="6AB1E2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spcBef>
                <a:spcPts val="0"/>
              </a:spcBef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Prima applicazione</a:t>
            </a:r>
          </a:p>
        </p:txBody>
      </p:sp>
      <p:sp>
        <p:nvSpPr>
          <p:cNvPr id="38924" name="CasellaDiTesto 8"/>
          <p:cNvSpPr txBox="1">
            <a:spLocks noChangeArrowheads="1"/>
          </p:cNvSpPr>
          <p:nvPr/>
        </p:nvSpPr>
        <p:spPr bwMode="auto">
          <a:xfrm>
            <a:off x="5528875" y="4888488"/>
            <a:ext cx="2728913" cy="369332"/>
          </a:xfrm>
          <a:prstGeom prst="rect">
            <a:avLst/>
          </a:prstGeom>
          <a:solidFill>
            <a:srgbClr val="6AB1E2"/>
          </a:solidFill>
          <a:ln w="28575" cmpd="thickThin">
            <a:solidFill>
              <a:srgbClr val="6AB1E2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spcBef>
                <a:spcPts val="0"/>
              </a:spcBef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Applicazione a regime</a:t>
            </a:r>
          </a:p>
        </p:txBody>
      </p:sp>
      <p:sp>
        <p:nvSpPr>
          <p:cNvPr id="38927" name="CasellaDiTesto 8"/>
          <p:cNvSpPr txBox="1">
            <a:spLocks noChangeArrowheads="1"/>
          </p:cNvSpPr>
          <p:nvPr/>
        </p:nvSpPr>
        <p:spPr bwMode="auto">
          <a:xfrm>
            <a:off x="3246042" y="5588982"/>
            <a:ext cx="2682057" cy="877163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>
              <a:defRPr spc="2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it-IT" altLang="it-IT" sz="1700" b="1" dirty="0"/>
              <a:t>Prospettica</a:t>
            </a:r>
          </a:p>
          <a:p>
            <a:r>
              <a:rPr lang="it-IT" altLang="it-IT" sz="1700" dirty="0"/>
              <a:t>(es. </a:t>
            </a:r>
            <a:r>
              <a:rPr lang="it-IT" altLang="it-IT" sz="1700" i="1" dirty="0"/>
              <a:t>Avviamento e costo ammortizzato</a:t>
            </a:r>
            <a:r>
              <a:rPr lang="it-IT" altLang="it-IT" sz="1700" dirty="0"/>
              <a:t>)</a:t>
            </a:r>
          </a:p>
        </p:txBody>
      </p:sp>
      <p:sp>
        <p:nvSpPr>
          <p:cNvPr id="38928" name="CasellaDiTesto 8"/>
          <p:cNvSpPr txBox="1">
            <a:spLocks noChangeArrowheads="1"/>
          </p:cNvSpPr>
          <p:nvPr/>
        </p:nvSpPr>
        <p:spPr bwMode="auto">
          <a:xfrm>
            <a:off x="467552" y="5588567"/>
            <a:ext cx="2569709" cy="877163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>
              <a:defRPr spc="2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it-IT" altLang="it-IT" sz="1700" b="1" dirty="0"/>
              <a:t>Retroattiva</a:t>
            </a:r>
          </a:p>
          <a:p>
            <a:r>
              <a:rPr lang="it-IT" altLang="it-IT" sz="1700" dirty="0"/>
              <a:t>(es. </a:t>
            </a:r>
            <a:r>
              <a:rPr lang="it-IT" altLang="it-IT" sz="1700" i="1" dirty="0"/>
              <a:t>Ricerca, pubblicità e strumenti finanziari</a:t>
            </a:r>
            <a:r>
              <a:rPr lang="it-IT" altLang="it-IT" sz="1700" dirty="0"/>
              <a:t>)</a:t>
            </a:r>
          </a:p>
        </p:txBody>
      </p:sp>
      <p:sp>
        <p:nvSpPr>
          <p:cNvPr id="26" name="Segnaposto contenuto 2"/>
          <p:cNvSpPr txBox="1">
            <a:spLocks/>
          </p:cNvSpPr>
          <p:nvPr/>
        </p:nvSpPr>
        <p:spPr>
          <a:xfrm>
            <a:off x="306000" y="835200"/>
            <a:ext cx="8613080" cy="1224136"/>
          </a:xfrm>
          <a:prstGeom prst="rect">
            <a:avLst/>
          </a:prstGeom>
        </p:spPr>
        <p:txBody>
          <a:bodyPr/>
          <a:lstStyle>
            <a:lvl1pPr indent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it-IT" sz="35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marL="685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/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/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 smtClean="0"/>
              <a:t>CODICE </a:t>
            </a:r>
            <a:r>
              <a:rPr lang="it-IT" dirty="0"/>
              <a:t>CIVILE E NUOVI </a:t>
            </a:r>
            <a:r>
              <a:rPr lang="it-IT" dirty="0" smtClean="0"/>
              <a:t>OIC</a:t>
            </a:r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457200" y="2260271"/>
            <a:ext cx="8259743" cy="629732"/>
          </a:xfrm>
          <a:prstGeom prst="rightArrow">
            <a:avLst/>
          </a:prstGeom>
          <a:solidFill>
            <a:srgbClr val="89A927"/>
          </a:solidFill>
          <a:ln w="28575">
            <a:solidFill>
              <a:srgbClr val="89A92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it-IT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922" name="Connettore 1 25"/>
          <p:cNvCxnSpPr>
            <a:cxnSpLocks noChangeShapeType="1"/>
            <a:stCxn id="38921" idx="2"/>
            <a:endCxn id="38917" idx="0"/>
          </p:cNvCxnSpPr>
          <p:nvPr/>
        </p:nvCxnSpPr>
        <p:spPr bwMode="auto">
          <a:xfrm>
            <a:off x="1742400" y="2096609"/>
            <a:ext cx="0" cy="1070898"/>
          </a:xfrm>
          <a:prstGeom prst="line">
            <a:avLst/>
          </a:prstGeom>
          <a:noFill/>
          <a:ln w="28575">
            <a:solidFill>
              <a:srgbClr val="405C5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" name="Connettore 1 25"/>
          <p:cNvCxnSpPr>
            <a:cxnSpLocks noChangeShapeType="1"/>
          </p:cNvCxnSpPr>
          <p:nvPr/>
        </p:nvCxnSpPr>
        <p:spPr bwMode="auto">
          <a:xfrm>
            <a:off x="6980865" y="2096609"/>
            <a:ext cx="0" cy="1058188"/>
          </a:xfrm>
          <a:prstGeom prst="line">
            <a:avLst/>
          </a:prstGeom>
          <a:noFill/>
          <a:ln w="28575">
            <a:solidFill>
              <a:srgbClr val="405C5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" name="Connettore 4 30"/>
          <p:cNvCxnSpPr>
            <a:stCxn id="38923" idx="2"/>
            <a:endCxn id="38928" idx="0"/>
          </p:cNvCxnSpPr>
          <p:nvPr/>
        </p:nvCxnSpPr>
        <p:spPr>
          <a:xfrm rot="5400000">
            <a:off x="2264259" y="4745969"/>
            <a:ext cx="330747" cy="1354449"/>
          </a:xfrm>
          <a:prstGeom prst="bentConnector3">
            <a:avLst/>
          </a:prstGeom>
          <a:noFill/>
          <a:ln w="28575">
            <a:solidFill>
              <a:srgbClr val="405C5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4" name="Connettore 4 33"/>
          <p:cNvCxnSpPr>
            <a:stCxn id="38923" idx="2"/>
            <a:endCxn id="38927" idx="0"/>
          </p:cNvCxnSpPr>
          <p:nvPr/>
        </p:nvCxnSpPr>
        <p:spPr>
          <a:xfrm rot="16200000" flipH="1">
            <a:off x="3681382" y="4683293"/>
            <a:ext cx="331162" cy="1480215"/>
          </a:xfrm>
          <a:prstGeom prst="bentConnector3">
            <a:avLst/>
          </a:prstGeom>
          <a:noFill/>
          <a:ln w="28575">
            <a:solidFill>
              <a:srgbClr val="405C5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3305754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31227" y="1511057"/>
            <a:ext cx="7920000" cy="4176465"/>
          </a:xfrm>
          <a:prstGeom prst="rect">
            <a:avLst/>
          </a:prstGeom>
          <a:ln w="25400">
            <a:solidFill>
              <a:srgbClr val="405C58"/>
            </a:solidFill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Nuovo p. 11-</a:t>
            </a:r>
            <a:r>
              <a:rPr lang="it-IT" altLang="en-US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bis</a:t>
            </a:r>
            <a:r>
              <a:rPr lang="it-IT" alt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 dell’art. 2426 </a:t>
            </a:r>
            <a:r>
              <a:rPr lang="it-IT" alt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c.c.</a:t>
            </a:r>
            <a:endParaRPr lang="it-IT" alt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altLang="it-IT" sz="1500" spc="-1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“</a:t>
            </a:r>
            <a:r>
              <a:rPr lang="it-IT" alt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alt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strumenti finanziari derivati, anche se incorporati in altri strumenti finanziari, sono iscritti al fair </a:t>
            </a:r>
            <a:r>
              <a:rPr lang="it-IT" altLang="en-US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it-IT" alt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. Le variazioni di fair </a:t>
            </a:r>
            <a:r>
              <a:rPr lang="it-IT" altLang="en-US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it-IT" alt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 sono imputate al conto economico oppure, se lo strumento copre il rischio di variazione dei flussi finanziari attesi di un altro strumento finanziario o di un’operazione programmata, direttamente ad una riserva positiva o negativa di patrimonio netto; tale riserva è imputata al conto economico nella misura e nei tempi corrispondenti al verificarsi o al modificarsi dei flussi di cassa dello strumento coperto o al verificarsi dell’operazione oggetto di copertura. Gli elementi oggetto di copertura contro il rischio di variazione dei tassi di interesse o dei tassi di cambio o dei prezzi di mercato o contro il rischio di credito sono valutati simmetricamente allo strumento derivato di copertura; si considera sussistente la copertura in presenza, fin dall’inizio, di stretta e documentata correlazione tra le caratteristiche dello strumento o dell’operazione coperti e quelle dello strumento di copertura. Non sono distribuibili utili che derivano dalla valutazione al fair </a:t>
            </a:r>
            <a:r>
              <a:rPr lang="it-IT" altLang="en-US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it-IT" alt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 degli strumenti finanziari derivati non utilizzati o non necessari per la copertura. Le riserve di patrimonio che derivano dalla valutazione al fair </a:t>
            </a:r>
            <a:r>
              <a:rPr lang="it-IT" altLang="en-US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it-IT" alt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 di derivati utilizzati a copertura dei flussi finanziari attesi di un altro strumento finanziario o di un’operazione programmata non sono considerate nel computo del patrimonio netto per le finalità di cui agli articoli 2412, 2433, 2442, 2446 e 2447 e, se positive, non sono disponibili e non sono utilizzabili a copertura delle perdite</a:t>
            </a:r>
            <a:r>
              <a:rPr lang="it-IT" alt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altLang="it-IT" sz="1500" spc="-1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”.</a:t>
            </a:r>
            <a:endParaRPr lang="it-IT" alt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13748" y="913714"/>
            <a:ext cx="8128800" cy="5760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sz="3300" dirty="0" smtClean="0">
                <a:solidFill>
                  <a:srgbClr val="4D4D4D"/>
                </a:solidFill>
                <a:latin typeface="Century Gothic" panose="020B0502020202020204" pitchFamily="34" charset="0"/>
              </a:rPr>
              <a:t>STRUMENTI FINANZIARI DERIVATI</a:t>
            </a:r>
            <a:endParaRPr lang="it-IT" sz="3300" dirty="0">
              <a:solidFill>
                <a:srgbClr val="4D4D4D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6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00" y="267974"/>
            <a:ext cx="8102600" cy="991257"/>
          </a:xfrm>
        </p:spPr>
        <p:txBody>
          <a:bodyPr/>
          <a:lstStyle/>
          <a:p>
            <a:r>
              <a:rPr lang="it-IT" dirty="0" smtClean="0"/>
              <a:t>Azioni proprie</a:t>
            </a:r>
            <a:endParaRPr lang="it-IT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4"/>
          </p:nvPr>
        </p:nvSpPr>
        <p:spPr>
          <a:xfrm>
            <a:off x="549801" y="1247489"/>
            <a:ext cx="8102600" cy="2797452"/>
          </a:xfrm>
          <a:ln w="28575">
            <a:solidFill>
              <a:srgbClr val="405C58"/>
            </a:solidFill>
          </a:ln>
        </p:spPr>
        <p:txBody>
          <a:bodyPr/>
          <a:lstStyle/>
          <a:p>
            <a:pPr marL="342900" indent="-342900" algn="l"/>
            <a:r>
              <a:rPr lang="it-IT" altLang="it-IT" dirty="0" smtClean="0"/>
              <a:t>Dall’1.1.2016 le </a:t>
            </a:r>
            <a:r>
              <a:rPr lang="it-IT" altLang="it-IT" dirty="0"/>
              <a:t>azioni proprie non sono più considerate un investimento bensì una riduzione di patrimonio </a:t>
            </a:r>
            <a:r>
              <a:rPr lang="it-IT" altLang="it-IT" dirty="0" smtClean="0"/>
              <a:t>netto (modifica </a:t>
            </a:r>
            <a:r>
              <a:rPr lang="it-IT" altLang="it-IT" dirty="0"/>
              <a:t>art. </a:t>
            </a:r>
            <a:r>
              <a:rPr lang="it-IT" altLang="it-IT" dirty="0" smtClean="0"/>
              <a:t>2357-</a:t>
            </a:r>
            <a:r>
              <a:rPr lang="it-IT" altLang="it-IT" i="1" dirty="0" smtClean="0"/>
              <a:t>ter</a:t>
            </a:r>
            <a:r>
              <a:rPr lang="it-IT" altLang="it-IT" dirty="0" smtClean="0"/>
              <a:t>)</a:t>
            </a:r>
          </a:p>
          <a:p>
            <a:pPr marL="0" indent="0" algn="l">
              <a:buNone/>
            </a:pPr>
            <a:r>
              <a:rPr lang="it-IT" altLang="it-IT" dirty="0" smtClean="0"/>
              <a:t>Conseguenti modifiche agli schemi di bilancio:</a:t>
            </a:r>
            <a:endParaRPr lang="it-IT" altLang="it-IT" dirty="0"/>
          </a:p>
          <a:p>
            <a:pPr marL="342900" indent="-342900" algn="l">
              <a:spcBef>
                <a:spcPts val="0"/>
              </a:spcBef>
            </a:pPr>
            <a:r>
              <a:rPr lang="it-IT" altLang="it-IT" dirty="0"/>
              <a:t>Eliminazione dall'attivo delle voci </a:t>
            </a:r>
            <a:r>
              <a:rPr lang="it-IT" altLang="it-IT" dirty="0" smtClean="0"/>
              <a:t>“azioni proprie”</a:t>
            </a:r>
            <a:endParaRPr lang="it-IT" altLang="it-IT" dirty="0"/>
          </a:p>
          <a:p>
            <a:pPr marL="342900" indent="-342900" algn="l">
              <a:spcBef>
                <a:spcPts val="0"/>
              </a:spcBef>
            </a:pPr>
            <a:r>
              <a:rPr lang="it-IT" altLang="it-IT" dirty="0"/>
              <a:t>Eliminazione dal PN della voce </a:t>
            </a:r>
            <a:r>
              <a:rPr lang="it-IT" altLang="it-IT" dirty="0" smtClean="0"/>
              <a:t>“</a:t>
            </a:r>
            <a:r>
              <a:rPr lang="it-IT" altLang="it-IT" dirty="0"/>
              <a:t>VI. Riserva per azioni proprie in portafoglio</a:t>
            </a:r>
            <a:r>
              <a:rPr lang="it-IT" altLang="it-IT" dirty="0" smtClean="0"/>
              <a:t>”</a:t>
            </a:r>
            <a:endParaRPr lang="it-IT" altLang="it-IT" dirty="0"/>
          </a:p>
          <a:p>
            <a:pPr marL="342900" indent="-342900" algn="l">
              <a:spcBef>
                <a:spcPts val="0"/>
              </a:spcBef>
            </a:pPr>
            <a:r>
              <a:rPr lang="it-IT" altLang="it-IT" dirty="0"/>
              <a:t>Inserimento di una nuova voce nel PN </a:t>
            </a:r>
            <a:r>
              <a:rPr lang="it-IT" altLang="it-IT" dirty="0" smtClean="0"/>
              <a:t>“</a:t>
            </a:r>
            <a:r>
              <a:rPr lang="it-IT" altLang="it-IT" dirty="0"/>
              <a:t>X. Riserva negativa per azioni proprie in portafoglio</a:t>
            </a:r>
            <a:r>
              <a:rPr lang="it-IT" altLang="it-IT" dirty="0" smtClean="0"/>
              <a:t>”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216160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TextBox 4"/>
          <p:cNvSpPr txBox="1">
            <a:spLocks noChangeArrowheads="1"/>
          </p:cNvSpPr>
          <p:nvPr/>
        </p:nvSpPr>
        <p:spPr bwMode="auto">
          <a:xfrm>
            <a:off x="454024" y="2206800"/>
            <a:ext cx="2614613" cy="708025"/>
          </a:xfrm>
          <a:prstGeom prst="rect">
            <a:avLst/>
          </a:prstGeom>
          <a:solidFill>
            <a:srgbClr val="405C58"/>
          </a:solidFill>
          <a:ln w="9525">
            <a:solidFill>
              <a:srgbClr val="405C58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t-IT" sz="1800" b="1" dirty="0" err="1">
                <a:solidFill>
                  <a:schemeClr val="bg1"/>
                </a:solidFill>
                <a:latin typeface="Arial" panose="020B0604020202020204" pitchFamily="34" charset="0"/>
              </a:rPr>
              <a:t>Imprese</a:t>
            </a:r>
            <a:r>
              <a:rPr lang="en-US" altLang="it-IT" sz="1800" b="1" dirty="0">
                <a:solidFill>
                  <a:schemeClr val="bg1"/>
                </a:solidFill>
                <a:latin typeface="Arial" panose="020B0604020202020204" pitchFamily="34" charset="0"/>
              </a:rPr>
              <a:t> con </a:t>
            </a:r>
            <a:r>
              <a:rPr lang="en-US" altLang="it-IT" sz="1800" b="1" dirty="0" err="1">
                <a:solidFill>
                  <a:schemeClr val="bg1"/>
                </a:solidFill>
                <a:latin typeface="Arial" panose="020B0604020202020204" pitchFamily="34" charset="0"/>
              </a:rPr>
              <a:t>bilancio</a:t>
            </a:r>
            <a:r>
              <a:rPr lang="en-US" altLang="it-IT" sz="1800" b="1" dirty="0">
                <a:solidFill>
                  <a:schemeClr val="bg1"/>
                </a:solidFill>
                <a:latin typeface="Arial" panose="020B0604020202020204" pitchFamily="34" charset="0"/>
              </a:rPr>
              <a:t> in forma </a:t>
            </a:r>
            <a:r>
              <a:rPr lang="en-US" altLang="it-IT" sz="1800" b="1" dirty="0" err="1">
                <a:solidFill>
                  <a:schemeClr val="bg1"/>
                </a:solidFill>
                <a:latin typeface="Arial" panose="020B0604020202020204" pitchFamily="34" charset="0"/>
              </a:rPr>
              <a:t>ordinaria</a:t>
            </a:r>
            <a:endParaRPr lang="en-US" altLang="it-IT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3908" name="TextBox 5"/>
          <p:cNvSpPr txBox="1">
            <a:spLocks noChangeArrowheads="1"/>
          </p:cNvSpPr>
          <p:nvPr/>
        </p:nvSpPr>
        <p:spPr bwMode="auto">
          <a:xfrm>
            <a:off x="3260725" y="2221088"/>
            <a:ext cx="2616200" cy="708025"/>
          </a:xfrm>
          <a:prstGeom prst="rect">
            <a:avLst/>
          </a:prstGeom>
          <a:solidFill>
            <a:srgbClr val="405C58"/>
          </a:solidFill>
          <a:ln w="9525">
            <a:solidFill>
              <a:srgbClr val="405C58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chemeClr val="bg1"/>
                </a:solidFill>
                <a:latin typeface="Arial" panose="020B0604020202020204" pitchFamily="34" charset="0"/>
              </a:rPr>
              <a:t>Imprese con bilancio in forma abbreviata</a:t>
            </a:r>
          </a:p>
        </p:txBody>
      </p:sp>
      <p:sp>
        <p:nvSpPr>
          <p:cNvPr id="123909" name="TextBox 6"/>
          <p:cNvSpPr txBox="1">
            <a:spLocks noChangeArrowheads="1"/>
          </p:cNvSpPr>
          <p:nvPr/>
        </p:nvSpPr>
        <p:spPr bwMode="auto">
          <a:xfrm>
            <a:off x="6069013" y="2221087"/>
            <a:ext cx="2614612" cy="708025"/>
          </a:xfrm>
          <a:prstGeom prst="rect">
            <a:avLst/>
          </a:prstGeom>
          <a:solidFill>
            <a:srgbClr val="405C58"/>
          </a:solidFill>
          <a:ln w="9525">
            <a:solidFill>
              <a:srgbClr val="405C58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chemeClr val="bg1"/>
                </a:solidFill>
                <a:latin typeface="Arial" panose="020B0604020202020204" pitchFamily="34" charset="0"/>
              </a:rPr>
              <a:t>Micro-imprese</a:t>
            </a:r>
          </a:p>
        </p:txBody>
      </p:sp>
      <p:sp>
        <p:nvSpPr>
          <p:cNvPr id="123910" name="TextBox 7"/>
          <p:cNvSpPr txBox="1">
            <a:spLocks noChangeArrowheads="1"/>
          </p:cNvSpPr>
          <p:nvPr/>
        </p:nvSpPr>
        <p:spPr bwMode="auto">
          <a:xfrm>
            <a:off x="454023" y="2959275"/>
            <a:ext cx="2614613" cy="3133875"/>
          </a:xfrm>
          <a:prstGeom prst="rect">
            <a:avLst/>
          </a:prstGeom>
          <a:noFill/>
          <a:ln w="28575">
            <a:solidFill>
              <a:srgbClr val="89A92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Nel primo esercizio o per due esercizi consecutivi superano due dei seguenti limiti: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Totale attivo: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4,4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mln €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Totale vendite e prestazione di servizi: 8,8 mln €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Dipendenti: 50 unità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911" name="TextBox 8"/>
          <p:cNvSpPr txBox="1">
            <a:spLocks noChangeArrowheads="1"/>
          </p:cNvSpPr>
          <p:nvPr/>
        </p:nvSpPr>
        <p:spPr bwMode="auto">
          <a:xfrm>
            <a:off x="3260725" y="2979913"/>
            <a:ext cx="2616200" cy="3133875"/>
          </a:xfrm>
          <a:prstGeom prst="rect">
            <a:avLst/>
          </a:prstGeom>
          <a:noFill/>
          <a:ln w="28575">
            <a:solidFill>
              <a:srgbClr val="89A92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Nel primo esercizio o per due esercizi consecutivi non superano due dei seguenti limiti: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Totale attivo: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4,4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mln €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Totale vendite e prestazione di servizi: 8,8 mln €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Dipendenti: 50 unità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912" name="TextBox 9"/>
          <p:cNvSpPr txBox="1">
            <a:spLocks noChangeArrowheads="1"/>
          </p:cNvSpPr>
          <p:nvPr/>
        </p:nvSpPr>
        <p:spPr bwMode="auto">
          <a:xfrm>
            <a:off x="6069013" y="2979913"/>
            <a:ext cx="2614612" cy="3133875"/>
          </a:xfrm>
          <a:prstGeom prst="rect">
            <a:avLst/>
          </a:prstGeom>
          <a:noFill/>
          <a:ln w="28575">
            <a:solidFill>
              <a:srgbClr val="89A927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Nel primo esercizio o per due esercizi consecutivi non superano due dei seguenti limiti: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Totale attivo: 175.000 €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Totale vendite e prestazione di servizi: 350.000 €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Dipendenti: 5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unità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330199" y="821668"/>
            <a:ext cx="8747125" cy="9912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500" kern="1200" cap="all" baseline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 smtClean="0"/>
              <a:t>Tipologie </a:t>
            </a:r>
            <a:r>
              <a:rPr lang="it-IT" dirty="0"/>
              <a:t>di bilancio per le </a:t>
            </a:r>
            <a:r>
              <a:rPr lang="it-IT" dirty="0" smtClean="0"/>
              <a:t>società</a:t>
            </a:r>
            <a:br>
              <a:rPr lang="it-IT" dirty="0" smtClean="0"/>
            </a:br>
            <a:r>
              <a:rPr lang="it-IT" dirty="0" smtClean="0"/>
              <a:t>di </a:t>
            </a:r>
            <a:r>
              <a:rPr lang="it-IT" dirty="0"/>
              <a:t>capitali</a:t>
            </a:r>
          </a:p>
        </p:txBody>
      </p:sp>
    </p:spTree>
    <p:extLst>
      <p:ext uri="{BB962C8B-B14F-4D97-AF65-F5344CB8AC3E}">
        <p14:creationId xmlns:p14="http://schemas.microsoft.com/office/powerpoint/2010/main" xmlns="" val="2823992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9" name="TextBox 6"/>
          <p:cNvSpPr txBox="1">
            <a:spLocks noChangeArrowheads="1"/>
          </p:cNvSpPr>
          <p:nvPr/>
        </p:nvSpPr>
        <p:spPr bwMode="auto">
          <a:xfrm>
            <a:off x="457200" y="2206800"/>
            <a:ext cx="8280000" cy="429302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ctr">
              <a:spcBef>
                <a:spcPct val="50000"/>
              </a:spcBef>
              <a:defRPr sz="23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it-IT" dirty="0"/>
              <a:t>Micro-</a:t>
            </a:r>
            <a:r>
              <a:rPr lang="en-US" altLang="it-IT" dirty="0" err="1"/>
              <a:t>imprese</a:t>
            </a:r>
            <a:endParaRPr lang="en-US" altLang="it-IT" dirty="0"/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464278" y="2689931"/>
            <a:ext cx="8272921" cy="2855736"/>
          </a:xfrm>
          <a:prstGeom prst="rect">
            <a:avLst/>
          </a:prstGeom>
          <a:noFill/>
          <a:ln w="28575">
            <a:solidFill>
              <a:srgbClr val="405C5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it-IT"/>
            </a:defPPr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dirty="0"/>
              <a:t>Applicano </a:t>
            </a:r>
            <a:r>
              <a:rPr lang="it-IT" altLang="it-IT" dirty="0" smtClean="0"/>
              <a:t>l’</a:t>
            </a:r>
            <a:r>
              <a:rPr lang="it-IT" altLang="ja-JP" dirty="0" smtClean="0"/>
              <a:t>art</a:t>
            </a:r>
            <a:r>
              <a:rPr lang="it-IT" altLang="ja-JP" dirty="0"/>
              <a:t>. </a:t>
            </a:r>
            <a:r>
              <a:rPr lang="it-IT" altLang="ja-JP" dirty="0" smtClean="0"/>
              <a:t>2435-</a:t>
            </a:r>
            <a:r>
              <a:rPr lang="it-IT" altLang="ja-JP" i="1" dirty="0" smtClean="0"/>
              <a:t>ter </a:t>
            </a:r>
            <a:r>
              <a:rPr lang="it-IT" altLang="ja-JP" dirty="0" smtClean="0"/>
              <a:t>per quanto riguarda gli schemi di bilancio</a:t>
            </a:r>
            <a:endParaRPr lang="it-IT" altLang="ja-JP" dirty="0"/>
          </a:p>
          <a:p>
            <a:endParaRPr lang="it-IT" altLang="it-IT" dirty="0"/>
          </a:p>
          <a:p>
            <a:r>
              <a:rPr lang="it-IT" altLang="it-IT" b="1" dirty="0" smtClean="0"/>
              <a:t>Principali semplificazioni</a:t>
            </a:r>
            <a:r>
              <a:rPr lang="it-IT" altLang="it-IT" dirty="0" smtClean="0"/>
              <a:t>:</a:t>
            </a:r>
            <a:endParaRPr lang="it-IT" altLang="it-IT" dirty="0"/>
          </a:p>
          <a:p>
            <a:pPr marL="361950" indent="-361950">
              <a:buFont typeface="Wingdings" panose="05000000000000000000" pitchFamily="2" charset="2"/>
              <a:buChar char="ü"/>
            </a:pPr>
            <a:r>
              <a:rPr lang="it-IT" altLang="it-IT" dirty="0" smtClean="0"/>
              <a:t>Esonero </a:t>
            </a:r>
            <a:r>
              <a:rPr lang="it-IT" altLang="ja-JP" dirty="0" smtClean="0"/>
              <a:t>obbligo </a:t>
            </a:r>
            <a:r>
              <a:rPr lang="it-IT" altLang="ja-JP" dirty="0"/>
              <a:t>di redazione del rendiconto finanziario</a:t>
            </a:r>
          </a:p>
          <a:p>
            <a:pPr marL="361950" indent="-361950">
              <a:buFont typeface="Wingdings" panose="05000000000000000000" pitchFamily="2" charset="2"/>
              <a:buChar char="ü"/>
            </a:pPr>
            <a:r>
              <a:rPr lang="it-IT" altLang="it-IT" b="1" dirty="0" smtClean="0"/>
              <a:t>Esonero </a:t>
            </a:r>
            <a:r>
              <a:rPr lang="it-IT" altLang="ja-JP" b="1" dirty="0" smtClean="0"/>
              <a:t>obbligo </a:t>
            </a:r>
            <a:r>
              <a:rPr lang="it-IT" altLang="ja-JP" b="1" dirty="0"/>
              <a:t>di redazione della nota </a:t>
            </a:r>
            <a:r>
              <a:rPr lang="it-IT" altLang="ja-JP" b="1" dirty="0" smtClean="0"/>
              <a:t>integrativa</a:t>
            </a:r>
            <a:r>
              <a:rPr lang="it-IT" altLang="ja-JP" dirty="0" smtClean="0"/>
              <a:t>, se </a:t>
            </a:r>
            <a:r>
              <a:rPr lang="it-IT" dirty="0"/>
              <a:t>in calce allo </a:t>
            </a:r>
            <a:r>
              <a:rPr lang="it-IT" dirty="0" smtClean="0"/>
              <a:t>S.P. risultano </a:t>
            </a:r>
            <a:r>
              <a:rPr lang="it-IT" dirty="0"/>
              <a:t>le informazioni previste dal co. </a:t>
            </a:r>
            <a:r>
              <a:rPr lang="it-IT" dirty="0" smtClean="0"/>
              <a:t>1 dell’art</a:t>
            </a:r>
            <a:r>
              <a:rPr lang="it-IT" dirty="0"/>
              <a:t>. 2427 </a:t>
            </a:r>
            <a:r>
              <a:rPr lang="it-IT" dirty="0" smtClean="0"/>
              <a:t>n</a:t>
            </a:r>
            <a:r>
              <a:rPr lang="it-IT" dirty="0"/>
              <a:t>. 9 e 16 c.c</a:t>
            </a:r>
            <a:r>
              <a:rPr lang="it-IT" dirty="0" smtClean="0"/>
              <a:t>.</a:t>
            </a:r>
            <a:endParaRPr lang="it-IT" altLang="ja-JP" dirty="0" smtClean="0"/>
          </a:p>
          <a:p>
            <a:pPr marL="361950" indent="-361950">
              <a:buFont typeface="Wingdings" panose="05000000000000000000" pitchFamily="2" charset="2"/>
              <a:buChar char="ü"/>
            </a:pPr>
            <a:r>
              <a:rPr lang="it-IT" altLang="ja-JP" dirty="0" smtClean="0"/>
              <a:t>Esonero obbligo di redazione della relazione sulla gestione, se </a:t>
            </a:r>
            <a:r>
              <a:rPr lang="it-IT" dirty="0" smtClean="0"/>
              <a:t>in </a:t>
            </a:r>
            <a:r>
              <a:rPr lang="it-IT" dirty="0"/>
              <a:t>calce allo </a:t>
            </a:r>
            <a:r>
              <a:rPr lang="it-IT" dirty="0" smtClean="0"/>
              <a:t>S.P. risultano </a:t>
            </a:r>
            <a:r>
              <a:rPr lang="it-IT" dirty="0"/>
              <a:t>le informazioni richieste dai </a:t>
            </a:r>
            <a:r>
              <a:rPr lang="it-IT" dirty="0" smtClean="0"/>
              <a:t>n. 3 e 4 dell’art</a:t>
            </a:r>
            <a:r>
              <a:rPr lang="it-IT" dirty="0"/>
              <a:t>. 2428 </a:t>
            </a:r>
            <a:r>
              <a:rPr lang="it-IT" dirty="0" smtClean="0"/>
              <a:t>c.c.</a:t>
            </a:r>
          </a:p>
          <a:p>
            <a:pPr marL="361950" indent="-361950">
              <a:buFont typeface="Wingdings" panose="05000000000000000000" pitchFamily="2" charset="2"/>
              <a:buChar char="ü"/>
            </a:pPr>
            <a:r>
              <a:rPr lang="it-IT" altLang="ja-JP" dirty="0"/>
              <a:t>N</a:t>
            </a:r>
            <a:r>
              <a:rPr lang="it-IT" altLang="ja-JP" dirty="0" smtClean="0"/>
              <a:t>on iscrizione in bilancio degli strumenti finanziari derivati - </a:t>
            </a:r>
            <a:r>
              <a:rPr lang="it-IT" altLang="ja-JP" b="1" dirty="0" smtClean="0"/>
              <a:t>Divieto</a:t>
            </a:r>
            <a:r>
              <a:rPr lang="it-IT" altLang="ja-JP" dirty="0" smtClean="0"/>
              <a:t> </a:t>
            </a:r>
          </a:p>
          <a:p>
            <a:pPr marL="361950" indent="-361950">
              <a:buFont typeface="Wingdings" panose="05000000000000000000" pitchFamily="2" charset="2"/>
              <a:buChar char="ü"/>
            </a:pPr>
            <a:r>
              <a:rPr lang="it-IT" altLang="ja-JP" dirty="0" smtClean="0"/>
              <a:t>Possibilità di non applicare il criterio del costo ammortizzato - </a:t>
            </a:r>
            <a:r>
              <a:rPr lang="it-IT" altLang="ja-JP" b="1" dirty="0" smtClean="0"/>
              <a:t>Facoltà</a:t>
            </a:r>
            <a:endParaRPr lang="it-IT" altLang="ja-JP" b="1" cap="all" dirty="0" smtClean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330199" y="821668"/>
            <a:ext cx="8747125" cy="9912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500" kern="1200" cap="all" baseline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/>
              <a:t>Nuova Tipologia di </a:t>
            </a:r>
            <a:r>
              <a:rPr lang="it-IT" dirty="0" smtClean="0"/>
              <a:t>bilancio</a:t>
            </a:r>
            <a:br>
              <a:rPr lang="it-IT" dirty="0" smtClean="0"/>
            </a:br>
            <a:r>
              <a:rPr lang="it-IT" dirty="0" smtClean="0"/>
              <a:t>per </a:t>
            </a:r>
            <a:r>
              <a:rPr lang="it-IT" dirty="0"/>
              <a:t>le società di capitali</a:t>
            </a:r>
          </a:p>
        </p:txBody>
      </p:sp>
    </p:spTree>
    <p:extLst>
      <p:ext uri="{BB962C8B-B14F-4D97-AF65-F5344CB8AC3E}">
        <p14:creationId xmlns:p14="http://schemas.microsoft.com/office/powerpoint/2010/main" xmlns="" val="2096194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>
          <a:xfrm>
            <a:off x="306000" y="835200"/>
            <a:ext cx="8613080" cy="1224136"/>
          </a:xfrm>
          <a:prstGeom prst="rect">
            <a:avLst/>
          </a:prstGeom>
        </p:spPr>
        <p:txBody>
          <a:bodyPr/>
          <a:lstStyle>
            <a:lvl1pPr indent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it-IT" sz="35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marL="685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/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/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 smtClean="0"/>
              <a:t>principi </a:t>
            </a:r>
            <a:r>
              <a:rPr lang="it-IT" dirty="0"/>
              <a:t>contabili </a:t>
            </a:r>
            <a:r>
              <a:rPr lang="it-IT" dirty="0" err="1"/>
              <a:t>oic</a:t>
            </a:r>
            <a:r>
              <a:rPr lang="it-IT" dirty="0"/>
              <a:t> 2016</a:t>
            </a:r>
          </a:p>
        </p:txBody>
      </p:sp>
      <p:sp>
        <p:nvSpPr>
          <p:cNvPr id="2" name="Rettangolo 1"/>
          <p:cNvSpPr/>
          <p:nvPr/>
        </p:nvSpPr>
        <p:spPr>
          <a:xfrm>
            <a:off x="457200" y="1760400"/>
            <a:ext cx="8280000" cy="4708981"/>
          </a:xfrm>
          <a:prstGeom prst="rect">
            <a:avLst/>
          </a:prstGeom>
          <a:ln w="28575">
            <a:solidFill>
              <a:srgbClr val="405C58"/>
            </a:solidFill>
          </a:ln>
        </p:spPr>
        <p:txBody>
          <a:bodyPr>
            <a:spAutoFit/>
          </a:bodyPr>
          <a:lstStyle/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9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Svalutazioni per perdite durevoli di valore delle </a:t>
            </a:r>
            <a:r>
              <a:rPr lang="it-IT" altLang="it-IT" sz="1500" dirty="0" err="1">
                <a:latin typeface="Arial" panose="020B0604020202020204" pitchFamily="34" charset="0"/>
                <a:cs typeface="Arial" panose="020B0604020202020204" pitchFamily="34" charset="0"/>
              </a:rPr>
              <a:t>imm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. materiali e immateriali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10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Rendiconto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finanziario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12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Composizione e schemi del bilancio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d’esercizio</a:t>
            </a:r>
            <a:endParaRPr lang="it-IT" alt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13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Rimanenze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14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Disponibilità liquide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15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Crediti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16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Immobilizzazioni materiali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17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Bilancio consolidato e metodo del patrimonio netto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18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Ratei e risconti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19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Debiti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20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Titoli di debito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21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Partecipazioni e azioni proprie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23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Lavori in corso su ordinazione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24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Immobilizzazioni immateriali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25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Imposte sul reddito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26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Operazioni, attività e passività in valuta estera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28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Patrimonio netto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29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Cambiamenti di principi contabili, cambiamenti di stime contabili, ecc.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31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Fondi per rischi e oneri e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trattamento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fine rapporto</a:t>
            </a:r>
            <a:endParaRPr lang="it-IT" alt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OIC 32 </a:t>
            </a:r>
            <a:r>
              <a:rPr lang="it-IT" altLang="it-I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500" dirty="0">
                <a:latin typeface="Arial" panose="020B0604020202020204" pitchFamily="34" charset="0"/>
                <a:cs typeface="Arial" panose="020B0604020202020204" pitchFamily="34" charset="0"/>
              </a:rPr>
              <a:t>Strumenti finanziari derivati</a:t>
            </a:r>
          </a:p>
        </p:txBody>
      </p:sp>
    </p:spTree>
    <p:extLst>
      <p:ext uri="{BB962C8B-B14F-4D97-AF65-F5344CB8AC3E}">
        <p14:creationId xmlns:p14="http://schemas.microsoft.com/office/powerpoint/2010/main" xmlns="" val="3713107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455385" y="1564942"/>
          <a:ext cx="8237767" cy="483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83698"/>
                <a:gridCol w="919578"/>
                <a:gridCol w="1061051"/>
                <a:gridCol w="873440"/>
              </a:tblGrid>
              <a:tr h="563444"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Bilancio</a:t>
                      </a:r>
                      <a:r>
                        <a:rPr lang="it-IT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ordinario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Bilancio abbreviato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Micro-impresa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516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Eliminazione della possibilità di capitalizzazione di spese di ricerca e costi di pubblicità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 smtClean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Obbligo redazione rendiconto finanziario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0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Eliminazione area straordinaria dal Conto Economico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Introduzione principio di rilevanza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Introduzione principio di prevalenza della sostanza dell’operazione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16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Obbligo di iscrizione dei derivati (sia di copertura sia non di copertura) al loro fair </a:t>
                      </a:r>
                      <a:r>
                        <a:rPr lang="it-IT" sz="13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1300" b="1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b="1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b="1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300" b="1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516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Obbligo di valutazione dei titoli immobilizzati, crediti e debiti al costo ammortizzato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4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Modifiche alla disciplina dell’ammortamento dell’avviamento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4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Correzione criterio di valutazione poste in valuta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16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Iscrizione delle azioni proprie a diretta riduzione del patrimonio netto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Modifiche agli schemi di stato patrimoniale e conto economico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Eliminazione</a:t>
                      </a: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dei</a:t>
                      </a: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</a:t>
                      </a:r>
                      <a:r>
                        <a:rPr lang="en-US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d’ordine</a:t>
                      </a:r>
                      <a:endParaRPr lang="en-US" sz="13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dirty="0">
                        <a:solidFill>
                          <a:srgbClr val="1C569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Modifiche</a:t>
                      </a:r>
                      <a:r>
                        <a:rPr lang="en-US" sz="13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Nota </a:t>
                      </a:r>
                      <a:r>
                        <a:rPr lang="en-US" sz="1300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integrativa</a:t>
                      </a:r>
                      <a:endParaRPr lang="en-US" sz="1300" kern="12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kern="1200" dirty="0" smtClean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it-IT" sz="1300" kern="12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</a:t>
                      </a:r>
                      <a:endParaRPr lang="it-IT" sz="1300" kern="1200" dirty="0">
                        <a:solidFill>
                          <a:srgbClr val="1C569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4500" y="974900"/>
            <a:ext cx="8128800" cy="576064"/>
          </a:xfrm>
        </p:spPr>
        <p:txBody>
          <a:bodyPr/>
          <a:lstStyle/>
          <a:p>
            <a:r>
              <a:rPr lang="it-IT" sz="3300" dirty="0" smtClean="0">
                <a:solidFill>
                  <a:srgbClr val="4D4D4D"/>
                </a:solidFill>
                <a:latin typeface="Century Gothic" panose="020B0502020202020204" pitchFamily="34" charset="0"/>
              </a:rPr>
              <a:t>NOVITÀ DEL DLGS</a:t>
            </a:r>
            <a:r>
              <a:rPr lang="it-IT" sz="3300" dirty="0">
                <a:solidFill>
                  <a:srgbClr val="4D4D4D"/>
                </a:solidFill>
                <a:latin typeface="Century Gothic" panose="020B0502020202020204" pitchFamily="34" charset="0"/>
              </a:rPr>
              <a:t>. 139/2015</a:t>
            </a:r>
          </a:p>
        </p:txBody>
      </p:sp>
    </p:spTree>
    <p:extLst>
      <p:ext uri="{BB962C8B-B14F-4D97-AF65-F5344CB8AC3E}">
        <p14:creationId xmlns:p14="http://schemas.microsoft.com/office/powerpoint/2010/main" xmlns="" val="14429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16"/>
          <p:cNvSpPr txBox="1">
            <a:spLocks noChangeArrowheads="1"/>
          </p:cNvSpPr>
          <p:nvPr/>
        </p:nvSpPr>
        <p:spPr bwMode="auto">
          <a:xfrm>
            <a:off x="457200" y="1760400"/>
            <a:ext cx="8280000" cy="461962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altLang="it-IT" dirty="0" smtClean="0"/>
              <a:t>Modifiche al codice civile in tema di bilancio</a:t>
            </a:r>
            <a:endParaRPr lang="it-IT" altLang="it-IT" dirty="0"/>
          </a:p>
        </p:txBody>
      </p:sp>
      <p:sp>
        <p:nvSpPr>
          <p:cNvPr id="8" name="CasellaDiTesto 16"/>
          <p:cNvSpPr txBox="1">
            <a:spLocks noChangeArrowheads="1"/>
          </p:cNvSpPr>
          <p:nvPr/>
        </p:nvSpPr>
        <p:spPr bwMode="auto">
          <a:xfrm>
            <a:off x="457201" y="2778230"/>
            <a:ext cx="2180148" cy="646331"/>
          </a:xfrm>
          <a:prstGeom prst="rect">
            <a:avLst/>
          </a:prstGeom>
          <a:solidFill>
            <a:srgbClr val="6AB1E2"/>
          </a:solidFill>
          <a:ln w="28575" cmpd="thickThin">
            <a:solidFill>
              <a:srgbClr val="6AB1E2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spcBef>
                <a:spcPts val="0"/>
              </a:spcBef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Principi </a:t>
            </a:r>
            <a:r>
              <a:rPr lang="it-IT" altLang="it-IT" dirty="0" smtClean="0"/>
              <a:t/>
            </a:r>
            <a:br>
              <a:rPr lang="it-IT" altLang="it-IT" dirty="0" smtClean="0"/>
            </a:br>
            <a:r>
              <a:rPr lang="it-IT" altLang="it-IT" dirty="0" smtClean="0"/>
              <a:t>generali</a:t>
            </a:r>
            <a:endParaRPr lang="it-IT" altLang="it-IT" dirty="0"/>
          </a:p>
        </p:txBody>
      </p:sp>
      <p:sp>
        <p:nvSpPr>
          <p:cNvPr id="31749" name="CasellaDiTesto 16"/>
          <p:cNvSpPr txBox="1">
            <a:spLocks noChangeArrowheads="1"/>
          </p:cNvSpPr>
          <p:nvPr/>
        </p:nvSpPr>
        <p:spPr bwMode="auto">
          <a:xfrm>
            <a:off x="3506400" y="2778229"/>
            <a:ext cx="2181600" cy="646331"/>
          </a:xfrm>
          <a:prstGeom prst="rect">
            <a:avLst/>
          </a:prstGeom>
          <a:solidFill>
            <a:srgbClr val="6AB1E2"/>
          </a:solidFill>
          <a:ln w="28575" cmpd="thickThin">
            <a:solidFill>
              <a:srgbClr val="6AB1E2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spcBef>
                <a:spcPts val="0"/>
              </a:spcBef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Prospetti </a:t>
            </a:r>
            <a:r>
              <a:rPr lang="it-IT" altLang="it-IT" dirty="0" smtClean="0"/>
              <a:t/>
            </a:r>
            <a:br>
              <a:rPr lang="it-IT" altLang="it-IT" dirty="0" smtClean="0"/>
            </a:br>
            <a:r>
              <a:rPr lang="it-IT" altLang="it-IT" dirty="0" smtClean="0"/>
              <a:t>di </a:t>
            </a:r>
            <a:r>
              <a:rPr lang="it-IT" altLang="it-IT" dirty="0"/>
              <a:t>bilancio</a:t>
            </a:r>
          </a:p>
        </p:txBody>
      </p:sp>
      <p:sp>
        <p:nvSpPr>
          <p:cNvPr id="31750" name="CasellaDiTesto 16"/>
          <p:cNvSpPr txBox="1">
            <a:spLocks noChangeArrowheads="1"/>
          </p:cNvSpPr>
          <p:nvPr/>
        </p:nvSpPr>
        <p:spPr bwMode="auto">
          <a:xfrm>
            <a:off x="6555600" y="2791353"/>
            <a:ext cx="2181600" cy="646331"/>
          </a:xfrm>
          <a:prstGeom prst="rect">
            <a:avLst/>
          </a:prstGeom>
          <a:solidFill>
            <a:srgbClr val="6AB1E2"/>
          </a:solidFill>
          <a:ln w="28575" cmpd="thickThin">
            <a:solidFill>
              <a:srgbClr val="6AB1E2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spcBef>
                <a:spcPts val="0"/>
              </a:spcBef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altLang="it-IT" dirty="0"/>
              <a:t>Criteri </a:t>
            </a:r>
            <a:r>
              <a:rPr lang="it-IT" altLang="it-IT" dirty="0" smtClean="0"/>
              <a:t/>
            </a:r>
            <a:br>
              <a:rPr lang="it-IT" altLang="it-IT" dirty="0" smtClean="0"/>
            </a:br>
            <a:r>
              <a:rPr lang="it-IT" altLang="it-IT" dirty="0" smtClean="0"/>
              <a:t>di </a:t>
            </a:r>
            <a:r>
              <a:rPr lang="it-IT" altLang="it-IT" dirty="0"/>
              <a:t>valutazione</a:t>
            </a:r>
          </a:p>
        </p:txBody>
      </p:sp>
      <p:sp>
        <p:nvSpPr>
          <p:cNvPr id="31751" name="CasellaDiTesto 16"/>
          <p:cNvSpPr txBox="1">
            <a:spLocks noChangeArrowheads="1"/>
          </p:cNvSpPr>
          <p:nvPr/>
        </p:nvSpPr>
        <p:spPr bwMode="auto">
          <a:xfrm>
            <a:off x="197275" y="3507451"/>
            <a:ext cx="2700000" cy="1323439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700" b="1" spc="2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355600" lvl="1" indent="-355600">
              <a:buFont typeface="Wingdings" panose="05000000000000000000" pitchFamily="2" charset="2"/>
              <a:buChar char="ü"/>
            </a:pP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Principio della rilevanza</a:t>
            </a:r>
          </a:p>
          <a:p>
            <a:pPr marL="355600" lvl="1" indent="-355600">
              <a:buFont typeface="Wingdings" panose="05000000000000000000" pitchFamily="2" charset="2"/>
              <a:buChar char="ü"/>
            </a:pP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Prevalenza della sostanza </a:t>
            </a: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dell’operazione</a:t>
            </a:r>
            <a:endParaRPr lang="it-IT" alt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it-IT" altLang="it-IT" sz="1600" dirty="0"/>
          </a:p>
        </p:txBody>
      </p:sp>
      <p:sp>
        <p:nvSpPr>
          <p:cNvPr id="12" name="CasellaDiTesto 16"/>
          <p:cNvSpPr txBox="1">
            <a:spLocks noChangeArrowheads="1"/>
          </p:cNvSpPr>
          <p:nvPr/>
        </p:nvSpPr>
        <p:spPr bwMode="auto">
          <a:xfrm>
            <a:off x="3246837" y="3510153"/>
            <a:ext cx="2700000" cy="2800767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700" b="1" spc="2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55600" lvl="1" indent="-355600">
              <a:buFont typeface="Wingdings" panose="05000000000000000000" pitchFamily="2" charset="2"/>
              <a:buChar char="ü"/>
              <a:defRPr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lvl="1"/>
            <a:r>
              <a:rPr lang="it-IT" altLang="it-IT" sz="1600" dirty="0"/>
              <a:t>Modifiche agli schemi di stato patrimoniale e conto economico</a:t>
            </a:r>
          </a:p>
          <a:p>
            <a:pPr lvl="1"/>
            <a:r>
              <a:rPr lang="it-IT" altLang="it-IT" sz="1600" dirty="0"/>
              <a:t>Obbligo di redazione del rendiconto finanziario</a:t>
            </a:r>
          </a:p>
          <a:p>
            <a:pPr lvl="1"/>
            <a:r>
              <a:rPr lang="it-IT" altLang="it-IT" sz="1600" dirty="0"/>
              <a:t>Modifiche alla nota integrativa</a:t>
            </a:r>
          </a:p>
          <a:p>
            <a:pPr lvl="1"/>
            <a:r>
              <a:rPr lang="it-IT" altLang="it-IT" sz="1600" dirty="0"/>
              <a:t>Modifiche al </a:t>
            </a:r>
            <a:r>
              <a:rPr lang="it-IT" altLang="it-IT" sz="1600" dirty="0" smtClean="0"/>
              <a:t>contenuto </a:t>
            </a:r>
            <a:r>
              <a:rPr lang="it-IT" altLang="it-IT" sz="1600" dirty="0"/>
              <a:t>della relazione sulla gestione</a:t>
            </a:r>
          </a:p>
        </p:txBody>
      </p:sp>
      <p:sp>
        <p:nvSpPr>
          <p:cNvPr id="31753" name="CasellaDiTesto 16"/>
          <p:cNvSpPr txBox="1">
            <a:spLocks noChangeArrowheads="1"/>
          </p:cNvSpPr>
          <p:nvPr/>
        </p:nvSpPr>
        <p:spPr bwMode="auto">
          <a:xfrm>
            <a:off x="6296400" y="3521733"/>
            <a:ext cx="2700000" cy="2308324"/>
          </a:xfrm>
          <a:prstGeom prst="rect">
            <a:avLst/>
          </a:prstGeom>
          <a:noFill/>
          <a:ln w="28575">
            <a:solidFill>
              <a:srgbClr val="405C58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700" b="1" spc="2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55600" lvl="1" indent="-355600">
              <a:buFont typeface="Wingdings" panose="05000000000000000000" pitchFamily="2" charset="2"/>
              <a:buChar char="ü"/>
              <a:defRPr sz="17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it-IT" altLang="it-IT" sz="1600" dirty="0"/>
              <a:t>Spese di ricerca e pubblicità</a:t>
            </a:r>
          </a:p>
          <a:p>
            <a:pPr lvl="1"/>
            <a:r>
              <a:rPr lang="it-IT" altLang="it-IT" sz="1600" dirty="0"/>
              <a:t>Avviamento</a:t>
            </a:r>
          </a:p>
          <a:p>
            <a:pPr lvl="1"/>
            <a:r>
              <a:rPr lang="it-IT" altLang="it-IT" sz="1600" dirty="0"/>
              <a:t>Iscrizione dei derivati</a:t>
            </a:r>
          </a:p>
          <a:p>
            <a:pPr lvl="1"/>
            <a:r>
              <a:rPr lang="it-IT" altLang="it-IT" sz="1600" dirty="0"/>
              <a:t>Valutazione dei titoli immobilizzati, crediti e debiti</a:t>
            </a:r>
          </a:p>
          <a:p>
            <a:pPr lvl="1"/>
            <a:r>
              <a:rPr lang="it-IT" altLang="it-IT" sz="1600" dirty="0"/>
              <a:t>Valutazione delle poste in valuta estera</a:t>
            </a:r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06000" y="835200"/>
            <a:ext cx="8613080" cy="1224136"/>
          </a:xfrm>
          <a:prstGeom prst="rect">
            <a:avLst/>
          </a:prstGeom>
        </p:spPr>
        <p:txBody>
          <a:bodyPr/>
          <a:lstStyle>
            <a:lvl1pPr indent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it-IT" sz="35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marL="685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/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/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altLang="it-IT" dirty="0" smtClean="0"/>
              <a:t>NOVITÀ </a:t>
            </a:r>
            <a:r>
              <a:rPr lang="it-IT" altLang="it-IT" dirty="0"/>
              <a:t>DEL </a:t>
            </a:r>
            <a:r>
              <a:rPr lang="it-IT" altLang="it-IT" dirty="0" smtClean="0"/>
              <a:t>DLGS.139/2015</a:t>
            </a:r>
            <a:endParaRPr lang="it-IT" dirty="0"/>
          </a:p>
        </p:txBody>
      </p:sp>
      <p:cxnSp>
        <p:nvCxnSpPr>
          <p:cNvPr id="10" name="Connettore 1 9"/>
          <p:cNvCxnSpPr>
            <a:stCxn id="7" idx="2"/>
            <a:endCxn id="31749" idx="0"/>
          </p:cNvCxnSpPr>
          <p:nvPr/>
        </p:nvCxnSpPr>
        <p:spPr>
          <a:xfrm>
            <a:off x="4597200" y="2222362"/>
            <a:ext cx="0" cy="555867"/>
          </a:xfrm>
          <a:prstGeom prst="line">
            <a:avLst/>
          </a:prstGeom>
          <a:noFill/>
          <a:ln w="28575">
            <a:solidFill>
              <a:srgbClr val="405C5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" name="Connettore 4 14"/>
          <p:cNvCxnSpPr>
            <a:endCxn id="8" idx="0"/>
          </p:cNvCxnSpPr>
          <p:nvPr/>
        </p:nvCxnSpPr>
        <p:spPr>
          <a:xfrm rot="10800000" flipV="1">
            <a:off x="1547276" y="2467992"/>
            <a:ext cx="3065265" cy="310238"/>
          </a:xfrm>
          <a:prstGeom prst="bentConnector2">
            <a:avLst/>
          </a:prstGeom>
          <a:noFill/>
          <a:ln w="28575">
            <a:solidFill>
              <a:srgbClr val="405C5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" name="Connettore 4 19"/>
          <p:cNvCxnSpPr>
            <a:endCxn id="31750" idx="0"/>
          </p:cNvCxnSpPr>
          <p:nvPr/>
        </p:nvCxnSpPr>
        <p:spPr>
          <a:xfrm>
            <a:off x="4597200" y="2467992"/>
            <a:ext cx="3049200" cy="323361"/>
          </a:xfrm>
          <a:prstGeom prst="bentConnector2">
            <a:avLst/>
          </a:prstGeom>
          <a:noFill/>
          <a:ln w="28575">
            <a:solidFill>
              <a:srgbClr val="405C5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3451643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 txBox="1">
            <a:spLocks/>
          </p:cNvSpPr>
          <p:nvPr/>
        </p:nvSpPr>
        <p:spPr bwMode="auto">
          <a:xfrm>
            <a:off x="457200" y="2282076"/>
            <a:ext cx="8280000" cy="923330"/>
          </a:xfrm>
          <a:prstGeom prst="rect">
            <a:avLst/>
          </a:prstGeom>
          <a:ln w="28575">
            <a:solidFill>
              <a:srgbClr val="405C58"/>
            </a:solidFill>
          </a:ln>
        </p:spPr>
        <p:txBody>
          <a:bodyPr wrap="square">
            <a:spAutoFit/>
          </a:bodyPr>
          <a:lstStyle>
            <a:defPPr>
              <a:defRPr lang="it-IT"/>
            </a:defPPr>
            <a:lvl1pPr fontAlgn="base">
              <a:spcAft>
                <a:spcPct val="0"/>
              </a:spcAft>
              <a:buFont typeface="Arial" charset="0"/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it-IT" b="0" dirty="0" smtClean="0"/>
              <a:t>“</a:t>
            </a:r>
            <a:r>
              <a:rPr lang="en-US" altLang="it-IT" b="0" i="1" dirty="0"/>
              <a:t>Non </a:t>
            </a:r>
            <a:r>
              <a:rPr lang="en-US" altLang="it-IT" b="0" i="1" dirty="0" err="1"/>
              <a:t>occorre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rispettare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gli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obblighi</a:t>
            </a:r>
            <a:r>
              <a:rPr lang="en-US" altLang="it-IT" b="0" i="1" dirty="0"/>
              <a:t> in </a:t>
            </a:r>
            <a:r>
              <a:rPr lang="en-US" altLang="it-IT" b="0" i="1" dirty="0" err="1"/>
              <a:t>tema</a:t>
            </a:r>
            <a:r>
              <a:rPr lang="en-US" altLang="it-IT" b="0" i="1" dirty="0"/>
              <a:t> di </a:t>
            </a:r>
            <a:r>
              <a:rPr lang="en-US" altLang="it-IT" b="0" i="1" dirty="0" err="1"/>
              <a:t>rilevazione</a:t>
            </a:r>
            <a:r>
              <a:rPr lang="en-US" altLang="it-IT" b="0" i="1" dirty="0"/>
              <a:t>, </a:t>
            </a:r>
            <a:r>
              <a:rPr lang="en-US" altLang="it-IT" b="0" i="1" dirty="0" err="1"/>
              <a:t>valutazione</a:t>
            </a:r>
            <a:r>
              <a:rPr lang="en-US" altLang="it-IT" b="0" i="1" dirty="0"/>
              <a:t>, </a:t>
            </a:r>
            <a:r>
              <a:rPr lang="en-US" altLang="it-IT" b="0" i="1" dirty="0" err="1"/>
              <a:t>presentazione</a:t>
            </a:r>
            <a:r>
              <a:rPr lang="en-US" altLang="it-IT" b="0" i="1" dirty="0"/>
              <a:t> e </a:t>
            </a:r>
            <a:r>
              <a:rPr lang="en-US" altLang="it-IT" b="0" i="1" dirty="0" err="1"/>
              <a:t>informativa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quando</a:t>
            </a:r>
            <a:r>
              <a:rPr lang="en-US" altLang="it-IT" b="0" i="1" dirty="0"/>
              <a:t> la </a:t>
            </a:r>
            <a:r>
              <a:rPr lang="en-US" altLang="it-IT" b="0" i="1" dirty="0" err="1"/>
              <a:t>loro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osservanza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abbia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effetti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irrilevanti</a:t>
            </a:r>
            <a:r>
              <a:rPr lang="en-US" altLang="it-IT" b="0" i="1" dirty="0"/>
              <a:t> al fine di dare </a:t>
            </a:r>
            <a:r>
              <a:rPr lang="en-US" altLang="it-IT" b="0" i="1" dirty="0" err="1"/>
              <a:t>una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rappresentazione</a:t>
            </a:r>
            <a:r>
              <a:rPr lang="en-US" altLang="it-IT" b="0" i="1" dirty="0"/>
              <a:t> </a:t>
            </a:r>
            <a:r>
              <a:rPr lang="en-US" altLang="it-IT" b="0" i="1" dirty="0" err="1"/>
              <a:t>veritiera</a:t>
            </a:r>
            <a:r>
              <a:rPr lang="en-US" altLang="it-IT" b="0" i="1" dirty="0"/>
              <a:t> e </a:t>
            </a:r>
            <a:r>
              <a:rPr lang="en-US" altLang="it-IT" b="0" i="1" dirty="0" err="1"/>
              <a:t>corretta</a:t>
            </a:r>
            <a:r>
              <a:rPr lang="en-US" altLang="it-IT" b="0" dirty="0" smtClean="0"/>
              <a:t>”.</a:t>
            </a:r>
            <a:endParaRPr lang="en-US" altLang="it-IT" b="0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06000" y="835200"/>
            <a:ext cx="8613080" cy="1641670"/>
          </a:xfrm>
          <a:prstGeom prst="rect">
            <a:avLst/>
          </a:prstGeom>
        </p:spPr>
        <p:txBody>
          <a:bodyPr/>
          <a:lstStyle>
            <a:lvl1pPr indent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it-IT" sz="35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marL="685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/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/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 smtClean="0"/>
              <a:t>principio </a:t>
            </a:r>
            <a:r>
              <a:rPr lang="it-IT" dirty="0"/>
              <a:t>di </a:t>
            </a:r>
            <a:r>
              <a:rPr lang="it-IT" dirty="0" smtClean="0"/>
              <a:t>rilevanza (1/2)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57200" y="1760400"/>
            <a:ext cx="8280000" cy="44627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it-IT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Nuovo</a:t>
            </a:r>
            <a:r>
              <a:rPr lang="en-US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principio (art. 2423, </a:t>
            </a:r>
            <a:r>
              <a:rPr lang="en-US" altLang="it-IT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nuovo</a:t>
            </a:r>
            <a:r>
              <a:rPr lang="en-US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co. 4):</a:t>
            </a:r>
            <a:endParaRPr lang="it-IT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57200" y="3280806"/>
            <a:ext cx="8280000" cy="923330"/>
          </a:xfrm>
          <a:prstGeom prst="rect">
            <a:avLst/>
          </a:prstGeom>
          <a:ln w="28575">
            <a:solidFill>
              <a:srgbClr val="405C58"/>
            </a:solidFill>
          </a:ln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Rimangono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fermi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gli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obblighi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regolare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tenuta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scritture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contabili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società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devono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spiegare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nella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nota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integrativa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come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hanno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dato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attuazione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disposizione</a:t>
            </a:r>
            <a:r>
              <a:rPr lang="en-US" altLang="it-IT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82213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 txBox="1">
            <a:spLocks/>
          </p:cNvSpPr>
          <p:nvPr/>
        </p:nvSpPr>
        <p:spPr bwMode="auto">
          <a:xfrm>
            <a:off x="457200" y="2763390"/>
            <a:ext cx="8280000" cy="2308324"/>
          </a:xfrm>
          <a:prstGeom prst="rect">
            <a:avLst/>
          </a:prstGeom>
          <a:ln w="28575">
            <a:solidFill>
              <a:srgbClr val="405C58"/>
            </a:solidFill>
          </a:ln>
        </p:spPr>
        <p:txBody>
          <a:bodyPr wrap="square">
            <a:spAutoFit/>
          </a:bodyPr>
          <a:lstStyle>
            <a:defPPr>
              <a:defRPr lang="it-IT"/>
            </a:defPPr>
            <a:lvl1pPr fontAlgn="base">
              <a:spcAft>
                <a:spcPct val="0"/>
              </a:spcAft>
              <a:buFont typeface="Arial" charset="0"/>
              <a:buNone/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b="1" dirty="0"/>
              <a:t>Esempio OIC 19</a:t>
            </a:r>
          </a:p>
          <a:p>
            <a:r>
              <a:rPr lang="it-IT" dirty="0"/>
              <a:t>Una società tenuta </a:t>
            </a:r>
            <a:r>
              <a:rPr lang="it-IT" dirty="0" smtClean="0"/>
              <a:t>all’applicazione </a:t>
            </a:r>
            <a:r>
              <a:rPr lang="it-IT" dirty="0"/>
              <a:t>del criterio del costo ammortizzato:</a:t>
            </a:r>
          </a:p>
          <a:p>
            <a:pPr marL="361950" indent="-361950">
              <a:buFont typeface="+mj-lt"/>
              <a:buAutoNum type="arabicPeriod"/>
            </a:pPr>
            <a:r>
              <a:rPr lang="it-IT" dirty="0"/>
              <a:t>decide di non utilizzarlo per i debiti con scadenza inferiore ai 12 </a:t>
            </a:r>
            <a:r>
              <a:rPr lang="it-IT" dirty="0" smtClean="0"/>
              <a:t>mesi;</a:t>
            </a:r>
            <a:endParaRPr lang="it-IT" dirty="0"/>
          </a:p>
          <a:p>
            <a:pPr marL="361950" indent="-361950">
              <a:buFont typeface="+mj-lt"/>
              <a:buAutoNum type="arabicPeriod"/>
            </a:pPr>
            <a:r>
              <a:rPr lang="it-IT" dirty="0"/>
              <a:t>o di non attualizzare un debito nel caso in cui il tasso di interesse desumibile dalle condizioni contrattuali non sia significativamente diverso dal tasso di interesse di </a:t>
            </a:r>
            <a:r>
              <a:rPr lang="it-IT" dirty="0" smtClean="0"/>
              <a:t>mercato</a:t>
            </a:r>
            <a:r>
              <a:rPr lang="it-IT" dirty="0"/>
              <a:t>;</a:t>
            </a:r>
          </a:p>
          <a:p>
            <a:r>
              <a:rPr lang="it-IT" dirty="0"/>
              <a:t>In tali casi, nella </a:t>
            </a:r>
            <a:r>
              <a:rPr lang="it-IT" dirty="0" smtClean="0"/>
              <a:t>nota </a:t>
            </a:r>
            <a:r>
              <a:rPr lang="it-IT" dirty="0"/>
              <a:t>integrativa devono essere illustrate le politiche di bilancio adottate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06000" y="835200"/>
            <a:ext cx="8613080" cy="1641670"/>
          </a:xfrm>
          <a:prstGeom prst="rect">
            <a:avLst/>
          </a:prstGeom>
        </p:spPr>
        <p:txBody>
          <a:bodyPr/>
          <a:lstStyle>
            <a:lvl1pPr indent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it-IT" sz="35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marL="685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/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/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 smtClean="0"/>
              <a:t>principio </a:t>
            </a:r>
            <a:r>
              <a:rPr lang="it-IT" dirty="0"/>
              <a:t>di </a:t>
            </a:r>
            <a:r>
              <a:rPr lang="it-IT" dirty="0" smtClean="0"/>
              <a:t>rilevanza (2/2)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457200" y="1760400"/>
            <a:ext cx="8280000" cy="900000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it-IT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</a:t>
            </a:r>
            <a:r>
              <a:rPr lang="en-US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OIC 13, 15, 16, 19, 20 </a:t>
            </a:r>
            <a:r>
              <a:rPr lang="en-US" altLang="it-IT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propongono</a:t>
            </a:r>
            <a:r>
              <a:rPr lang="en-US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esempi</a:t>
            </a:r>
            <a:r>
              <a:rPr lang="en-US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it-IT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possibile</a:t>
            </a:r>
            <a:r>
              <a:rPr lang="en-US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applicazione</a:t>
            </a:r>
            <a:r>
              <a:rPr lang="en-US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principio di </a:t>
            </a:r>
            <a:r>
              <a:rPr lang="en-US" altLang="it-IT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rilevanza</a:t>
            </a:r>
            <a:endParaRPr lang="en-US" altLang="it-IT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608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2206800"/>
            <a:ext cx="8280000" cy="44627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Co. 1-</a:t>
            </a:r>
            <a:r>
              <a:rPr lang="it-IT" altLang="it-IT" sz="23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</a:t>
            </a:r>
            <a:r>
              <a:rPr lang="it-IT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all’art</a:t>
            </a:r>
            <a:r>
              <a:rPr lang="it-IT" alt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2423: 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06000" y="835200"/>
            <a:ext cx="8613080" cy="1641670"/>
          </a:xfrm>
          <a:prstGeom prst="rect">
            <a:avLst/>
          </a:prstGeom>
        </p:spPr>
        <p:txBody>
          <a:bodyPr/>
          <a:lstStyle>
            <a:lvl1pPr indent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it-IT" sz="35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marL="685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/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/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 smtClean="0"/>
              <a:t>principio </a:t>
            </a:r>
            <a:r>
              <a:rPr lang="it-IT" dirty="0"/>
              <a:t>di </a:t>
            </a:r>
            <a:r>
              <a:rPr lang="it-IT" dirty="0" smtClean="0"/>
              <a:t>prevalenza</a:t>
            </a:r>
            <a:br>
              <a:rPr lang="it-IT" dirty="0" smtClean="0"/>
            </a:br>
            <a:r>
              <a:rPr lang="it-IT" dirty="0" smtClean="0"/>
              <a:t>della </a:t>
            </a:r>
            <a:r>
              <a:rPr lang="it-IT" dirty="0"/>
              <a:t>sostanza</a:t>
            </a:r>
          </a:p>
        </p:txBody>
      </p:sp>
      <p:sp>
        <p:nvSpPr>
          <p:cNvPr id="3" name="Rettangolo 2"/>
          <p:cNvSpPr/>
          <p:nvPr/>
        </p:nvSpPr>
        <p:spPr>
          <a:xfrm>
            <a:off x="457200" y="2750179"/>
            <a:ext cx="8280000" cy="656590"/>
          </a:xfrm>
          <a:prstGeom prst="rect">
            <a:avLst/>
          </a:prstGeom>
          <a:ln w="28575">
            <a:solidFill>
              <a:srgbClr val="405C58"/>
            </a:solidFill>
          </a:ln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altLang="it-IT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altLang="it-IT" i="1" dirty="0">
                <a:latin typeface="Arial" panose="020B0604020202020204" pitchFamily="34" charset="0"/>
                <a:cs typeface="Arial" panose="020B0604020202020204" pitchFamily="34" charset="0"/>
              </a:rPr>
              <a:t>rilevazione e la presentazione delle voci è effettuata tenendo conto della sostanza </a:t>
            </a: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dell’operazione </a:t>
            </a:r>
            <a:r>
              <a:rPr lang="it-IT" altLang="it-IT" i="1" dirty="0">
                <a:latin typeface="Arial" panose="020B0604020202020204" pitchFamily="34" charset="0"/>
                <a:cs typeface="Arial" panose="020B0604020202020204" pitchFamily="34" charset="0"/>
              </a:rPr>
              <a:t>o del </a:t>
            </a: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contratto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57200" y="3452431"/>
            <a:ext cx="8280000" cy="656590"/>
          </a:xfrm>
          <a:prstGeom prst="rect">
            <a:avLst/>
          </a:prstGeom>
          <a:ln w="28575">
            <a:solidFill>
              <a:srgbClr val="405C58"/>
            </a:solidFill>
          </a:ln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Nella relazione al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DLgs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.: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altLang="it-IT" i="1" dirty="0">
                <a:latin typeface="Arial" panose="020B0604020202020204" pitchFamily="34" charset="0"/>
                <a:cs typeface="Arial" panose="020B0604020202020204" pitchFamily="34" charset="0"/>
              </a:rPr>
              <a:t>declinazione pratica del principio di sostanza economica è effettuata dalla legge e dai principi </a:t>
            </a:r>
            <a:r>
              <a:rPr lang="it-IT" alt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contabili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2560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457200" y="2206800"/>
            <a:ext cx="8280000" cy="446276"/>
          </a:xfrm>
          <a:prstGeom prst="rect">
            <a:avLst/>
          </a:prstGeom>
          <a:solidFill>
            <a:srgbClr val="405C58"/>
          </a:solidFill>
          <a:ln w="28575">
            <a:solidFill>
              <a:srgbClr val="405C58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OIC </a:t>
            </a:r>
            <a:r>
              <a:rPr lang="it-IT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§ </a:t>
            </a:r>
            <a:r>
              <a:rPr 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it-IT" altLang="it-IT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306000" y="835200"/>
            <a:ext cx="8613080" cy="1641670"/>
          </a:xfrm>
          <a:prstGeom prst="rect">
            <a:avLst/>
          </a:prstGeom>
        </p:spPr>
        <p:txBody>
          <a:bodyPr/>
          <a:lstStyle>
            <a:lvl1pPr indent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it-IT" sz="3500" cap="all" baseline="0" dirty="0">
                <a:solidFill>
                  <a:srgbClr val="4D4D4D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marL="685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/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/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 smtClean="0"/>
              <a:t>RILEVAZIONE INIZIALE: prevalenza </a:t>
            </a:r>
            <a:r>
              <a:rPr lang="it-IT" dirty="0"/>
              <a:t>della sostanza</a:t>
            </a:r>
          </a:p>
        </p:txBody>
      </p:sp>
      <p:sp>
        <p:nvSpPr>
          <p:cNvPr id="5" name="Rettangolo 4"/>
          <p:cNvSpPr/>
          <p:nvPr/>
        </p:nvSpPr>
        <p:spPr>
          <a:xfrm>
            <a:off x="457200" y="2720142"/>
            <a:ext cx="8280000" cy="646331"/>
          </a:xfrm>
          <a:prstGeom prst="rect">
            <a:avLst/>
          </a:prstGeom>
          <a:ln w="28575">
            <a:solidFill>
              <a:srgbClr val="405C58"/>
            </a:solidFill>
          </a:ln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Immobilizzazioni materiali quali terreni e fab­bri­ca­ti, impianti e macchinari, attrezzature industriali e commerciali ed altri beni.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57200" y="3433539"/>
            <a:ext cx="8279999" cy="646331"/>
          </a:xfrm>
          <a:prstGeom prst="rect">
            <a:avLst/>
          </a:prstGeom>
          <a:solidFill>
            <a:srgbClr val="89A927"/>
          </a:solidFill>
          <a:ln w="28575">
            <a:solidFill>
              <a:srgbClr val="89A92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rilevano alla data in cui avviene il trasferimento dei rischi e dei benefici connessi al bene acquisito</a:t>
            </a:r>
          </a:p>
        </p:txBody>
      </p:sp>
      <p:sp>
        <p:nvSpPr>
          <p:cNvPr id="6" name="Rettangolo 5"/>
          <p:cNvSpPr/>
          <p:nvPr/>
        </p:nvSpPr>
        <p:spPr>
          <a:xfrm>
            <a:off x="457199" y="4146936"/>
            <a:ext cx="8279999" cy="1754326"/>
          </a:xfrm>
          <a:prstGeom prst="rect">
            <a:avLst/>
          </a:prstGeom>
          <a:ln w="28575">
            <a:solidFill>
              <a:srgbClr val="405C58"/>
            </a:solidFill>
          </a:ln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Il trasferimento avviene in genere quando è trasferito il titolo di proprietà. Qualora, in virtù di specifiche clausole contrattuali, non vi sia coincidenza tra la data in cui avviene il trasferimento dei rischi e dei benefici e la data in cui viene trasferito il titolo di proprietà, prevale la data in cui è avvenuto il trasferimento dei rischi e dei benefici.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L’analisi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deve essere effettuata attraverso la comprensione di tutte le clausole contrattuali.</a:t>
            </a:r>
          </a:p>
        </p:txBody>
      </p:sp>
    </p:spTree>
    <p:extLst>
      <p:ext uri="{BB962C8B-B14F-4D97-AF65-F5344CB8AC3E}">
        <p14:creationId xmlns:p14="http://schemas.microsoft.com/office/powerpoint/2010/main" xmlns="" val="1081163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odello slide Eutekne Didactica.potx" id="{C5A2F652-3ED4-4E66-9EDF-A80C0214F52D}" vid="{E2740829-26E8-45B0-9C65-326C7A948CDB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odello slide Eutekne Didactica.potx" id="{C5A2F652-3ED4-4E66-9EDF-A80C0214F52D}" vid="{E2740829-26E8-45B0-9C65-326C7A948CDB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7016</TotalTime>
  <Words>2100</Words>
  <Application>Microsoft Office PowerPoint</Application>
  <PresentationFormat>Presentazione su schermo (4:3)</PresentationFormat>
  <Paragraphs>259</Paragraphs>
  <Slides>23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6" baseType="lpstr">
      <vt:lpstr>2_Tema di Office</vt:lpstr>
      <vt:lpstr>1_Tema di Office</vt:lpstr>
      <vt:lpstr>think-cell Slide</vt:lpstr>
      <vt:lpstr>Diapositiva 1</vt:lpstr>
      <vt:lpstr>Diapositiva 2</vt:lpstr>
      <vt:lpstr>Diapositiva 3</vt:lpstr>
      <vt:lpstr>NOVITÀ DEL DLGS. 139/2015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COSTI DI IMPIANTO E DI AMPLIAMENTO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Azioni proprie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Serena Corniglia</dc:creator>
  <cp:lastModifiedBy>Utente</cp:lastModifiedBy>
  <cp:revision>761</cp:revision>
  <cp:lastPrinted>2016-10-24T12:30:17Z</cp:lastPrinted>
  <dcterms:created xsi:type="dcterms:W3CDTF">2015-07-23T09:04:11Z</dcterms:created>
  <dcterms:modified xsi:type="dcterms:W3CDTF">2017-05-22T08:07:45Z</dcterms:modified>
</cp:coreProperties>
</file>