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266" r:id="rId3"/>
    <p:sldId id="267" r:id="rId4"/>
    <p:sldId id="274" r:id="rId5"/>
    <p:sldId id="275" r:id="rId6"/>
    <p:sldId id="276" r:id="rId7"/>
    <p:sldId id="277" r:id="rId8"/>
    <p:sldId id="278" r:id="rId9"/>
    <p:sldId id="281" r:id="rId10"/>
    <p:sldId id="288" r:id="rId11"/>
    <p:sldId id="282" r:id="rId12"/>
    <p:sldId id="289" r:id="rId13"/>
    <p:sldId id="280" r:id="rId14"/>
    <p:sldId id="284" r:id="rId15"/>
    <p:sldId id="283" r:id="rId16"/>
    <p:sldId id="285" r:id="rId17"/>
    <p:sldId id="286" r:id="rId18"/>
    <p:sldId id="287" r:id="rId19"/>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7899"/>
    <a:srgbClr val="3E7AAC"/>
    <a:srgbClr val="6C9F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8"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16506"/>
    </p:cViewPr>
  </p:outlineViewPr>
  <p:notesTextViewPr>
    <p:cViewPr>
      <p:scale>
        <a:sx n="1" d="1"/>
        <a:sy n="1" d="1"/>
      </p:scale>
      <p:origin x="0" y="0"/>
    </p:cViewPr>
  </p:notesTextViewPr>
  <p:sorterViewPr>
    <p:cViewPr>
      <p:scale>
        <a:sx n="100" d="100"/>
        <a:sy n="100" d="100"/>
      </p:scale>
      <p:origin x="0" y="300"/>
    </p:cViewPr>
  </p:sorterViewPr>
  <p:notesViewPr>
    <p:cSldViewPr>
      <p:cViewPr varScale="1">
        <p:scale>
          <a:sx n="71" d="100"/>
          <a:sy n="71" d="100"/>
        </p:scale>
        <p:origin x="-2124"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dirty="0"/>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6C4E0826-AAF6-45DD-8860-C004E882B7FF}" type="datetimeFigureOut">
              <a:rPr lang="it-IT" smtClean="0"/>
              <a:t>10/04/2017</a:t>
            </a:fld>
            <a:endParaRPr lang="it-IT" dirty="0"/>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it-IT" dirty="0"/>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dirty="0"/>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FA9A7336-EC62-4065-B9B2-FF7ABB9F286E}" type="slidenum">
              <a:rPr lang="it-IT" smtClean="0"/>
              <a:t>‹N›</a:t>
            </a:fld>
            <a:endParaRPr lang="it-IT" dirty="0"/>
          </a:p>
        </p:txBody>
      </p:sp>
    </p:spTree>
    <p:extLst>
      <p:ext uri="{BB962C8B-B14F-4D97-AF65-F5344CB8AC3E}">
        <p14:creationId xmlns:p14="http://schemas.microsoft.com/office/powerpoint/2010/main" val="4147378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9A7336-EC62-4065-B9B2-FF7ABB9F286E}" type="slidenum">
              <a:rPr lang="it-IT" smtClean="0"/>
              <a:t>3</a:t>
            </a:fld>
            <a:endParaRPr lang="it-IT" dirty="0"/>
          </a:p>
        </p:txBody>
      </p:sp>
    </p:spTree>
    <p:extLst>
      <p:ext uri="{BB962C8B-B14F-4D97-AF65-F5344CB8AC3E}">
        <p14:creationId xmlns:p14="http://schemas.microsoft.com/office/powerpoint/2010/main" val="2095003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9A7336-EC62-4065-B9B2-FF7ABB9F286E}" type="slidenum">
              <a:rPr lang="it-IT" smtClean="0"/>
              <a:t>4</a:t>
            </a:fld>
            <a:endParaRPr lang="it-IT" dirty="0"/>
          </a:p>
        </p:txBody>
      </p:sp>
    </p:spTree>
    <p:extLst>
      <p:ext uri="{BB962C8B-B14F-4D97-AF65-F5344CB8AC3E}">
        <p14:creationId xmlns:p14="http://schemas.microsoft.com/office/powerpoint/2010/main" val="209500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9A7336-EC62-4065-B9B2-FF7ABB9F286E}" type="slidenum">
              <a:rPr lang="it-IT" smtClean="0"/>
              <a:t>5</a:t>
            </a:fld>
            <a:endParaRPr lang="it-IT" dirty="0"/>
          </a:p>
        </p:txBody>
      </p:sp>
    </p:spTree>
    <p:extLst>
      <p:ext uri="{BB962C8B-B14F-4D97-AF65-F5344CB8AC3E}">
        <p14:creationId xmlns:p14="http://schemas.microsoft.com/office/powerpoint/2010/main" val="2095003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9A7336-EC62-4065-B9B2-FF7ABB9F286E}" type="slidenum">
              <a:rPr lang="it-IT" smtClean="0"/>
              <a:t>6</a:t>
            </a:fld>
            <a:endParaRPr lang="it-IT" dirty="0"/>
          </a:p>
        </p:txBody>
      </p:sp>
    </p:spTree>
    <p:extLst>
      <p:ext uri="{BB962C8B-B14F-4D97-AF65-F5344CB8AC3E}">
        <p14:creationId xmlns:p14="http://schemas.microsoft.com/office/powerpoint/2010/main" val="2095003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9A7336-EC62-4065-B9B2-FF7ABB9F286E}" type="slidenum">
              <a:rPr lang="it-IT" smtClean="0"/>
              <a:t>7</a:t>
            </a:fld>
            <a:endParaRPr lang="it-IT" dirty="0"/>
          </a:p>
        </p:txBody>
      </p:sp>
    </p:spTree>
    <p:extLst>
      <p:ext uri="{BB962C8B-B14F-4D97-AF65-F5344CB8AC3E}">
        <p14:creationId xmlns:p14="http://schemas.microsoft.com/office/powerpoint/2010/main" val="2095003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9A7336-EC62-4065-B9B2-FF7ABB9F286E}" type="slidenum">
              <a:rPr lang="it-IT" smtClean="0"/>
              <a:t>8</a:t>
            </a:fld>
            <a:endParaRPr lang="it-IT" dirty="0"/>
          </a:p>
        </p:txBody>
      </p:sp>
    </p:spTree>
    <p:extLst>
      <p:ext uri="{BB962C8B-B14F-4D97-AF65-F5344CB8AC3E}">
        <p14:creationId xmlns:p14="http://schemas.microsoft.com/office/powerpoint/2010/main" val="2095003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9A7336-EC62-4065-B9B2-FF7ABB9F286E}" type="slidenum">
              <a:rPr lang="it-IT" smtClean="0"/>
              <a:t>13</a:t>
            </a:fld>
            <a:endParaRPr lang="it-IT" dirty="0"/>
          </a:p>
        </p:txBody>
      </p:sp>
    </p:spTree>
    <p:extLst>
      <p:ext uri="{BB962C8B-B14F-4D97-AF65-F5344CB8AC3E}">
        <p14:creationId xmlns:p14="http://schemas.microsoft.com/office/powerpoint/2010/main" val="2095003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9A7336-EC62-4065-B9B2-FF7ABB9F286E}" type="slidenum">
              <a:rPr lang="it-IT" smtClean="0"/>
              <a:t>18</a:t>
            </a:fld>
            <a:endParaRPr lang="it-IT" dirty="0"/>
          </a:p>
        </p:txBody>
      </p:sp>
    </p:spTree>
    <p:extLst>
      <p:ext uri="{BB962C8B-B14F-4D97-AF65-F5344CB8AC3E}">
        <p14:creationId xmlns:p14="http://schemas.microsoft.com/office/powerpoint/2010/main" val="1290955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C316FEF-1CD4-49EA-A3C3-BC5C5BF87463}" type="datetime1">
              <a:rPr lang="it-IT" smtClean="0"/>
              <a:t>10/04/2017</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1636432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F7590D5-DED1-4478-BE3E-9D272F96FC7A}" type="datetime1">
              <a:rPr lang="it-IT" smtClean="0"/>
              <a:t>10/04/2017</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3646095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1148377-C965-49C8-99FC-6221802DD16C}" type="datetime1">
              <a:rPr lang="it-IT" smtClean="0"/>
              <a:t>10/04/2017</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223916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235999F-789A-45ED-BCA9-E0ACCBA81E6B}" type="datetime1">
              <a:rPr lang="it-IT" smtClean="0"/>
              <a:t>10/04/2017</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347360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60F7064-9A98-4C5D-9CC3-7E142131A727}" type="datetime1">
              <a:rPr lang="it-IT" smtClean="0"/>
              <a:t>10/04/2017</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52958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0B02F88-E0A8-4C4B-AB10-2BFE882B7489}" type="datetime1">
              <a:rPr lang="it-IT" smtClean="0"/>
              <a:t>10/04/2017</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3038209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BFD6856-4EAD-438C-B7F5-1109764DC06B}" type="datetime1">
              <a:rPr lang="it-IT" smtClean="0"/>
              <a:t>10/04/2017</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3153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46FC755-8671-4DD7-8BCB-A2C09ACB5C6C}" type="datetime1">
              <a:rPr lang="it-IT" smtClean="0"/>
              <a:t>10/04/2017</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208564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EE23D09-127E-46E6-8FD4-2F125F01E632}" type="datetime1">
              <a:rPr lang="it-IT" smtClean="0"/>
              <a:t>10/04/2017</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251724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384ADA2-9CF5-413E-9689-BAEA3D59BDF6}" type="datetime1">
              <a:rPr lang="it-IT" smtClean="0"/>
              <a:t>10/04/2017</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3209928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95301F3-7192-4724-ADAA-C08A63EB0582}" type="datetime1">
              <a:rPr lang="it-IT" smtClean="0"/>
              <a:t>10/04/2017</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CB047194-A0B0-4DFB-A144-075CEFCF9604}" type="slidenum">
              <a:rPr lang="it-IT" smtClean="0"/>
              <a:t>‹N›</a:t>
            </a:fld>
            <a:endParaRPr lang="it-IT" dirty="0"/>
          </a:p>
        </p:txBody>
      </p:sp>
    </p:spTree>
    <p:extLst>
      <p:ext uri="{BB962C8B-B14F-4D97-AF65-F5344CB8AC3E}">
        <p14:creationId xmlns:p14="http://schemas.microsoft.com/office/powerpoint/2010/main" val="13951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C0214-D176-4697-AFFC-92D1FFD695C8}" type="datetime1">
              <a:rPr lang="it-IT" smtClean="0"/>
              <a:t>10/04/2017</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47194-A0B0-4DFB-A144-075CEFCF9604}" type="slidenum">
              <a:rPr lang="it-IT" smtClean="0"/>
              <a:t>‹N›</a:t>
            </a:fld>
            <a:endParaRPr lang="it-IT" dirty="0"/>
          </a:p>
        </p:txBody>
      </p:sp>
      <p:pic>
        <p:nvPicPr>
          <p:cNvPr id="7" name="Immagine 6"/>
          <p:cNvPicPr/>
          <p:nvPr/>
        </p:nvPicPr>
        <p:blipFill rotWithShape="1">
          <a:blip r:embed="rId13" cstate="print">
            <a:extLst>
              <a:ext uri="{28A0092B-C50C-407E-A947-70E740481C1C}">
                <a14:useLocalDpi xmlns:a14="http://schemas.microsoft.com/office/drawing/2010/main" val="0"/>
              </a:ext>
            </a:extLst>
          </a:blip>
          <a:srcRect b="41687"/>
          <a:stretch/>
        </p:blipFill>
        <p:spPr bwMode="auto">
          <a:xfrm>
            <a:off x="5879" y="10440"/>
            <a:ext cx="7534275" cy="125412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22637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ctrTitle"/>
          </p:nvPr>
        </p:nvSpPr>
        <p:spPr>
          <a:xfrm>
            <a:off x="0" y="1844824"/>
            <a:ext cx="9144000" cy="1944216"/>
          </a:xfrm>
        </p:spPr>
        <p:txBody>
          <a:bodyPr>
            <a:noAutofit/>
          </a:bodyPr>
          <a:lstStyle/>
          <a:p>
            <a:r>
              <a:rPr lang="it-IT" altLang="it-IT" sz="3200" b="1" dirty="0" smtClean="0">
                <a:latin typeface="Arial" panose="020B0604020202020204" pitchFamily="34" charset="0"/>
                <a:cs typeface="Arial" panose="020B0604020202020204" pitchFamily="34" charset="0"/>
              </a:rPr>
              <a:t>I PROFILI DI RESPONSABILITA’ PENALE DEGLI ORGANI SOCIETARI</a:t>
            </a:r>
            <a:endParaRPr lang="it-IT" altLang="it-IT" sz="2000" b="1" dirty="0" smtClean="0">
              <a:solidFill>
                <a:schemeClr val="tx1"/>
              </a:solidFill>
              <a:latin typeface="Arial" panose="020B0604020202020204" pitchFamily="34" charset="0"/>
              <a:cs typeface="Arial" panose="020B0604020202020204" pitchFamily="34" charset="0"/>
            </a:endParaRPr>
          </a:p>
        </p:txBody>
      </p:sp>
      <p:sp>
        <p:nvSpPr>
          <p:cNvPr id="4" name="Rectangle 2"/>
          <p:cNvSpPr txBox="1">
            <a:spLocks noChangeArrowheads="1"/>
          </p:cNvSpPr>
          <p:nvPr/>
        </p:nvSpPr>
        <p:spPr>
          <a:xfrm>
            <a:off x="542535" y="5291162"/>
            <a:ext cx="2324133" cy="9461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altLang="it-IT" sz="1800" dirty="0" smtClean="0">
                <a:latin typeface="Arial" panose="020B0604020202020204" pitchFamily="34" charset="0"/>
                <a:cs typeface="Arial" panose="020B0604020202020204" pitchFamily="34" charset="0"/>
              </a:rPr>
              <a:t>10 aprile 2017</a:t>
            </a:r>
            <a:endParaRPr lang="en-GB" altLang="it-IT" sz="1800" dirty="0" smtClean="0">
              <a:latin typeface="Arial" panose="020B0604020202020204" pitchFamily="34" charset="0"/>
              <a:cs typeface="Arial" panose="020B0604020202020204" pitchFamily="34" charset="0"/>
            </a:endParaRPr>
          </a:p>
        </p:txBody>
      </p:sp>
      <p:cxnSp>
        <p:nvCxnSpPr>
          <p:cNvPr id="6" name="Connettore 1 5"/>
          <p:cNvCxnSpPr/>
          <p:nvPr/>
        </p:nvCxnSpPr>
        <p:spPr>
          <a:xfrm>
            <a:off x="0" y="6237312"/>
            <a:ext cx="9144000" cy="0"/>
          </a:xfrm>
          <a:prstGeom prst="line">
            <a:avLst/>
          </a:prstGeom>
          <a:ln w="22225">
            <a:solidFill>
              <a:srgbClr val="517899"/>
            </a:solidFill>
          </a:ln>
        </p:spPr>
        <p:style>
          <a:lnRef idx="1">
            <a:schemeClr val="accent1"/>
          </a:lnRef>
          <a:fillRef idx="0">
            <a:schemeClr val="accent1"/>
          </a:fillRef>
          <a:effectRef idx="0">
            <a:schemeClr val="accent1"/>
          </a:effectRef>
          <a:fontRef idx="minor">
            <a:schemeClr val="tx1"/>
          </a:fontRef>
        </p:style>
      </p:cxnSp>
      <p:sp>
        <p:nvSpPr>
          <p:cNvPr id="7" name="Rectangle 2"/>
          <p:cNvSpPr txBox="1">
            <a:spLocks noChangeArrowheads="1"/>
          </p:cNvSpPr>
          <p:nvPr/>
        </p:nvSpPr>
        <p:spPr>
          <a:xfrm>
            <a:off x="6300192" y="5291162"/>
            <a:ext cx="2736305" cy="95619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altLang="it-IT" sz="1800" dirty="0" smtClean="0">
                <a:latin typeface="Arial" panose="020B0604020202020204" pitchFamily="34" charset="0"/>
                <a:cs typeface="Arial" panose="020B0604020202020204" pitchFamily="34" charset="0"/>
              </a:rPr>
              <a:t>Carlotta Campeis </a:t>
            </a:r>
            <a:endParaRPr lang="en-GB" altLang="it-IT"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8774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916832"/>
            <a:ext cx="8229600" cy="4680520"/>
          </a:xfrm>
        </p:spPr>
        <p:txBody>
          <a:bodyPr>
            <a:noAutofit/>
          </a:bodyPr>
          <a:lstStyle/>
          <a:p>
            <a:pPr marL="0" indent="0" algn="just">
              <a:buNone/>
            </a:pPr>
            <a:endParaRPr lang="it-IT" sz="1600" dirty="0" smtClean="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La delega non trasferisce la posizione di garanzia ma costituisce un nuovo garante e modifica il contenuto in capo al garante originario.</a:t>
            </a:r>
            <a:endParaRPr lang="it-IT" sz="1600" dirty="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Rimane comunque la responsabilità in capo al </a:t>
            </a:r>
            <a:r>
              <a:rPr lang="it-IT" sz="1600" dirty="0" err="1" smtClean="0">
                <a:latin typeface="Arial" panose="020B0604020202020204" pitchFamily="34" charset="0"/>
                <a:cs typeface="Arial" panose="020B0604020202020204" pitchFamily="34" charset="0"/>
              </a:rPr>
              <a:t>CdA</a:t>
            </a:r>
            <a:r>
              <a:rPr lang="it-IT" sz="1600" dirty="0" smtClean="0">
                <a:latin typeface="Arial" panose="020B0604020202020204" pitchFamily="34" charset="0"/>
                <a:cs typeface="Arial" panose="020B0604020202020204" pitchFamily="34" charset="0"/>
              </a:rPr>
              <a:t>:</a:t>
            </a:r>
            <a:endParaRPr lang="it-IT" sz="1600" dirty="0">
              <a:latin typeface="Arial" panose="020B0604020202020204" pitchFamily="34" charset="0"/>
              <a:cs typeface="Arial" panose="020B0604020202020204" pitchFamily="34" charset="0"/>
            </a:endParaRPr>
          </a:p>
          <a:p>
            <a:pPr algn="just"/>
            <a:r>
              <a:rPr lang="it-IT" sz="1600" dirty="0">
                <a:latin typeface="Arial" panose="020B0604020202020204" pitchFamily="34" charset="0"/>
                <a:cs typeface="Arial" panose="020B0604020202020204" pitchFamily="34" charset="0"/>
              </a:rPr>
              <a:t>nell’ipotesi di delega </a:t>
            </a:r>
            <a:r>
              <a:rPr lang="it-IT" sz="1600" dirty="0" smtClean="0">
                <a:latin typeface="Arial" panose="020B0604020202020204" pitchFamily="34" charset="0"/>
                <a:cs typeface="Arial" panose="020B0604020202020204" pitchFamily="34" charset="0"/>
              </a:rPr>
              <a:t>inefficace per mancato rispetto criteri formali e sostanziali;</a:t>
            </a:r>
            <a:endParaRPr lang="it-IT" sz="1600" dirty="0">
              <a:latin typeface="Arial" panose="020B0604020202020204" pitchFamily="34" charset="0"/>
              <a:cs typeface="Arial" panose="020B0604020202020204" pitchFamily="34" charset="0"/>
            </a:endParaRPr>
          </a:p>
          <a:p>
            <a:pPr algn="just"/>
            <a:r>
              <a:rPr lang="it-IT" sz="1600" dirty="0" smtClean="0">
                <a:latin typeface="Arial" panose="020B0604020202020204" pitchFamily="34" charset="0"/>
                <a:cs typeface="Arial" panose="020B0604020202020204" pitchFamily="34" charset="0"/>
              </a:rPr>
              <a:t>per le funzioni </a:t>
            </a:r>
            <a:r>
              <a:rPr lang="it-IT" sz="1600" dirty="0" err="1" smtClean="0">
                <a:latin typeface="Arial" panose="020B0604020202020204" pitchFamily="34" charset="0"/>
                <a:cs typeface="Arial" panose="020B0604020202020204" pitchFamily="34" charset="0"/>
              </a:rPr>
              <a:t>indelegabili</a:t>
            </a:r>
            <a:r>
              <a:rPr lang="it-IT" sz="1600" dirty="0" smtClean="0">
                <a:latin typeface="Arial" panose="020B0604020202020204" pitchFamily="34" charset="0"/>
                <a:cs typeface="Arial" panose="020B0604020202020204" pitchFamily="34" charset="0"/>
              </a:rPr>
              <a:t> </a:t>
            </a:r>
            <a:r>
              <a:rPr lang="it-IT" sz="1600" dirty="0">
                <a:latin typeface="Arial" panose="020B0604020202020204" pitchFamily="34" charset="0"/>
                <a:cs typeface="Arial" panose="020B0604020202020204" pitchFamily="34" charset="0"/>
              </a:rPr>
              <a:t>(ad esempio in tema di sicurezza l’attività di valutazione dei rischi per salute e sicurezza, responsabile servizio prevenzione e protezione</a:t>
            </a:r>
            <a:r>
              <a:rPr lang="it-IT" sz="1600" dirty="0" smtClean="0">
                <a:latin typeface="Arial" panose="020B0604020202020204" pitchFamily="34" charset="0"/>
                <a:cs typeface="Arial" panose="020B0604020202020204" pitchFamily="34" charset="0"/>
              </a:rPr>
              <a:t>);</a:t>
            </a:r>
          </a:p>
          <a:p>
            <a:pPr algn="just"/>
            <a:r>
              <a:rPr lang="it-IT" sz="1600" dirty="0">
                <a:latin typeface="Arial" panose="020B0604020202020204" pitchFamily="34" charset="0"/>
                <a:cs typeface="Arial" panose="020B0604020202020204" pitchFamily="34" charset="0"/>
              </a:rPr>
              <a:t>p</a:t>
            </a:r>
            <a:r>
              <a:rPr lang="it-IT" sz="1600" dirty="0" smtClean="0">
                <a:latin typeface="Arial" panose="020B0604020202020204" pitchFamily="34" charset="0"/>
                <a:cs typeface="Arial" panose="020B0604020202020204" pitchFamily="34" charset="0"/>
              </a:rPr>
              <a:t>er </a:t>
            </a:r>
            <a:r>
              <a:rPr lang="it-IT" sz="1600" dirty="0">
                <a:latin typeface="Arial" panose="020B0604020202020204" pitchFamily="34" charset="0"/>
                <a:cs typeface="Arial" panose="020B0604020202020204" pitchFamily="34" charset="0"/>
              </a:rPr>
              <a:t>l’attività di vigilanza e controllo sull’attività del delegato</a:t>
            </a:r>
            <a:r>
              <a:rPr lang="it-IT" sz="1600" dirty="0" smtClean="0">
                <a:latin typeface="Arial" panose="020B0604020202020204" pitchFamily="34" charset="0"/>
                <a:cs typeface="Arial" panose="020B0604020202020204" pitchFamily="34" charset="0"/>
              </a:rPr>
              <a:t>;</a:t>
            </a:r>
          </a:p>
          <a:p>
            <a:pPr algn="just"/>
            <a:r>
              <a:rPr lang="it-IT" sz="1600" dirty="0" smtClean="0">
                <a:latin typeface="Arial" panose="020B0604020202020204" pitchFamily="34" charset="0"/>
                <a:cs typeface="Arial" panose="020B0604020202020204" pitchFamily="34" charset="0"/>
              </a:rPr>
              <a:t>per scelte aziendali, difetti strutturali, del processo produttivo o per gravi inadempienze (</a:t>
            </a:r>
            <a:r>
              <a:rPr lang="it-IT" sz="1600" dirty="0" err="1" smtClean="0">
                <a:latin typeface="Arial" panose="020B0604020202020204" pitchFamily="34" charset="0"/>
                <a:cs typeface="Arial" panose="020B0604020202020204" pitchFamily="34" charset="0"/>
              </a:rPr>
              <a:t>Cass</a:t>
            </a:r>
            <a:r>
              <a:rPr lang="it-IT" sz="1600" dirty="0" smtClean="0">
                <a:latin typeface="Arial" panose="020B0604020202020204" pitchFamily="34" charset="0"/>
                <a:cs typeface="Arial" panose="020B0604020202020204" pitchFamily="34" charset="0"/>
              </a:rPr>
              <a:t>. Pen. 38991/10; 4968/13; 9855/15).</a:t>
            </a:r>
          </a:p>
          <a:p>
            <a:pPr algn="just"/>
            <a:endParaRPr lang="it-IT" sz="1600" dirty="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Serve comunque un’attenta verifica della reale organizzazione dell’impresa per verificare i centri di imputazione delle responsabilità per constatare sussistenza e efficacia di strumenti di ripartizione di competenze, obblighi e responsabilità (materia sicurezza, ambiente, tributaria).</a:t>
            </a:r>
            <a:endParaRPr lang="it-IT" sz="1600" dirty="0">
              <a:latin typeface="Arial" panose="020B0604020202020204" pitchFamily="34" charset="0"/>
              <a:cs typeface="Arial" panose="020B0604020202020204" pitchFamily="34" charset="0"/>
            </a:endParaRPr>
          </a:p>
        </p:txBody>
      </p:sp>
      <p:sp>
        <p:nvSpPr>
          <p:cNvPr id="4" name="CasellaDiTesto 3"/>
          <p:cNvSpPr txBox="1"/>
          <p:nvPr/>
        </p:nvSpPr>
        <p:spPr>
          <a:xfrm>
            <a:off x="539552" y="1520859"/>
            <a:ext cx="7992888" cy="369332"/>
          </a:xfrm>
          <a:prstGeom prst="rect">
            <a:avLst/>
          </a:prstGeom>
          <a:noFill/>
        </p:spPr>
        <p:txBody>
          <a:bodyPr wrap="square" rtlCol="0" anchor="ctr">
            <a:spAutoFit/>
          </a:bodyPr>
          <a:lstStyle/>
          <a:p>
            <a:pPr algn="ctr" defTabSz="180975">
              <a:tabLst>
                <a:tab pos="0" algn="l"/>
              </a:tabLst>
            </a:pPr>
            <a:r>
              <a:rPr lang="it-IT" b="1" dirty="0">
                <a:latin typeface="Arial" panose="020B0604020202020204" pitchFamily="34" charset="0"/>
                <a:cs typeface="Arial" panose="020B0604020202020204" pitchFamily="34" charset="0"/>
              </a:rPr>
              <a:t> </a:t>
            </a:r>
            <a:r>
              <a:rPr lang="it-IT" b="1" u="sng" dirty="0" smtClean="0">
                <a:latin typeface="Arial" panose="020B0604020202020204" pitchFamily="34" charset="0"/>
                <a:cs typeface="Arial" panose="020B0604020202020204" pitchFamily="34" charset="0"/>
              </a:rPr>
              <a:t>La delega di funzioni (segue)</a:t>
            </a:r>
            <a:endParaRPr lang="it-IT"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967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457199" y="1488082"/>
            <a:ext cx="8229600" cy="1143000"/>
          </a:xfrm>
        </p:spPr>
        <p:txBody>
          <a:bodyPr/>
          <a:lstStyle/>
          <a:p>
            <a:pPr lvl="0">
              <a:spcBef>
                <a:spcPct val="20000"/>
              </a:spcBef>
            </a:pPr>
            <a:r>
              <a:rPr lang="it-IT" sz="1600" b="1" dirty="0">
                <a:solidFill>
                  <a:prstClr val="black"/>
                </a:solidFill>
                <a:latin typeface="Arial" panose="020B0604020202020204" pitchFamily="34" charset="0"/>
                <a:ea typeface="+mn-ea"/>
                <a:cs typeface="Arial" panose="020B0604020202020204" pitchFamily="34" charset="0"/>
              </a:rPr>
              <a:t>2</a:t>
            </a:r>
            <a:r>
              <a:rPr lang="it-IT" sz="1800" b="1" dirty="0">
                <a:solidFill>
                  <a:prstClr val="black"/>
                </a:solidFill>
                <a:latin typeface="Arial" panose="020B0604020202020204" pitchFamily="34" charset="0"/>
                <a:ea typeface="+mn-ea"/>
                <a:cs typeface="Arial" panose="020B0604020202020204" pitchFamily="34" charset="0"/>
              </a:rPr>
              <a:t>. </a:t>
            </a:r>
            <a:r>
              <a:rPr lang="it-IT" sz="1800" b="1" u="sng" dirty="0">
                <a:solidFill>
                  <a:prstClr val="black"/>
                </a:solidFill>
                <a:latin typeface="Arial" panose="020B0604020202020204" pitchFamily="34" charset="0"/>
                <a:ea typeface="+mn-ea"/>
                <a:cs typeface="Arial" panose="020B0604020202020204" pitchFamily="34" charset="0"/>
              </a:rPr>
              <a:t>La responsabilità degli amministratori privi di delega</a:t>
            </a:r>
            <a:r>
              <a:rPr lang="it-IT" sz="1600" b="1" u="sng" dirty="0">
                <a:solidFill>
                  <a:prstClr val="black"/>
                </a:solidFill>
                <a:latin typeface="Arial" panose="020B0604020202020204" pitchFamily="34" charset="0"/>
                <a:ea typeface="+mn-ea"/>
                <a:cs typeface="Arial" panose="020B0604020202020204" pitchFamily="34" charset="0"/>
              </a:rPr>
              <a:t/>
            </a:r>
            <a:br>
              <a:rPr lang="it-IT" sz="1600" b="1" u="sng" dirty="0">
                <a:solidFill>
                  <a:prstClr val="black"/>
                </a:solidFill>
                <a:latin typeface="Arial" panose="020B0604020202020204" pitchFamily="34" charset="0"/>
                <a:ea typeface="+mn-ea"/>
                <a:cs typeface="Arial" panose="020B0604020202020204" pitchFamily="34" charset="0"/>
              </a:rPr>
            </a:br>
            <a:endParaRPr lang="it-IT" dirty="0"/>
          </a:p>
        </p:txBody>
      </p:sp>
      <p:sp>
        <p:nvSpPr>
          <p:cNvPr id="3" name="Segnaposto contenuto 2"/>
          <p:cNvSpPr>
            <a:spLocks noGrp="1"/>
          </p:cNvSpPr>
          <p:nvPr>
            <p:ph idx="1"/>
          </p:nvPr>
        </p:nvSpPr>
        <p:spPr>
          <a:xfrm>
            <a:off x="457199" y="2059582"/>
            <a:ext cx="8229600" cy="4525963"/>
          </a:xfrm>
        </p:spPr>
        <p:txBody>
          <a:bodyPr>
            <a:normAutofit fontScale="92500"/>
          </a:bodyPr>
          <a:lstStyle/>
          <a:p>
            <a:pPr marL="0" indent="0" algn="ctr">
              <a:buNone/>
            </a:pPr>
            <a:endParaRPr lang="it-IT" sz="1600" dirty="0" smtClean="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Può rispondere </a:t>
            </a:r>
            <a:r>
              <a:rPr lang="it-IT" sz="1600" dirty="0">
                <a:latin typeface="Arial" panose="020B0604020202020204" pitchFamily="34" charset="0"/>
                <a:cs typeface="Arial" panose="020B0604020202020204" pitchFamily="34" charset="0"/>
              </a:rPr>
              <a:t>dei reati societari ed entro quali limiti l’amministratore che pur non avendo partecipato attivamente alla consumazione del reato e non essendo a conoscenza degli affari della società </a:t>
            </a:r>
            <a:r>
              <a:rPr lang="it-IT" sz="1600" dirty="0" smtClean="0">
                <a:latin typeface="Arial" panose="020B0604020202020204" pitchFamily="34" charset="0"/>
                <a:cs typeface="Arial" panose="020B0604020202020204" pitchFamily="34" charset="0"/>
              </a:rPr>
              <a:t>ha </a:t>
            </a:r>
            <a:r>
              <a:rPr lang="it-IT" sz="1600" dirty="0">
                <a:latin typeface="Arial" panose="020B0604020202020204" pitchFamily="34" charset="0"/>
                <a:cs typeface="Arial" panose="020B0604020202020204" pitchFamily="34" charset="0"/>
              </a:rPr>
              <a:t>concorso a deliberare l’atto che ha dato vita </a:t>
            </a:r>
            <a:r>
              <a:rPr lang="it-IT" sz="1600" dirty="0" smtClean="0">
                <a:latin typeface="Arial" panose="020B0604020202020204" pitchFamily="34" charset="0"/>
                <a:cs typeface="Arial" panose="020B0604020202020204" pitchFamily="34" charset="0"/>
              </a:rPr>
              <a:t>all’illecito penale?</a:t>
            </a:r>
            <a:endParaRPr lang="it-IT" sz="1600" dirty="0">
              <a:latin typeface="Arial" panose="020B0604020202020204" pitchFamily="34" charset="0"/>
              <a:cs typeface="Arial" panose="020B0604020202020204" pitchFamily="34" charset="0"/>
            </a:endParaRPr>
          </a:p>
          <a:p>
            <a:pPr marL="0" indent="0">
              <a:buNone/>
            </a:pPr>
            <a:r>
              <a:rPr lang="it-IT" sz="1600" dirty="0">
                <a:latin typeface="Arial" panose="020B0604020202020204" pitchFamily="34" charset="0"/>
                <a:cs typeface="Arial" panose="020B0604020202020204" pitchFamily="34" charset="0"/>
              </a:rPr>
              <a:t>Prendiamo un caso tipo di realizzazione di reati societari e fallimentari dove:</a:t>
            </a:r>
          </a:p>
          <a:p>
            <a:pPr algn="just"/>
            <a:r>
              <a:rPr lang="it-IT" sz="1600" dirty="0" smtClean="0">
                <a:latin typeface="Arial" panose="020B0604020202020204" pitchFamily="34" charset="0"/>
                <a:cs typeface="Arial" panose="020B0604020202020204" pitchFamily="34" charset="0"/>
              </a:rPr>
              <a:t>1) Gli </a:t>
            </a:r>
            <a:r>
              <a:rPr lang="it-IT" sz="1600" dirty="0">
                <a:latin typeface="Arial" panose="020B0604020202020204" pitchFamily="34" charset="0"/>
                <a:cs typeface="Arial" panose="020B0604020202020204" pitchFamily="34" charset="0"/>
              </a:rPr>
              <a:t>amministratori esecutivi, aventi la completa signoria sull’ente, ideano, realizzano e traggono vantaggi da operazioni fraudolente in danno della società o ai creditori</a:t>
            </a:r>
            <a:r>
              <a:rPr lang="it-IT" sz="1600" dirty="0" smtClean="0">
                <a:latin typeface="Arial" panose="020B0604020202020204" pitchFamily="34" charset="0"/>
                <a:cs typeface="Arial" panose="020B0604020202020204" pitchFamily="34" charset="0"/>
              </a:rPr>
              <a:t>, </a:t>
            </a:r>
            <a:r>
              <a:rPr lang="it-IT" sz="1600" dirty="0">
                <a:latin typeface="Arial" panose="020B0604020202020204" pitchFamily="34" charset="0"/>
                <a:cs typeface="Arial" panose="020B0604020202020204" pitchFamily="34" charset="0"/>
              </a:rPr>
              <a:t>e ne occultano il carattere illecito agli altri amministratori e agli organi di controllo, presentando le predette attività come vantaggiose per l’ente (fattispecie </a:t>
            </a:r>
            <a:r>
              <a:rPr lang="it-IT" sz="1600" dirty="0" err="1">
                <a:latin typeface="Arial" panose="020B0604020202020204" pitchFamily="34" charset="0"/>
                <a:cs typeface="Arial" panose="020B0604020202020204" pitchFamily="34" charset="0"/>
              </a:rPr>
              <a:t>monosoggettiva</a:t>
            </a:r>
            <a:r>
              <a:rPr lang="it-IT" sz="1600" dirty="0">
                <a:latin typeface="Arial" panose="020B0604020202020204" pitchFamily="34" charset="0"/>
                <a:cs typeface="Arial" panose="020B0604020202020204" pitchFamily="34" charset="0"/>
              </a:rPr>
              <a:t>)</a:t>
            </a:r>
          </a:p>
          <a:p>
            <a:pPr algn="just"/>
            <a:r>
              <a:rPr lang="it-IT" sz="1600" dirty="0" smtClean="0">
                <a:latin typeface="Arial" panose="020B0604020202020204" pitchFamily="34" charset="0"/>
                <a:cs typeface="Arial" panose="020B0604020202020204" pitchFamily="34" charset="0"/>
              </a:rPr>
              <a:t>2) Gli </a:t>
            </a:r>
            <a:r>
              <a:rPr lang="it-IT" sz="1600" dirty="0">
                <a:latin typeface="Arial" panose="020B0604020202020204" pitchFamily="34" charset="0"/>
                <a:cs typeface="Arial" panose="020B0604020202020204" pitchFamily="34" charset="0"/>
              </a:rPr>
              <a:t>altri amministratori esecutivi e non esecutivi che partecipano alle deliberazioni con cui vengono avvallate le operazioni non ancora compiute, senza partecipare all’ideazione, </a:t>
            </a:r>
            <a:r>
              <a:rPr lang="it-IT" sz="1600" dirty="0" smtClean="0">
                <a:latin typeface="Arial" panose="020B0604020202020204" pitchFamily="34" charset="0"/>
                <a:cs typeface="Arial" panose="020B0604020202020204" pitchFamily="34" charset="0"/>
              </a:rPr>
              <a:t>realizzazione (</a:t>
            </a:r>
            <a:r>
              <a:rPr lang="it-IT" sz="1600" dirty="0">
                <a:latin typeface="Arial" panose="020B0604020202020204" pitchFamily="34" charset="0"/>
                <a:cs typeface="Arial" panose="020B0604020202020204" pitchFamily="34" charset="0"/>
              </a:rPr>
              <a:t>se non con il voto favorevole della delibera consiliare) o agli illeciti vantaggi che tali attività comportano: il paradigma di imputazione è quello del contributo commissivo atipico al reato da altri realizzato;</a:t>
            </a:r>
          </a:p>
          <a:p>
            <a:pPr algn="just"/>
            <a:r>
              <a:rPr lang="it-IT" sz="1600" dirty="0" smtClean="0">
                <a:latin typeface="Arial" panose="020B0604020202020204" pitchFamily="34" charset="0"/>
                <a:cs typeface="Arial" panose="020B0604020202020204" pitchFamily="34" charset="0"/>
              </a:rPr>
              <a:t>3) Gli </a:t>
            </a:r>
            <a:r>
              <a:rPr lang="it-IT" sz="1600" dirty="0">
                <a:latin typeface="Arial" panose="020B0604020202020204" pitchFamily="34" charset="0"/>
                <a:cs typeface="Arial" panose="020B0604020202020204" pitchFamily="34" charset="0"/>
              </a:rPr>
              <a:t>amministratori non esecutivi e i sindaci che non partecipano in alcun modo attivamente ai reati, non prendendo parte neppure alle delibere inerenti alle operazioni contestate, ma al contempo non si oppongono alla realizzazione delle stesse</a:t>
            </a:r>
            <a:r>
              <a:rPr lang="it-IT" sz="1600" dirty="0" smtClean="0">
                <a:latin typeface="Arial" panose="020B0604020202020204" pitchFamily="34" charset="0"/>
                <a:cs typeface="Arial" panose="020B0604020202020204" pitchFamily="34" charset="0"/>
              </a:rPr>
              <a:t>: il </a:t>
            </a:r>
            <a:r>
              <a:rPr lang="it-IT" sz="1600" dirty="0">
                <a:latin typeface="Arial" panose="020B0604020202020204" pitchFamily="34" charset="0"/>
                <a:cs typeface="Arial" panose="020B0604020202020204" pitchFamily="34" charset="0"/>
              </a:rPr>
              <a:t>paradigma di imputazione è per omesso impedimento del reato altrui.   </a:t>
            </a:r>
          </a:p>
          <a:p>
            <a:pPr marL="0" indent="0" algn="just">
              <a:buNone/>
            </a:pPr>
            <a:endParaRPr lang="it-IT" sz="1600" dirty="0" smtClean="0">
              <a:latin typeface="Arial" panose="020B0604020202020204" pitchFamily="34" charset="0"/>
              <a:cs typeface="Arial" panose="020B0604020202020204" pitchFamily="34" charset="0"/>
            </a:endParaRPr>
          </a:p>
          <a:p>
            <a:endParaRPr lang="it-IT" sz="1600" dirty="0" smtClean="0">
              <a:latin typeface="Arial" panose="020B0604020202020204" pitchFamily="34" charset="0"/>
              <a:cs typeface="Arial" panose="020B0604020202020204" pitchFamily="34" charset="0"/>
            </a:endParaRPr>
          </a:p>
        </p:txBody>
      </p:sp>
      <p:sp>
        <p:nvSpPr>
          <p:cNvPr id="4" name="Rectangle 2"/>
          <p:cNvSpPr txBox="1">
            <a:spLocks noChangeArrowheads="1"/>
          </p:cNvSpPr>
          <p:nvPr/>
        </p:nvSpPr>
        <p:spPr>
          <a:xfrm>
            <a:off x="0" y="1122957"/>
            <a:ext cx="9143999"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it-IT" altLang="it-IT"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0542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457199" y="1488082"/>
            <a:ext cx="8229600" cy="1143000"/>
          </a:xfrm>
        </p:spPr>
        <p:txBody>
          <a:bodyPr>
            <a:normAutofit fontScale="90000"/>
          </a:bodyPr>
          <a:lstStyle/>
          <a:p>
            <a:pPr lvl="0">
              <a:spcBef>
                <a:spcPct val="20000"/>
              </a:spcBef>
            </a:pPr>
            <a:r>
              <a:rPr lang="it-IT" sz="1800" b="1" dirty="0" smtClean="0">
                <a:solidFill>
                  <a:prstClr val="black"/>
                </a:solidFill>
                <a:latin typeface="Arial" panose="020B0604020202020204" pitchFamily="34" charset="0"/>
                <a:ea typeface="+mn-ea"/>
                <a:cs typeface="Arial" panose="020B0604020202020204" pitchFamily="34" charset="0"/>
              </a:rPr>
              <a:t> </a:t>
            </a:r>
            <a:r>
              <a:rPr lang="it-IT" sz="1800" b="1" u="sng" dirty="0">
                <a:solidFill>
                  <a:prstClr val="black"/>
                </a:solidFill>
                <a:latin typeface="Arial" panose="020B0604020202020204" pitchFamily="34" charset="0"/>
                <a:ea typeface="+mn-ea"/>
                <a:cs typeface="Arial" panose="020B0604020202020204" pitchFamily="34" charset="0"/>
              </a:rPr>
              <a:t>La responsabilità degli amministratori privi di </a:t>
            </a:r>
            <a:r>
              <a:rPr lang="it-IT" sz="1800" b="1" u="sng" dirty="0" smtClean="0">
                <a:solidFill>
                  <a:prstClr val="black"/>
                </a:solidFill>
                <a:latin typeface="Arial" panose="020B0604020202020204" pitchFamily="34" charset="0"/>
                <a:ea typeface="+mn-ea"/>
                <a:cs typeface="Arial" panose="020B0604020202020204" pitchFamily="34" charset="0"/>
              </a:rPr>
              <a:t>delega </a:t>
            </a:r>
            <a:br>
              <a:rPr lang="it-IT" sz="1800" b="1" u="sng" dirty="0" smtClean="0">
                <a:solidFill>
                  <a:prstClr val="black"/>
                </a:solidFill>
                <a:latin typeface="Arial" panose="020B0604020202020204" pitchFamily="34" charset="0"/>
                <a:ea typeface="+mn-ea"/>
                <a:cs typeface="Arial" panose="020B0604020202020204" pitchFamily="34" charset="0"/>
              </a:rPr>
            </a:br>
            <a:r>
              <a:rPr lang="it-IT" sz="1800" b="1" u="sng" dirty="0" smtClean="0">
                <a:solidFill>
                  <a:prstClr val="black"/>
                </a:solidFill>
                <a:latin typeface="Arial" panose="020B0604020202020204" pitchFamily="34" charset="0"/>
                <a:ea typeface="+mn-ea"/>
                <a:cs typeface="Arial" panose="020B0604020202020204" pitchFamily="34" charset="0"/>
              </a:rPr>
              <a:t>(segue)</a:t>
            </a:r>
            <a:r>
              <a:rPr lang="it-IT" sz="1600" b="1" u="sng" dirty="0">
                <a:solidFill>
                  <a:prstClr val="black"/>
                </a:solidFill>
                <a:latin typeface="Arial" panose="020B0604020202020204" pitchFamily="34" charset="0"/>
                <a:ea typeface="+mn-ea"/>
                <a:cs typeface="Arial" panose="020B0604020202020204" pitchFamily="34" charset="0"/>
              </a:rPr>
              <a:t/>
            </a:r>
            <a:br>
              <a:rPr lang="it-IT" sz="1600" b="1" u="sng" dirty="0">
                <a:solidFill>
                  <a:prstClr val="black"/>
                </a:solidFill>
                <a:latin typeface="Arial" panose="020B0604020202020204" pitchFamily="34" charset="0"/>
                <a:ea typeface="+mn-ea"/>
                <a:cs typeface="Arial" panose="020B0604020202020204" pitchFamily="34" charset="0"/>
              </a:rPr>
            </a:br>
            <a:endParaRPr lang="it-IT" dirty="0"/>
          </a:p>
        </p:txBody>
      </p:sp>
      <p:sp>
        <p:nvSpPr>
          <p:cNvPr id="3" name="Segnaposto contenuto 2"/>
          <p:cNvSpPr>
            <a:spLocks noGrp="1"/>
          </p:cNvSpPr>
          <p:nvPr>
            <p:ph idx="1"/>
          </p:nvPr>
        </p:nvSpPr>
        <p:spPr>
          <a:xfrm>
            <a:off x="457199" y="2059582"/>
            <a:ext cx="8229600" cy="4525963"/>
          </a:xfrm>
        </p:spPr>
        <p:txBody>
          <a:bodyPr>
            <a:normAutofit/>
          </a:bodyPr>
          <a:lstStyle/>
          <a:p>
            <a:pPr marL="0" indent="0" algn="ctr">
              <a:buNone/>
            </a:pPr>
            <a:endParaRPr lang="it-IT" sz="1600" dirty="0" smtClean="0">
              <a:latin typeface="Arial" panose="020B0604020202020204" pitchFamily="34" charset="0"/>
              <a:cs typeface="Arial" panose="020B0604020202020204" pitchFamily="34" charset="0"/>
            </a:endParaRPr>
          </a:p>
          <a:p>
            <a:pPr marL="0" indent="0" algn="just">
              <a:buNone/>
            </a:pPr>
            <a:endParaRPr lang="it-IT" sz="1600" dirty="0" smtClean="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Due questioni da valutare:</a:t>
            </a:r>
          </a:p>
          <a:p>
            <a:pPr algn="just"/>
            <a:r>
              <a:rPr lang="it-IT" sz="1600" dirty="0">
                <a:latin typeface="Arial" panose="020B0604020202020204" pitchFamily="34" charset="0"/>
                <a:cs typeface="Arial" panose="020B0604020202020204" pitchFamily="34" charset="0"/>
              </a:rPr>
              <a:t>l</a:t>
            </a:r>
            <a:r>
              <a:rPr lang="it-IT" sz="1600" dirty="0" smtClean="0">
                <a:latin typeface="Arial" panose="020B0604020202020204" pitchFamily="34" charset="0"/>
                <a:cs typeface="Arial" panose="020B0604020202020204" pitchFamily="34" charset="0"/>
              </a:rPr>
              <a:t>’unitarietà </a:t>
            </a:r>
            <a:r>
              <a:rPr lang="it-IT" sz="1600" dirty="0">
                <a:latin typeface="Arial" panose="020B0604020202020204" pitchFamily="34" charset="0"/>
                <a:cs typeface="Arial" panose="020B0604020202020204" pitchFamily="34" charset="0"/>
              </a:rPr>
              <a:t>dell’atto collegiale non implica la responsabilità penale di tutti i componenti perché questa responsabilità è per sua natura </a:t>
            </a:r>
            <a:r>
              <a:rPr lang="it-IT" sz="1600" dirty="0" smtClean="0">
                <a:latin typeface="Arial" panose="020B0604020202020204" pitchFamily="34" charset="0"/>
                <a:cs typeface="Arial" panose="020B0604020202020204" pitchFamily="34" charset="0"/>
              </a:rPr>
              <a:t>individuale;</a:t>
            </a:r>
            <a:endParaRPr lang="it-IT" sz="1600" dirty="0">
              <a:latin typeface="Arial" panose="020B0604020202020204" pitchFamily="34" charset="0"/>
              <a:cs typeface="Arial" panose="020B0604020202020204" pitchFamily="34" charset="0"/>
            </a:endParaRPr>
          </a:p>
          <a:p>
            <a:pPr algn="just"/>
            <a:r>
              <a:rPr lang="it-IT" sz="1600" dirty="0">
                <a:latin typeface="Arial" panose="020B0604020202020204" pitchFamily="34" charset="0"/>
                <a:cs typeface="Arial" panose="020B0604020202020204" pitchFamily="34" charset="0"/>
              </a:rPr>
              <a:t>c</a:t>
            </a:r>
            <a:r>
              <a:rPr lang="it-IT" sz="1600" dirty="0" smtClean="0">
                <a:latin typeface="Arial" panose="020B0604020202020204" pitchFamily="34" charset="0"/>
                <a:cs typeface="Arial" panose="020B0604020202020204" pitchFamily="34" charset="0"/>
              </a:rPr>
              <a:t>i </a:t>
            </a:r>
            <a:r>
              <a:rPr lang="it-IT" sz="1600" dirty="0">
                <a:latin typeface="Arial" panose="020B0604020202020204" pitchFamily="34" charset="0"/>
                <a:cs typeface="Arial" panose="020B0604020202020204" pitchFamily="34" charset="0"/>
              </a:rPr>
              <a:t>sono amministratori estranei alla gestione della società o che non hanno piena conoscenza ma che sono comunque gravati da obblighi, derivanti dalla combinazioni del </a:t>
            </a:r>
            <a:r>
              <a:rPr lang="it-IT" sz="1600" dirty="0" smtClean="0">
                <a:latin typeface="Arial" panose="020B0604020202020204" pitchFamily="34" charset="0"/>
                <a:cs typeface="Arial" panose="020B0604020202020204" pitchFamily="34" charset="0"/>
              </a:rPr>
              <a:t>40 c.p. </a:t>
            </a:r>
            <a:r>
              <a:rPr lang="it-IT" sz="1600" dirty="0">
                <a:latin typeface="Arial" panose="020B0604020202020204" pitchFamily="34" charset="0"/>
                <a:cs typeface="Arial" panose="020B0604020202020204" pitchFamily="34" charset="0"/>
              </a:rPr>
              <a:t>che rende assimilabile il mancato impedimento dell’evento con la </a:t>
            </a:r>
            <a:r>
              <a:rPr lang="it-IT" sz="1600" dirty="0" smtClean="0">
                <a:latin typeface="Arial" panose="020B0604020202020204" pitchFamily="34" charset="0"/>
                <a:cs typeface="Arial" panose="020B0604020202020204" pitchFamily="34" charset="0"/>
              </a:rPr>
              <a:t>causazione.</a:t>
            </a:r>
          </a:p>
          <a:p>
            <a:endParaRPr lang="it-IT" sz="1600" dirty="0" smtClean="0">
              <a:latin typeface="Arial" panose="020B0604020202020204" pitchFamily="34" charset="0"/>
              <a:cs typeface="Arial" panose="020B0604020202020204" pitchFamily="34" charset="0"/>
            </a:endParaRPr>
          </a:p>
        </p:txBody>
      </p:sp>
      <p:sp>
        <p:nvSpPr>
          <p:cNvPr id="4" name="Rectangle 2"/>
          <p:cNvSpPr txBox="1">
            <a:spLocks noChangeArrowheads="1"/>
          </p:cNvSpPr>
          <p:nvPr/>
        </p:nvSpPr>
        <p:spPr>
          <a:xfrm>
            <a:off x="0" y="1122957"/>
            <a:ext cx="9143999"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it-IT" altLang="it-IT"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7414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1122957"/>
            <a:ext cx="9143999" cy="482632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it-IT" altLang="it-IT" sz="2800" b="1" dirty="0">
              <a:latin typeface="Arial" panose="020B0604020202020204" pitchFamily="34" charset="0"/>
              <a:cs typeface="Arial" panose="020B0604020202020204" pitchFamily="34" charset="0"/>
            </a:endParaRPr>
          </a:p>
        </p:txBody>
      </p:sp>
      <p:sp>
        <p:nvSpPr>
          <p:cNvPr id="7" name="Segnaposto contenuto 6"/>
          <p:cNvSpPr>
            <a:spLocks noGrp="1"/>
          </p:cNvSpPr>
          <p:nvPr>
            <p:ph idx="1"/>
          </p:nvPr>
        </p:nvSpPr>
        <p:spPr>
          <a:xfrm>
            <a:off x="457199" y="1844824"/>
            <a:ext cx="8229600" cy="4680520"/>
          </a:xfrm>
        </p:spPr>
        <p:txBody>
          <a:bodyPr>
            <a:normAutofit fontScale="85000" lnSpcReduction="20000"/>
          </a:bodyPr>
          <a:lstStyle/>
          <a:p>
            <a:pPr marL="0" indent="0" algn="just">
              <a:buNone/>
            </a:pPr>
            <a:r>
              <a:rPr lang="it-IT" sz="1600" dirty="0" smtClean="0">
                <a:latin typeface="Arial" panose="020B0604020202020204" pitchFamily="34" charset="0"/>
                <a:cs typeface="Arial" panose="020B0604020202020204" pitchFamily="34" charset="0"/>
              </a:rPr>
              <a:t>Prima della riforma diritto societario 6/2003 c’era ampio dovere di vigilanza sull’andamento della gestione con obbligo di attivarsi per impedire il compimento di atti pregiudizievoli o di attenuarne le conseguenze: nell’ipotesi di mala </a:t>
            </a:r>
            <a:r>
              <a:rPr lang="it-IT" sz="1600" dirty="0" err="1" smtClean="0">
                <a:latin typeface="Arial" panose="020B0604020202020204" pitchFamily="34" charset="0"/>
                <a:cs typeface="Arial" panose="020B0604020202020204" pitchFamily="34" charset="0"/>
              </a:rPr>
              <a:t>gestio</a:t>
            </a:r>
            <a:r>
              <a:rPr lang="it-IT" sz="1600" dirty="0" smtClean="0">
                <a:latin typeface="Arial" panose="020B0604020202020204" pitchFamily="34" charset="0"/>
                <a:cs typeface="Arial" panose="020B0604020202020204" pitchFamily="34" charset="0"/>
              </a:rPr>
              <a:t>, tutti i componenti rispondevano dei danni patiti dalla società; </a:t>
            </a:r>
          </a:p>
          <a:p>
            <a:pPr marL="0" indent="0" algn="just">
              <a:buNone/>
            </a:pPr>
            <a:r>
              <a:rPr lang="it-IT" sz="1600" dirty="0" smtClean="0">
                <a:latin typeface="Arial" panose="020B0604020202020204" pitchFamily="34" charset="0"/>
                <a:cs typeface="Arial" panose="020B0604020202020204" pitchFamily="34" charset="0"/>
              </a:rPr>
              <a:t>Poi cambia lo standard di diligenza ex 2392 c.c.: da diligenza del mandatario a quella richiesta dalla natura dell’incarico ed alle specifiche competenze possedute, sostituzione del dovere di vigilanza a l’obbligo di valutare la gestione agendo in modo informato.</a:t>
            </a:r>
          </a:p>
          <a:p>
            <a:pPr marL="0" indent="0" algn="just">
              <a:buNone/>
            </a:pPr>
            <a:endParaRPr lang="it-IT" sz="1600" dirty="0">
              <a:latin typeface="Arial" panose="020B0604020202020204" pitchFamily="34" charset="0"/>
              <a:cs typeface="Arial" panose="020B0604020202020204" pitchFamily="34" charset="0"/>
            </a:endParaRPr>
          </a:p>
          <a:p>
            <a:pPr algn="just"/>
            <a:r>
              <a:rPr lang="it-IT" sz="1600" dirty="0" smtClean="0">
                <a:latin typeface="Arial" panose="020B0604020202020204" pitchFamily="34" charset="0"/>
                <a:cs typeface="Arial" panose="020B0604020202020204" pitchFamily="34" charset="0"/>
              </a:rPr>
              <a:t>Ante riforma: bastava la prova dell’avvenuta rappresentazione ove vi fossero state circostanze di fatto così gravi da allertare l’amministrazione dell’esistenza di illeciti;</a:t>
            </a:r>
          </a:p>
          <a:p>
            <a:pPr algn="just"/>
            <a:r>
              <a:rPr lang="it-IT" sz="1600" dirty="0" err="1">
                <a:latin typeface="Arial" panose="020B0604020202020204" pitchFamily="34" charset="0"/>
                <a:cs typeface="Arial" panose="020B0604020202020204" pitchFamily="34" charset="0"/>
              </a:rPr>
              <a:t>Cass</a:t>
            </a:r>
            <a:r>
              <a:rPr lang="it-IT" sz="1600" dirty="0">
                <a:latin typeface="Arial" panose="020B0604020202020204" pitchFamily="34" charset="0"/>
                <a:cs typeface="Arial" panose="020B0604020202020204" pitchFamily="34" charset="0"/>
              </a:rPr>
              <a:t>. Pen. </a:t>
            </a:r>
            <a:r>
              <a:rPr lang="it-IT" sz="1600" dirty="0" smtClean="0">
                <a:latin typeface="Arial" panose="020B0604020202020204" pitchFamily="34" charset="0"/>
                <a:cs typeface="Arial" panose="020B0604020202020204" pitchFamily="34" charset="0"/>
              </a:rPr>
              <a:t>n.23383/2007: </a:t>
            </a:r>
            <a:r>
              <a:rPr lang="it-IT" sz="1600" dirty="0">
                <a:latin typeface="Arial" panose="020B0604020202020204" pitchFamily="34" charset="0"/>
                <a:cs typeface="Arial" panose="020B0604020202020204" pitchFamily="34" charset="0"/>
              </a:rPr>
              <a:t>Individua due momenti distinti: </a:t>
            </a:r>
            <a:r>
              <a:rPr lang="it-IT" sz="1600" u="sng" dirty="0">
                <a:latin typeface="Arial" panose="020B0604020202020204" pitchFamily="34" charset="0"/>
                <a:cs typeface="Arial" panose="020B0604020202020204" pitchFamily="34" charset="0"/>
              </a:rPr>
              <a:t>la rappresentazione </a:t>
            </a:r>
            <a:r>
              <a:rPr lang="it-IT" sz="1600" dirty="0">
                <a:latin typeface="Arial" panose="020B0604020202020204" pitchFamily="34" charset="0"/>
                <a:cs typeface="Arial" panose="020B0604020202020204" pitchFamily="34" charset="0"/>
              </a:rPr>
              <a:t>dell’evento nella sua portata illecita e </a:t>
            </a:r>
            <a:r>
              <a:rPr lang="it-IT" sz="1600" u="sng" dirty="0">
                <a:latin typeface="Arial" panose="020B0604020202020204" pitchFamily="34" charset="0"/>
                <a:cs typeface="Arial" panose="020B0604020202020204" pitchFamily="34" charset="0"/>
              </a:rPr>
              <a:t>la consapevole accettazione</a:t>
            </a:r>
            <a:r>
              <a:rPr lang="it-IT" sz="1600" dirty="0">
                <a:latin typeface="Arial" panose="020B0604020202020204" pitchFamily="34" charset="0"/>
                <a:cs typeface="Arial" panose="020B0604020202020204" pitchFamily="34" charset="0"/>
              </a:rPr>
              <a:t> delle condotte impeditive imposte. Non può esserci equiparazione tra conoscenza e conoscibilità</a:t>
            </a:r>
            <a:r>
              <a:rPr lang="it-IT" sz="1600" dirty="0" smtClean="0">
                <a:latin typeface="Arial" panose="020B0604020202020204" pitchFamily="34" charset="0"/>
                <a:cs typeface="Arial" panose="020B0604020202020204" pitchFamily="34" charset="0"/>
              </a:rPr>
              <a:t>.</a:t>
            </a:r>
          </a:p>
          <a:p>
            <a:pPr algn="just"/>
            <a:r>
              <a:rPr lang="it-IT" sz="1600" dirty="0" err="1">
                <a:latin typeface="Arial" panose="020B0604020202020204" pitchFamily="34" charset="0"/>
                <a:cs typeface="Arial" panose="020B0604020202020204" pitchFamily="34" charset="0"/>
              </a:rPr>
              <a:t>Cass</a:t>
            </a:r>
            <a:r>
              <a:rPr lang="it-IT" sz="1600" dirty="0">
                <a:latin typeface="Arial" panose="020B0604020202020204" pitchFamily="34" charset="0"/>
                <a:cs typeface="Arial" panose="020B0604020202020204" pitchFamily="34" charset="0"/>
              </a:rPr>
              <a:t>. Pen. </a:t>
            </a:r>
            <a:r>
              <a:rPr lang="it-IT" sz="1600" dirty="0" smtClean="0">
                <a:latin typeface="Arial" panose="020B0604020202020204" pitchFamily="34" charset="0"/>
                <a:cs typeface="Arial" panose="020B0604020202020204" pitchFamily="34" charset="0"/>
              </a:rPr>
              <a:t>n.41136/2010 </a:t>
            </a:r>
            <a:r>
              <a:rPr lang="it-IT" sz="1600" dirty="0">
                <a:latin typeface="Arial" panose="020B0604020202020204" pitchFamily="34" charset="0"/>
                <a:cs typeface="Arial" panose="020B0604020202020204" pitchFamily="34" charset="0"/>
              </a:rPr>
              <a:t>quinta </a:t>
            </a:r>
            <a:r>
              <a:rPr lang="it-IT" sz="1600" dirty="0" smtClean="0">
                <a:latin typeface="Arial" panose="020B0604020202020204" pitchFamily="34" charset="0"/>
                <a:cs typeface="Arial" panose="020B0604020202020204" pitchFamily="34" charset="0"/>
              </a:rPr>
              <a:t>sezione, n.7088/2011: se </a:t>
            </a:r>
            <a:r>
              <a:rPr lang="it-IT" sz="1600" dirty="0">
                <a:latin typeface="Arial" panose="020B0604020202020204" pitchFamily="34" charset="0"/>
                <a:cs typeface="Arial" panose="020B0604020202020204" pitchFamily="34" charset="0"/>
              </a:rPr>
              <a:t>i segnali di allarme possono essere dimostrativi della </a:t>
            </a:r>
            <a:r>
              <a:rPr lang="it-IT" sz="1600" u="sng" dirty="0">
                <a:latin typeface="Arial" panose="020B0604020202020204" pitchFamily="34" charset="0"/>
                <a:cs typeface="Arial" panose="020B0604020202020204" pitchFamily="34" charset="0"/>
              </a:rPr>
              <a:t>rappresentazione del fatto illecito non possono invece essere rappresentativi del dolo</a:t>
            </a:r>
            <a:r>
              <a:rPr lang="it-IT" sz="1600" dirty="0" smtClean="0">
                <a:latin typeface="Arial" panose="020B0604020202020204" pitchFamily="34" charset="0"/>
                <a:cs typeface="Arial" panose="020B0604020202020204" pitchFamily="34" charset="0"/>
              </a:rPr>
              <a:t>.</a:t>
            </a:r>
          </a:p>
          <a:p>
            <a:pPr algn="just"/>
            <a:r>
              <a:rPr lang="it-IT" sz="1600" dirty="0" err="1" smtClean="0">
                <a:latin typeface="Arial" panose="020B0604020202020204" pitchFamily="34" charset="0"/>
                <a:cs typeface="Arial" panose="020B0604020202020204" pitchFamily="34" charset="0"/>
              </a:rPr>
              <a:t>Cass</a:t>
            </a:r>
            <a:r>
              <a:rPr lang="it-IT" sz="1600" dirty="0" smtClean="0">
                <a:latin typeface="Arial" panose="020B0604020202020204" pitchFamily="34" charset="0"/>
                <a:cs typeface="Arial" panose="020B0604020202020204" pitchFamily="34" charset="0"/>
              </a:rPr>
              <a:t>. Pen. n.42519/2012: ai fini della configurabilità del concorso per omesso impedimento dell’amministratore privo di delega è necessaria </a:t>
            </a:r>
            <a:r>
              <a:rPr lang="it-IT" sz="1600" u="sng" dirty="0" smtClean="0">
                <a:latin typeface="Arial" panose="020B0604020202020204" pitchFamily="34" charset="0"/>
                <a:cs typeface="Arial" panose="020B0604020202020204" pitchFamily="34" charset="0"/>
              </a:rPr>
              <a:t>la prova della concreta conoscenza </a:t>
            </a:r>
            <a:r>
              <a:rPr lang="it-IT" sz="1600" dirty="0" smtClean="0">
                <a:latin typeface="Arial" panose="020B0604020202020204" pitchFamily="34" charset="0"/>
                <a:cs typeface="Arial" panose="020B0604020202020204" pitchFamily="34" charset="0"/>
              </a:rPr>
              <a:t>(e non della mera conoscibilità) nonché della volontaria omissione di attivarsi per scongiurare l’evento. </a:t>
            </a:r>
            <a:endParaRPr lang="it-IT" sz="1600" dirty="0">
              <a:latin typeface="Arial" panose="020B0604020202020204" pitchFamily="34" charset="0"/>
              <a:cs typeface="Arial" panose="020B0604020202020204" pitchFamily="34" charset="0"/>
            </a:endParaRPr>
          </a:p>
          <a:p>
            <a:pPr algn="just"/>
            <a:r>
              <a:rPr lang="it-IT" sz="1600" dirty="0" err="1" smtClean="0">
                <a:latin typeface="Arial" panose="020B0604020202020204" pitchFamily="34" charset="0"/>
                <a:cs typeface="Arial" panose="020B0604020202020204" pitchFamily="34" charset="0"/>
              </a:rPr>
              <a:t>Cass</a:t>
            </a:r>
            <a:r>
              <a:rPr lang="it-IT" sz="1600" dirty="0" smtClean="0">
                <a:latin typeface="Arial" panose="020B0604020202020204" pitchFamily="34" charset="0"/>
                <a:cs typeface="Arial" panose="020B0604020202020204" pitchFamily="34" charset="0"/>
              </a:rPr>
              <a:t>. Pen. n</a:t>
            </a:r>
            <a:r>
              <a:rPr lang="it-IT" sz="1600" dirty="0">
                <a:latin typeface="Arial" panose="020B0604020202020204" pitchFamily="34" charset="0"/>
                <a:cs typeface="Arial" panose="020B0604020202020204" pitchFamily="34" charset="0"/>
              </a:rPr>
              <a:t>. </a:t>
            </a:r>
            <a:r>
              <a:rPr lang="it-IT" sz="1600" dirty="0" smtClean="0">
                <a:latin typeface="Arial" panose="020B0604020202020204" pitchFamily="34" charset="0"/>
                <a:cs typeface="Arial" panose="020B0604020202020204" pitchFamily="34" charset="0"/>
              </a:rPr>
              <a:t>30333/2016 «In </a:t>
            </a:r>
            <a:r>
              <a:rPr lang="it-IT" sz="1600" dirty="0">
                <a:latin typeface="Arial" panose="020B0604020202020204" pitchFamily="34" charset="0"/>
                <a:cs typeface="Arial" panose="020B0604020202020204" pitchFamily="34" charset="0"/>
              </a:rPr>
              <a:t>capo all'amministratore non operativo non è configurabile uno specifico obbligo di vigilanza sugli atti compiuti dal delegato alla gestione, dovendo egli "valutare" l'andamento della gestione della società </a:t>
            </a:r>
            <a:r>
              <a:rPr lang="it-IT" sz="1600" u="sng" dirty="0">
                <a:latin typeface="Arial" panose="020B0604020202020204" pitchFamily="34" charset="0"/>
                <a:cs typeface="Arial" panose="020B0604020202020204" pitchFamily="34" charset="0"/>
              </a:rPr>
              <a:t>in base alle informazioni </a:t>
            </a:r>
            <a:r>
              <a:rPr lang="it-IT" sz="1600" u="sng" dirty="0" smtClean="0">
                <a:latin typeface="Arial" panose="020B0604020202020204" pitchFamily="34" charset="0"/>
                <a:cs typeface="Arial" panose="020B0604020202020204" pitchFamily="34" charset="0"/>
              </a:rPr>
              <a:t>ricevute</a:t>
            </a:r>
            <a:r>
              <a:rPr lang="it-IT" sz="1600" dirty="0" smtClean="0">
                <a:latin typeface="Arial" panose="020B0604020202020204" pitchFamily="34" charset="0"/>
                <a:cs typeface="Arial" panose="020B0604020202020204" pitchFamily="34" charset="0"/>
              </a:rPr>
              <a:t>, </a:t>
            </a:r>
            <a:r>
              <a:rPr lang="it-IT" sz="1600" dirty="0">
                <a:latin typeface="Arial" panose="020B0604020202020204" pitchFamily="34" charset="0"/>
                <a:cs typeface="Arial" panose="020B0604020202020204" pitchFamily="34" charset="0"/>
              </a:rPr>
              <a:t>informazioni che costituiscono </a:t>
            </a:r>
            <a:r>
              <a:rPr lang="it-IT" sz="1600" u="sng" dirty="0">
                <a:latin typeface="Arial" panose="020B0604020202020204" pitchFamily="34" charset="0"/>
                <a:cs typeface="Arial" panose="020B0604020202020204" pitchFamily="34" charset="0"/>
              </a:rPr>
              <a:t>il fondamento dell'obbligo di attivarsi</a:t>
            </a:r>
            <a:r>
              <a:rPr lang="it-IT" sz="1600" dirty="0">
                <a:latin typeface="Arial" panose="020B0604020202020204" pitchFamily="34" charset="0"/>
                <a:cs typeface="Arial" panose="020B0604020202020204" pitchFamily="34" charset="0"/>
              </a:rPr>
              <a:t> per impedire eventi dannosi e della conseguente responsabilità penale ex art. 40, comma 2, c.p</a:t>
            </a:r>
            <a:r>
              <a:rPr lang="it-IT" sz="1600" dirty="0" smtClean="0">
                <a:latin typeface="Arial" panose="020B0604020202020204" pitchFamily="34" charset="0"/>
                <a:cs typeface="Arial" panose="020B0604020202020204" pitchFamily="34" charset="0"/>
              </a:rPr>
              <a:t>.»</a:t>
            </a:r>
            <a:endParaRPr lang="it-IT" sz="1600" dirty="0">
              <a:latin typeface="Arial" panose="020B0604020202020204" pitchFamily="34" charset="0"/>
              <a:cs typeface="Arial" panose="020B0604020202020204" pitchFamily="34" charset="0"/>
            </a:endParaRPr>
          </a:p>
          <a:p>
            <a:pPr marL="0" indent="0" algn="just">
              <a:buNone/>
            </a:pPr>
            <a:endParaRPr lang="it-IT" sz="1600" dirty="0"/>
          </a:p>
          <a:p>
            <a:endParaRPr lang="it-IT" sz="1600" dirty="0" smtClean="0">
              <a:latin typeface="Arial" panose="020B0604020202020204" pitchFamily="34" charset="0"/>
              <a:cs typeface="Arial" panose="020B0604020202020204" pitchFamily="34" charset="0"/>
            </a:endParaRPr>
          </a:p>
          <a:p>
            <a:endParaRPr lang="it-IT" sz="1600" dirty="0" smtClean="0">
              <a:latin typeface="Arial" panose="020B0604020202020204" pitchFamily="34" charset="0"/>
              <a:cs typeface="Arial" panose="020B0604020202020204" pitchFamily="34" charset="0"/>
            </a:endParaRPr>
          </a:p>
        </p:txBody>
      </p:sp>
      <p:sp>
        <p:nvSpPr>
          <p:cNvPr id="5" name="Titolo 5"/>
          <p:cNvSpPr>
            <a:spLocks noGrp="1"/>
          </p:cNvSpPr>
          <p:nvPr>
            <p:ph type="title"/>
          </p:nvPr>
        </p:nvSpPr>
        <p:spPr>
          <a:xfrm>
            <a:off x="426366" y="1196752"/>
            <a:ext cx="8291265" cy="720080"/>
          </a:xfrm>
        </p:spPr>
        <p:txBody>
          <a:bodyPr>
            <a:noAutofit/>
          </a:bodyPr>
          <a:lstStyle/>
          <a:p>
            <a:pPr lvl="0">
              <a:spcBef>
                <a:spcPct val="20000"/>
              </a:spcBef>
            </a:pPr>
            <a:r>
              <a:rPr lang="it-IT" sz="1600" b="1" u="sng" dirty="0" smtClean="0">
                <a:solidFill>
                  <a:prstClr val="black"/>
                </a:solidFill>
                <a:latin typeface="Arial" panose="020B0604020202020204" pitchFamily="34" charset="0"/>
                <a:ea typeface="+mn-ea"/>
                <a:cs typeface="Arial" panose="020B0604020202020204" pitchFamily="34" charset="0"/>
              </a:rPr>
              <a:t/>
            </a:r>
            <a:br>
              <a:rPr lang="it-IT" sz="1600" b="1" u="sng" dirty="0" smtClean="0">
                <a:solidFill>
                  <a:prstClr val="black"/>
                </a:solidFill>
                <a:latin typeface="Arial" panose="020B0604020202020204" pitchFamily="34" charset="0"/>
                <a:ea typeface="+mn-ea"/>
                <a:cs typeface="Arial" panose="020B0604020202020204" pitchFamily="34" charset="0"/>
              </a:rPr>
            </a:br>
            <a:r>
              <a:rPr lang="it-IT" sz="1800" b="1" u="sng" dirty="0">
                <a:solidFill>
                  <a:prstClr val="black"/>
                </a:solidFill>
                <a:latin typeface="Arial" panose="020B0604020202020204" pitchFamily="34" charset="0"/>
                <a:ea typeface="+mn-ea"/>
                <a:cs typeface="Arial" panose="020B0604020202020204" pitchFamily="34" charset="0"/>
              </a:rPr>
              <a:t/>
            </a:r>
            <a:br>
              <a:rPr lang="it-IT" sz="1800" b="1" u="sng" dirty="0">
                <a:solidFill>
                  <a:prstClr val="black"/>
                </a:solidFill>
                <a:latin typeface="Arial" panose="020B0604020202020204" pitchFamily="34" charset="0"/>
                <a:ea typeface="+mn-ea"/>
                <a:cs typeface="Arial" panose="020B0604020202020204" pitchFamily="34" charset="0"/>
              </a:rPr>
            </a:br>
            <a:r>
              <a:rPr lang="it-IT" sz="1800" b="1" u="sng" dirty="0" smtClean="0">
                <a:solidFill>
                  <a:prstClr val="black"/>
                </a:solidFill>
                <a:latin typeface="Arial" panose="020B0604020202020204" pitchFamily="34" charset="0"/>
                <a:ea typeface="+mn-ea"/>
                <a:cs typeface="Arial" panose="020B0604020202020204" pitchFamily="34" charset="0"/>
              </a:rPr>
              <a:t>L’evoluzione della giurisprudenza:</a:t>
            </a:r>
            <a:r>
              <a:rPr lang="it-IT" sz="1600" b="1" u="sng" dirty="0" smtClean="0">
                <a:solidFill>
                  <a:prstClr val="black"/>
                </a:solidFill>
                <a:latin typeface="Arial" panose="020B0604020202020204" pitchFamily="34" charset="0"/>
                <a:ea typeface="+mn-ea"/>
                <a:cs typeface="Arial" panose="020B0604020202020204" pitchFamily="34" charset="0"/>
              </a:rPr>
              <a:t/>
            </a:r>
            <a:br>
              <a:rPr lang="it-IT" sz="1600" b="1" u="sng" dirty="0" smtClean="0">
                <a:solidFill>
                  <a:prstClr val="black"/>
                </a:solidFill>
                <a:latin typeface="Arial" panose="020B0604020202020204" pitchFamily="34" charset="0"/>
                <a:ea typeface="+mn-ea"/>
                <a:cs typeface="Arial" panose="020B0604020202020204" pitchFamily="34" charset="0"/>
              </a:rPr>
            </a:br>
            <a:endParaRPr lang="it-IT" dirty="0"/>
          </a:p>
        </p:txBody>
      </p:sp>
    </p:spTree>
    <p:extLst>
      <p:ext uri="{BB962C8B-B14F-4D97-AF65-F5344CB8AC3E}">
        <p14:creationId xmlns:p14="http://schemas.microsoft.com/office/powerpoint/2010/main" val="731370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340768"/>
            <a:ext cx="8229600" cy="1070992"/>
          </a:xfrm>
        </p:spPr>
        <p:txBody>
          <a:bodyPr>
            <a:normAutofit fontScale="90000"/>
          </a:bodyPr>
          <a:lstStyle/>
          <a:p>
            <a:pPr lvl="0">
              <a:spcBef>
                <a:spcPct val="20000"/>
              </a:spcBef>
            </a:pPr>
            <a:r>
              <a:rPr lang="it-IT" sz="1500" b="1" dirty="0" smtClean="0">
                <a:solidFill>
                  <a:prstClr val="black"/>
                </a:solidFill>
                <a:latin typeface="Arial" panose="020B0604020202020204" pitchFamily="34" charset="0"/>
                <a:ea typeface="+mn-ea"/>
                <a:cs typeface="Arial" panose="020B0604020202020204" pitchFamily="34" charset="0"/>
              </a:rPr>
              <a:t/>
            </a:r>
            <a:br>
              <a:rPr lang="it-IT" sz="1500" b="1" dirty="0" smtClean="0">
                <a:solidFill>
                  <a:prstClr val="black"/>
                </a:solidFill>
                <a:latin typeface="Arial" panose="020B0604020202020204" pitchFamily="34" charset="0"/>
                <a:ea typeface="+mn-ea"/>
                <a:cs typeface="Arial" panose="020B0604020202020204" pitchFamily="34" charset="0"/>
              </a:rPr>
            </a:br>
            <a:r>
              <a:rPr lang="it-IT" sz="2000" b="1" dirty="0" smtClean="0">
                <a:solidFill>
                  <a:prstClr val="black"/>
                </a:solidFill>
                <a:latin typeface="Arial" panose="020B0604020202020204" pitchFamily="34" charset="0"/>
                <a:ea typeface="+mn-ea"/>
                <a:cs typeface="Arial" panose="020B0604020202020204" pitchFamily="34" charset="0"/>
              </a:rPr>
              <a:t>3. </a:t>
            </a:r>
            <a:r>
              <a:rPr lang="it-IT" sz="2000" b="1" u="sng" dirty="0" smtClean="0">
                <a:solidFill>
                  <a:prstClr val="black"/>
                </a:solidFill>
                <a:latin typeface="Arial" panose="020B0604020202020204" pitchFamily="34" charset="0"/>
                <a:ea typeface="+mn-ea"/>
                <a:cs typeface="Arial" panose="020B0604020202020204" pitchFamily="34" charset="0"/>
              </a:rPr>
              <a:t>Responsabilità </a:t>
            </a:r>
            <a:r>
              <a:rPr lang="it-IT" sz="2000" b="1" u="sng" dirty="0">
                <a:solidFill>
                  <a:prstClr val="black"/>
                </a:solidFill>
                <a:latin typeface="Arial" panose="020B0604020202020204" pitchFamily="34" charset="0"/>
                <a:ea typeface="+mn-ea"/>
                <a:cs typeface="Arial" panose="020B0604020202020204" pitchFamily="34" charset="0"/>
              </a:rPr>
              <a:t>in capo all’amministratore di diritto per omesso impedimento dei reati commessi dall’amministratore di fatto</a:t>
            </a:r>
            <a:r>
              <a:rPr lang="it-IT" sz="1800" b="1" u="sng" dirty="0">
                <a:solidFill>
                  <a:prstClr val="black"/>
                </a:solidFill>
                <a:latin typeface="Arial" panose="020B0604020202020204" pitchFamily="34" charset="0"/>
                <a:ea typeface="+mn-ea"/>
                <a:cs typeface="Arial" panose="020B0604020202020204" pitchFamily="34" charset="0"/>
              </a:rPr>
              <a:t/>
            </a:r>
            <a:br>
              <a:rPr lang="it-IT" sz="1800" b="1" u="sng" dirty="0">
                <a:solidFill>
                  <a:prstClr val="black"/>
                </a:solidFill>
                <a:latin typeface="Arial" panose="020B0604020202020204" pitchFamily="34" charset="0"/>
                <a:ea typeface="+mn-ea"/>
                <a:cs typeface="Arial" panose="020B0604020202020204" pitchFamily="34" charset="0"/>
              </a:rPr>
            </a:br>
            <a:endParaRPr lang="it-IT" sz="1800" u="sng" dirty="0"/>
          </a:p>
        </p:txBody>
      </p:sp>
      <p:sp>
        <p:nvSpPr>
          <p:cNvPr id="3" name="Segnaposto contenuto 2"/>
          <p:cNvSpPr>
            <a:spLocks noGrp="1"/>
          </p:cNvSpPr>
          <p:nvPr>
            <p:ph idx="1"/>
          </p:nvPr>
        </p:nvSpPr>
        <p:spPr>
          <a:xfrm>
            <a:off x="457200" y="2060848"/>
            <a:ext cx="8229600" cy="4536504"/>
          </a:xfrm>
        </p:spPr>
        <p:txBody>
          <a:bodyPr>
            <a:normAutofit fontScale="92500" lnSpcReduction="10000"/>
          </a:bodyPr>
          <a:lstStyle/>
          <a:p>
            <a:pPr algn="just"/>
            <a:endParaRPr lang="it-IT" sz="1500" dirty="0" smtClean="0">
              <a:latin typeface="Arial" panose="020B0604020202020204" pitchFamily="34" charset="0"/>
              <a:cs typeface="Arial" panose="020B0604020202020204" pitchFamily="34" charset="0"/>
            </a:endParaRPr>
          </a:p>
          <a:p>
            <a:pPr algn="just"/>
            <a:r>
              <a:rPr lang="it-IT" sz="1500" dirty="0" smtClean="0">
                <a:latin typeface="Arial" panose="020B0604020202020204" pitchFamily="34" charset="0"/>
                <a:cs typeface="Arial" panose="020B0604020202020204" pitchFamily="34" charset="0"/>
              </a:rPr>
              <a:t>Sentenza </a:t>
            </a:r>
            <a:r>
              <a:rPr lang="it-IT" sz="1500" dirty="0">
                <a:latin typeface="Arial" panose="020B0604020202020204" pitchFamily="34" charset="0"/>
                <a:cs typeface="Arial" panose="020B0604020202020204" pitchFamily="34" charset="0"/>
              </a:rPr>
              <a:t>Corte d’appello Aquila 30 gennaio 2017 (ud. 25 gennaio 2017) </a:t>
            </a:r>
            <a:r>
              <a:rPr lang="it-IT" sz="1500" dirty="0" smtClean="0">
                <a:latin typeface="Arial" panose="020B0604020202020204" pitchFamily="34" charset="0"/>
                <a:cs typeface="Arial" panose="020B0604020202020204" pitchFamily="34" charset="0"/>
              </a:rPr>
              <a:t>n.101 </a:t>
            </a:r>
            <a:r>
              <a:rPr lang="it-IT" sz="1500" i="1" dirty="0" smtClean="0">
                <a:latin typeface="Arial" panose="020B0604020202020204" pitchFamily="34" charset="0"/>
                <a:cs typeface="Arial" panose="020B0604020202020204" pitchFamily="34" charset="0"/>
              </a:rPr>
              <a:t>«la </a:t>
            </a:r>
            <a:r>
              <a:rPr lang="it-IT" sz="1500" i="1" dirty="0">
                <a:latin typeface="Arial" panose="020B0604020202020204" pitchFamily="34" charset="0"/>
                <a:cs typeface="Arial" panose="020B0604020202020204" pitchFamily="34" charset="0"/>
              </a:rPr>
              <a:t>mera omissione degli obblighi gravanti sull’amministratore di diritto consente solo un addebito di colpa, non potendosene dedurre automaticamente la consapevolezza della commissione del reato di bancarotta fraudolenta documentale che necessita del dolo anche in capo al soggetto cui si addebita il mancato impedimento ex art. 40 </a:t>
            </a:r>
            <a:r>
              <a:rPr lang="it-IT" sz="1500" i="1" dirty="0" err="1">
                <a:latin typeface="Arial" panose="020B0604020202020204" pitchFamily="34" charset="0"/>
                <a:cs typeface="Arial" panose="020B0604020202020204" pitchFamily="34" charset="0"/>
              </a:rPr>
              <a:t>cpv</a:t>
            </a:r>
            <a:r>
              <a:rPr lang="it-IT" sz="1500" i="1" dirty="0">
                <a:latin typeface="Arial" panose="020B0604020202020204" pitchFamily="34" charset="0"/>
                <a:cs typeface="Arial" panose="020B0604020202020204" pitchFamily="34" charset="0"/>
              </a:rPr>
              <a:t> </a:t>
            </a:r>
            <a:r>
              <a:rPr lang="it-IT" sz="1500" i="1" dirty="0" err="1">
                <a:latin typeface="Arial" panose="020B0604020202020204" pitchFamily="34" charset="0"/>
                <a:cs typeface="Arial" panose="020B0604020202020204" pitchFamily="34" charset="0"/>
              </a:rPr>
              <a:t>cp</a:t>
            </a:r>
            <a:r>
              <a:rPr lang="it-IT" sz="1500" i="1" dirty="0" smtClean="0">
                <a:latin typeface="Arial" panose="020B0604020202020204" pitchFamily="34" charset="0"/>
                <a:cs typeface="Arial" panose="020B0604020202020204" pitchFamily="34" charset="0"/>
              </a:rPr>
              <a:t>.»; </a:t>
            </a:r>
          </a:p>
          <a:p>
            <a:pPr marL="0" indent="0" algn="just">
              <a:buNone/>
            </a:pPr>
            <a:endParaRPr lang="it-IT" sz="1500" i="1" dirty="0" smtClean="0">
              <a:latin typeface="Arial" panose="020B0604020202020204" pitchFamily="34" charset="0"/>
              <a:cs typeface="Arial" panose="020B0604020202020204" pitchFamily="34" charset="0"/>
            </a:endParaRPr>
          </a:p>
          <a:p>
            <a:pPr algn="just"/>
            <a:r>
              <a:rPr lang="it-IT" sz="1500" dirty="0" err="1">
                <a:latin typeface="Arial" panose="020B0604020202020204" pitchFamily="34" charset="0"/>
                <a:cs typeface="Arial" panose="020B0604020202020204" pitchFamily="34" charset="0"/>
              </a:rPr>
              <a:t>Cass</a:t>
            </a:r>
            <a:r>
              <a:rPr lang="it-IT" sz="1500" dirty="0">
                <a:latin typeface="Arial" panose="020B0604020202020204" pitchFamily="34" charset="0"/>
                <a:cs typeface="Arial" panose="020B0604020202020204" pitchFamily="34" charset="0"/>
              </a:rPr>
              <a:t>. Pen., sez. V, 28/05/2014, n. </a:t>
            </a:r>
            <a:r>
              <a:rPr lang="it-IT" sz="1500" dirty="0" smtClean="0">
                <a:latin typeface="Arial" panose="020B0604020202020204" pitchFamily="34" charset="0"/>
                <a:cs typeface="Arial" panose="020B0604020202020204" pitchFamily="34" charset="0"/>
              </a:rPr>
              <a:t>44826 «</a:t>
            </a:r>
            <a:r>
              <a:rPr lang="it-IT" sz="1500" i="1" dirty="0" smtClean="0">
                <a:latin typeface="Arial" panose="020B0604020202020204" pitchFamily="34" charset="0"/>
                <a:cs typeface="Arial" panose="020B0604020202020204" pitchFamily="34" charset="0"/>
              </a:rPr>
              <a:t>Sussiste la responsabilità dell'amministratore di diritto, a titolo di concorso nel reato di bancarotta fraudolenta patrimoniale, con l'amministratore di fatto </a:t>
            </a:r>
            <a:r>
              <a:rPr lang="it-IT" sz="1500" i="1" u="sng" dirty="0" smtClean="0">
                <a:latin typeface="Arial" panose="020B0604020202020204" pitchFamily="34" charset="0"/>
                <a:cs typeface="Arial" panose="020B0604020202020204" pitchFamily="34" charset="0"/>
              </a:rPr>
              <a:t>non già ed esclusivamente in virtù della posizione formale rivestita all'interno della società, ma in ragione della condotta omissiva dallo stesso posta in essere, consistente nel non avere impedito, ex art. 40, comma 2, c.p., l'evento che aveva l'obbligo giuridico di impedire </a:t>
            </a:r>
            <a:r>
              <a:rPr lang="it-IT" sz="1500" i="1" dirty="0" smtClean="0">
                <a:latin typeface="Arial" panose="020B0604020202020204" pitchFamily="34" charset="0"/>
                <a:cs typeface="Arial" panose="020B0604020202020204" pitchFamily="34" charset="0"/>
              </a:rPr>
              <a:t>e cioè nel mancato esercizio dei poteri di gestione della società e di controllo sull'operato dell'amministratore di fatto, connaturati alla carica rivestita. (In applicazione del principio di cui in massima la S.C. ha ritenuto immune da censure la decisione con cui il giudice di merito riteneva sussistente il concorso dell'amministratore di diritto con quello di fatto in ordine al reato di bancarotta fraudolenta patrimoniale, rilevando che la consapevolezza delle attività distrattive e la mancata volontà di impedirle era dimostrata dalla circostanza che egli ricopriva tale carica quando vennero perfezionati gli atti di compravendita - che necessitavano della sua partecipazione - dei beni della società fallita, venduti per un prezzo inferiore al loro valore e rivenduti dalla società acquirente a prezzi notevolmente superiori)</a:t>
            </a:r>
            <a:r>
              <a:rPr lang="it-IT" sz="1500" dirty="0" smtClean="0">
                <a:latin typeface="Arial" panose="020B0604020202020204" pitchFamily="34" charset="0"/>
                <a:cs typeface="Arial" panose="020B0604020202020204" pitchFamily="34" charset="0"/>
              </a:rPr>
              <a:t>».</a:t>
            </a:r>
          </a:p>
          <a:p>
            <a:pPr marL="0" indent="0" algn="just">
              <a:buNone/>
            </a:pPr>
            <a:r>
              <a:rPr lang="it-IT" sz="1500" b="1" dirty="0">
                <a:latin typeface="Arial" panose="020B0604020202020204" pitchFamily="34" charset="0"/>
                <a:cs typeface="Arial" panose="020B0604020202020204" pitchFamily="34" charset="0"/>
              </a:rPr>
              <a:t> </a:t>
            </a:r>
            <a:endParaRPr lang="it-IT" sz="1500" dirty="0">
              <a:latin typeface="Arial" panose="020B0604020202020204" pitchFamily="34" charset="0"/>
              <a:cs typeface="Arial" panose="020B0604020202020204" pitchFamily="34" charset="0"/>
            </a:endParaRPr>
          </a:p>
          <a:p>
            <a:pPr algn="just"/>
            <a:endParaRPr lang="it-IT" sz="1800" i="1" dirty="0" smtClean="0">
              <a:latin typeface="Arial" panose="020B0604020202020204" pitchFamily="34" charset="0"/>
              <a:cs typeface="Arial" panose="020B0604020202020204" pitchFamily="34" charset="0"/>
            </a:endParaRPr>
          </a:p>
          <a:p>
            <a:pPr marL="0" indent="0" algn="ctr">
              <a:buNone/>
            </a:pPr>
            <a:endParaRPr lang="it-IT" sz="1800" i="1" dirty="0" smtClean="0">
              <a:latin typeface="Arial" panose="020B0604020202020204" pitchFamily="34" charset="0"/>
              <a:cs typeface="Arial" panose="020B0604020202020204" pitchFamily="34" charset="0"/>
            </a:endParaRPr>
          </a:p>
          <a:p>
            <a:pPr marL="0" indent="0" algn="ctr">
              <a:buNone/>
            </a:pPr>
            <a:endParaRPr lang="it-IT" dirty="0"/>
          </a:p>
          <a:p>
            <a:pPr marL="0" indent="0" algn="ctr">
              <a:buNone/>
            </a:pPr>
            <a:endParaRPr lang="it-IT" dirty="0"/>
          </a:p>
        </p:txBody>
      </p:sp>
    </p:spTree>
    <p:extLst>
      <p:ext uri="{BB962C8B-B14F-4D97-AF65-F5344CB8AC3E}">
        <p14:creationId xmlns:p14="http://schemas.microsoft.com/office/powerpoint/2010/main" val="973204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484784"/>
            <a:ext cx="8229600" cy="936104"/>
          </a:xfrm>
        </p:spPr>
        <p:txBody>
          <a:bodyPr>
            <a:normAutofit fontScale="90000"/>
          </a:bodyPr>
          <a:lstStyle/>
          <a:p>
            <a:r>
              <a:rPr lang="it-IT" sz="3100" b="1" dirty="0" smtClean="0">
                <a:latin typeface="Arial" panose="020B0604020202020204" pitchFamily="34" charset="0"/>
                <a:cs typeface="Arial" panose="020B0604020202020204" pitchFamily="34" charset="0"/>
              </a:rPr>
              <a:t/>
            </a:r>
            <a:br>
              <a:rPr lang="it-IT" sz="3100" b="1" dirty="0" smtClean="0">
                <a:latin typeface="Arial" panose="020B0604020202020204" pitchFamily="34" charset="0"/>
                <a:cs typeface="Arial" panose="020B0604020202020204" pitchFamily="34" charset="0"/>
              </a:rPr>
            </a:br>
            <a:r>
              <a:rPr lang="it-IT" sz="3100" b="1" dirty="0" smtClean="0">
                <a:latin typeface="Arial" panose="020B0604020202020204" pitchFamily="34" charset="0"/>
                <a:cs typeface="Arial" panose="020B0604020202020204" pitchFamily="34" charset="0"/>
              </a:rPr>
              <a:t/>
            </a:r>
            <a:br>
              <a:rPr lang="it-IT" sz="3100" b="1" dirty="0" smtClean="0">
                <a:latin typeface="Arial" panose="020B0604020202020204" pitchFamily="34" charset="0"/>
                <a:cs typeface="Arial" panose="020B0604020202020204" pitchFamily="34" charset="0"/>
              </a:rPr>
            </a:br>
            <a:r>
              <a:rPr lang="it-IT" sz="3100" b="1" dirty="0">
                <a:latin typeface="Arial" panose="020B0604020202020204" pitchFamily="34" charset="0"/>
                <a:cs typeface="Arial" panose="020B0604020202020204" pitchFamily="34" charset="0"/>
              </a:rPr>
              <a:t/>
            </a:r>
            <a:br>
              <a:rPr lang="it-IT" sz="3100" b="1" dirty="0">
                <a:latin typeface="Arial" panose="020B0604020202020204" pitchFamily="34" charset="0"/>
                <a:cs typeface="Arial" panose="020B0604020202020204" pitchFamily="34" charset="0"/>
              </a:rPr>
            </a:br>
            <a:r>
              <a:rPr lang="it-IT" sz="3100" b="1" dirty="0" smtClean="0">
                <a:latin typeface="Arial" panose="020B0604020202020204" pitchFamily="34" charset="0"/>
                <a:cs typeface="Arial" panose="020B0604020202020204" pitchFamily="34" charset="0"/>
              </a:rPr>
              <a:t>Responsabilità </a:t>
            </a:r>
            <a:r>
              <a:rPr lang="it-IT" sz="3100" b="1" dirty="0">
                <a:latin typeface="Arial" panose="020B0604020202020204" pitchFamily="34" charset="0"/>
                <a:cs typeface="Arial" panose="020B0604020202020204" pitchFamily="34" charset="0"/>
              </a:rPr>
              <a:t>dei sindaci per omesso impedimento dell’evento</a:t>
            </a:r>
            <a:r>
              <a:rPr lang="it-IT" b="1" dirty="0">
                <a:latin typeface="Arial" panose="020B0604020202020204" pitchFamily="34" charset="0"/>
                <a:cs typeface="Arial" panose="020B0604020202020204" pitchFamily="34" charset="0"/>
              </a:rPr>
              <a:t/>
            </a:r>
            <a:br>
              <a:rPr lang="it-IT" b="1" dirty="0">
                <a:latin typeface="Arial" panose="020B0604020202020204" pitchFamily="34" charset="0"/>
                <a:cs typeface="Arial" panose="020B0604020202020204" pitchFamily="34" charset="0"/>
              </a:rPr>
            </a:br>
            <a:r>
              <a:rPr lang="it-IT" altLang="it-IT" b="1" dirty="0">
                <a:latin typeface="Arial" panose="020B0604020202020204" pitchFamily="34" charset="0"/>
                <a:cs typeface="Arial" panose="020B0604020202020204" pitchFamily="34" charset="0"/>
              </a:rPr>
              <a:t/>
            </a:r>
            <a:br>
              <a:rPr lang="it-IT" altLang="it-IT" b="1" dirty="0">
                <a:latin typeface="Arial" panose="020B0604020202020204" pitchFamily="34" charset="0"/>
                <a:cs typeface="Arial" panose="020B0604020202020204" pitchFamily="34" charset="0"/>
              </a:rPr>
            </a:br>
            <a:endParaRPr lang="it-IT" dirty="0"/>
          </a:p>
        </p:txBody>
      </p:sp>
      <p:sp>
        <p:nvSpPr>
          <p:cNvPr id="3" name="Segnaposto contenuto 2"/>
          <p:cNvSpPr>
            <a:spLocks noGrp="1"/>
          </p:cNvSpPr>
          <p:nvPr>
            <p:ph idx="1"/>
          </p:nvPr>
        </p:nvSpPr>
        <p:spPr>
          <a:xfrm>
            <a:off x="467544" y="2708920"/>
            <a:ext cx="8219256" cy="3888432"/>
          </a:xfrm>
        </p:spPr>
        <p:txBody>
          <a:bodyPr anchor="ctr">
            <a:normAutofit/>
          </a:bodyPr>
          <a:lstStyle/>
          <a:p>
            <a:pPr marL="0" indent="0">
              <a:buNone/>
            </a:pPr>
            <a:r>
              <a:rPr lang="it-IT" dirty="0"/>
              <a:t> </a:t>
            </a:r>
            <a:endParaRPr lang="it-IT" sz="1400" dirty="0">
              <a:latin typeface="Arial" panose="020B0604020202020204" pitchFamily="34" charset="0"/>
              <a:cs typeface="Arial" panose="020B0604020202020204" pitchFamily="34" charset="0"/>
            </a:endParaRPr>
          </a:p>
          <a:p>
            <a:pPr marL="0" indent="0" algn="just">
              <a:buNone/>
            </a:pPr>
            <a:r>
              <a:rPr lang="it-IT" sz="1600" dirty="0">
                <a:latin typeface="Arial" panose="020B0604020202020204" pitchFamily="34" charset="0"/>
                <a:cs typeface="Arial" panose="020B0604020202020204" pitchFamily="34" charset="0"/>
              </a:rPr>
              <a:t>Nessun dubbio vi è ove i sindaci abbiano concorso nel fatto proprio degli amministratori (concorso materiale o morale): se hanno svolto un’attività di consiglio, suggerimento, proposito, compartecipazione.</a:t>
            </a:r>
          </a:p>
          <a:p>
            <a:pPr marL="0" indent="0" algn="just">
              <a:buNone/>
            </a:pPr>
            <a:r>
              <a:rPr lang="it-IT" sz="1600" dirty="0">
                <a:latin typeface="Arial" panose="020B0604020202020204" pitchFamily="34" charset="0"/>
                <a:cs typeface="Arial" panose="020B0604020202020204" pitchFamily="34" charset="0"/>
              </a:rPr>
              <a:t> </a:t>
            </a:r>
          </a:p>
          <a:p>
            <a:pPr marL="0" indent="0" algn="just">
              <a:buNone/>
            </a:pPr>
            <a:r>
              <a:rPr lang="it-IT" sz="1600" dirty="0">
                <a:latin typeface="Arial" panose="020B0604020202020204" pitchFamily="34" charset="0"/>
                <a:cs typeface="Arial" panose="020B0604020202020204" pitchFamily="34" charset="0"/>
              </a:rPr>
              <a:t>Più difficile è la responsabilità di natura omissiva per gli illeciti posti in essere dagli amministratori</a:t>
            </a:r>
            <a:r>
              <a:rPr lang="it-IT" sz="1600" dirty="0" smtClean="0">
                <a:latin typeface="Arial" panose="020B0604020202020204" pitchFamily="34" charset="0"/>
                <a:cs typeface="Arial" panose="020B0604020202020204" pitchFamily="34" charset="0"/>
              </a:rPr>
              <a:t>.</a:t>
            </a:r>
          </a:p>
          <a:p>
            <a:pPr marL="0" indent="0" algn="just">
              <a:buNone/>
            </a:pPr>
            <a:endParaRPr lang="it-IT" sz="1600" dirty="0">
              <a:latin typeface="Arial" panose="020B0604020202020204" pitchFamily="34" charset="0"/>
              <a:cs typeface="Arial" panose="020B0604020202020204" pitchFamily="34" charset="0"/>
            </a:endParaRPr>
          </a:p>
          <a:p>
            <a:pPr marL="0" indent="0" algn="just">
              <a:buNone/>
            </a:pPr>
            <a:r>
              <a:rPr lang="it-IT" sz="1600" dirty="0">
                <a:latin typeface="Arial" panose="020B0604020202020204" pitchFamily="34" charset="0"/>
                <a:cs typeface="Arial" panose="020B0604020202020204" pitchFamily="34" charset="0"/>
              </a:rPr>
              <a:t>C’è una posizione di garanzia</a:t>
            </a:r>
            <a:r>
              <a:rPr lang="it-IT" sz="1600" dirty="0" smtClean="0">
                <a:latin typeface="Arial" panose="020B0604020202020204" pitchFamily="34" charset="0"/>
                <a:cs typeface="Arial" panose="020B0604020202020204" pitchFamily="34" charset="0"/>
              </a:rPr>
              <a:t>?</a:t>
            </a:r>
            <a:endParaRPr lang="it-IT" sz="1600" dirty="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In linea teorica sì: ai sensi dell’art. 40c.p. + 2403 c.c., 2404 </a:t>
            </a:r>
            <a:r>
              <a:rPr lang="it-IT" sz="1600" dirty="0">
                <a:latin typeface="Arial" panose="020B0604020202020204" pitchFamily="34" charset="0"/>
                <a:cs typeface="Arial" panose="020B0604020202020204" pitchFamily="34" charset="0"/>
              </a:rPr>
              <a:t>c.c</a:t>
            </a:r>
            <a:r>
              <a:rPr lang="it-IT" sz="1600" dirty="0" smtClean="0">
                <a:latin typeface="Arial" panose="020B0604020202020204" pitchFamily="34" charset="0"/>
                <a:cs typeface="Arial" panose="020B0604020202020204" pitchFamily="34" charset="0"/>
              </a:rPr>
              <a:t>.,2405 </a:t>
            </a:r>
            <a:r>
              <a:rPr lang="it-IT" sz="1600" dirty="0">
                <a:latin typeface="Arial" panose="020B0604020202020204" pitchFamily="34" charset="0"/>
                <a:cs typeface="Arial" panose="020B0604020202020204" pitchFamily="34" charset="0"/>
              </a:rPr>
              <a:t>c.c</a:t>
            </a:r>
            <a:r>
              <a:rPr lang="it-IT" sz="1600" dirty="0" smtClean="0">
                <a:latin typeface="Arial" panose="020B0604020202020204" pitchFamily="34" charset="0"/>
                <a:cs typeface="Arial" panose="020B0604020202020204" pitchFamily="34" charset="0"/>
              </a:rPr>
              <a:t>., 2408</a:t>
            </a:r>
            <a:r>
              <a:rPr lang="it-IT" sz="1600" dirty="0">
                <a:latin typeface="Arial" panose="020B0604020202020204" pitchFamily="34" charset="0"/>
                <a:cs typeface="Arial" panose="020B0604020202020204" pitchFamily="34" charset="0"/>
              </a:rPr>
              <a:t> c.c</a:t>
            </a:r>
            <a:r>
              <a:rPr lang="it-IT" sz="1600" dirty="0" smtClean="0">
                <a:latin typeface="Arial" panose="020B0604020202020204" pitchFamily="34" charset="0"/>
                <a:cs typeface="Arial" panose="020B0604020202020204" pitchFamily="34" charset="0"/>
              </a:rPr>
              <a:t>., 2429 </a:t>
            </a:r>
            <a:r>
              <a:rPr lang="it-IT" sz="1600" dirty="0">
                <a:latin typeface="Arial" panose="020B0604020202020204" pitchFamily="34" charset="0"/>
                <a:cs typeface="Arial" panose="020B0604020202020204" pitchFamily="34" charset="0"/>
              </a:rPr>
              <a:t>c.c</a:t>
            </a:r>
            <a:r>
              <a:rPr lang="it-IT" sz="1600" dirty="0" smtClean="0">
                <a:latin typeface="Arial" panose="020B0604020202020204" pitchFamily="34" charset="0"/>
                <a:cs typeface="Arial" panose="020B0604020202020204" pitchFamily="34" charset="0"/>
              </a:rPr>
              <a:t>.,2407 </a:t>
            </a:r>
            <a:r>
              <a:rPr lang="it-IT" sz="1600" dirty="0">
                <a:latin typeface="Arial" panose="020B0604020202020204" pitchFamily="34" charset="0"/>
                <a:cs typeface="Arial" panose="020B0604020202020204" pitchFamily="34" charset="0"/>
              </a:rPr>
              <a:t>c.c</a:t>
            </a:r>
            <a:r>
              <a:rPr lang="it-IT" sz="1600" dirty="0" smtClean="0">
                <a:latin typeface="Arial" panose="020B0604020202020204" pitchFamily="34" charset="0"/>
                <a:cs typeface="Arial" panose="020B0604020202020204" pitchFamily="34" charset="0"/>
              </a:rPr>
              <a:t>. responsabilità </a:t>
            </a:r>
            <a:r>
              <a:rPr lang="it-IT" sz="1600" dirty="0">
                <a:latin typeface="Arial" panose="020B0604020202020204" pitchFamily="34" charset="0"/>
                <a:cs typeface="Arial" panose="020B0604020202020204" pitchFamily="34" charset="0"/>
              </a:rPr>
              <a:t>solidale con gli amministratori per i fatti o le omissioni di questi quando il danno non si </a:t>
            </a:r>
            <a:r>
              <a:rPr lang="it-IT" sz="1600" dirty="0" smtClean="0">
                <a:latin typeface="Arial" panose="020B0604020202020204" pitchFamily="34" charset="0"/>
                <a:cs typeface="Arial" panose="020B0604020202020204" pitchFamily="34" charset="0"/>
              </a:rPr>
              <a:t>sarebbe </a:t>
            </a:r>
            <a:r>
              <a:rPr lang="it-IT" sz="1600" dirty="0">
                <a:latin typeface="Arial" panose="020B0604020202020204" pitchFamily="34" charset="0"/>
                <a:cs typeface="Arial" panose="020B0604020202020204" pitchFamily="34" charset="0"/>
              </a:rPr>
              <a:t>prodotto se essi avessero vigilato in conformità degli obblighi della loro </a:t>
            </a:r>
            <a:r>
              <a:rPr lang="it-IT" sz="1600" dirty="0" smtClean="0">
                <a:latin typeface="Arial" panose="020B0604020202020204" pitchFamily="34" charset="0"/>
                <a:cs typeface="Arial" panose="020B0604020202020204" pitchFamily="34" charset="0"/>
              </a:rPr>
              <a:t>carica.</a:t>
            </a:r>
          </a:p>
          <a:p>
            <a:pPr marL="0" indent="0">
              <a:buNone/>
            </a:pPr>
            <a:endParaRPr lang="it-IT" sz="1400" dirty="0" smtClean="0"/>
          </a:p>
          <a:p>
            <a:pPr marL="0" indent="0" algn="ctr">
              <a:buNone/>
            </a:pPr>
            <a:endParaRPr lang="it-IT" dirty="0"/>
          </a:p>
        </p:txBody>
      </p:sp>
    </p:spTree>
    <p:extLst>
      <p:ext uri="{BB962C8B-B14F-4D97-AF65-F5344CB8AC3E}">
        <p14:creationId xmlns:p14="http://schemas.microsoft.com/office/powerpoint/2010/main" val="278141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340768"/>
            <a:ext cx="8229600" cy="5328592"/>
          </a:xfrm>
        </p:spPr>
        <p:txBody>
          <a:bodyPr>
            <a:normAutofit fontScale="92500" lnSpcReduction="10000"/>
          </a:bodyPr>
          <a:lstStyle/>
          <a:p>
            <a:pPr marL="0" lvl="0" indent="0" algn="just">
              <a:buNone/>
            </a:pPr>
            <a:r>
              <a:rPr lang="it-IT" sz="1600" dirty="0">
                <a:solidFill>
                  <a:prstClr val="black"/>
                </a:solidFill>
                <a:latin typeface="Arial" panose="020B0604020202020204" pitchFamily="34" charset="0"/>
                <a:cs typeface="Arial" panose="020B0604020202020204" pitchFamily="34" charset="0"/>
              </a:rPr>
              <a:t>Ma anche in questo caso serve un accertamento in concreto:</a:t>
            </a:r>
          </a:p>
          <a:p>
            <a:pPr marL="0" lvl="0" indent="0" algn="just">
              <a:buNone/>
            </a:pPr>
            <a:endParaRPr lang="it-IT" sz="1600" dirty="0" smtClean="0">
              <a:solidFill>
                <a:prstClr val="black"/>
              </a:solidFill>
              <a:latin typeface="Arial" panose="020B0604020202020204" pitchFamily="34" charset="0"/>
              <a:cs typeface="Arial" panose="020B0604020202020204" pitchFamily="34" charset="0"/>
            </a:endParaRPr>
          </a:p>
          <a:p>
            <a:pPr marL="0" lvl="0" indent="0" algn="just">
              <a:buNone/>
            </a:pPr>
            <a:r>
              <a:rPr lang="it-IT" sz="1600" dirty="0" err="1" smtClean="0">
                <a:solidFill>
                  <a:prstClr val="black"/>
                </a:solidFill>
                <a:latin typeface="Arial" panose="020B0604020202020204" pitchFamily="34" charset="0"/>
                <a:cs typeface="Arial" panose="020B0604020202020204" pitchFamily="34" charset="0"/>
              </a:rPr>
              <a:t>Cass</a:t>
            </a:r>
            <a:r>
              <a:rPr lang="it-IT" sz="1600" dirty="0">
                <a:solidFill>
                  <a:prstClr val="black"/>
                </a:solidFill>
                <a:latin typeface="Arial" panose="020B0604020202020204" pitchFamily="34" charset="0"/>
                <a:cs typeface="Arial" panose="020B0604020202020204" pitchFamily="34" charset="0"/>
              </a:rPr>
              <a:t>. Pen., sez. V, 10 maggio 2016 (ud. 9 febbraio 2016), n. 19470</a:t>
            </a:r>
            <a:r>
              <a:rPr lang="it-IT" sz="1600" b="1" dirty="0">
                <a:solidFill>
                  <a:prstClr val="black"/>
                </a:solidFill>
                <a:latin typeface="Arial" panose="020B0604020202020204" pitchFamily="34" charset="0"/>
                <a:cs typeface="Arial" panose="020B0604020202020204" pitchFamily="34" charset="0"/>
              </a:rPr>
              <a:t>: </a:t>
            </a:r>
            <a:r>
              <a:rPr lang="it-IT" sz="1600" dirty="0">
                <a:solidFill>
                  <a:prstClr val="black"/>
                </a:solidFill>
                <a:latin typeface="Arial" panose="020B0604020202020204" pitchFamily="34" charset="0"/>
                <a:cs typeface="Arial" panose="020B0604020202020204" pitchFamily="34" charset="0"/>
              </a:rPr>
              <a:t>Nello specifico, tre membri del collegio sindacale di una Società fallita vengono indagati </a:t>
            </a:r>
            <a:r>
              <a:rPr lang="it-IT" sz="1600" dirty="0" smtClean="0">
                <a:solidFill>
                  <a:prstClr val="black"/>
                </a:solidFill>
                <a:latin typeface="Arial" panose="020B0604020202020204" pitchFamily="34" charset="0"/>
                <a:cs typeface="Arial" panose="020B0604020202020204" pitchFamily="34" charset="0"/>
              </a:rPr>
              <a:t>per </a:t>
            </a:r>
            <a:r>
              <a:rPr lang="it-IT" sz="1600" dirty="0">
                <a:solidFill>
                  <a:prstClr val="black"/>
                </a:solidFill>
                <a:latin typeface="Arial" panose="020B0604020202020204" pitchFamily="34" charset="0"/>
                <a:cs typeface="Arial" panose="020B0604020202020204" pitchFamily="34" charset="0"/>
              </a:rPr>
              <a:t>non aver impedito alcune operazioni distrattive commesse dalla Società decotta verso altre due Società, nell’ambito delle quali i tre indagati rivestivano del pari la carica di sindaco.</a:t>
            </a:r>
          </a:p>
          <a:p>
            <a:pPr marL="0" lvl="0" indent="0" algn="just">
              <a:buNone/>
            </a:pPr>
            <a:r>
              <a:rPr lang="it-IT" sz="1600" dirty="0">
                <a:solidFill>
                  <a:prstClr val="black"/>
                </a:solidFill>
                <a:latin typeface="Arial" panose="020B0604020202020204" pitchFamily="34" charset="0"/>
                <a:cs typeface="Arial" panose="020B0604020202020204" pitchFamily="34" charset="0"/>
              </a:rPr>
              <a:t>Ciò posto, la Sezione Quinta riconosce, almeno in via teorica, che il sindaco possa essere chiamato a rispondere penalmente, anche in via omissiva e in concorso con gli organi gestori, per aver omesso di impedire l’evento distrattivo dell’amministratore: </a:t>
            </a:r>
            <a:r>
              <a:rPr lang="it-IT" sz="1600" dirty="0" smtClean="0">
                <a:solidFill>
                  <a:prstClr val="black"/>
                </a:solidFill>
                <a:latin typeface="Arial" panose="020B0604020202020204" pitchFamily="34" charset="0"/>
                <a:cs typeface="Arial" panose="020B0604020202020204" pitchFamily="34" charset="0"/>
              </a:rPr>
              <a:t>«</a:t>
            </a:r>
            <a:r>
              <a:rPr lang="it-IT" sz="1600" i="1" dirty="0" smtClean="0">
                <a:solidFill>
                  <a:prstClr val="black"/>
                </a:solidFill>
                <a:latin typeface="Arial" panose="020B0604020202020204" pitchFamily="34" charset="0"/>
                <a:cs typeface="Arial" panose="020B0604020202020204" pitchFamily="34" charset="0"/>
              </a:rPr>
              <a:t>In </a:t>
            </a:r>
            <a:r>
              <a:rPr lang="it-IT" sz="1600" i="1" dirty="0">
                <a:solidFill>
                  <a:prstClr val="black"/>
                </a:solidFill>
                <a:latin typeface="Arial" panose="020B0604020202020204" pitchFamily="34" charset="0"/>
                <a:cs typeface="Arial" panose="020B0604020202020204" pitchFamily="34" charset="0"/>
              </a:rPr>
              <a:t>termini generali e ricostruttivi, giova precisare che, in tema di bancarotta, questa Corte di legittimità ha avuto modo di precisare che </a:t>
            </a:r>
            <a:r>
              <a:rPr lang="it-IT" sz="1600" b="1" i="1" dirty="0">
                <a:solidFill>
                  <a:prstClr val="black"/>
                </a:solidFill>
                <a:latin typeface="Arial" panose="020B0604020202020204" pitchFamily="34" charset="0"/>
                <a:cs typeface="Arial" panose="020B0604020202020204" pitchFamily="34" charset="0"/>
              </a:rPr>
              <a:t>è configurabile il concorso dei componenti del collegio sindacale nei reati commessi dall’amministratore della società, anche a titolo di omesso controllo sull’operato di quest’ultimo o di omessa attivazione dei poteri loro riconosciuti dalla </a:t>
            </a:r>
            <a:r>
              <a:rPr lang="it-IT" sz="1600" b="1" i="1" dirty="0" smtClean="0">
                <a:solidFill>
                  <a:prstClr val="black"/>
                </a:solidFill>
                <a:latin typeface="Arial" panose="020B0604020202020204" pitchFamily="34" charset="0"/>
                <a:cs typeface="Arial" panose="020B0604020202020204" pitchFamily="34" charset="0"/>
              </a:rPr>
              <a:t>legge</a:t>
            </a:r>
            <a:r>
              <a:rPr lang="it-IT" sz="1600" dirty="0" smtClean="0">
                <a:solidFill>
                  <a:prstClr val="black"/>
                </a:solidFill>
                <a:latin typeface="Arial" panose="020B0604020202020204" pitchFamily="34" charset="0"/>
                <a:cs typeface="Arial" panose="020B0604020202020204" pitchFamily="34" charset="0"/>
              </a:rPr>
              <a:t>».</a:t>
            </a:r>
            <a:endParaRPr lang="it-IT" sz="1600" dirty="0">
              <a:solidFill>
                <a:prstClr val="black"/>
              </a:solidFill>
              <a:latin typeface="Arial" panose="020B0604020202020204" pitchFamily="34" charset="0"/>
              <a:cs typeface="Arial" panose="020B0604020202020204" pitchFamily="34" charset="0"/>
            </a:endParaRPr>
          </a:p>
          <a:p>
            <a:pPr marL="0" lvl="0" indent="0" algn="just">
              <a:buNone/>
            </a:pPr>
            <a:endParaRPr lang="it-IT" sz="1600" dirty="0" smtClean="0">
              <a:solidFill>
                <a:prstClr val="black"/>
              </a:solidFill>
              <a:latin typeface="Arial" panose="020B0604020202020204" pitchFamily="34" charset="0"/>
              <a:cs typeface="Arial" panose="020B0604020202020204" pitchFamily="34" charset="0"/>
            </a:endParaRPr>
          </a:p>
          <a:p>
            <a:pPr marL="0" lvl="0" indent="0" algn="just">
              <a:buNone/>
            </a:pPr>
            <a:r>
              <a:rPr lang="it-IT" sz="1600" dirty="0" smtClean="0">
                <a:solidFill>
                  <a:prstClr val="black"/>
                </a:solidFill>
                <a:latin typeface="Arial" panose="020B0604020202020204" pitchFamily="34" charset="0"/>
                <a:cs typeface="Arial" panose="020B0604020202020204" pitchFamily="34" charset="0"/>
              </a:rPr>
              <a:t>Ma non basta una responsabilità per posizione, è </a:t>
            </a:r>
            <a:r>
              <a:rPr lang="it-IT" sz="1600" dirty="0">
                <a:solidFill>
                  <a:prstClr val="black"/>
                </a:solidFill>
                <a:latin typeface="Arial" panose="020B0604020202020204" pitchFamily="34" charset="0"/>
                <a:cs typeface="Arial" panose="020B0604020202020204" pitchFamily="34" charset="0"/>
              </a:rPr>
              <a:t>richiesta attività di </a:t>
            </a:r>
            <a:r>
              <a:rPr lang="it-IT" sz="1600" dirty="0" smtClean="0">
                <a:solidFill>
                  <a:prstClr val="black"/>
                </a:solidFill>
                <a:latin typeface="Arial" panose="020B0604020202020204" pitchFamily="34" charset="0"/>
                <a:cs typeface="Arial" panose="020B0604020202020204" pitchFamily="34" charset="0"/>
              </a:rPr>
              <a:t>partecipazione  che esuli dalla mera negligenza: «</a:t>
            </a:r>
            <a:r>
              <a:rPr lang="it-IT" sz="1600" i="1" dirty="0" smtClean="0">
                <a:solidFill>
                  <a:prstClr val="black"/>
                </a:solidFill>
                <a:latin typeface="Arial" panose="020B0604020202020204" pitchFamily="34" charset="0"/>
                <a:cs typeface="Arial" panose="020B0604020202020204" pitchFamily="34" charset="0"/>
              </a:rPr>
              <a:t>l’ipotesi </a:t>
            </a:r>
            <a:r>
              <a:rPr lang="it-IT" sz="1600" i="1" dirty="0">
                <a:solidFill>
                  <a:prstClr val="black"/>
                </a:solidFill>
                <a:latin typeface="Arial" panose="020B0604020202020204" pitchFamily="34" charset="0"/>
                <a:cs typeface="Arial" panose="020B0604020202020204" pitchFamily="34" charset="0"/>
              </a:rPr>
              <a:t>dei coinvolgimento dei sindaci </a:t>
            </a:r>
            <a:r>
              <a:rPr lang="it-IT" sz="1600" b="1" i="1" dirty="0">
                <a:solidFill>
                  <a:prstClr val="black"/>
                </a:solidFill>
                <a:latin typeface="Arial" panose="020B0604020202020204" pitchFamily="34" charset="0"/>
                <a:cs typeface="Arial" panose="020B0604020202020204" pitchFamily="34" charset="0"/>
              </a:rPr>
              <a:t>non può fondarsi, acriticamente, soltanto sulla loro posizione di garanzia </a:t>
            </a:r>
            <a:r>
              <a:rPr lang="it-IT" sz="1600" i="1" dirty="0">
                <a:solidFill>
                  <a:prstClr val="black"/>
                </a:solidFill>
                <a:latin typeface="Arial" panose="020B0604020202020204" pitchFamily="34" charset="0"/>
                <a:cs typeface="Arial" panose="020B0604020202020204" pitchFamily="34" charset="0"/>
              </a:rPr>
              <a:t>e discendere, tout court, dal mancato esercizio dei doveri di controllo, ma postula – per indiscussa giurisprudenza di legittimità – </a:t>
            </a:r>
            <a:r>
              <a:rPr lang="it-IT" sz="1600" b="1" i="1" dirty="0">
                <a:solidFill>
                  <a:prstClr val="black"/>
                </a:solidFill>
                <a:latin typeface="Arial" panose="020B0604020202020204" pitchFamily="34" charset="0"/>
                <a:cs typeface="Arial" panose="020B0604020202020204" pitchFamily="34" charset="0"/>
              </a:rPr>
              <a:t>l’esistenza di elementi sintomatici</a:t>
            </a:r>
            <a:r>
              <a:rPr lang="it-IT" sz="1600" i="1" dirty="0">
                <a:solidFill>
                  <a:prstClr val="black"/>
                </a:solidFill>
                <a:latin typeface="Arial" panose="020B0604020202020204" pitchFamily="34" charset="0"/>
                <a:cs typeface="Arial" panose="020B0604020202020204" pitchFamily="34" charset="0"/>
              </a:rPr>
              <a:t>, dotati del necessario spessore indiziario, </a:t>
            </a:r>
            <a:r>
              <a:rPr lang="it-IT" sz="1600" b="1" i="1" dirty="0">
                <a:solidFill>
                  <a:prstClr val="black"/>
                </a:solidFill>
                <a:latin typeface="Arial" panose="020B0604020202020204" pitchFamily="34" charset="0"/>
                <a:cs typeface="Arial" panose="020B0604020202020204" pitchFamily="34" charset="0"/>
              </a:rPr>
              <a:t>della loro partecipazione</a:t>
            </a:r>
            <a:r>
              <a:rPr lang="it-IT" sz="1600" i="1" dirty="0">
                <a:solidFill>
                  <a:prstClr val="black"/>
                </a:solidFill>
                <a:latin typeface="Arial" panose="020B0604020202020204" pitchFamily="34" charset="0"/>
                <a:cs typeface="Arial" panose="020B0604020202020204" pitchFamily="34" charset="0"/>
              </a:rPr>
              <a:t>, in qualsiasi modo, all’attività degli amministratori ovvero di </a:t>
            </a:r>
            <a:r>
              <a:rPr lang="it-IT" sz="1600" b="1" i="1" dirty="0">
                <a:solidFill>
                  <a:prstClr val="black"/>
                </a:solidFill>
                <a:latin typeface="Arial" panose="020B0604020202020204" pitchFamily="34" charset="0"/>
                <a:cs typeface="Arial" panose="020B0604020202020204" pitchFamily="34" charset="0"/>
              </a:rPr>
              <a:t>valide ragioni che inducano a ritenere che l’omesso controllo abbia avuto effettiva incidenza causale nella commissione dei reato da parte degli </a:t>
            </a:r>
            <a:r>
              <a:rPr lang="it-IT" sz="1600" b="1" i="1" dirty="0" smtClean="0">
                <a:solidFill>
                  <a:prstClr val="black"/>
                </a:solidFill>
                <a:latin typeface="Arial" panose="020B0604020202020204" pitchFamily="34" charset="0"/>
                <a:cs typeface="Arial" panose="020B0604020202020204" pitchFamily="34" charset="0"/>
              </a:rPr>
              <a:t>amministratori».</a:t>
            </a:r>
            <a:endParaRPr lang="it-IT" sz="1600" b="1" dirty="0">
              <a:solidFill>
                <a:prstClr val="black"/>
              </a:solidFill>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424449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196752"/>
            <a:ext cx="8229600" cy="1210146"/>
          </a:xfrm>
        </p:spPr>
        <p:txBody>
          <a:bodyPr>
            <a:normAutofit/>
          </a:bodyPr>
          <a:lstStyle/>
          <a:p>
            <a:r>
              <a:rPr lang="it-IT" sz="3200" b="1" dirty="0" smtClean="0">
                <a:latin typeface="Arial" panose="020B0604020202020204" pitchFamily="34" charset="0"/>
                <a:cs typeface="Arial" panose="020B0604020202020204" pitchFamily="34" charset="0"/>
              </a:rPr>
              <a:t>Riflessioni conclusive</a:t>
            </a:r>
            <a:endParaRPr lang="it-IT" sz="32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467544" y="2276872"/>
            <a:ext cx="8229600" cy="4104456"/>
          </a:xfrm>
        </p:spPr>
        <p:txBody>
          <a:bodyPr anchor="ctr">
            <a:normAutofit/>
          </a:bodyPr>
          <a:lstStyle/>
          <a:p>
            <a:pPr marL="0" indent="0" algn="just">
              <a:buNone/>
            </a:pPr>
            <a:r>
              <a:rPr lang="it-IT" sz="2000" dirty="0" smtClean="0">
                <a:latin typeface="Arial" panose="020B0604020202020204" pitchFamily="34" charset="0"/>
                <a:cs typeface="Arial" panose="020B0604020202020204" pitchFamily="34" charset="0"/>
              </a:rPr>
              <a:t>La responsabilità degli organi sociali è da ricostruire in base al singolo caso concreto, sui presupposti della compartecipazione all’azione e su una </a:t>
            </a:r>
            <a:r>
              <a:rPr lang="it-IT" sz="2000" dirty="0" err="1" smtClean="0">
                <a:latin typeface="Arial" panose="020B0604020202020204" pitchFamily="34" charset="0"/>
                <a:cs typeface="Arial" panose="020B0604020202020204" pitchFamily="34" charset="0"/>
              </a:rPr>
              <a:t>rimproverabilità</a:t>
            </a:r>
            <a:r>
              <a:rPr lang="it-IT" sz="2000" dirty="0" smtClean="0">
                <a:latin typeface="Arial" panose="020B0604020202020204" pitchFamily="34" charset="0"/>
                <a:cs typeface="Arial" panose="020B0604020202020204" pitchFamily="34" charset="0"/>
              </a:rPr>
              <a:t> soggettiva.</a:t>
            </a:r>
          </a:p>
          <a:p>
            <a:pPr marL="0" indent="0" algn="just">
              <a:buNone/>
            </a:pPr>
            <a:r>
              <a:rPr lang="it-IT" sz="2000" dirty="0" smtClean="0">
                <a:latin typeface="Arial" panose="020B0604020202020204" pitchFamily="34" charset="0"/>
                <a:cs typeface="Arial" panose="020B0604020202020204" pitchFamily="34" charset="0"/>
              </a:rPr>
              <a:t>La sola inerzia colposa non è sanzionabile.</a:t>
            </a:r>
          </a:p>
          <a:p>
            <a:pPr marL="0" indent="0" algn="just">
              <a:buNone/>
            </a:pPr>
            <a:r>
              <a:rPr lang="it-IT" sz="2000" dirty="0" smtClean="0">
                <a:latin typeface="Arial" panose="020B0604020202020204" pitchFamily="34" charset="0"/>
                <a:cs typeface="Arial" panose="020B0604020202020204" pitchFamily="34" charset="0"/>
              </a:rPr>
              <a:t>Che strumenti?</a:t>
            </a:r>
          </a:p>
          <a:p>
            <a:pPr marL="0" indent="0" algn="just">
              <a:buNone/>
            </a:pPr>
            <a:r>
              <a:rPr lang="it-IT" sz="2000" dirty="0" smtClean="0">
                <a:latin typeface="Arial" panose="020B0604020202020204" pitchFamily="34" charset="0"/>
                <a:cs typeface="Arial" panose="020B0604020202020204" pitchFamily="34" charset="0"/>
              </a:rPr>
              <a:t>-</a:t>
            </a:r>
            <a:r>
              <a:rPr lang="it-IT" sz="2000" dirty="0">
                <a:latin typeface="Arial" panose="020B0604020202020204" pitchFamily="34" charset="0"/>
                <a:cs typeface="Arial" panose="020B0604020202020204" pitchFamily="34" charset="0"/>
              </a:rPr>
              <a:t> </a:t>
            </a:r>
            <a:r>
              <a:rPr lang="it-IT" sz="2000" dirty="0" smtClean="0">
                <a:latin typeface="Arial" panose="020B0604020202020204" pitchFamily="34" charset="0"/>
                <a:cs typeface="Arial" panose="020B0604020202020204" pitchFamily="34" charset="0"/>
              </a:rPr>
              <a:t>azione di responsabilità civile;</a:t>
            </a:r>
          </a:p>
          <a:p>
            <a:pPr marL="0" indent="0" algn="just">
              <a:buNone/>
            </a:pPr>
            <a:r>
              <a:rPr lang="it-IT" sz="2000" dirty="0" smtClean="0">
                <a:latin typeface="Arial" panose="020B0604020202020204" pitchFamily="34" charset="0"/>
                <a:cs typeface="Arial" panose="020B0604020202020204" pitchFamily="34" charset="0"/>
              </a:rPr>
              <a:t>-sanzioni amministrative previste per le singole discipline settoriali;</a:t>
            </a:r>
          </a:p>
          <a:p>
            <a:pPr marL="0" indent="0" algn="just">
              <a:buNone/>
            </a:pPr>
            <a:r>
              <a:rPr lang="it-IT" sz="2000" dirty="0" smtClean="0">
                <a:latin typeface="Arial" panose="020B0604020202020204" pitchFamily="34" charset="0"/>
                <a:cs typeface="Arial" panose="020B0604020202020204" pitchFamily="34" charset="0"/>
              </a:rPr>
              <a:t>-sistema d.lgs. 231/2001: obblighi di controlli interni e procedimento a carico dell’ente parallelo a quello delle persone fisiche (amministratori esecutivi) ma…molti reati ancora rimangono esclusi.</a:t>
            </a:r>
            <a:endParaRPr lang="it-IT"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06256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2636912"/>
            <a:ext cx="7772400" cy="1362075"/>
          </a:xfrm>
        </p:spPr>
        <p:txBody>
          <a:bodyPr anchor="ctr">
            <a:normAutofit/>
          </a:bodyPr>
          <a:lstStyle/>
          <a:p>
            <a:pPr algn="ctr"/>
            <a:r>
              <a:rPr lang="it-IT" sz="7200" dirty="0" smtClean="0">
                <a:latin typeface="Arial" panose="020B0604020202020204" pitchFamily="34" charset="0"/>
                <a:cs typeface="Arial" panose="020B0604020202020204" pitchFamily="34" charset="0"/>
              </a:rPr>
              <a:t>Grazie </a:t>
            </a:r>
            <a:endParaRPr lang="it-IT" sz="7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513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1122957"/>
            <a:ext cx="9143999"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altLang="it-IT" sz="2800" b="1" dirty="0">
              <a:latin typeface="Arial" panose="020B0604020202020204" pitchFamily="34" charset="0"/>
              <a:cs typeface="Arial" panose="020B0604020202020204" pitchFamily="34" charset="0"/>
            </a:endParaRPr>
          </a:p>
        </p:txBody>
      </p:sp>
      <p:sp>
        <p:nvSpPr>
          <p:cNvPr id="5" name="CasellaDiTesto 4"/>
          <p:cNvSpPr txBox="1"/>
          <p:nvPr/>
        </p:nvSpPr>
        <p:spPr>
          <a:xfrm>
            <a:off x="704556" y="2565485"/>
            <a:ext cx="7978775" cy="1754326"/>
          </a:xfrm>
          <a:prstGeom prst="rect">
            <a:avLst/>
          </a:prstGeom>
          <a:noFill/>
        </p:spPr>
        <p:txBody>
          <a:bodyPr anchor="ctr" anchorCtr="1">
            <a:spAutoFit/>
          </a:bodyPr>
          <a:lstStyle/>
          <a:p>
            <a:pPr algn="just"/>
            <a:r>
              <a:rPr lang="it-IT" dirty="0">
                <a:latin typeface="Arial" panose="020B0604020202020204" pitchFamily="34" charset="0"/>
                <a:cs typeface="Arial" panose="020B0604020202020204" pitchFamily="34" charset="0"/>
              </a:rPr>
              <a:t>Il modello delle cooperative consente un forte accentramento in capo all’organo amministrativo e la cooperativa può rappresentare un modello di perfetta </a:t>
            </a:r>
            <a:r>
              <a:rPr lang="it-IT" b="1" dirty="0">
                <a:latin typeface="Arial" panose="020B0604020202020204" pitchFamily="34" charset="0"/>
                <a:cs typeface="Arial" panose="020B0604020202020204" pitchFamily="34" charset="0"/>
              </a:rPr>
              <a:t>separazione tra la proprietà della ricchezza e il suo controllo</a:t>
            </a:r>
            <a:r>
              <a:rPr lang="it-IT" dirty="0">
                <a:latin typeface="Arial" panose="020B0604020202020204" pitchFamily="34" charset="0"/>
                <a:cs typeface="Arial" panose="020B0604020202020204" pitchFamily="34" charset="0"/>
              </a:rPr>
              <a:t>, col rischio che l’autonomia e l’indipendenza degli amministratori si tramuti in sostanziale dominio dell’impresa svincolato dalla volontà di chi apporta capitale di rischio. </a:t>
            </a:r>
          </a:p>
        </p:txBody>
      </p:sp>
    </p:spTree>
    <p:extLst>
      <p:ext uri="{BB962C8B-B14F-4D97-AF65-F5344CB8AC3E}">
        <p14:creationId xmlns:p14="http://schemas.microsoft.com/office/powerpoint/2010/main" val="1337543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616" y="1052736"/>
            <a:ext cx="9143999"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800" b="1" dirty="0" smtClean="0">
                <a:latin typeface="Arial" panose="020B0604020202020204" pitchFamily="34" charset="0"/>
                <a:cs typeface="Arial" panose="020B0604020202020204" pitchFamily="34" charset="0"/>
              </a:rPr>
              <a:t>Le società cooperative: tipologie</a:t>
            </a:r>
            <a:endParaRPr lang="en-GB" altLang="it-IT" sz="2800" b="1" dirty="0">
              <a:latin typeface="Arial" panose="020B0604020202020204" pitchFamily="34" charset="0"/>
              <a:cs typeface="Arial" panose="020B0604020202020204" pitchFamily="34" charset="0"/>
            </a:endParaRPr>
          </a:p>
        </p:txBody>
      </p:sp>
      <p:sp>
        <p:nvSpPr>
          <p:cNvPr id="5" name="CasellaDiTesto 4"/>
          <p:cNvSpPr txBox="1"/>
          <p:nvPr/>
        </p:nvSpPr>
        <p:spPr>
          <a:xfrm>
            <a:off x="724040" y="1772816"/>
            <a:ext cx="7978775" cy="5232202"/>
          </a:xfrm>
          <a:prstGeom prst="rect">
            <a:avLst/>
          </a:prstGeom>
          <a:noFill/>
        </p:spPr>
        <p:txBody>
          <a:bodyPr anchor="ctr">
            <a:spAutoFit/>
          </a:bodyPr>
          <a:lstStyle/>
          <a:p>
            <a:pPr algn="just"/>
            <a:r>
              <a:rPr lang="it-IT" sz="1600" dirty="0">
                <a:latin typeface="Arial" panose="020B0604020202020204" pitchFamily="34" charset="0"/>
                <a:cs typeface="Arial" panose="020B0604020202020204" pitchFamily="34" charset="0"/>
              </a:rPr>
              <a:t>La società cooperativa ha come fine lo </a:t>
            </a:r>
            <a:r>
              <a:rPr lang="it-IT" sz="1600" b="1" dirty="0">
                <a:latin typeface="Arial" panose="020B0604020202020204" pitchFamily="34" charset="0"/>
                <a:cs typeface="Arial" panose="020B0604020202020204" pitchFamily="34" charset="0"/>
              </a:rPr>
              <a:t>scopo mutualistico </a:t>
            </a:r>
            <a:r>
              <a:rPr lang="it-IT" sz="1600" dirty="0" err="1">
                <a:latin typeface="Arial" panose="020B0604020202020204" pitchFamily="34" charset="0"/>
                <a:cs typeface="Arial" panose="020B0604020202020204" pitchFamily="34" charset="0"/>
              </a:rPr>
              <a:t>anzichè</a:t>
            </a:r>
            <a:r>
              <a:rPr lang="it-IT" sz="1600" dirty="0">
                <a:latin typeface="Arial" panose="020B0604020202020204" pitchFamily="34" charset="0"/>
                <a:cs typeface="Arial" panose="020B0604020202020204" pitchFamily="34" charset="0"/>
              </a:rPr>
              <a:t> quello lucrativo; più precisamente la società cooperativa fornisce ai soci, beni, servizi e possibilità di lavoro, a condizioni più vantaggiose. Ci sono diverse forme di società cooperative: </a:t>
            </a:r>
          </a:p>
          <a:p>
            <a:pPr algn="just"/>
            <a:r>
              <a:rPr lang="it-IT" sz="1600" b="1" dirty="0">
                <a:latin typeface="Arial" panose="020B0604020202020204" pitchFamily="34" charset="0"/>
                <a:cs typeface="Arial" panose="020B0604020202020204" pitchFamily="34" charset="0"/>
              </a:rPr>
              <a:t>Cooperative di produzione e lavoro</a:t>
            </a:r>
            <a:r>
              <a:rPr lang="it-IT" sz="1600" dirty="0">
                <a:latin typeface="Arial" panose="020B0604020202020204" pitchFamily="34" charset="0"/>
                <a:cs typeface="Arial" panose="020B0604020202020204" pitchFamily="34" charset="0"/>
              </a:rPr>
              <a:t>: si occupano di garantire ai loro soci un lavoro stabile e giustamente remunerato;</a:t>
            </a:r>
          </a:p>
          <a:p>
            <a:pPr algn="just"/>
            <a:r>
              <a:rPr lang="it-IT" sz="1600" b="1" dirty="0">
                <a:latin typeface="Arial" panose="020B0604020202020204" pitchFamily="34" charset="0"/>
                <a:cs typeface="Arial" panose="020B0604020202020204" pitchFamily="34" charset="0"/>
              </a:rPr>
              <a:t>Cooperative di consumo</a:t>
            </a:r>
            <a:r>
              <a:rPr lang="it-IT" sz="1600" dirty="0">
                <a:latin typeface="Arial" panose="020B0604020202020204" pitchFamily="34" charset="0"/>
                <a:cs typeface="Arial" panose="020B0604020202020204" pitchFamily="34" charset="0"/>
              </a:rPr>
              <a:t>: si costituiscono tra soci consumatori;</a:t>
            </a:r>
          </a:p>
          <a:p>
            <a:pPr algn="just"/>
            <a:r>
              <a:rPr lang="it-IT" sz="1600" b="1" dirty="0">
                <a:latin typeface="Arial" panose="020B0604020202020204" pitchFamily="34" charset="0"/>
                <a:cs typeface="Arial" panose="020B0604020202020204" pitchFamily="34" charset="0"/>
              </a:rPr>
              <a:t>Cooperative agricole</a:t>
            </a:r>
            <a:r>
              <a:rPr lang="it-IT" sz="1600" dirty="0">
                <a:latin typeface="Arial" panose="020B0604020202020204" pitchFamily="34" charset="0"/>
                <a:cs typeface="Arial" panose="020B0604020202020204" pitchFamily="34" charset="0"/>
              </a:rPr>
              <a:t>:  svolgono attività agricole quali la trasformazione e la vendita dei prodotti agricoli, l’agricoltura biologica, l’agriturismo;</a:t>
            </a:r>
          </a:p>
          <a:p>
            <a:pPr algn="just"/>
            <a:r>
              <a:rPr lang="it-IT" sz="1600" b="1" dirty="0">
                <a:latin typeface="Arial" panose="020B0604020202020204" pitchFamily="34" charset="0"/>
                <a:cs typeface="Arial" panose="020B0604020202020204" pitchFamily="34" charset="0"/>
              </a:rPr>
              <a:t>Cooperative di edilizia abitativa:</a:t>
            </a:r>
            <a:r>
              <a:rPr lang="it-IT" sz="1600" dirty="0">
                <a:latin typeface="Arial" panose="020B0604020202020204" pitchFamily="34" charset="0"/>
                <a:cs typeface="Arial" panose="020B0604020202020204" pitchFamily="34" charset="0"/>
              </a:rPr>
              <a:t> si occupano di costruire alloggi per i soci stessi;</a:t>
            </a:r>
          </a:p>
          <a:p>
            <a:pPr algn="just"/>
            <a:r>
              <a:rPr lang="it-IT" sz="1600" b="1" dirty="0">
                <a:latin typeface="Arial" panose="020B0604020202020204" pitchFamily="34" charset="0"/>
                <a:cs typeface="Arial" panose="020B0604020202020204" pitchFamily="34" charset="0"/>
              </a:rPr>
              <a:t>Cooperative di trasporto</a:t>
            </a:r>
            <a:r>
              <a:rPr lang="it-IT" sz="1600" dirty="0">
                <a:latin typeface="Arial" panose="020B0604020202020204" pitchFamily="34" charset="0"/>
                <a:cs typeface="Arial" panose="020B0604020202020204" pitchFamily="34" charset="0"/>
              </a:rPr>
              <a:t>: hanno come obiettivo quello di trasportare cose e persone, di caricare e scaricare le merci e di spedire per conto terzi;</a:t>
            </a:r>
          </a:p>
          <a:p>
            <a:pPr algn="just"/>
            <a:r>
              <a:rPr lang="it-IT" sz="1600" b="1" dirty="0">
                <a:latin typeface="Arial" panose="020B0604020202020204" pitchFamily="34" charset="0"/>
                <a:cs typeface="Arial" panose="020B0604020202020204" pitchFamily="34" charset="0"/>
              </a:rPr>
              <a:t>Cooperative di pesca</a:t>
            </a:r>
            <a:r>
              <a:rPr lang="it-IT" sz="1600" dirty="0">
                <a:latin typeface="Arial" panose="020B0604020202020204" pitchFamily="34" charset="0"/>
                <a:cs typeface="Arial" panose="020B0604020202020204" pitchFamily="34" charset="0"/>
              </a:rPr>
              <a:t>: svolgono l’attività della pesca;</a:t>
            </a:r>
          </a:p>
          <a:p>
            <a:pPr algn="just"/>
            <a:r>
              <a:rPr lang="it-IT" sz="1600" b="1" dirty="0">
                <a:latin typeface="Arial" panose="020B0604020202020204" pitchFamily="34" charset="0"/>
                <a:cs typeface="Arial" panose="020B0604020202020204" pitchFamily="34" charset="0"/>
              </a:rPr>
              <a:t>Cooperative sociali:</a:t>
            </a:r>
            <a:r>
              <a:rPr lang="it-IT" sz="1600" dirty="0">
                <a:latin typeface="Arial" panose="020B0604020202020204" pitchFamily="34" charset="0"/>
                <a:cs typeface="Arial" panose="020B0604020202020204" pitchFamily="34" charset="0"/>
              </a:rPr>
              <a:t> hanno come obiettivo quello di rispondere  alle esigenze della collettività, in particolare dei cittadini più deboli e vantaggiati.  Le cooperative sociali possono essere cooperative di tipo A  e cooperative di tipo B. </a:t>
            </a:r>
            <a:r>
              <a:rPr lang="it-IT" sz="1600" b="1" dirty="0">
                <a:latin typeface="Arial" panose="020B0604020202020204" pitchFamily="34" charset="0"/>
                <a:cs typeface="Arial" panose="020B0604020202020204" pitchFamily="34" charset="0"/>
              </a:rPr>
              <a:t>Le cooperative sociali di tipo A </a:t>
            </a:r>
            <a:r>
              <a:rPr lang="it-IT" sz="1600" dirty="0">
                <a:latin typeface="Arial" panose="020B0604020202020204" pitchFamily="34" charset="0"/>
                <a:cs typeface="Arial" panose="020B0604020202020204" pitchFamily="34" charset="0"/>
              </a:rPr>
              <a:t>gestiscono servizi socio- sanitari ed educativi, come per esempio, centri sociali, case alloggio, centri </a:t>
            </a:r>
            <a:r>
              <a:rPr lang="it-IT" sz="1600" dirty="0" err="1">
                <a:latin typeface="Arial" panose="020B0604020202020204" pitchFamily="34" charset="0"/>
                <a:cs typeface="Arial" panose="020B0604020202020204" pitchFamily="34" charset="0"/>
              </a:rPr>
              <a:t>rieducativi,strutture</a:t>
            </a:r>
            <a:r>
              <a:rPr lang="it-IT" sz="1600" dirty="0">
                <a:latin typeface="Arial" panose="020B0604020202020204" pitchFamily="34" charset="0"/>
                <a:cs typeface="Arial" panose="020B0604020202020204" pitchFamily="34" charset="0"/>
              </a:rPr>
              <a:t> sanitarie, etc.  </a:t>
            </a:r>
            <a:r>
              <a:rPr lang="it-IT" sz="1600" b="1" dirty="0">
                <a:latin typeface="Arial" panose="020B0604020202020204" pitchFamily="34" charset="0"/>
                <a:cs typeface="Arial" panose="020B0604020202020204" pitchFamily="34" charset="0"/>
              </a:rPr>
              <a:t>Le cooperative sociali di tipo B </a:t>
            </a:r>
            <a:r>
              <a:rPr lang="it-IT" sz="1600" dirty="0">
                <a:latin typeface="Arial" panose="020B0604020202020204" pitchFamily="34" charset="0"/>
                <a:cs typeface="Arial" panose="020B0604020202020204" pitchFamily="34" charset="0"/>
              </a:rPr>
              <a:t>si occupano dell’inserimento lavorativo, nell’ ambito agricolo, industriale, commerciale, artigianale, di soggetti </a:t>
            </a:r>
            <a:r>
              <a:rPr lang="it-IT" sz="1600">
                <a:latin typeface="Arial" panose="020B0604020202020204" pitchFamily="34" charset="0"/>
                <a:cs typeface="Arial" panose="020B0604020202020204" pitchFamily="34" charset="0"/>
              </a:rPr>
              <a:t>svantaggiati </a:t>
            </a:r>
            <a:r>
              <a:rPr lang="it-IT" sz="1600" smtClean="0">
                <a:latin typeface="Arial" panose="020B0604020202020204" pitchFamily="34" charset="0"/>
                <a:cs typeface="Arial" panose="020B0604020202020204" pitchFamily="34" charset="0"/>
              </a:rPr>
              <a:t>(portatori </a:t>
            </a:r>
            <a:r>
              <a:rPr lang="it-IT" sz="1600" dirty="0">
                <a:latin typeface="Arial" panose="020B0604020202020204" pitchFamily="34" charset="0"/>
                <a:cs typeface="Arial" panose="020B0604020202020204" pitchFamily="34" charset="0"/>
              </a:rPr>
              <a:t>di handicap, tossicodipendenti, minori in età lavorativa, ex carcerati).</a:t>
            </a:r>
          </a:p>
          <a:p>
            <a:pPr marL="266700" algn="just"/>
            <a:endParaRPr lang="it-IT"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846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1122957"/>
            <a:ext cx="9143999"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800" b="1" dirty="0" smtClean="0">
                <a:latin typeface="Arial" panose="020B0604020202020204" pitchFamily="34" charset="0"/>
                <a:cs typeface="Arial" panose="020B0604020202020204" pitchFamily="34" charset="0"/>
              </a:rPr>
              <a:t>I rischi penali</a:t>
            </a:r>
            <a:endParaRPr lang="en-GB" altLang="it-IT" sz="2800" b="1" dirty="0">
              <a:latin typeface="Arial" panose="020B0604020202020204" pitchFamily="34" charset="0"/>
              <a:cs typeface="Arial" panose="020B0604020202020204" pitchFamily="34" charset="0"/>
            </a:endParaRPr>
          </a:p>
        </p:txBody>
      </p:sp>
      <p:sp>
        <p:nvSpPr>
          <p:cNvPr id="5" name="CasellaDiTesto 4"/>
          <p:cNvSpPr txBox="1"/>
          <p:nvPr/>
        </p:nvSpPr>
        <p:spPr>
          <a:xfrm>
            <a:off x="685213" y="2001996"/>
            <a:ext cx="7978775" cy="3562514"/>
          </a:xfrm>
          <a:prstGeom prst="rect">
            <a:avLst/>
          </a:prstGeom>
          <a:noFill/>
        </p:spPr>
        <p:txBody>
          <a:bodyPr rIns="0" anchor="ctr">
            <a:spAutoFit/>
          </a:bodyPr>
          <a:lstStyle/>
          <a:p>
            <a:endParaRPr lang="it-IT"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600" b="1" dirty="0" smtClean="0">
                <a:latin typeface="Arial" panose="020B0604020202020204" pitchFamily="34" charset="0"/>
                <a:cs typeface="Arial" panose="020B0604020202020204" pitchFamily="34" charset="0"/>
              </a:rPr>
              <a:t>REATI </a:t>
            </a:r>
            <a:r>
              <a:rPr lang="it-IT" sz="1600" b="1" dirty="0">
                <a:latin typeface="Arial" panose="020B0604020202020204" pitchFamily="34" charset="0"/>
                <a:cs typeface="Arial" panose="020B0604020202020204" pitchFamily="34" charset="0"/>
              </a:rPr>
              <a:t>CONNESSI ALL’ORDINARIA OPERATIVITA</a:t>
            </a:r>
            <a:r>
              <a:rPr lang="it-IT" sz="1600" dirty="0">
                <a:latin typeface="Arial" panose="020B0604020202020204" pitchFamily="34" charset="0"/>
                <a:cs typeface="Arial" panose="020B0604020202020204" pitchFamily="34" charset="0"/>
              </a:rPr>
              <a:t>’ </a:t>
            </a:r>
          </a:p>
          <a:p>
            <a:pPr marL="271463"/>
            <a:r>
              <a:rPr lang="it-IT" sz="1600" dirty="0" smtClean="0">
                <a:latin typeface="Arial" panose="020B0604020202020204" pitchFamily="34" charset="0"/>
                <a:cs typeface="Arial" panose="020B0604020202020204" pitchFamily="34" charset="0"/>
              </a:rPr>
              <a:t>Reati </a:t>
            </a:r>
            <a:r>
              <a:rPr lang="it-IT" sz="1600" dirty="0">
                <a:latin typeface="Arial" panose="020B0604020202020204" pitchFamily="34" charset="0"/>
                <a:cs typeface="Arial" panose="020B0604020202020204" pitchFamily="34" charset="0"/>
              </a:rPr>
              <a:t>colposi: ambiente e sicurezza </a:t>
            </a:r>
          </a:p>
          <a:p>
            <a:pPr marL="271463"/>
            <a:r>
              <a:rPr lang="it-IT" sz="1600" dirty="0">
                <a:latin typeface="Arial" panose="020B0604020202020204" pitchFamily="34" charset="0"/>
                <a:cs typeface="Arial" panose="020B0604020202020204" pitchFamily="34" charset="0"/>
              </a:rPr>
              <a:t>R</a:t>
            </a:r>
            <a:r>
              <a:rPr lang="it-IT" sz="1600" dirty="0" smtClean="0">
                <a:latin typeface="Arial" panose="020B0604020202020204" pitchFamily="34" charset="0"/>
                <a:cs typeface="Arial" panose="020B0604020202020204" pitchFamily="34" charset="0"/>
              </a:rPr>
              <a:t>eati </a:t>
            </a:r>
            <a:r>
              <a:rPr lang="it-IT" sz="1600" dirty="0">
                <a:latin typeface="Arial" panose="020B0604020202020204" pitchFamily="34" charset="0"/>
                <a:cs typeface="Arial" panose="020B0604020202020204" pitchFamily="34" charset="0"/>
              </a:rPr>
              <a:t>dolosi: reati contro la pubblica amministrazione, societari e </a:t>
            </a:r>
            <a:r>
              <a:rPr lang="it-IT" sz="1600" dirty="0" smtClean="0">
                <a:latin typeface="Arial" panose="020B0604020202020204" pitchFamily="34" charset="0"/>
                <a:cs typeface="Arial" panose="020B0604020202020204" pitchFamily="34" charset="0"/>
              </a:rPr>
              <a:t>fiscali (tributari legati a scopo mutualistico), informatici, industria, commercio, autore</a:t>
            </a:r>
            <a:endParaRPr lang="it-IT" sz="1600" dirty="0">
              <a:latin typeface="Arial" panose="020B0604020202020204" pitchFamily="34" charset="0"/>
              <a:cs typeface="Arial" panose="020B0604020202020204" pitchFamily="34" charset="0"/>
            </a:endParaRPr>
          </a:p>
          <a:p>
            <a:endParaRPr lang="it-IT"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600" b="1" dirty="0" smtClean="0">
                <a:latin typeface="Arial" panose="020B0604020202020204" pitchFamily="34" charset="0"/>
                <a:cs typeface="Arial" panose="020B0604020202020204" pitchFamily="34" charset="0"/>
              </a:rPr>
              <a:t>REATI </a:t>
            </a:r>
            <a:r>
              <a:rPr lang="it-IT" sz="1600" b="1" dirty="0">
                <a:latin typeface="Arial" panose="020B0604020202020204" pitchFamily="34" charset="0"/>
                <a:cs typeface="Arial" panose="020B0604020202020204" pitchFamily="34" charset="0"/>
              </a:rPr>
              <a:t>CONNESSI ALLA CRISI </a:t>
            </a:r>
            <a:r>
              <a:rPr lang="it-IT" sz="1600" b="1" dirty="0" smtClean="0">
                <a:latin typeface="Arial" panose="020B0604020202020204" pitchFamily="34" charset="0"/>
                <a:cs typeface="Arial" panose="020B0604020202020204" pitchFamily="34" charset="0"/>
              </a:rPr>
              <a:t>D’AZIENDA</a:t>
            </a:r>
          </a:p>
          <a:p>
            <a:pPr>
              <a:tabLst>
                <a:tab pos="271463" algn="l"/>
              </a:tabLst>
            </a:pPr>
            <a:r>
              <a:rPr lang="it-IT" sz="1600" b="1" dirty="0">
                <a:latin typeface="Arial" panose="020B0604020202020204" pitchFamily="34" charset="0"/>
                <a:cs typeface="Arial" panose="020B0604020202020204" pitchFamily="34" charset="0"/>
              </a:rPr>
              <a:t>	</a:t>
            </a:r>
            <a:r>
              <a:rPr lang="it-IT" sz="1600" dirty="0" smtClean="0">
                <a:latin typeface="Arial" panose="020B0604020202020204" pitchFamily="34" charset="0"/>
                <a:cs typeface="Arial" panose="020B0604020202020204" pitchFamily="34" charset="0"/>
              </a:rPr>
              <a:t>Reati fallimentari</a:t>
            </a:r>
          </a:p>
          <a:p>
            <a:endParaRPr lang="it-IT" sz="1600" dirty="0">
              <a:latin typeface="Arial" panose="020B0604020202020204" pitchFamily="34" charset="0"/>
              <a:cs typeface="Arial" panose="020B0604020202020204" pitchFamily="34" charset="0"/>
            </a:endParaRPr>
          </a:p>
          <a:p>
            <a:pPr marL="271463" algn="ctr">
              <a:tabLst>
                <a:tab pos="90488" algn="l"/>
              </a:tabLst>
            </a:pPr>
            <a:r>
              <a:rPr lang="it-IT" sz="1600" dirty="0" smtClean="0">
                <a:latin typeface="Arial" panose="020B0604020202020204" pitchFamily="34" charset="0"/>
                <a:cs typeface="Arial" panose="020B0604020202020204" pitchFamily="34" charset="0"/>
              </a:rPr>
              <a:t>OPPURE</a:t>
            </a:r>
          </a:p>
          <a:p>
            <a:pPr marL="271463">
              <a:tabLst>
                <a:tab pos="90488" algn="l"/>
              </a:tabLst>
            </a:pPr>
            <a:endParaRPr lang="it-IT"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it-IT" sz="1600" b="1" dirty="0" smtClean="0">
                <a:latin typeface="Arial" panose="020B0604020202020204" pitchFamily="34" charset="0"/>
                <a:cs typeface="Arial" panose="020B0604020202020204" pitchFamily="34" charset="0"/>
              </a:rPr>
              <a:t>REATI COMMISSIVI</a:t>
            </a:r>
          </a:p>
          <a:p>
            <a:pPr marL="285750" indent="-285750">
              <a:buFont typeface="Arial" panose="020B0604020202020204" pitchFamily="34" charset="0"/>
              <a:buChar char="•"/>
            </a:pPr>
            <a:r>
              <a:rPr lang="it-IT" sz="1600" b="1" dirty="0" smtClean="0">
                <a:latin typeface="Arial" panose="020B0604020202020204" pitchFamily="34" charset="0"/>
                <a:cs typeface="Arial" panose="020B0604020202020204" pitchFamily="34" charset="0"/>
              </a:rPr>
              <a:t>REATI OMISSIVI</a:t>
            </a:r>
            <a:endParaRPr lang="it-IT" sz="1600" b="1" dirty="0">
              <a:latin typeface="Arial" panose="020B0604020202020204" pitchFamily="34" charset="0"/>
              <a:cs typeface="Arial" panose="020B0604020202020204" pitchFamily="34" charset="0"/>
            </a:endParaRPr>
          </a:p>
          <a:p>
            <a:pPr marL="355600" indent="-355600" algn="just">
              <a:buFont typeface="Arial" panose="020B0604020202020204" pitchFamily="34" charset="0"/>
              <a:buChar char="•"/>
            </a:pPr>
            <a:endParaRPr lang="it-IT" sz="17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84911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additive="base">
                                        <p:cTn id="2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 calcmode="lin" valueType="num">
                                      <p:cBhvr additive="base">
                                        <p:cTn id="2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1" end="11"/>
                                            </p:txEl>
                                          </p:spTgt>
                                        </p:tgtEl>
                                        <p:attrNameLst>
                                          <p:attrName>style.visibility</p:attrName>
                                        </p:attrNameLst>
                                      </p:cBhvr>
                                      <p:to>
                                        <p:strVal val="visible"/>
                                      </p:to>
                                    </p:set>
                                    <p:anim calcmode="lin" valueType="num">
                                      <p:cBhvr additive="base">
                                        <p:cTn id="35"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5">
                                            <p:txEl>
                                              <p:pRg st="8" end="8"/>
                                            </p:txEl>
                                          </p:spTgt>
                                        </p:tgtEl>
                                        <p:attrNameLst>
                                          <p:attrName>style.visibility</p:attrName>
                                        </p:attrNameLst>
                                      </p:cBhvr>
                                      <p:to>
                                        <p:strVal val="visible"/>
                                      </p:to>
                                    </p:set>
                                    <p:anim calcmode="lin" valueType="num">
                                      <p:cBhvr additive="base">
                                        <p:cTn id="4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0066" y="976718"/>
            <a:ext cx="9143999"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altLang="it-IT" sz="2800" b="1" dirty="0" smtClean="0">
                <a:latin typeface="Arial" panose="020B0604020202020204" pitchFamily="34" charset="0"/>
                <a:cs typeface="Arial" panose="020B0604020202020204" pitchFamily="34" charset="0"/>
              </a:rPr>
              <a:t>La posizione di garanzia</a:t>
            </a:r>
            <a:endParaRPr lang="it-IT" altLang="it-IT" sz="2800" b="1" dirty="0">
              <a:latin typeface="Arial" panose="020B0604020202020204" pitchFamily="34" charset="0"/>
              <a:cs typeface="Arial" panose="020B0604020202020204" pitchFamily="34" charset="0"/>
            </a:endParaRPr>
          </a:p>
        </p:txBody>
      </p:sp>
      <p:sp>
        <p:nvSpPr>
          <p:cNvPr id="5" name="CasellaDiTesto 4"/>
          <p:cNvSpPr txBox="1"/>
          <p:nvPr/>
        </p:nvSpPr>
        <p:spPr>
          <a:xfrm>
            <a:off x="611559" y="1820071"/>
            <a:ext cx="8083177" cy="5101397"/>
          </a:xfrm>
          <a:prstGeom prst="rect">
            <a:avLst/>
          </a:prstGeom>
          <a:noFill/>
        </p:spPr>
        <p:txBody>
          <a:bodyPr wrap="square" anchor="ctr">
            <a:spAutoFit/>
          </a:bodyPr>
          <a:lstStyle/>
          <a:p>
            <a:pPr algn="ctr">
              <a:tabLst>
                <a:tab pos="0" algn="l"/>
              </a:tabLst>
            </a:pPr>
            <a:r>
              <a:rPr lang="it-IT" sz="1500" u="sng" dirty="0" smtClean="0">
                <a:latin typeface="Arial" panose="020B0604020202020204" pitchFamily="34" charset="0"/>
                <a:cs typeface="Arial" panose="020B0604020202020204" pitchFamily="34" charset="0"/>
              </a:rPr>
              <a:t>art. 40 c.p. Non impedire un evento che si ha l’obbligo giuridico di impedire, equivale a cagionarlo</a:t>
            </a:r>
          </a:p>
          <a:p>
            <a:pPr algn="just"/>
            <a:r>
              <a:rPr lang="it-IT" sz="1350" smtClean="0">
                <a:latin typeface="Arial" panose="020B0604020202020204" pitchFamily="34" charset="0"/>
                <a:cs typeface="Arial" panose="020B0604020202020204" pitchFamily="34" charset="0"/>
              </a:rPr>
              <a:t>Si </a:t>
            </a:r>
            <a:r>
              <a:rPr lang="it-IT" sz="1350" dirty="0">
                <a:latin typeface="Arial" panose="020B0604020202020204" pitchFamily="34" charset="0"/>
                <a:cs typeface="Arial" panose="020B0604020202020204" pitchFamily="34" charset="0"/>
              </a:rPr>
              <a:t>unisce a norme impositive di </a:t>
            </a:r>
            <a:r>
              <a:rPr lang="it-IT" sz="1350" dirty="0" smtClean="0">
                <a:latin typeface="Arial" panose="020B0604020202020204" pitchFamily="34" charset="0"/>
                <a:cs typeface="Arial" panose="020B0604020202020204" pitchFamily="34" charset="0"/>
              </a:rPr>
              <a:t>obblighi:</a:t>
            </a:r>
          </a:p>
          <a:p>
            <a:pPr algn="just"/>
            <a:endParaRPr lang="it-IT" sz="1350" dirty="0">
              <a:latin typeface="Arial" panose="020B0604020202020204" pitchFamily="34" charset="0"/>
              <a:cs typeface="Arial" panose="020B0604020202020204" pitchFamily="34" charset="0"/>
            </a:endParaRPr>
          </a:p>
          <a:p>
            <a:pPr algn="just"/>
            <a:r>
              <a:rPr lang="it-IT" sz="1350" b="1" dirty="0" smtClean="0">
                <a:latin typeface="Arial" panose="020B0604020202020204" pitchFamily="34" charset="0"/>
                <a:cs typeface="Arial" panose="020B0604020202020204" pitchFamily="34" charset="0"/>
              </a:rPr>
              <a:t>40 c.p.+2087 c.c. </a:t>
            </a:r>
            <a:r>
              <a:rPr lang="it-IT" sz="1350" dirty="0">
                <a:latin typeface="Arial" panose="020B0604020202020204" pitchFamily="34" charset="0"/>
                <a:cs typeface="Arial" panose="020B0604020202020204" pitchFamily="34" charset="0"/>
              </a:rPr>
              <a:t>posizione di garanzia in tema di sicurezza: </a:t>
            </a:r>
            <a:r>
              <a:rPr lang="it-IT" sz="1350" dirty="0" smtClean="0">
                <a:latin typeface="Arial" panose="020B0604020202020204" pitchFamily="34" charset="0"/>
                <a:cs typeface="Arial" panose="020B0604020202020204" pitchFamily="34" charset="0"/>
              </a:rPr>
              <a:t>«L'imprenditore </a:t>
            </a:r>
            <a:r>
              <a:rPr lang="it-IT" sz="1350" dirty="0">
                <a:latin typeface="Arial" panose="020B0604020202020204" pitchFamily="34" charset="0"/>
                <a:cs typeface="Arial" panose="020B0604020202020204" pitchFamily="34" charset="0"/>
              </a:rPr>
              <a:t>è tenuto ad adottare nell'esercizio dell'impresa le misure che, secondo la particolarità del lavoro, l'esperienza e la tecnica, sono necessarie a tutelare l'integrità fisica e la personalità morale dei prestatori di </a:t>
            </a:r>
            <a:r>
              <a:rPr lang="it-IT" sz="1350" dirty="0" smtClean="0">
                <a:latin typeface="Arial" panose="020B0604020202020204" pitchFamily="34" charset="0"/>
                <a:cs typeface="Arial" panose="020B0604020202020204" pitchFamily="34" charset="0"/>
              </a:rPr>
              <a:t>lavoro».</a:t>
            </a:r>
          </a:p>
          <a:p>
            <a:pPr algn="just"/>
            <a:endParaRPr lang="it-IT" sz="1350" dirty="0">
              <a:latin typeface="Arial" panose="020B0604020202020204" pitchFamily="34" charset="0"/>
              <a:cs typeface="Arial" panose="020B0604020202020204" pitchFamily="34" charset="0"/>
            </a:endParaRPr>
          </a:p>
          <a:p>
            <a:pPr algn="just"/>
            <a:r>
              <a:rPr lang="it-IT" sz="1350" b="1" dirty="0" smtClean="0">
                <a:latin typeface="Arial" panose="020B0604020202020204" pitchFamily="34" charset="0"/>
                <a:cs typeface="Arial" panose="020B0604020202020204" pitchFamily="34" charset="0"/>
              </a:rPr>
              <a:t>40c.p.+2392 c.c. </a:t>
            </a:r>
            <a:r>
              <a:rPr lang="it-IT" sz="1350" dirty="0">
                <a:latin typeface="Arial" panose="020B0604020202020204" pitchFamily="34" charset="0"/>
                <a:cs typeface="Arial" panose="020B0604020202020204" pitchFamily="34" charset="0"/>
              </a:rPr>
              <a:t>doveri degli amministratori: </a:t>
            </a:r>
            <a:r>
              <a:rPr lang="it-IT" sz="1350" dirty="0" smtClean="0">
                <a:latin typeface="Arial" panose="020B0604020202020204" pitchFamily="34" charset="0"/>
                <a:cs typeface="Arial" panose="020B0604020202020204" pitchFamily="34" charset="0"/>
              </a:rPr>
              <a:t>«Gli </a:t>
            </a:r>
            <a:r>
              <a:rPr lang="it-IT" sz="1350" dirty="0">
                <a:latin typeface="Arial" panose="020B0604020202020204" pitchFamily="34" charset="0"/>
                <a:cs typeface="Arial" panose="020B0604020202020204" pitchFamily="34" charset="0"/>
              </a:rPr>
              <a:t>amministratori devono adempiere i doveri ad essi imposti dalla legge e dallo statuto con la diligenza richiesta dalla natura dell'incarico e dalle loro specifiche competenze.</a:t>
            </a:r>
          </a:p>
          <a:p>
            <a:pPr algn="just"/>
            <a:r>
              <a:rPr lang="it-IT" sz="1350" dirty="0">
                <a:latin typeface="Arial" panose="020B0604020202020204" pitchFamily="34" charset="0"/>
                <a:cs typeface="Arial" panose="020B0604020202020204" pitchFamily="34" charset="0"/>
              </a:rPr>
              <a:t>II comma: </a:t>
            </a:r>
            <a:r>
              <a:rPr lang="it-IT" sz="1350" dirty="0" smtClean="0">
                <a:latin typeface="Arial" panose="020B0604020202020204" pitchFamily="34" charset="0"/>
                <a:cs typeface="Arial" panose="020B0604020202020204" pitchFamily="34" charset="0"/>
              </a:rPr>
              <a:t>«se</a:t>
            </a:r>
            <a:r>
              <a:rPr lang="it-IT" sz="1350" dirty="0">
                <a:latin typeface="Arial" panose="020B0604020202020204" pitchFamily="34" charset="0"/>
                <a:cs typeface="Arial" panose="020B0604020202020204" pitchFamily="34" charset="0"/>
              </a:rPr>
              <a:t>, essendo a conoscenza di fatti pregiudizievoli, non hanno fatto quanto potevano per impedirne il compimento o eliminarne o attenuarne le conseguenze </a:t>
            </a:r>
            <a:r>
              <a:rPr lang="it-IT" sz="1350" dirty="0" smtClean="0">
                <a:latin typeface="Arial" panose="020B0604020202020204" pitchFamily="34" charset="0"/>
                <a:cs typeface="Arial" panose="020B0604020202020204" pitchFamily="34" charset="0"/>
              </a:rPr>
              <a:t>dannose».</a:t>
            </a:r>
          </a:p>
          <a:p>
            <a:pPr algn="just"/>
            <a:endParaRPr lang="it-IT" sz="1350" dirty="0">
              <a:latin typeface="Arial" panose="020B0604020202020204" pitchFamily="34" charset="0"/>
              <a:cs typeface="Arial" panose="020B0604020202020204" pitchFamily="34" charset="0"/>
            </a:endParaRPr>
          </a:p>
          <a:p>
            <a:pPr algn="just"/>
            <a:r>
              <a:rPr lang="it-IT" sz="1350" b="1" dirty="0" smtClean="0">
                <a:latin typeface="Arial" panose="020B0604020202020204" pitchFamily="34" charset="0"/>
                <a:cs typeface="Arial" panose="020B0604020202020204" pitchFamily="34" charset="0"/>
              </a:rPr>
              <a:t>40+2403 c.c. </a:t>
            </a:r>
            <a:r>
              <a:rPr lang="it-IT" sz="1350" b="1" dirty="0">
                <a:latin typeface="Arial" panose="020B0604020202020204" pitchFamily="34" charset="0"/>
                <a:cs typeface="Arial" panose="020B0604020202020204" pitchFamily="34" charset="0"/>
              </a:rPr>
              <a:t>e </a:t>
            </a:r>
            <a:r>
              <a:rPr lang="it-IT" sz="1350" b="1" dirty="0" smtClean="0">
                <a:latin typeface="Arial" panose="020B0604020202020204" pitchFamily="34" charset="0"/>
                <a:cs typeface="Arial" panose="020B0604020202020204" pitchFamily="34" charset="0"/>
              </a:rPr>
              <a:t>2407 c.c. </a:t>
            </a:r>
            <a:r>
              <a:rPr lang="it-IT" sz="1350" dirty="0">
                <a:latin typeface="Arial" panose="020B0604020202020204" pitchFamily="34" charset="0"/>
                <a:cs typeface="Arial" panose="020B0604020202020204" pitchFamily="34" charset="0"/>
              </a:rPr>
              <a:t>(richiamate dal </a:t>
            </a:r>
            <a:r>
              <a:rPr lang="it-IT" sz="1350" dirty="0" smtClean="0">
                <a:latin typeface="Arial" panose="020B0604020202020204" pitchFamily="34" charset="0"/>
                <a:cs typeface="Arial" panose="020B0604020202020204" pitchFamily="34" charset="0"/>
              </a:rPr>
              <a:t>2519 c.c.): </a:t>
            </a:r>
            <a:r>
              <a:rPr lang="it-IT" sz="1350" dirty="0">
                <a:latin typeface="Arial" panose="020B0604020202020204" pitchFamily="34" charset="0"/>
                <a:cs typeface="Arial" panose="020B0604020202020204" pitchFamily="34" charset="0"/>
              </a:rPr>
              <a:t>doveri dei </a:t>
            </a:r>
            <a:r>
              <a:rPr lang="it-IT" sz="1350" dirty="0" smtClean="0">
                <a:latin typeface="Arial" panose="020B0604020202020204" pitchFamily="34" charset="0"/>
                <a:cs typeface="Arial" panose="020B0604020202020204" pitchFamily="34" charset="0"/>
              </a:rPr>
              <a:t>sindaci.</a:t>
            </a:r>
            <a:endParaRPr lang="it-IT" sz="1350" dirty="0">
              <a:latin typeface="Arial" panose="020B0604020202020204" pitchFamily="34" charset="0"/>
              <a:cs typeface="Arial" panose="020B0604020202020204" pitchFamily="34" charset="0"/>
            </a:endParaRPr>
          </a:p>
          <a:p>
            <a:pPr algn="just"/>
            <a:r>
              <a:rPr lang="it-IT" sz="1350" dirty="0" smtClean="0">
                <a:latin typeface="Arial" panose="020B0604020202020204" pitchFamily="34" charset="0"/>
                <a:cs typeface="Arial" panose="020B0604020202020204" pitchFamily="34" charset="0"/>
              </a:rPr>
              <a:t>2403 c.c. «Il </a:t>
            </a:r>
            <a:r>
              <a:rPr lang="it-IT" sz="1350" dirty="0">
                <a:latin typeface="Arial" panose="020B0604020202020204" pitchFamily="34" charset="0"/>
                <a:cs typeface="Arial" panose="020B0604020202020204" pitchFamily="34" charset="0"/>
              </a:rPr>
              <a:t>collegio sindacale vigila sull'osservanza della legge e dello statuto, sul rispetto dei principi di corretta amministrazione ed in particolare sull'adeguatezza dell'assetto organizzativo, amministrativo e contabile adottato dalla società e sul suo concreto </a:t>
            </a:r>
            <a:r>
              <a:rPr lang="it-IT" sz="1350" dirty="0" smtClean="0">
                <a:latin typeface="Arial" panose="020B0604020202020204" pitchFamily="34" charset="0"/>
                <a:cs typeface="Arial" panose="020B0604020202020204" pitchFamily="34" charset="0"/>
              </a:rPr>
              <a:t>funzionamento».</a:t>
            </a:r>
            <a:endParaRPr lang="it-IT" sz="1350" dirty="0">
              <a:latin typeface="Arial" panose="020B0604020202020204" pitchFamily="34" charset="0"/>
              <a:cs typeface="Arial" panose="020B0604020202020204" pitchFamily="34" charset="0"/>
            </a:endParaRPr>
          </a:p>
          <a:p>
            <a:pPr algn="just"/>
            <a:r>
              <a:rPr lang="it-IT" sz="1350" dirty="0" smtClean="0">
                <a:latin typeface="Arial" panose="020B0604020202020204" pitchFamily="34" charset="0"/>
                <a:cs typeface="Arial" panose="020B0604020202020204" pitchFamily="34" charset="0"/>
              </a:rPr>
              <a:t>2407 c.c. «i </a:t>
            </a:r>
            <a:r>
              <a:rPr lang="it-IT" sz="1350" dirty="0">
                <a:latin typeface="Arial" panose="020B0604020202020204" pitchFamily="34" charset="0"/>
                <a:cs typeface="Arial" panose="020B0604020202020204" pitchFamily="34" charset="0"/>
              </a:rPr>
              <a:t>sindaci devono adempiere i loro doveri con la professionalità e la diligenza richieste dalla natura dell'incarico; sono responsabili della verità delle loro attestazioni e devono conservare il segreto sui fatti e sui documenti di cui hanno conoscenza per ragione del loro ufficio.</a:t>
            </a:r>
          </a:p>
          <a:p>
            <a:pPr algn="just"/>
            <a:r>
              <a:rPr lang="it-IT" sz="1350" dirty="0">
                <a:latin typeface="Arial" panose="020B0604020202020204" pitchFamily="34" charset="0"/>
                <a:cs typeface="Arial" panose="020B0604020202020204" pitchFamily="34" charset="0"/>
              </a:rPr>
              <a:t>II Essi sono responsabili solidalmente con gli amministratori per i fatti o le omissioni di questi, quando il danno non si sarebbe prodotto se essi avessero vigilato in conformità degli obblighi della loro carica.</a:t>
            </a:r>
          </a:p>
          <a:p>
            <a:pPr algn="just"/>
            <a:r>
              <a:rPr lang="it-IT" sz="1200" dirty="0" smtClean="0">
                <a:latin typeface="Arial" panose="020B0604020202020204" pitchFamily="34" charset="0"/>
                <a:cs typeface="Arial" panose="020B0604020202020204" pitchFamily="34" charset="0"/>
              </a:rPr>
              <a:t> </a:t>
            </a:r>
            <a:endParaRPr lang="it-IT"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690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 y="1268760"/>
            <a:ext cx="9143999"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altLang="it-IT" sz="2800" b="1" dirty="0" smtClean="0">
                <a:latin typeface="Arial" panose="020B0604020202020204" pitchFamily="34" charset="0"/>
                <a:cs typeface="Arial" panose="020B0604020202020204" pitchFamily="34" charset="0"/>
              </a:rPr>
              <a:t>Gli organi sociali delle cooperative</a:t>
            </a:r>
            <a:endParaRPr lang="it-IT" altLang="it-IT" sz="2800" b="1" dirty="0">
              <a:latin typeface="Arial" panose="020B0604020202020204" pitchFamily="34" charset="0"/>
              <a:cs typeface="Arial" panose="020B0604020202020204" pitchFamily="34" charset="0"/>
            </a:endParaRPr>
          </a:p>
        </p:txBody>
      </p:sp>
      <p:sp>
        <p:nvSpPr>
          <p:cNvPr id="5" name="CasellaDiTesto 4"/>
          <p:cNvSpPr txBox="1"/>
          <p:nvPr/>
        </p:nvSpPr>
        <p:spPr>
          <a:xfrm>
            <a:off x="715963" y="2348880"/>
            <a:ext cx="7978775" cy="2600712"/>
          </a:xfrm>
          <a:prstGeom prst="rect">
            <a:avLst/>
          </a:prstGeom>
          <a:noFill/>
        </p:spPr>
        <p:txBody>
          <a:bodyPr anchor="ctr">
            <a:spAutoFit/>
          </a:bodyPr>
          <a:lstStyle/>
          <a:p>
            <a:pPr algn="just"/>
            <a:r>
              <a:rPr lang="it-IT" sz="1600" dirty="0">
                <a:latin typeface="Arial" panose="020B0604020202020204" pitchFamily="34" charset="0"/>
                <a:cs typeface="Arial" panose="020B0604020202020204" pitchFamily="34" charset="0"/>
              </a:rPr>
              <a:t>Ai sensi dell’art. </a:t>
            </a:r>
            <a:r>
              <a:rPr lang="it-IT" sz="1600" dirty="0" smtClean="0">
                <a:latin typeface="Arial" panose="020B0604020202020204" pitchFamily="34" charset="0"/>
                <a:cs typeface="Arial" panose="020B0604020202020204" pitchFamily="34" charset="0"/>
              </a:rPr>
              <a:t>2519 c.c., </a:t>
            </a:r>
            <a:r>
              <a:rPr lang="it-IT" sz="1600" dirty="0">
                <a:latin typeface="Arial" panose="020B0604020202020204" pitchFamily="34" charset="0"/>
                <a:cs typeface="Arial" panose="020B0604020202020204" pitchFamily="34" charset="0"/>
              </a:rPr>
              <a:t>si intendono applicabili alle società cooperative le norme su </a:t>
            </a:r>
            <a:r>
              <a:rPr lang="it-IT" sz="1600" dirty="0" smtClean="0">
                <a:latin typeface="Arial" panose="020B0604020202020204" pitchFamily="34" charset="0"/>
                <a:cs typeface="Arial" panose="020B0604020202020204" pitchFamily="34" charset="0"/>
              </a:rPr>
              <a:t>Spa </a:t>
            </a:r>
            <a:r>
              <a:rPr lang="it-IT" sz="1600" dirty="0">
                <a:latin typeface="Arial" panose="020B0604020202020204" pitchFamily="34" charset="0"/>
                <a:cs typeface="Arial" panose="020B0604020202020204" pitchFamily="34" charset="0"/>
              </a:rPr>
              <a:t>o </a:t>
            </a:r>
            <a:r>
              <a:rPr lang="it-IT" sz="1600" dirty="0" smtClean="0">
                <a:latin typeface="Arial" panose="020B0604020202020204" pitchFamily="34" charset="0"/>
                <a:cs typeface="Arial" panose="020B0604020202020204" pitchFamily="34" charset="0"/>
              </a:rPr>
              <a:t>Srl</a:t>
            </a:r>
            <a:endParaRPr lang="it-IT" sz="1600" dirty="0">
              <a:latin typeface="Arial" panose="020B0604020202020204" pitchFamily="34" charset="0"/>
              <a:cs typeface="Arial" panose="020B0604020202020204" pitchFamily="34" charset="0"/>
            </a:endParaRPr>
          </a:p>
          <a:p>
            <a:pPr algn="just"/>
            <a:r>
              <a:rPr lang="it-IT" sz="1600" dirty="0">
                <a:latin typeface="Arial" panose="020B0604020202020204" pitchFamily="34" charset="0"/>
                <a:cs typeface="Arial" panose="020B0604020202020204" pitchFamily="34" charset="0"/>
              </a:rPr>
              <a:t>[I]. Alle società cooperative, per quanto non previsto dal presente titolo, si applicano in quanto compatibili le disposizioni sulla società per azioni.</a:t>
            </a:r>
          </a:p>
          <a:p>
            <a:pPr algn="just"/>
            <a:r>
              <a:rPr lang="it-IT" sz="1600" dirty="0">
                <a:latin typeface="Arial" panose="020B0604020202020204" pitchFamily="34" charset="0"/>
                <a:cs typeface="Arial" panose="020B0604020202020204" pitchFamily="34" charset="0"/>
              </a:rPr>
              <a:t>[II]. L'atto costitutivo può prevedere che trovino applicazione, in quanto compatibili, le norme sulla società a responsabilità limitata nelle cooperative con un numero di soci cooperatori inferiore a venti ovvero con un attivo dello stato patrimoniale non superiore ad un milione di euro.</a:t>
            </a:r>
          </a:p>
          <a:p>
            <a:pPr algn="just"/>
            <a:endParaRPr lang="it-IT" sz="1750" dirty="0">
              <a:latin typeface="Arial" panose="020B0604020202020204" pitchFamily="34" charset="0"/>
              <a:cs typeface="Arial" panose="020B0604020202020204" pitchFamily="34" charset="0"/>
            </a:endParaRPr>
          </a:p>
          <a:p>
            <a:pPr marL="355600" indent="-355600" algn="just">
              <a:buFont typeface="Arial" panose="020B0604020202020204" pitchFamily="34" charset="0"/>
              <a:buChar char="•"/>
            </a:pPr>
            <a:endParaRPr lang="it-IT" sz="17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9541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0" y="1122957"/>
            <a:ext cx="9143999"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it-IT" altLang="it-IT" sz="2800" b="1" dirty="0">
              <a:latin typeface="Arial" panose="020B0604020202020204" pitchFamily="34" charset="0"/>
              <a:cs typeface="Arial" panose="020B0604020202020204" pitchFamily="34" charset="0"/>
            </a:endParaRPr>
          </a:p>
        </p:txBody>
      </p:sp>
      <p:sp>
        <p:nvSpPr>
          <p:cNvPr id="5" name="CasellaDiTesto 4"/>
          <p:cNvSpPr txBox="1"/>
          <p:nvPr/>
        </p:nvSpPr>
        <p:spPr>
          <a:xfrm>
            <a:off x="715962" y="2059582"/>
            <a:ext cx="7978775" cy="3793346"/>
          </a:xfrm>
          <a:prstGeom prst="rect">
            <a:avLst/>
          </a:prstGeom>
          <a:noFill/>
        </p:spPr>
        <p:txBody>
          <a:bodyPr>
            <a:spAutoFit/>
          </a:bodyPr>
          <a:lstStyle/>
          <a:p>
            <a:pPr algn="just"/>
            <a:r>
              <a:rPr lang="it-IT" sz="1600" dirty="0" smtClean="0">
                <a:latin typeface="Arial" panose="020B0604020202020204" pitchFamily="34" charset="0"/>
                <a:cs typeface="Arial" panose="020B0604020202020204" pitchFamily="34" charset="0"/>
              </a:rPr>
              <a:t>Nelle </a:t>
            </a:r>
            <a:r>
              <a:rPr lang="it-IT" sz="1600" dirty="0">
                <a:latin typeface="Arial" panose="020B0604020202020204" pitchFamily="34" charset="0"/>
                <a:cs typeface="Arial" panose="020B0604020202020204" pitchFamily="34" charset="0"/>
              </a:rPr>
              <a:t>cooperative che hanno come riferimento la </a:t>
            </a:r>
            <a:r>
              <a:rPr lang="it-IT" sz="1600" dirty="0" smtClean="0">
                <a:latin typeface="Arial" panose="020B0604020202020204" pitchFamily="34" charset="0"/>
                <a:cs typeface="Arial" panose="020B0604020202020204" pitchFamily="34" charset="0"/>
              </a:rPr>
              <a:t>SPA </a:t>
            </a:r>
            <a:r>
              <a:rPr lang="it-IT" sz="1600" dirty="0">
                <a:latin typeface="Arial" panose="020B0604020202020204" pitchFamily="34" charset="0"/>
                <a:cs typeface="Arial" panose="020B0604020202020204" pitchFamily="34" charset="0"/>
              </a:rPr>
              <a:t>si potrà avere:</a:t>
            </a:r>
          </a:p>
          <a:p>
            <a:pPr marL="285750" indent="-285750" algn="just">
              <a:buFont typeface="Arial" panose="020B0604020202020204" pitchFamily="34" charset="0"/>
              <a:buChar char="•"/>
            </a:pPr>
            <a:r>
              <a:rPr lang="it-IT" sz="1600" dirty="0" smtClean="0">
                <a:latin typeface="Arial" panose="020B0604020202020204" pitchFamily="34" charset="0"/>
                <a:cs typeface="Arial" panose="020B0604020202020204" pitchFamily="34" charset="0"/>
              </a:rPr>
              <a:t>consiglio </a:t>
            </a:r>
            <a:r>
              <a:rPr lang="it-IT" sz="1600" dirty="0">
                <a:latin typeface="Arial" panose="020B0604020202020204" pitchFamily="34" charset="0"/>
                <a:cs typeface="Arial" panose="020B0604020202020204" pitchFamily="34" charset="0"/>
              </a:rPr>
              <a:t>di amministrazione (o amministratore unico) e collegio </a:t>
            </a:r>
            <a:r>
              <a:rPr lang="it-IT" sz="1600" dirty="0" smtClean="0">
                <a:latin typeface="Arial" panose="020B0604020202020204" pitchFamily="34" charset="0"/>
                <a:cs typeface="Arial" panose="020B0604020202020204" pitchFamily="34" charset="0"/>
              </a:rPr>
              <a:t>sindacale; </a:t>
            </a:r>
            <a:endParaRPr lang="it-IT"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it-IT" sz="1600" dirty="0" smtClean="0">
                <a:latin typeface="Arial" panose="020B0604020202020204" pitchFamily="34" charset="0"/>
                <a:cs typeface="Arial" panose="020B0604020202020204" pitchFamily="34" charset="0"/>
              </a:rPr>
              <a:t>il </a:t>
            </a:r>
            <a:r>
              <a:rPr lang="it-IT" sz="1600" dirty="0">
                <a:latin typeface="Arial" panose="020B0604020202020204" pitchFamily="34" charset="0"/>
                <a:cs typeface="Arial" panose="020B0604020202020204" pitchFamily="34" charset="0"/>
              </a:rPr>
              <a:t>sistema dualistico con consiglio di sorveglianza e consiglio di </a:t>
            </a:r>
            <a:r>
              <a:rPr lang="it-IT" sz="1600" dirty="0" smtClean="0">
                <a:latin typeface="Arial" panose="020B0604020202020204" pitchFamily="34" charset="0"/>
                <a:cs typeface="Arial" panose="020B0604020202020204" pitchFamily="34" charset="0"/>
              </a:rPr>
              <a:t>gestione; </a:t>
            </a:r>
            <a:endParaRPr lang="it-IT"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it-IT" sz="1600" dirty="0">
                <a:latin typeface="Arial" panose="020B0604020202020204" pitchFamily="34" charset="0"/>
                <a:cs typeface="Arial" panose="020B0604020202020204" pitchFamily="34" charset="0"/>
              </a:rPr>
              <a:t>consiglio di amministrazione  e sul comitato per il controllo della </a:t>
            </a:r>
            <a:r>
              <a:rPr lang="it-IT" sz="1600" dirty="0" smtClean="0">
                <a:latin typeface="Arial" panose="020B0604020202020204" pitchFamily="34" charset="0"/>
                <a:cs typeface="Arial" panose="020B0604020202020204" pitchFamily="34" charset="0"/>
              </a:rPr>
              <a:t>gestione ex art. 2409 c.c. </a:t>
            </a:r>
            <a:r>
              <a:rPr lang="it-IT" sz="1600" dirty="0" err="1" smtClean="0">
                <a:latin typeface="Arial" panose="020B0604020202020204" pitchFamily="34" charset="0"/>
                <a:cs typeface="Arial" panose="020B0604020202020204" pitchFamily="34" charset="0"/>
              </a:rPr>
              <a:t>sexiesdecies</a:t>
            </a:r>
            <a:r>
              <a:rPr lang="it-IT" sz="1600" dirty="0" smtClean="0">
                <a:latin typeface="Arial" panose="020B0604020202020204" pitchFamily="34" charset="0"/>
                <a:cs typeface="Arial" panose="020B0604020202020204" pitchFamily="34" charset="0"/>
              </a:rPr>
              <a:t>; </a:t>
            </a:r>
          </a:p>
          <a:p>
            <a:pPr algn="just"/>
            <a:endParaRPr lang="it-IT" sz="1600" dirty="0" smtClean="0">
              <a:latin typeface="Arial" panose="020B0604020202020204" pitchFamily="34" charset="0"/>
              <a:cs typeface="Arial" panose="020B0604020202020204" pitchFamily="34" charset="0"/>
            </a:endParaRPr>
          </a:p>
          <a:p>
            <a:pPr algn="just"/>
            <a:r>
              <a:rPr lang="it-IT" sz="1600" dirty="0" smtClean="0">
                <a:latin typeface="Arial" panose="020B0604020202020204" pitchFamily="34" charset="0"/>
                <a:cs typeface="Arial" panose="020B0604020202020204" pitchFamily="34" charset="0"/>
              </a:rPr>
              <a:t>In quelle </a:t>
            </a:r>
            <a:r>
              <a:rPr lang="it-IT" sz="1600" dirty="0">
                <a:latin typeface="Arial" panose="020B0604020202020204" pitchFamily="34" charset="0"/>
                <a:cs typeface="Arial" panose="020B0604020202020204" pitchFamily="34" charset="0"/>
              </a:rPr>
              <a:t>che optano per le norme delle </a:t>
            </a:r>
            <a:r>
              <a:rPr lang="it-IT" sz="1600" dirty="0" smtClean="0">
                <a:latin typeface="Arial" panose="020B0604020202020204" pitchFamily="34" charset="0"/>
                <a:cs typeface="Arial" panose="020B0604020202020204" pitchFamily="34" charset="0"/>
              </a:rPr>
              <a:t>SRL:</a:t>
            </a:r>
            <a:endParaRPr lang="it-IT" sz="16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it-IT" sz="1600" dirty="0">
                <a:latin typeface="Arial" panose="020B0604020202020204" pitchFamily="34" charset="0"/>
                <a:cs typeface="Arial" panose="020B0604020202020204" pitchFamily="34" charset="0"/>
              </a:rPr>
              <a:t>il sistema di amministrazione è solo quello tradizionale (</a:t>
            </a:r>
            <a:r>
              <a:rPr lang="it-IT" sz="1600" dirty="0" smtClean="0">
                <a:latin typeface="Arial" panose="020B0604020202020204" pitchFamily="34" charset="0"/>
                <a:cs typeface="Arial" panose="020B0604020202020204" pitchFamily="34" charset="0"/>
              </a:rPr>
              <a:t>2475 c.c.) </a:t>
            </a:r>
            <a:r>
              <a:rPr lang="it-IT" sz="1600" dirty="0">
                <a:latin typeface="Arial" panose="020B0604020202020204" pitchFamily="34" charset="0"/>
                <a:cs typeface="Arial" panose="020B0604020202020204" pitchFamily="34" charset="0"/>
              </a:rPr>
              <a:t>in </a:t>
            </a:r>
            <a:r>
              <a:rPr lang="it-IT" sz="1600" dirty="0" smtClean="0">
                <a:latin typeface="Arial" panose="020B0604020202020204" pitchFamily="34" charset="0"/>
                <a:cs typeface="Arial" panose="020B0604020202020204" pitchFamily="34" charset="0"/>
              </a:rPr>
              <a:t>virtù </a:t>
            </a:r>
            <a:r>
              <a:rPr lang="it-IT" sz="1600" dirty="0">
                <a:latin typeface="Arial" panose="020B0604020202020204" pitchFamily="34" charset="0"/>
                <a:cs typeface="Arial" panose="020B0604020202020204" pitchFamily="34" charset="0"/>
              </a:rPr>
              <a:t>del quale l’amministrazione può essere affidata a uno o più amministratori  (disgiuntamente o congiuntamente</a:t>
            </a:r>
            <a:r>
              <a:rPr lang="it-IT" sz="1600" dirty="0" smtClean="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it-IT" sz="1600" dirty="0">
              <a:latin typeface="Arial" panose="020B0604020202020204" pitchFamily="34" charset="0"/>
              <a:cs typeface="Arial" panose="020B0604020202020204" pitchFamily="34" charset="0"/>
            </a:endParaRPr>
          </a:p>
          <a:p>
            <a:pPr algn="just"/>
            <a:r>
              <a:rPr lang="it-IT" sz="1600" b="1" dirty="0" smtClean="0">
                <a:latin typeface="Arial" panose="020B0604020202020204" pitchFamily="34" charset="0"/>
                <a:cs typeface="Arial" panose="020B0604020202020204" pitchFamily="34" charset="0"/>
              </a:rPr>
              <a:t>Collegio sindacale </a:t>
            </a:r>
            <a:r>
              <a:rPr lang="it-IT" sz="1600" dirty="0">
                <a:latin typeface="Arial" panose="020B0604020202020204" pitchFamily="34" charset="0"/>
                <a:cs typeface="Arial" panose="020B0604020202020204" pitchFamily="34" charset="0"/>
              </a:rPr>
              <a:t>prescinde dall’applicabilità delle norme </a:t>
            </a:r>
            <a:r>
              <a:rPr lang="it-IT" sz="1600" dirty="0" smtClean="0">
                <a:latin typeface="Arial" panose="020B0604020202020204" pitchFamily="34" charset="0"/>
                <a:cs typeface="Arial" panose="020B0604020202020204" pitchFamily="34" charset="0"/>
              </a:rPr>
              <a:t>Spa </a:t>
            </a:r>
            <a:r>
              <a:rPr lang="it-IT" sz="1600" dirty="0">
                <a:latin typeface="Arial" panose="020B0604020202020204" pitchFamily="34" charset="0"/>
                <a:cs typeface="Arial" panose="020B0604020202020204" pitchFamily="34" charset="0"/>
              </a:rPr>
              <a:t>o </a:t>
            </a:r>
            <a:r>
              <a:rPr lang="it-IT" sz="1600" dirty="0" smtClean="0">
                <a:latin typeface="Arial" panose="020B0604020202020204" pitchFamily="34" charset="0"/>
                <a:cs typeface="Arial" panose="020B0604020202020204" pitchFamily="34" charset="0"/>
              </a:rPr>
              <a:t>Srl dato </a:t>
            </a:r>
            <a:r>
              <a:rPr lang="it-IT" sz="1600" dirty="0">
                <a:latin typeface="Arial" panose="020B0604020202020204" pitchFamily="34" charset="0"/>
                <a:cs typeface="Arial" panose="020B0604020202020204" pitchFamily="34" charset="0"/>
              </a:rPr>
              <a:t>che ai sensi del </a:t>
            </a:r>
            <a:r>
              <a:rPr lang="it-IT" sz="1600" dirty="0" smtClean="0">
                <a:latin typeface="Arial" panose="020B0604020202020204" pitchFamily="34" charset="0"/>
                <a:cs typeface="Arial" panose="020B0604020202020204" pitchFamily="34" charset="0"/>
              </a:rPr>
              <a:t>2543 c.c. è obbligatorio solo </a:t>
            </a:r>
            <a:r>
              <a:rPr lang="it-IT" sz="1600" dirty="0">
                <a:latin typeface="Arial" panose="020B0604020202020204" pitchFamily="34" charset="0"/>
                <a:cs typeface="Arial" panose="020B0604020202020204" pitchFamily="34" charset="0"/>
              </a:rPr>
              <a:t>se vengono superate le soglie di cui al </a:t>
            </a:r>
            <a:r>
              <a:rPr lang="it-IT" sz="1600" dirty="0" smtClean="0">
                <a:latin typeface="Arial" panose="020B0604020202020204" pitchFamily="34" charset="0"/>
                <a:cs typeface="Arial" panose="020B0604020202020204" pitchFamily="34" charset="0"/>
              </a:rPr>
              <a:t>2477 c.c. </a:t>
            </a:r>
            <a:r>
              <a:rPr lang="it-IT" sz="1600" dirty="0">
                <a:latin typeface="Arial" panose="020B0604020202020204" pitchFamily="34" charset="0"/>
                <a:cs typeface="Arial" panose="020B0604020202020204" pitchFamily="34" charset="0"/>
              </a:rPr>
              <a:t>2 e 3, ovvero quando la società abbia emesso strumenti finanziari non </a:t>
            </a:r>
            <a:r>
              <a:rPr lang="it-IT" sz="1600" dirty="0" smtClean="0">
                <a:latin typeface="Arial" panose="020B0604020202020204" pitchFamily="34" charset="0"/>
                <a:cs typeface="Arial" panose="020B0604020202020204" pitchFamily="34" charset="0"/>
              </a:rPr>
              <a:t>partecipativi.</a:t>
            </a:r>
            <a:endParaRPr lang="it-IT" sz="1600" dirty="0">
              <a:latin typeface="Arial" panose="020B0604020202020204" pitchFamily="34" charset="0"/>
              <a:cs typeface="Arial" panose="020B0604020202020204" pitchFamily="34" charset="0"/>
            </a:endParaRPr>
          </a:p>
          <a:p>
            <a:pPr marL="355600" indent="-355600" algn="just">
              <a:buFont typeface="Arial" panose="020B0604020202020204" pitchFamily="34" charset="0"/>
              <a:buChar char="•"/>
            </a:pPr>
            <a:endParaRPr lang="it-IT" sz="16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9595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 y="1484784"/>
            <a:ext cx="9143999" cy="93662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altLang="it-IT" sz="2800" b="1" dirty="0" smtClean="0">
                <a:latin typeface="Arial" panose="020B0604020202020204" pitchFamily="34" charset="0"/>
                <a:cs typeface="Arial" panose="020B0604020202020204" pitchFamily="34" charset="0"/>
              </a:rPr>
              <a:t>Gli amministratori: </a:t>
            </a:r>
          </a:p>
          <a:p>
            <a:r>
              <a:rPr lang="it-IT" altLang="it-IT" sz="2800" b="1" dirty="0" smtClean="0">
                <a:latin typeface="Arial" panose="020B0604020202020204" pitchFamily="34" charset="0"/>
                <a:cs typeface="Arial" panose="020B0604020202020204" pitchFamily="34" charset="0"/>
              </a:rPr>
              <a:t>poteri decisionali e obblighi di controllo</a:t>
            </a:r>
            <a:endParaRPr lang="it-IT" altLang="it-IT" sz="2800" b="1" dirty="0">
              <a:latin typeface="Arial" panose="020B0604020202020204" pitchFamily="34" charset="0"/>
              <a:cs typeface="Arial" panose="020B0604020202020204" pitchFamily="34" charset="0"/>
            </a:endParaRPr>
          </a:p>
        </p:txBody>
      </p:sp>
      <p:sp>
        <p:nvSpPr>
          <p:cNvPr id="5" name="CasellaDiTesto 4"/>
          <p:cNvSpPr txBox="1"/>
          <p:nvPr/>
        </p:nvSpPr>
        <p:spPr>
          <a:xfrm>
            <a:off x="696021" y="2314836"/>
            <a:ext cx="7978775" cy="3608680"/>
          </a:xfrm>
          <a:prstGeom prst="rect">
            <a:avLst/>
          </a:prstGeom>
          <a:noFill/>
        </p:spPr>
        <p:txBody>
          <a:bodyPr anchor="ctr">
            <a:spAutoFit/>
          </a:bodyPr>
          <a:lstStyle/>
          <a:p>
            <a:r>
              <a:rPr lang="it-IT" sz="1650" dirty="0" smtClean="0">
                <a:latin typeface="Arial" panose="020B0604020202020204" pitchFamily="34" charset="0"/>
                <a:cs typeface="Arial" panose="020B0604020202020204" pitchFamily="34" charset="0"/>
              </a:rPr>
              <a:t>Gli amministratori:</a:t>
            </a:r>
          </a:p>
          <a:p>
            <a:pPr marL="285750" indent="-285750" algn="just">
              <a:buFont typeface="Arial" panose="020B0604020202020204" pitchFamily="34" charset="0"/>
              <a:buChar char="•"/>
            </a:pPr>
            <a:r>
              <a:rPr lang="it-IT" sz="1600" dirty="0" smtClean="0">
                <a:latin typeface="Arial" panose="020B0604020202020204" pitchFamily="34" charset="0"/>
                <a:cs typeface="Arial" panose="020B0604020202020204" pitchFamily="34" charset="0"/>
              </a:rPr>
              <a:t>costituiscono </a:t>
            </a:r>
            <a:r>
              <a:rPr lang="it-IT" sz="1600" dirty="0">
                <a:latin typeface="Arial" panose="020B0604020202020204" pitchFamily="34" charset="0"/>
                <a:cs typeface="Arial" panose="020B0604020202020204" pitchFamily="34" charset="0"/>
              </a:rPr>
              <a:t>l’organo esecutivo delle delibere assembleari</a:t>
            </a:r>
          </a:p>
          <a:p>
            <a:pPr marL="285750" indent="-285750" algn="just">
              <a:buFont typeface="Arial" panose="020B0604020202020204" pitchFamily="34" charset="0"/>
              <a:buChar char="•"/>
            </a:pPr>
            <a:r>
              <a:rPr lang="it-IT" sz="1600" dirty="0" smtClean="0">
                <a:latin typeface="Arial" panose="020B0604020202020204" pitchFamily="34" charset="0"/>
                <a:cs typeface="Arial" panose="020B0604020202020204" pitchFamily="34" charset="0"/>
              </a:rPr>
              <a:t>hanno </a:t>
            </a:r>
            <a:r>
              <a:rPr lang="it-IT" sz="1600" dirty="0">
                <a:latin typeface="Arial" panose="020B0604020202020204" pitchFamily="34" charset="0"/>
                <a:cs typeface="Arial" panose="020B0604020202020204" pitchFamily="34" charset="0"/>
              </a:rPr>
              <a:t>la gestione esclusiva dell’attività sociale e possono compiere tutte le operazioni che rientrano nell’oggetto sociale</a:t>
            </a:r>
          </a:p>
          <a:p>
            <a:pPr marL="285750" indent="-285750" algn="just">
              <a:buFont typeface="Arial" panose="020B0604020202020204" pitchFamily="34" charset="0"/>
              <a:buChar char="•"/>
            </a:pPr>
            <a:r>
              <a:rPr lang="it-IT" sz="1600" dirty="0" smtClean="0">
                <a:latin typeface="Arial" panose="020B0604020202020204" pitchFamily="34" charset="0"/>
                <a:cs typeface="Arial" panose="020B0604020202020204" pitchFamily="34" charset="0"/>
              </a:rPr>
              <a:t>hanno </a:t>
            </a:r>
            <a:r>
              <a:rPr lang="it-IT" sz="1600" dirty="0">
                <a:latin typeface="Arial" panose="020B0604020202020204" pitchFamily="34" charset="0"/>
                <a:cs typeface="Arial" panose="020B0604020202020204" pitchFamily="34" charset="0"/>
              </a:rPr>
              <a:t>potere di rappresentanza</a:t>
            </a:r>
            <a:r>
              <a:rPr lang="it-IT" sz="1600" dirty="0" smtClean="0">
                <a:latin typeface="Arial" panose="020B0604020202020204" pitchFamily="34" charset="0"/>
                <a:cs typeface="Arial" panose="020B0604020202020204" pitchFamily="34" charset="0"/>
              </a:rPr>
              <a:t>.</a:t>
            </a:r>
          </a:p>
          <a:p>
            <a:pPr algn="just"/>
            <a:endParaRPr lang="it-IT" sz="1600" dirty="0">
              <a:latin typeface="Arial" panose="020B0604020202020204" pitchFamily="34" charset="0"/>
              <a:cs typeface="Arial" panose="020B0604020202020204" pitchFamily="34" charset="0"/>
            </a:endParaRPr>
          </a:p>
          <a:p>
            <a:pPr algn="just"/>
            <a:r>
              <a:rPr lang="it-IT" sz="1650" dirty="0" smtClean="0">
                <a:latin typeface="Arial" panose="020B0604020202020204" pitchFamily="34" charset="0"/>
                <a:cs typeface="Arial" panose="020B0604020202020204" pitchFamily="34" charset="0"/>
              </a:rPr>
              <a:t>Posizione di Garanzia ex 2392 c.c. derivante dalla carica</a:t>
            </a:r>
          </a:p>
          <a:p>
            <a:pPr algn="just"/>
            <a:endParaRPr lang="it-IT" sz="1650" dirty="0" smtClean="0">
              <a:latin typeface="Arial" panose="020B0604020202020204" pitchFamily="34" charset="0"/>
              <a:cs typeface="Arial" panose="020B0604020202020204" pitchFamily="34" charset="0"/>
            </a:endParaRPr>
          </a:p>
          <a:p>
            <a:pPr algn="just"/>
            <a:r>
              <a:rPr lang="it-IT" sz="1650" dirty="0" smtClean="0">
                <a:latin typeface="Arial" panose="020B0604020202020204" pitchFamily="34" charset="0"/>
                <a:cs typeface="Arial" panose="020B0604020202020204" pitchFamily="34" charset="0"/>
              </a:rPr>
              <a:t>Ma pur avendo formalmente una posizione di garanzia per il ruolo rivestito, non tutti gli amministratori rispondono dei fatti illeciti riferibili all’organo consiliare, serve accertare in concreto il contributo omissivo o commissivo di ogni componente.</a:t>
            </a:r>
          </a:p>
          <a:p>
            <a:pPr algn="just"/>
            <a:endParaRPr lang="it-IT" sz="1650" dirty="0">
              <a:latin typeface="Arial" panose="020B0604020202020204" pitchFamily="34" charset="0"/>
              <a:cs typeface="Arial" panose="020B0604020202020204" pitchFamily="34" charset="0"/>
            </a:endParaRPr>
          </a:p>
          <a:p>
            <a:pPr algn="just"/>
            <a:r>
              <a:rPr lang="it-IT" sz="1650" dirty="0" smtClean="0">
                <a:latin typeface="Arial" panose="020B0604020202020204" pitchFamily="34" charset="0"/>
                <a:cs typeface="Arial" panose="020B0604020202020204" pitchFamily="34" charset="0"/>
              </a:rPr>
              <a:t>Quali responsabilità dei membri del consiglio in presenza di funzioni delegate o di scelte eseguite da altri?</a:t>
            </a:r>
          </a:p>
        </p:txBody>
      </p:sp>
    </p:spTree>
    <p:extLst>
      <p:ext uri="{BB962C8B-B14F-4D97-AF65-F5344CB8AC3E}">
        <p14:creationId xmlns:p14="http://schemas.microsoft.com/office/powerpoint/2010/main" val="3380628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 calcmode="lin" valueType="num">
                                      <p:cBhvr additive="base">
                                        <p:cTn id="3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 calcmode="lin" valueType="num">
                                      <p:cBhvr additive="base">
                                        <p:cTn id="3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916832"/>
            <a:ext cx="8229600" cy="4680520"/>
          </a:xfrm>
        </p:spPr>
        <p:txBody>
          <a:bodyPr>
            <a:noAutofit/>
          </a:bodyPr>
          <a:lstStyle/>
          <a:p>
            <a:pPr marL="0" indent="0" algn="just">
              <a:buNone/>
            </a:pPr>
            <a:r>
              <a:rPr lang="it-IT" sz="1600" dirty="0" smtClean="0">
                <a:latin typeface="Arial" panose="020B0604020202020204" pitchFamily="34" charset="0"/>
                <a:cs typeface="Arial" panose="020B0604020202020204" pitchFamily="34" charset="0"/>
              </a:rPr>
              <a:t>In </a:t>
            </a:r>
            <a:r>
              <a:rPr lang="it-IT" sz="1600" dirty="0">
                <a:latin typeface="Arial" panose="020B0604020202020204" pitchFamily="34" charset="0"/>
                <a:cs typeface="Arial" panose="020B0604020202020204" pitchFamily="34" charset="0"/>
              </a:rPr>
              <a:t>presenza di un consiglio di amministrazione si deve ritenere possibile la delega di singole funzioni o attribuzioni ad un comitato esecutivo, composto da alcuni suoi membri oppure ad uno o più amministratori </a:t>
            </a:r>
            <a:r>
              <a:rPr lang="it-IT" sz="1600" dirty="0" smtClean="0">
                <a:latin typeface="Arial" panose="020B0604020202020204" pitchFamily="34" charset="0"/>
                <a:cs typeface="Arial" panose="020B0604020202020204" pitchFamily="34" charset="0"/>
              </a:rPr>
              <a:t>delegati.</a:t>
            </a:r>
          </a:p>
          <a:p>
            <a:pPr marL="0" indent="0" algn="just">
              <a:buNone/>
            </a:pPr>
            <a:r>
              <a:rPr lang="it-IT" sz="1600" dirty="0">
                <a:latin typeface="Arial" panose="020B0604020202020204" pitchFamily="34" charset="0"/>
                <a:cs typeface="Arial" panose="020B0604020202020204" pitchFamily="34" charset="0"/>
              </a:rPr>
              <a:t>Il consiglio deve comunque determinare non soltanto </a:t>
            </a:r>
            <a:r>
              <a:rPr lang="it-IT" sz="1600" b="1" dirty="0">
                <a:latin typeface="Arial" panose="020B0604020202020204" pitchFamily="34" charset="0"/>
                <a:cs typeface="Arial" panose="020B0604020202020204" pitchFamily="34" charset="0"/>
              </a:rPr>
              <a:t>i limiti della delega</a:t>
            </a:r>
            <a:r>
              <a:rPr lang="it-IT" sz="1600" dirty="0">
                <a:latin typeface="Arial" panose="020B0604020202020204" pitchFamily="34" charset="0"/>
                <a:cs typeface="Arial" panose="020B0604020202020204" pitchFamily="34" charset="0"/>
              </a:rPr>
              <a:t>, ma anche il </a:t>
            </a:r>
            <a:r>
              <a:rPr lang="it-IT" sz="1600" b="1" dirty="0">
                <a:latin typeface="Arial" panose="020B0604020202020204" pitchFamily="34" charset="0"/>
                <a:cs typeface="Arial" panose="020B0604020202020204" pitchFamily="34" charset="0"/>
              </a:rPr>
              <a:t>contenuto e le modalità del suo esercizio</a:t>
            </a:r>
            <a:r>
              <a:rPr lang="it-IT" sz="1600" dirty="0">
                <a:latin typeface="Arial" panose="020B0604020202020204" pitchFamily="34" charset="0"/>
                <a:cs typeface="Arial" panose="020B0604020202020204" pitchFamily="34" charset="0"/>
              </a:rPr>
              <a:t>, può impartire </a:t>
            </a:r>
            <a:r>
              <a:rPr lang="it-IT" sz="1600" b="1" dirty="0">
                <a:latin typeface="Arial" panose="020B0604020202020204" pitchFamily="34" charset="0"/>
                <a:cs typeface="Arial" panose="020B0604020202020204" pitchFamily="34" charset="0"/>
              </a:rPr>
              <a:t>direttive vincolanti </a:t>
            </a:r>
            <a:r>
              <a:rPr lang="it-IT" sz="1600" dirty="0">
                <a:latin typeface="Arial" panose="020B0604020202020204" pitchFamily="34" charset="0"/>
                <a:cs typeface="Arial" panose="020B0604020202020204" pitchFamily="34" charset="0"/>
              </a:rPr>
              <a:t>e </a:t>
            </a:r>
            <a:r>
              <a:rPr lang="it-IT" sz="1600" b="1" dirty="0">
                <a:latin typeface="Arial" panose="020B0604020202020204" pitchFamily="34" charset="0"/>
                <a:cs typeface="Arial" panose="020B0604020202020204" pitchFamily="34" charset="0"/>
              </a:rPr>
              <a:t>avocare</a:t>
            </a:r>
            <a:r>
              <a:rPr lang="it-IT" sz="1600" dirty="0">
                <a:latin typeface="Arial" panose="020B0604020202020204" pitchFamily="34" charset="0"/>
                <a:cs typeface="Arial" panose="020B0604020202020204" pitchFamily="34" charset="0"/>
              </a:rPr>
              <a:t> a sé le operazioni che rientrano nelle materie delegate; in sostanza mantiene la sua posizione sovraordinata rispetto all’organo delegato e i membri del consiglio </a:t>
            </a:r>
            <a:r>
              <a:rPr lang="it-IT" sz="1600" b="1" dirty="0">
                <a:latin typeface="Arial" panose="020B0604020202020204" pitchFamily="34" charset="0"/>
                <a:cs typeface="Arial" panose="020B0604020202020204" pitchFamily="34" charset="0"/>
              </a:rPr>
              <a:t>continuano a rispondere anche delle operazioni degli organi delegati sia pure solamente per culpa in vigilando</a:t>
            </a:r>
            <a:r>
              <a:rPr lang="it-IT" sz="1600" dirty="0">
                <a:latin typeface="Arial" panose="020B0604020202020204" pitchFamily="34" charset="0"/>
                <a:cs typeface="Arial" panose="020B0604020202020204" pitchFamily="34" charset="0"/>
              </a:rPr>
              <a:t>.</a:t>
            </a:r>
          </a:p>
          <a:p>
            <a:pPr marL="0" indent="0" algn="just">
              <a:buNone/>
            </a:pPr>
            <a:endParaRPr lang="it-IT" sz="1600" dirty="0" smtClean="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Requisiti:</a:t>
            </a:r>
          </a:p>
          <a:p>
            <a:pPr marL="0" indent="0" algn="just">
              <a:buNone/>
            </a:pPr>
            <a:r>
              <a:rPr lang="it-IT" sz="1600" dirty="0" smtClean="0">
                <a:latin typeface="Arial" panose="020B0604020202020204" pitchFamily="34" charset="0"/>
                <a:cs typeface="Arial" panose="020B0604020202020204" pitchFamily="34" charset="0"/>
              </a:rPr>
              <a:t>- solo per le materie delegabili (per Coop 2544 c.c. comma 1 e per Spa 2381 c.c.);</a:t>
            </a:r>
          </a:p>
          <a:p>
            <a:pPr marL="0" indent="0" algn="just">
              <a:buNone/>
              <a:tabLst>
                <a:tab pos="90488" algn="l"/>
                <a:tab pos="271463" algn="l"/>
              </a:tabLst>
            </a:pPr>
            <a:r>
              <a:rPr lang="it-IT" sz="1600" dirty="0" smtClean="0">
                <a:latin typeface="Arial" panose="020B0604020202020204" pitchFamily="34" charset="0"/>
                <a:cs typeface="Arial" panose="020B0604020202020204" pitchFamily="34" charset="0"/>
              </a:rPr>
              <a:t>- se conferita in modo espresso, inequivoco, certo (</a:t>
            </a:r>
            <a:r>
              <a:rPr lang="it-IT" sz="1600" i="1" dirty="0" smtClean="0">
                <a:latin typeface="Arial" panose="020B0604020202020204" pitchFamily="34" charset="0"/>
                <a:cs typeface="Arial" panose="020B0604020202020204" pitchFamily="34" charset="0"/>
              </a:rPr>
              <a:t>Cassazione </a:t>
            </a:r>
            <a:r>
              <a:rPr lang="it-IT" sz="1600" i="1" dirty="0">
                <a:latin typeface="Arial" panose="020B0604020202020204" pitchFamily="34" charset="0"/>
                <a:cs typeface="Arial" panose="020B0604020202020204" pitchFamily="34" charset="0"/>
              </a:rPr>
              <a:t>penale, sez. IV, 18/01/2013, n. </a:t>
            </a:r>
            <a:r>
              <a:rPr lang="it-IT" sz="1600" i="1" dirty="0" smtClean="0">
                <a:latin typeface="Arial" panose="020B0604020202020204" pitchFamily="34" charset="0"/>
                <a:cs typeface="Arial" panose="020B0604020202020204" pitchFamily="34" charset="0"/>
              </a:rPr>
              <a:t>39158);</a:t>
            </a:r>
            <a:endParaRPr lang="it-IT" sz="1600" i="1" dirty="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 se diretta </a:t>
            </a:r>
            <a:r>
              <a:rPr lang="it-IT" sz="1600" dirty="0">
                <a:latin typeface="Arial" panose="020B0604020202020204" pitchFamily="34" charset="0"/>
                <a:cs typeface="Arial" panose="020B0604020202020204" pitchFamily="34" charset="0"/>
              </a:rPr>
              <a:t>a persona tecnicamente capace, dotata delle cognizioni tecniche e dei poteri decisionali e di intervento (spesa</a:t>
            </a:r>
            <a:r>
              <a:rPr lang="it-IT" sz="1600" dirty="0" smtClean="0">
                <a:latin typeface="Arial" panose="020B0604020202020204" pitchFamily="34" charset="0"/>
                <a:cs typeface="Arial" panose="020B0604020202020204" pitchFamily="34" charset="0"/>
              </a:rPr>
              <a:t>);</a:t>
            </a:r>
            <a:endParaRPr lang="it-IT" sz="1600" dirty="0">
              <a:latin typeface="Arial" panose="020B0604020202020204" pitchFamily="34" charset="0"/>
              <a:cs typeface="Arial" panose="020B0604020202020204" pitchFamily="34" charset="0"/>
            </a:endParaRPr>
          </a:p>
          <a:p>
            <a:pPr marL="0" indent="0" algn="just">
              <a:buNone/>
            </a:pPr>
            <a:r>
              <a:rPr lang="it-IT" sz="1600" dirty="0" smtClean="0">
                <a:latin typeface="Arial" panose="020B0604020202020204" pitchFamily="34" charset="0"/>
                <a:cs typeface="Arial" panose="020B0604020202020204" pitchFamily="34" charset="0"/>
              </a:rPr>
              <a:t>- se effettiva e legata a </a:t>
            </a:r>
            <a:r>
              <a:rPr lang="it-IT" sz="1600" dirty="0">
                <a:latin typeface="Arial" panose="020B0604020202020204" pitchFamily="34" charset="0"/>
                <a:cs typeface="Arial" panose="020B0604020202020204" pitchFamily="34" charset="0"/>
              </a:rPr>
              <a:t>poteri e </a:t>
            </a:r>
            <a:r>
              <a:rPr lang="it-IT" sz="1600" dirty="0" smtClean="0">
                <a:latin typeface="Arial" panose="020B0604020202020204" pitchFamily="34" charset="0"/>
                <a:cs typeface="Arial" panose="020B0604020202020204" pitchFamily="34" charset="0"/>
              </a:rPr>
              <a:t>responsabilità (</a:t>
            </a:r>
            <a:r>
              <a:rPr lang="it-IT" sz="1600" i="1" dirty="0" err="1" smtClean="0">
                <a:latin typeface="Arial" panose="020B0604020202020204" pitchFamily="34" charset="0"/>
                <a:cs typeface="Arial" panose="020B0604020202020204" pitchFamily="34" charset="0"/>
              </a:rPr>
              <a:t>Cass</a:t>
            </a:r>
            <a:r>
              <a:rPr lang="it-IT" sz="1600" i="1" dirty="0">
                <a:latin typeface="Arial" panose="020B0604020202020204" pitchFamily="34" charset="0"/>
                <a:cs typeface="Arial" panose="020B0604020202020204" pitchFamily="34" charset="0"/>
              </a:rPr>
              <a:t>. Pen. Sez. IV, 29/10/2008 n. 47380</a:t>
            </a:r>
            <a:r>
              <a:rPr lang="it-IT" sz="1600" dirty="0" smtClean="0"/>
              <a:t>)</a:t>
            </a:r>
            <a:r>
              <a:rPr lang="it-IT" sz="1600" dirty="0" smtClean="0">
                <a:latin typeface="Arial" panose="020B0604020202020204" pitchFamily="34" charset="0"/>
                <a:cs typeface="Arial" panose="020B0604020202020204" pitchFamily="34" charset="0"/>
              </a:rPr>
              <a:t>.</a:t>
            </a:r>
          </a:p>
        </p:txBody>
      </p:sp>
      <p:sp>
        <p:nvSpPr>
          <p:cNvPr id="4" name="CasellaDiTesto 3"/>
          <p:cNvSpPr txBox="1"/>
          <p:nvPr/>
        </p:nvSpPr>
        <p:spPr>
          <a:xfrm>
            <a:off x="539552" y="1520859"/>
            <a:ext cx="7992888" cy="369332"/>
          </a:xfrm>
          <a:prstGeom prst="rect">
            <a:avLst/>
          </a:prstGeom>
          <a:noFill/>
        </p:spPr>
        <p:txBody>
          <a:bodyPr wrap="square" rtlCol="0" anchor="ctr">
            <a:spAutoFit/>
          </a:bodyPr>
          <a:lstStyle/>
          <a:p>
            <a:pPr algn="ctr" defTabSz="180975">
              <a:buAutoNum type="arabicPeriod"/>
              <a:tabLst>
                <a:tab pos="0" algn="l"/>
              </a:tabLst>
            </a:pPr>
            <a:r>
              <a:rPr lang="it-IT" b="1" dirty="0">
                <a:latin typeface="Arial" panose="020B0604020202020204" pitchFamily="34" charset="0"/>
                <a:cs typeface="Arial" panose="020B0604020202020204" pitchFamily="34" charset="0"/>
              </a:rPr>
              <a:t> </a:t>
            </a:r>
            <a:r>
              <a:rPr lang="it-IT" b="1" u="sng" dirty="0" smtClean="0">
                <a:latin typeface="Arial" panose="020B0604020202020204" pitchFamily="34" charset="0"/>
                <a:cs typeface="Arial" panose="020B0604020202020204" pitchFamily="34" charset="0"/>
              </a:rPr>
              <a:t>La delega di funzioni</a:t>
            </a:r>
            <a:endParaRPr lang="it-IT"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4696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chor="ctr">
        <a:spAutoFit/>
      </a:bodyPr>
      <a:lstStyle>
        <a:defPPr algn="ctr" defTabSz="180975">
          <a:buAutoNum type="arabicPeriod"/>
          <a:tabLst>
            <a:tab pos="0" algn="l"/>
          </a:tabLst>
          <a:defRPr sz="1600" b="1" u="sng" dirty="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3551</TotalTime>
  <Words>2463</Words>
  <Application>Microsoft Office PowerPoint</Application>
  <PresentationFormat>Presentazione su schermo (4:3)</PresentationFormat>
  <Paragraphs>145</Paragraphs>
  <Slides>18</Slides>
  <Notes>8</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Tema di Office</vt:lpstr>
      <vt:lpstr>I PROFILI DI RESPONSABILITA’ PENALE DEGLI ORGANI SOCIETARI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2. La responsabilità degli amministratori privi di delega </vt:lpstr>
      <vt:lpstr> La responsabilità degli amministratori privi di delega  (segue) </vt:lpstr>
      <vt:lpstr>  L’evoluzione della giurisprudenza: </vt:lpstr>
      <vt:lpstr> 3. Responsabilità in capo all’amministratore di diritto per omesso impedimento dei reati commessi dall’amministratore di fatto </vt:lpstr>
      <vt:lpstr>   Responsabilità dei sindaci per omesso impedimento dell’evento  </vt:lpstr>
      <vt:lpstr>Presentazione standard di PowerPoint</vt:lpstr>
      <vt:lpstr>Riflessioni conclusive</vt:lpstr>
      <vt:lpstr>Grazie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utente1</dc:creator>
  <cp:lastModifiedBy>Avv. Carlotta Campeis</cp:lastModifiedBy>
  <cp:revision>143</cp:revision>
  <cp:lastPrinted>2017-04-06T14:53:16Z</cp:lastPrinted>
  <dcterms:created xsi:type="dcterms:W3CDTF">2016-05-05T07:23:23Z</dcterms:created>
  <dcterms:modified xsi:type="dcterms:W3CDTF">2017-04-10T10:12:17Z</dcterms:modified>
</cp:coreProperties>
</file>