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8" r:id="rId1"/>
  </p:sldMasterIdLst>
  <p:notesMasterIdLst>
    <p:notesMasterId r:id="rId51"/>
  </p:notesMasterIdLst>
  <p:handoutMasterIdLst>
    <p:handoutMasterId r:id="rId52"/>
  </p:handoutMasterIdLst>
  <p:sldIdLst>
    <p:sldId id="256" r:id="rId2"/>
    <p:sldId id="421" r:id="rId3"/>
    <p:sldId id="487" r:id="rId4"/>
    <p:sldId id="527" r:id="rId5"/>
    <p:sldId id="422" r:id="rId6"/>
    <p:sldId id="483" r:id="rId7"/>
    <p:sldId id="424" r:id="rId8"/>
    <p:sldId id="482" r:id="rId9"/>
    <p:sldId id="425" r:id="rId10"/>
    <p:sldId id="447" r:id="rId11"/>
    <p:sldId id="450" r:id="rId12"/>
    <p:sldId id="484" r:id="rId13"/>
    <p:sldId id="494" r:id="rId14"/>
    <p:sldId id="501" r:id="rId15"/>
    <p:sldId id="500" r:id="rId16"/>
    <p:sldId id="502" r:id="rId17"/>
    <p:sldId id="503" r:id="rId18"/>
    <p:sldId id="506" r:id="rId19"/>
    <p:sldId id="504" r:id="rId20"/>
    <p:sldId id="507" r:id="rId21"/>
    <p:sldId id="485" r:id="rId22"/>
    <p:sldId id="486" r:id="rId23"/>
    <p:sldId id="458" r:id="rId24"/>
    <p:sldId id="508" r:id="rId25"/>
    <p:sldId id="475" r:id="rId26"/>
    <p:sldId id="481" r:id="rId27"/>
    <p:sldId id="511" r:id="rId28"/>
    <p:sldId id="515" r:id="rId29"/>
    <p:sldId id="512" r:id="rId30"/>
    <p:sldId id="513" r:id="rId31"/>
    <p:sldId id="514" r:id="rId32"/>
    <p:sldId id="491" r:id="rId33"/>
    <p:sldId id="492" r:id="rId34"/>
    <p:sldId id="523" r:id="rId35"/>
    <p:sldId id="488" r:id="rId36"/>
    <p:sldId id="489" r:id="rId37"/>
    <p:sldId id="490" r:id="rId38"/>
    <p:sldId id="495" r:id="rId39"/>
    <p:sldId id="496" r:id="rId40"/>
    <p:sldId id="497" r:id="rId41"/>
    <p:sldId id="498" r:id="rId42"/>
    <p:sldId id="499" r:id="rId43"/>
    <p:sldId id="505" r:id="rId44"/>
    <p:sldId id="509" r:id="rId45"/>
    <p:sldId id="510" r:id="rId46"/>
    <p:sldId id="524" r:id="rId47"/>
    <p:sldId id="525" r:id="rId48"/>
    <p:sldId id="526" r:id="rId49"/>
    <p:sldId id="528" r:id="rId50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7FE769FD-9F4B-4498-AE35-929527650B04}">
          <p14:sldIdLst>
            <p14:sldId id="256"/>
            <p14:sldId id="421"/>
            <p14:sldId id="487"/>
            <p14:sldId id="527"/>
            <p14:sldId id="422"/>
            <p14:sldId id="483"/>
            <p14:sldId id="424"/>
            <p14:sldId id="482"/>
            <p14:sldId id="425"/>
            <p14:sldId id="447"/>
            <p14:sldId id="450"/>
            <p14:sldId id="484"/>
            <p14:sldId id="494"/>
            <p14:sldId id="501"/>
            <p14:sldId id="500"/>
            <p14:sldId id="502"/>
            <p14:sldId id="503"/>
            <p14:sldId id="506"/>
            <p14:sldId id="504"/>
            <p14:sldId id="507"/>
            <p14:sldId id="485"/>
            <p14:sldId id="486"/>
            <p14:sldId id="458"/>
            <p14:sldId id="508"/>
            <p14:sldId id="475"/>
            <p14:sldId id="481"/>
            <p14:sldId id="511"/>
            <p14:sldId id="515"/>
            <p14:sldId id="512"/>
            <p14:sldId id="513"/>
            <p14:sldId id="514"/>
            <p14:sldId id="491"/>
            <p14:sldId id="492"/>
            <p14:sldId id="523"/>
            <p14:sldId id="488"/>
            <p14:sldId id="489"/>
            <p14:sldId id="490"/>
            <p14:sldId id="495"/>
            <p14:sldId id="496"/>
            <p14:sldId id="497"/>
            <p14:sldId id="498"/>
            <p14:sldId id="499"/>
            <p14:sldId id="505"/>
            <p14:sldId id="509"/>
            <p14:sldId id="510"/>
            <p14:sldId id="524"/>
            <p14:sldId id="525"/>
            <p14:sldId id="526"/>
            <p14:sldId id="528"/>
          </p14:sldIdLst>
        </p14:section>
        <p14:section name="Sezione senza titolo" id="{2A81A621-F8DF-4E26-9382-01460D0EC22B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879" autoAdjust="0"/>
    <p:restoredTop sz="94587" autoAdjust="0"/>
  </p:normalViewPr>
  <p:slideViewPr>
    <p:cSldViewPr>
      <p:cViewPr varScale="1">
        <p:scale>
          <a:sx n="110" d="100"/>
          <a:sy n="110" d="100"/>
        </p:scale>
        <p:origin x="-164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21EB39-3B62-4382-BFA2-4C3B69F6C654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</dgm:pt>
    <dgm:pt modelId="{B222AB3D-0E98-4EEE-95C5-5DEAF9940338}">
      <dgm:prSet phldrT="[Testo]" custT="1"/>
      <dgm:spPr>
        <a:xfrm>
          <a:off x="2965" y="443805"/>
          <a:ext cx="919290" cy="551574"/>
        </a:xfrm>
      </dgm:spPr>
      <dgm:t>
        <a:bodyPr/>
        <a:lstStyle/>
        <a:p>
          <a:r>
            <a:rPr lang="it-IT" sz="1300" dirty="0" smtClean="0">
              <a:latin typeface="Cambria"/>
              <a:ea typeface="+mn-ea"/>
              <a:cs typeface="+mn-cs"/>
            </a:rPr>
            <a:t>INCUBAZIONE DECLINO-CRISI</a:t>
          </a:r>
          <a:endParaRPr lang="it-IT" sz="1300" dirty="0">
            <a:latin typeface="Cambria"/>
            <a:ea typeface="+mn-ea"/>
            <a:cs typeface="+mn-cs"/>
          </a:endParaRPr>
        </a:p>
      </dgm:t>
    </dgm:pt>
    <dgm:pt modelId="{2E55CB60-1C6C-44D8-8771-37BEFFEABE3E}" type="parTrans" cxnId="{AA0128D4-8324-4311-B060-BD5F207B2305}">
      <dgm:prSet/>
      <dgm:spPr/>
      <dgm:t>
        <a:bodyPr/>
        <a:lstStyle/>
        <a:p>
          <a:endParaRPr lang="it-IT" sz="1300" dirty="0">
            <a:latin typeface="+mj-lt"/>
          </a:endParaRPr>
        </a:p>
      </dgm:t>
    </dgm:pt>
    <dgm:pt modelId="{78ECBE72-A6B3-4B22-9FAE-3793C05FED92}" type="sibTrans" cxnId="{AA0128D4-8324-4311-B060-BD5F207B2305}">
      <dgm:prSet custT="1"/>
      <dgm:spPr>
        <a:xfrm>
          <a:off x="1014185" y="605600"/>
          <a:ext cx="194889" cy="227984"/>
        </a:xfrm>
      </dgm:spPr>
      <dgm:t>
        <a:bodyPr/>
        <a:lstStyle/>
        <a:p>
          <a:endParaRPr lang="it-IT" sz="13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gm:t>
    </dgm:pt>
    <dgm:pt modelId="{91ED40F9-B195-48F6-B693-AE7BA18268AA}">
      <dgm:prSet phldrT="[Testo]" custT="1"/>
      <dgm:spPr>
        <a:xfrm>
          <a:off x="1289972" y="443805"/>
          <a:ext cx="919290" cy="551574"/>
        </a:xfrm>
      </dgm:spPr>
      <dgm:t>
        <a:bodyPr/>
        <a:lstStyle/>
        <a:p>
          <a:r>
            <a:rPr lang="it-IT" sz="1300" dirty="0" smtClean="0">
              <a:latin typeface="Cambria"/>
              <a:ea typeface="+mn-ea"/>
              <a:cs typeface="+mn-cs"/>
            </a:rPr>
            <a:t>MATURAZIONE</a:t>
          </a:r>
        </a:p>
        <a:p>
          <a:r>
            <a:rPr lang="it-IT" sz="1300" dirty="0" smtClean="0">
              <a:latin typeface="Cambria"/>
              <a:ea typeface="+mn-ea"/>
              <a:cs typeface="+mn-cs"/>
            </a:rPr>
            <a:t>DECLINO-CRISI</a:t>
          </a:r>
          <a:endParaRPr lang="it-IT" sz="1300" dirty="0">
            <a:latin typeface="Cambria"/>
            <a:ea typeface="+mn-ea"/>
            <a:cs typeface="+mn-cs"/>
          </a:endParaRPr>
        </a:p>
      </dgm:t>
    </dgm:pt>
    <dgm:pt modelId="{B1DDA3D3-FD74-46C5-BA4B-9307EEACB53D}" type="parTrans" cxnId="{34B9EF12-7D26-4069-8A36-8D139E4E0054}">
      <dgm:prSet/>
      <dgm:spPr/>
      <dgm:t>
        <a:bodyPr/>
        <a:lstStyle/>
        <a:p>
          <a:endParaRPr lang="it-IT" sz="1300" dirty="0">
            <a:latin typeface="+mj-lt"/>
          </a:endParaRPr>
        </a:p>
      </dgm:t>
    </dgm:pt>
    <dgm:pt modelId="{F55FBCC4-384C-44D2-B879-5FB344D7252F}" type="sibTrans" cxnId="{34B9EF12-7D26-4069-8A36-8D139E4E0054}">
      <dgm:prSet custT="1"/>
      <dgm:spPr>
        <a:xfrm>
          <a:off x="2301192" y="605600"/>
          <a:ext cx="194889" cy="227984"/>
        </a:xfrm>
      </dgm:spPr>
      <dgm:t>
        <a:bodyPr/>
        <a:lstStyle/>
        <a:p>
          <a:endParaRPr lang="it-IT" sz="13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gm:t>
    </dgm:pt>
    <dgm:pt modelId="{D0F5D5CB-F1C2-4F6F-8F84-5D6CF513ED80}">
      <dgm:prSet phldrT="[Testo]" custT="1"/>
      <dgm:spPr>
        <a:xfrm>
          <a:off x="2576979" y="443805"/>
          <a:ext cx="919290" cy="551574"/>
        </a:xfrm>
      </dgm:spPr>
      <dgm:t>
        <a:bodyPr/>
        <a:lstStyle/>
        <a:p>
          <a:r>
            <a:rPr lang="it-IT" sz="1300" dirty="0" smtClean="0">
              <a:latin typeface="Cambria"/>
              <a:ea typeface="+mn-ea"/>
              <a:cs typeface="+mn-cs"/>
            </a:rPr>
            <a:t>CRISI CONCLAMATA REVERSIBILE</a:t>
          </a:r>
          <a:endParaRPr lang="it-IT" sz="1300" dirty="0">
            <a:latin typeface="Cambria"/>
            <a:ea typeface="+mn-ea"/>
            <a:cs typeface="+mn-cs"/>
          </a:endParaRPr>
        </a:p>
      </dgm:t>
    </dgm:pt>
    <dgm:pt modelId="{2123D0E4-A42C-4642-8543-C2C20A09BD3A}" type="parTrans" cxnId="{F19B88D3-8893-4B96-A1DE-30B529B593CE}">
      <dgm:prSet/>
      <dgm:spPr/>
      <dgm:t>
        <a:bodyPr/>
        <a:lstStyle/>
        <a:p>
          <a:endParaRPr lang="it-IT" sz="1300" dirty="0">
            <a:latin typeface="+mj-lt"/>
          </a:endParaRPr>
        </a:p>
      </dgm:t>
    </dgm:pt>
    <dgm:pt modelId="{20A0ED5F-68A4-47A8-BDBA-48EF687A7FB5}" type="sibTrans" cxnId="{F19B88D3-8893-4B96-A1DE-30B529B593CE}">
      <dgm:prSet custT="1"/>
      <dgm:spPr>
        <a:xfrm>
          <a:off x="3588199" y="605600"/>
          <a:ext cx="194889" cy="227984"/>
        </a:xfrm>
      </dgm:spPr>
      <dgm:t>
        <a:bodyPr/>
        <a:lstStyle/>
        <a:p>
          <a:endParaRPr lang="it-IT" sz="13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gm:t>
    </dgm:pt>
    <dgm:pt modelId="{527A05EB-9C85-4F7A-978E-7E4360CAADCD}">
      <dgm:prSet phldrT="[Testo]" custT="1"/>
      <dgm:spPr>
        <a:xfrm>
          <a:off x="3863986" y="443805"/>
          <a:ext cx="919290" cy="551574"/>
        </a:xfrm>
      </dgm:spPr>
      <dgm:t>
        <a:bodyPr/>
        <a:lstStyle/>
        <a:p>
          <a:r>
            <a:rPr lang="it-IT" sz="1300" dirty="0" smtClean="0">
              <a:latin typeface="Cambria"/>
              <a:ea typeface="+mn-ea"/>
              <a:cs typeface="+mn-cs"/>
            </a:rPr>
            <a:t>INSOLVENZA REVERSIBILE</a:t>
          </a:r>
          <a:endParaRPr lang="it-IT" sz="1300" dirty="0">
            <a:latin typeface="Cambria"/>
            <a:ea typeface="+mn-ea"/>
            <a:cs typeface="+mn-cs"/>
          </a:endParaRPr>
        </a:p>
      </dgm:t>
    </dgm:pt>
    <dgm:pt modelId="{6D9C4E66-CE88-4BCB-8797-A993E7DCF8D5}" type="parTrans" cxnId="{C750B86A-E0B2-4CF1-9478-EDDC4F35783B}">
      <dgm:prSet/>
      <dgm:spPr/>
      <dgm:t>
        <a:bodyPr/>
        <a:lstStyle/>
        <a:p>
          <a:endParaRPr lang="it-IT" sz="1300" dirty="0">
            <a:latin typeface="+mj-lt"/>
          </a:endParaRPr>
        </a:p>
      </dgm:t>
    </dgm:pt>
    <dgm:pt modelId="{6C97B0D7-BE97-4123-8092-E8DA4C10A26F}" type="sibTrans" cxnId="{C750B86A-E0B2-4CF1-9478-EDDC4F35783B}">
      <dgm:prSet custT="1"/>
      <dgm:spPr>
        <a:xfrm>
          <a:off x="4875206" y="605600"/>
          <a:ext cx="194889" cy="227984"/>
        </a:xfrm>
      </dgm:spPr>
      <dgm:t>
        <a:bodyPr/>
        <a:lstStyle/>
        <a:p>
          <a:endParaRPr lang="it-IT" sz="1300" dirty="0">
            <a:solidFill>
              <a:srgbClr val="FF0000"/>
            </a:solidFill>
            <a:latin typeface="Cambria"/>
            <a:ea typeface="+mn-ea"/>
            <a:cs typeface="+mn-cs"/>
          </a:endParaRPr>
        </a:p>
      </dgm:t>
    </dgm:pt>
    <dgm:pt modelId="{E49F98F4-DEDB-47A1-81AF-15E8B6D353CC}">
      <dgm:prSet phldrT="[Testo]" custT="1"/>
      <dgm:spPr>
        <a:xfrm>
          <a:off x="5150993" y="443805"/>
          <a:ext cx="919290" cy="551574"/>
        </a:xfrm>
      </dgm:spPr>
      <dgm:t>
        <a:bodyPr/>
        <a:lstStyle/>
        <a:p>
          <a:r>
            <a:rPr lang="it-IT" sz="1300" dirty="0" smtClean="0">
              <a:latin typeface="Cambria"/>
              <a:ea typeface="+mn-ea"/>
              <a:cs typeface="+mn-cs"/>
            </a:rPr>
            <a:t>INSOLVENZA IRREVERSIBILE</a:t>
          </a:r>
          <a:endParaRPr lang="it-IT" sz="1300" dirty="0">
            <a:latin typeface="Cambria"/>
            <a:ea typeface="+mn-ea"/>
            <a:cs typeface="+mn-cs"/>
          </a:endParaRPr>
        </a:p>
      </dgm:t>
    </dgm:pt>
    <dgm:pt modelId="{A31AD829-9904-4557-885C-7B8FA50ED32B}" type="parTrans" cxnId="{CCD8A735-9AA5-4D80-B517-A753BD493392}">
      <dgm:prSet/>
      <dgm:spPr/>
      <dgm:t>
        <a:bodyPr/>
        <a:lstStyle/>
        <a:p>
          <a:endParaRPr lang="it-IT" sz="1300" dirty="0">
            <a:latin typeface="+mj-lt"/>
          </a:endParaRPr>
        </a:p>
      </dgm:t>
    </dgm:pt>
    <dgm:pt modelId="{0F034984-0C06-487F-BE38-8383BC1164F1}" type="sibTrans" cxnId="{CCD8A735-9AA5-4D80-B517-A753BD493392}">
      <dgm:prSet/>
      <dgm:spPr/>
      <dgm:t>
        <a:bodyPr/>
        <a:lstStyle/>
        <a:p>
          <a:endParaRPr lang="it-IT" sz="1300" dirty="0">
            <a:latin typeface="+mj-lt"/>
          </a:endParaRPr>
        </a:p>
      </dgm:t>
    </dgm:pt>
    <dgm:pt modelId="{BEF01872-7533-44DC-8CD6-FF474674361D}" type="pres">
      <dgm:prSet presAssocID="{A121EB39-3B62-4382-BFA2-4C3B69F6C654}" presName="Name0" presStyleCnt="0">
        <dgm:presLayoutVars>
          <dgm:dir/>
          <dgm:resizeHandles val="exact"/>
        </dgm:presLayoutVars>
      </dgm:prSet>
      <dgm:spPr/>
    </dgm:pt>
    <dgm:pt modelId="{8AFD51BA-AAD7-4828-A4F3-36F3422CA754}" type="pres">
      <dgm:prSet presAssocID="{B222AB3D-0E98-4EEE-95C5-5DEAF9940338}" presName="node" presStyleLbl="node1" presStyleIdx="0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D04F2642-2871-4D99-8383-84C7DAEDC072}" type="pres">
      <dgm:prSet presAssocID="{78ECBE72-A6B3-4B22-9FAE-3793C05FED92}" presName="sib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it-IT"/>
        </a:p>
      </dgm:t>
    </dgm:pt>
    <dgm:pt modelId="{F6AD3B4B-7FDC-441F-AB46-F22EC2701C9C}" type="pres">
      <dgm:prSet presAssocID="{78ECBE72-A6B3-4B22-9FAE-3793C05FED92}" presName="connectorText" presStyleLbl="sibTrans2D1" presStyleIdx="0" presStyleCnt="4"/>
      <dgm:spPr/>
      <dgm:t>
        <a:bodyPr/>
        <a:lstStyle/>
        <a:p>
          <a:endParaRPr lang="it-IT"/>
        </a:p>
      </dgm:t>
    </dgm:pt>
    <dgm:pt modelId="{175C4A38-0274-482C-A08A-299BB86D6E2C}" type="pres">
      <dgm:prSet presAssocID="{91ED40F9-B195-48F6-B693-AE7BA18268AA}" presName="node" presStyleLbl="node1" presStyleIdx="1" presStyleCnt="5" custScaleX="11811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670C9BA6-DCE3-438F-B391-273A84197FEE}" type="pres">
      <dgm:prSet presAssocID="{F55FBCC4-384C-44D2-B879-5FB344D7252F}" presName="sib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it-IT"/>
        </a:p>
      </dgm:t>
    </dgm:pt>
    <dgm:pt modelId="{84675A16-B462-4A72-B815-2D2EE2F71C4C}" type="pres">
      <dgm:prSet presAssocID="{F55FBCC4-384C-44D2-B879-5FB344D7252F}" presName="connectorText" presStyleLbl="sibTrans2D1" presStyleIdx="1" presStyleCnt="4"/>
      <dgm:spPr/>
      <dgm:t>
        <a:bodyPr/>
        <a:lstStyle/>
        <a:p>
          <a:endParaRPr lang="it-IT"/>
        </a:p>
      </dgm:t>
    </dgm:pt>
    <dgm:pt modelId="{27488157-356E-4402-91D6-53F636B37AC9}" type="pres">
      <dgm:prSet presAssocID="{D0F5D5CB-F1C2-4F6F-8F84-5D6CF513ED80}" presName="node" presStyleLbl="node1" presStyleIdx="2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6CF0B03F-D4C8-4CA9-9371-CAB69860D692}" type="pres">
      <dgm:prSet presAssocID="{20A0ED5F-68A4-47A8-BDBA-48EF687A7FB5}" presName="sib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it-IT"/>
        </a:p>
      </dgm:t>
    </dgm:pt>
    <dgm:pt modelId="{EB3EC888-6E9C-4463-9C18-C274EA549A6E}" type="pres">
      <dgm:prSet presAssocID="{20A0ED5F-68A4-47A8-BDBA-48EF687A7FB5}" presName="connectorText" presStyleLbl="sibTrans2D1" presStyleIdx="2" presStyleCnt="4"/>
      <dgm:spPr/>
      <dgm:t>
        <a:bodyPr/>
        <a:lstStyle/>
        <a:p>
          <a:endParaRPr lang="it-IT"/>
        </a:p>
      </dgm:t>
    </dgm:pt>
    <dgm:pt modelId="{E47785B3-2367-4769-BD5E-DDA3D1081462}" type="pres">
      <dgm:prSet presAssocID="{527A05EB-9C85-4F7A-978E-7E4360CAADCD}" presName="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48BA6576-77A8-4A9E-8115-0C9D930A8228}" type="pres">
      <dgm:prSet presAssocID="{6C97B0D7-BE97-4123-8092-E8DA4C10A26F}" presName="sib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it-IT"/>
        </a:p>
      </dgm:t>
    </dgm:pt>
    <dgm:pt modelId="{E2ADA644-6E18-4E86-B30F-7F6FE890642C}" type="pres">
      <dgm:prSet presAssocID="{6C97B0D7-BE97-4123-8092-E8DA4C10A26F}" presName="connectorText" presStyleLbl="sibTrans2D1" presStyleIdx="3" presStyleCnt="4"/>
      <dgm:spPr/>
      <dgm:t>
        <a:bodyPr/>
        <a:lstStyle/>
        <a:p>
          <a:endParaRPr lang="it-IT"/>
        </a:p>
      </dgm:t>
    </dgm:pt>
    <dgm:pt modelId="{5FDC875F-124B-453D-B0BA-41844ED0229E}" type="pres">
      <dgm:prSet presAssocID="{E49F98F4-DEDB-47A1-81AF-15E8B6D353CC}" presName="node" presStyleLbl="node1" presStyleIdx="4" presStyleCnt="5" custScaleX="11566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</dgm:ptLst>
  <dgm:cxnLst>
    <dgm:cxn modelId="{068A85C6-58CF-46C7-B866-82AB0D2874AC}" type="presOf" srcId="{B222AB3D-0E98-4EEE-95C5-5DEAF9940338}" destId="{8AFD51BA-AAD7-4828-A4F3-36F3422CA754}" srcOrd="0" destOrd="0" presId="urn:microsoft.com/office/officeart/2005/8/layout/process1"/>
    <dgm:cxn modelId="{F19B88D3-8893-4B96-A1DE-30B529B593CE}" srcId="{A121EB39-3B62-4382-BFA2-4C3B69F6C654}" destId="{D0F5D5CB-F1C2-4F6F-8F84-5D6CF513ED80}" srcOrd="2" destOrd="0" parTransId="{2123D0E4-A42C-4642-8543-C2C20A09BD3A}" sibTransId="{20A0ED5F-68A4-47A8-BDBA-48EF687A7FB5}"/>
    <dgm:cxn modelId="{9EC9427F-2A69-4EC7-89A7-F2B913B1877E}" type="presOf" srcId="{6C97B0D7-BE97-4123-8092-E8DA4C10A26F}" destId="{48BA6576-77A8-4A9E-8115-0C9D930A8228}" srcOrd="0" destOrd="0" presId="urn:microsoft.com/office/officeart/2005/8/layout/process1"/>
    <dgm:cxn modelId="{7ECE5D7C-C27D-41FC-9F63-FAD50D5462C4}" type="presOf" srcId="{78ECBE72-A6B3-4B22-9FAE-3793C05FED92}" destId="{D04F2642-2871-4D99-8383-84C7DAEDC072}" srcOrd="0" destOrd="0" presId="urn:microsoft.com/office/officeart/2005/8/layout/process1"/>
    <dgm:cxn modelId="{638B5245-42E9-4E9F-99B9-27C0A04CE528}" type="presOf" srcId="{20A0ED5F-68A4-47A8-BDBA-48EF687A7FB5}" destId="{EB3EC888-6E9C-4463-9C18-C274EA549A6E}" srcOrd="1" destOrd="0" presId="urn:microsoft.com/office/officeart/2005/8/layout/process1"/>
    <dgm:cxn modelId="{B990C596-849A-431C-9F49-315ED2D6A6E1}" type="presOf" srcId="{A121EB39-3B62-4382-BFA2-4C3B69F6C654}" destId="{BEF01872-7533-44DC-8CD6-FF474674361D}" srcOrd="0" destOrd="0" presId="urn:microsoft.com/office/officeart/2005/8/layout/process1"/>
    <dgm:cxn modelId="{C750B86A-E0B2-4CF1-9478-EDDC4F35783B}" srcId="{A121EB39-3B62-4382-BFA2-4C3B69F6C654}" destId="{527A05EB-9C85-4F7A-978E-7E4360CAADCD}" srcOrd="3" destOrd="0" parTransId="{6D9C4E66-CE88-4BCB-8797-A993E7DCF8D5}" sibTransId="{6C97B0D7-BE97-4123-8092-E8DA4C10A26F}"/>
    <dgm:cxn modelId="{D0B1067F-AA54-4F8B-AABA-CAD134CB81A2}" type="presOf" srcId="{527A05EB-9C85-4F7A-978E-7E4360CAADCD}" destId="{E47785B3-2367-4769-BD5E-DDA3D1081462}" srcOrd="0" destOrd="0" presId="urn:microsoft.com/office/officeart/2005/8/layout/process1"/>
    <dgm:cxn modelId="{C973FF59-90AA-401A-9F10-819DA395FC30}" type="presOf" srcId="{78ECBE72-A6B3-4B22-9FAE-3793C05FED92}" destId="{F6AD3B4B-7FDC-441F-AB46-F22EC2701C9C}" srcOrd="1" destOrd="0" presId="urn:microsoft.com/office/officeart/2005/8/layout/process1"/>
    <dgm:cxn modelId="{AA0128D4-8324-4311-B060-BD5F207B2305}" srcId="{A121EB39-3B62-4382-BFA2-4C3B69F6C654}" destId="{B222AB3D-0E98-4EEE-95C5-5DEAF9940338}" srcOrd="0" destOrd="0" parTransId="{2E55CB60-1C6C-44D8-8771-37BEFFEABE3E}" sibTransId="{78ECBE72-A6B3-4B22-9FAE-3793C05FED92}"/>
    <dgm:cxn modelId="{CCD8A735-9AA5-4D80-B517-A753BD493392}" srcId="{A121EB39-3B62-4382-BFA2-4C3B69F6C654}" destId="{E49F98F4-DEDB-47A1-81AF-15E8B6D353CC}" srcOrd="4" destOrd="0" parTransId="{A31AD829-9904-4557-885C-7B8FA50ED32B}" sibTransId="{0F034984-0C06-487F-BE38-8383BC1164F1}"/>
    <dgm:cxn modelId="{B5A21285-EF09-4F18-A491-3B6EFD900B33}" type="presOf" srcId="{E49F98F4-DEDB-47A1-81AF-15E8B6D353CC}" destId="{5FDC875F-124B-453D-B0BA-41844ED0229E}" srcOrd="0" destOrd="0" presId="urn:microsoft.com/office/officeart/2005/8/layout/process1"/>
    <dgm:cxn modelId="{281C5314-9912-4C8F-80B5-C8454F89E30E}" type="presOf" srcId="{6C97B0D7-BE97-4123-8092-E8DA4C10A26F}" destId="{E2ADA644-6E18-4E86-B30F-7F6FE890642C}" srcOrd="1" destOrd="0" presId="urn:microsoft.com/office/officeart/2005/8/layout/process1"/>
    <dgm:cxn modelId="{35F44F9B-2898-40CC-B442-2BAD75663F75}" type="presOf" srcId="{20A0ED5F-68A4-47A8-BDBA-48EF687A7FB5}" destId="{6CF0B03F-D4C8-4CA9-9371-CAB69860D692}" srcOrd="0" destOrd="0" presId="urn:microsoft.com/office/officeart/2005/8/layout/process1"/>
    <dgm:cxn modelId="{8F27C985-99F3-45E2-B217-A6559E0CFC1F}" type="presOf" srcId="{F55FBCC4-384C-44D2-B879-5FB344D7252F}" destId="{670C9BA6-DCE3-438F-B391-273A84197FEE}" srcOrd="0" destOrd="0" presId="urn:microsoft.com/office/officeart/2005/8/layout/process1"/>
    <dgm:cxn modelId="{E4A8819B-4595-4E87-9E09-92F38B2C75E5}" type="presOf" srcId="{F55FBCC4-384C-44D2-B879-5FB344D7252F}" destId="{84675A16-B462-4A72-B815-2D2EE2F71C4C}" srcOrd="1" destOrd="0" presId="urn:microsoft.com/office/officeart/2005/8/layout/process1"/>
    <dgm:cxn modelId="{34B9EF12-7D26-4069-8A36-8D139E4E0054}" srcId="{A121EB39-3B62-4382-BFA2-4C3B69F6C654}" destId="{91ED40F9-B195-48F6-B693-AE7BA18268AA}" srcOrd="1" destOrd="0" parTransId="{B1DDA3D3-FD74-46C5-BA4B-9307EEACB53D}" sibTransId="{F55FBCC4-384C-44D2-B879-5FB344D7252F}"/>
    <dgm:cxn modelId="{4224A10D-67D5-4A9E-9456-10DEAB87D227}" type="presOf" srcId="{D0F5D5CB-F1C2-4F6F-8F84-5D6CF513ED80}" destId="{27488157-356E-4402-91D6-53F636B37AC9}" srcOrd="0" destOrd="0" presId="urn:microsoft.com/office/officeart/2005/8/layout/process1"/>
    <dgm:cxn modelId="{9B98067C-F051-4466-B484-A6B27A8A29D5}" type="presOf" srcId="{91ED40F9-B195-48F6-B693-AE7BA18268AA}" destId="{175C4A38-0274-482C-A08A-299BB86D6E2C}" srcOrd="0" destOrd="0" presId="urn:microsoft.com/office/officeart/2005/8/layout/process1"/>
    <dgm:cxn modelId="{587D5FED-24E9-4F1D-9FB3-2C73D481EC88}" type="presParOf" srcId="{BEF01872-7533-44DC-8CD6-FF474674361D}" destId="{8AFD51BA-AAD7-4828-A4F3-36F3422CA754}" srcOrd="0" destOrd="0" presId="urn:microsoft.com/office/officeart/2005/8/layout/process1"/>
    <dgm:cxn modelId="{F56C58B5-B4F7-45A1-A98F-764D488B4A94}" type="presParOf" srcId="{BEF01872-7533-44DC-8CD6-FF474674361D}" destId="{D04F2642-2871-4D99-8383-84C7DAEDC072}" srcOrd="1" destOrd="0" presId="urn:microsoft.com/office/officeart/2005/8/layout/process1"/>
    <dgm:cxn modelId="{5959A799-EFC5-4A90-BEB8-E4BA90A5F655}" type="presParOf" srcId="{D04F2642-2871-4D99-8383-84C7DAEDC072}" destId="{F6AD3B4B-7FDC-441F-AB46-F22EC2701C9C}" srcOrd="0" destOrd="0" presId="urn:microsoft.com/office/officeart/2005/8/layout/process1"/>
    <dgm:cxn modelId="{6081B52E-7783-430D-9D59-57322E395544}" type="presParOf" srcId="{BEF01872-7533-44DC-8CD6-FF474674361D}" destId="{175C4A38-0274-482C-A08A-299BB86D6E2C}" srcOrd="2" destOrd="0" presId="urn:microsoft.com/office/officeart/2005/8/layout/process1"/>
    <dgm:cxn modelId="{7F3FF185-0722-464E-A55D-929883AEB61E}" type="presParOf" srcId="{BEF01872-7533-44DC-8CD6-FF474674361D}" destId="{670C9BA6-DCE3-438F-B391-273A84197FEE}" srcOrd="3" destOrd="0" presId="urn:microsoft.com/office/officeart/2005/8/layout/process1"/>
    <dgm:cxn modelId="{286869DB-D952-4C64-BF97-A13668FD12D5}" type="presParOf" srcId="{670C9BA6-DCE3-438F-B391-273A84197FEE}" destId="{84675A16-B462-4A72-B815-2D2EE2F71C4C}" srcOrd="0" destOrd="0" presId="urn:microsoft.com/office/officeart/2005/8/layout/process1"/>
    <dgm:cxn modelId="{A361D2BC-BC3E-48D1-A537-277694DB1ED2}" type="presParOf" srcId="{BEF01872-7533-44DC-8CD6-FF474674361D}" destId="{27488157-356E-4402-91D6-53F636B37AC9}" srcOrd="4" destOrd="0" presId="urn:microsoft.com/office/officeart/2005/8/layout/process1"/>
    <dgm:cxn modelId="{CF9F39A3-F619-4E3C-81B9-66E60B3145EB}" type="presParOf" srcId="{BEF01872-7533-44DC-8CD6-FF474674361D}" destId="{6CF0B03F-D4C8-4CA9-9371-CAB69860D692}" srcOrd="5" destOrd="0" presId="urn:microsoft.com/office/officeart/2005/8/layout/process1"/>
    <dgm:cxn modelId="{70FF845A-E85C-41DA-BAD7-6428671A21D7}" type="presParOf" srcId="{6CF0B03F-D4C8-4CA9-9371-CAB69860D692}" destId="{EB3EC888-6E9C-4463-9C18-C274EA549A6E}" srcOrd="0" destOrd="0" presId="urn:microsoft.com/office/officeart/2005/8/layout/process1"/>
    <dgm:cxn modelId="{9038B226-9074-46B0-A8E2-0BE535E0393F}" type="presParOf" srcId="{BEF01872-7533-44DC-8CD6-FF474674361D}" destId="{E47785B3-2367-4769-BD5E-DDA3D1081462}" srcOrd="6" destOrd="0" presId="urn:microsoft.com/office/officeart/2005/8/layout/process1"/>
    <dgm:cxn modelId="{9AAE948D-E430-42E8-A355-55D7653DDF80}" type="presParOf" srcId="{BEF01872-7533-44DC-8CD6-FF474674361D}" destId="{48BA6576-77A8-4A9E-8115-0C9D930A8228}" srcOrd="7" destOrd="0" presId="urn:microsoft.com/office/officeart/2005/8/layout/process1"/>
    <dgm:cxn modelId="{8FC4E1E8-05DE-4A03-BDB5-059BD51B7D4A}" type="presParOf" srcId="{48BA6576-77A8-4A9E-8115-0C9D930A8228}" destId="{E2ADA644-6E18-4E86-B30F-7F6FE890642C}" srcOrd="0" destOrd="0" presId="urn:microsoft.com/office/officeart/2005/8/layout/process1"/>
    <dgm:cxn modelId="{4138E349-0AF8-48B7-A965-DFB0830E89A9}" type="presParOf" srcId="{BEF01872-7533-44DC-8CD6-FF474674361D}" destId="{5FDC875F-124B-453D-B0BA-41844ED0229E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D51BA-AAD7-4828-A4F3-36F3422CA754}">
      <dsp:nvSpPr>
        <dsp:cNvPr id="0" name=""/>
        <dsp:cNvSpPr/>
      </dsp:nvSpPr>
      <dsp:spPr>
        <a:xfrm>
          <a:off x="6644" y="260448"/>
          <a:ext cx="1170919" cy="7032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latin typeface="Cambria"/>
              <a:ea typeface="+mn-ea"/>
              <a:cs typeface="+mn-cs"/>
            </a:rPr>
            <a:t>INCUBAZIONE DECLINO-CRISI</a:t>
          </a:r>
          <a:endParaRPr lang="it-IT" sz="1300" kern="1200" dirty="0">
            <a:latin typeface="Cambria"/>
            <a:ea typeface="+mn-ea"/>
            <a:cs typeface="+mn-cs"/>
          </a:endParaRPr>
        </a:p>
      </dsp:txBody>
      <dsp:txXfrm>
        <a:off x="27241" y="281045"/>
        <a:ext cx="1129725" cy="662044"/>
      </dsp:txXfrm>
    </dsp:sp>
    <dsp:sp modelId="{D04F2642-2871-4D99-8383-84C7DAEDC072}">
      <dsp:nvSpPr>
        <dsp:cNvPr id="0" name=""/>
        <dsp:cNvSpPr/>
      </dsp:nvSpPr>
      <dsp:spPr>
        <a:xfrm>
          <a:off x="1294655" y="466874"/>
          <a:ext cx="248234" cy="290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sp:txBody>
      <dsp:txXfrm>
        <a:off x="1294655" y="524951"/>
        <a:ext cx="173764" cy="174233"/>
      </dsp:txXfrm>
    </dsp:sp>
    <dsp:sp modelId="{175C4A38-0274-482C-A08A-299BB86D6E2C}">
      <dsp:nvSpPr>
        <dsp:cNvPr id="0" name=""/>
        <dsp:cNvSpPr/>
      </dsp:nvSpPr>
      <dsp:spPr>
        <a:xfrm>
          <a:off x="1645931" y="260448"/>
          <a:ext cx="1383042" cy="7032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latin typeface="Cambria"/>
              <a:ea typeface="+mn-ea"/>
              <a:cs typeface="+mn-cs"/>
            </a:rPr>
            <a:t>MATURAZIONE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latin typeface="Cambria"/>
              <a:ea typeface="+mn-ea"/>
              <a:cs typeface="+mn-cs"/>
            </a:rPr>
            <a:t>DECLINO-CRISI</a:t>
          </a:r>
          <a:endParaRPr lang="it-IT" sz="1300" kern="1200" dirty="0">
            <a:latin typeface="Cambria"/>
            <a:ea typeface="+mn-ea"/>
            <a:cs typeface="+mn-cs"/>
          </a:endParaRPr>
        </a:p>
      </dsp:txBody>
      <dsp:txXfrm>
        <a:off x="1666528" y="281045"/>
        <a:ext cx="1341848" cy="662044"/>
      </dsp:txXfrm>
    </dsp:sp>
    <dsp:sp modelId="{670C9BA6-DCE3-438F-B391-273A84197FEE}">
      <dsp:nvSpPr>
        <dsp:cNvPr id="0" name=""/>
        <dsp:cNvSpPr/>
      </dsp:nvSpPr>
      <dsp:spPr>
        <a:xfrm>
          <a:off x="3146066" y="466874"/>
          <a:ext cx="248234" cy="290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sp:txBody>
      <dsp:txXfrm>
        <a:off x="3146066" y="524951"/>
        <a:ext cx="173764" cy="174233"/>
      </dsp:txXfrm>
    </dsp:sp>
    <dsp:sp modelId="{27488157-356E-4402-91D6-53F636B37AC9}">
      <dsp:nvSpPr>
        <dsp:cNvPr id="0" name=""/>
        <dsp:cNvSpPr/>
      </dsp:nvSpPr>
      <dsp:spPr>
        <a:xfrm>
          <a:off x="3497342" y="260448"/>
          <a:ext cx="1170919" cy="7032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latin typeface="Cambria"/>
              <a:ea typeface="+mn-ea"/>
              <a:cs typeface="+mn-cs"/>
            </a:rPr>
            <a:t>CRISI CONCLAMATA REVERSIBILE</a:t>
          </a:r>
          <a:endParaRPr lang="it-IT" sz="1300" kern="1200" dirty="0">
            <a:latin typeface="Cambria"/>
            <a:ea typeface="+mn-ea"/>
            <a:cs typeface="+mn-cs"/>
          </a:endParaRPr>
        </a:p>
      </dsp:txBody>
      <dsp:txXfrm>
        <a:off x="3517939" y="281045"/>
        <a:ext cx="1129725" cy="662044"/>
      </dsp:txXfrm>
    </dsp:sp>
    <dsp:sp modelId="{6CF0B03F-D4C8-4CA9-9371-CAB69860D692}">
      <dsp:nvSpPr>
        <dsp:cNvPr id="0" name=""/>
        <dsp:cNvSpPr/>
      </dsp:nvSpPr>
      <dsp:spPr>
        <a:xfrm>
          <a:off x="4785353" y="466874"/>
          <a:ext cx="248234" cy="290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sp:txBody>
      <dsp:txXfrm>
        <a:off x="4785353" y="524951"/>
        <a:ext cx="173764" cy="174233"/>
      </dsp:txXfrm>
    </dsp:sp>
    <dsp:sp modelId="{E47785B3-2367-4769-BD5E-DDA3D1081462}">
      <dsp:nvSpPr>
        <dsp:cNvPr id="0" name=""/>
        <dsp:cNvSpPr/>
      </dsp:nvSpPr>
      <dsp:spPr>
        <a:xfrm>
          <a:off x="5136628" y="260448"/>
          <a:ext cx="1170919" cy="7032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latin typeface="Cambria"/>
              <a:ea typeface="+mn-ea"/>
              <a:cs typeface="+mn-cs"/>
            </a:rPr>
            <a:t>INSOLVENZA REVERSIBILE</a:t>
          </a:r>
          <a:endParaRPr lang="it-IT" sz="1300" kern="1200" dirty="0">
            <a:latin typeface="Cambria"/>
            <a:ea typeface="+mn-ea"/>
            <a:cs typeface="+mn-cs"/>
          </a:endParaRPr>
        </a:p>
      </dsp:txBody>
      <dsp:txXfrm>
        <a:off x="5157225" y="281045"/>
        <a:ext cx="1129725" cy="662044"/>
      </dsp:txXfrm>
    </dsp:sp>
    <dsp:sp modelId="{48BA6576-77A8-4A9E-8115-0C9D930A8228}">
      <dsp:nvSpPr>
        <dsp:cNvPr id="0" name=""/>
        <dsp:cNvSpPr/>
      </dsp:nvSpPr>
      <dsp:spPr>
        <a:xfrm>
          <a:off x="6424640" y="466874"/>
          <a:ext cx="248234" cy="2903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 dirty="0">
            <a:solidFill>
              <a:srgbClr val="FF0000"/>
            </a:solidFill>
            <a:latin typeface="Cambria"/>
            <a:ea typeface="+mn-ea"/>
            <a:cs typeface="+mn-cs"/>
          </a:endParaRPr>
        </a:p>
      </dsp:txBody>
      <dsp:txXfrm>
        <a:off x="6424640" y="524951"/>
        <a:ext cx="173764" cy="174233"/>
      </dsp:txXfrm>
    </dsp:sp>
    <dsp:sp modelId="{5FDC875F-124B-453D-B0BA-41844ED0229E}">
      <dsp:nvSpPr>
        <dsp:cNvPr id="0" name=""/>
        <dsp:cNvSpPr/>
      </dsp:nvSpPr>
      <dsp:spPr>
        <a:xfrm>
          <a:off x="6775915" y="260448"/>
          <a:ext cx="1354343" cy="7032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latin typeface="Cambria"/>
              <a:ea typeface="+mn-ea"/>
              <a:cs typeface="+mn-cs"/>
            </a:rPr>
            <a:t>INSOLVENZA IRREVERSIBILE</a:t>
          </a:r>
          <a:endParaRPr lang="it-IT" sz="1300" kern="1200" dirty="0">
            <a:latin typeface="Cambria"/>
            <a:ea typeface="+mn-ea"/>
            <a:cs typeface="+mn-cs"/>
          </a:endParaRPr>
        </a:p>
      </dsp:txBody>
      <dsp:txXfrm>
        <a:off x="6796512" y="281045"/>
        <a:ext cx="1313149" cy="662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59E8F-1758-4CD2-AD12-D910D065932E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EC86A-55E7-4B0A-9975-F6C777CCAF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1954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9040C-40D7-426B-B68B-0FB939DCB4F4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58ECE-968D-480D-8F52-3CC035915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5962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862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3181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5458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049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26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3959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395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3959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0813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765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58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4193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23287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5747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12692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4670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790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79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7900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790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7900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790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79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707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8149-854B-4FD2-ACC6-2F45A607DA31}" type="datetime1">
              <a:rPr lang="it-IT" smtClean="0"/>
              <a:t>10/04/2017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B461-014F-4579-991E-7CF34FA4850E}" type="datetime1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65FC-83CA-4FDC-A371-C41DD582D58D}" type="datetime1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CF3C-0A4A-4B62-A8C0-0A0C959CDDF3}" type="datetime1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C21C-931C-478A-AA7A-8029F7E32908}" type="datetime1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3C9-DFB5-4471-BD43-53AB388CF6AB}" type="datetime1">
              <a:rPr lang="it-IT" smtClean="0"/>
              <a:t>10/04/2017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6B007-34CF-4350-8B80-5C7B575FD135}" type="datetime1">
              <a:rPr lang="it-IT" smtClean="0"/>
              <a:t>10/04/2017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FB33-1C6C-4DF6-8A8D-ED0B90A18F14}" type="datetime1">
              <a:rPr lang="it-IT" smtClean="0"/>
              <a:t>10/04/2017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F11A-6B05-47E5-ACE5-A05E913AE5B6}" type="datetime1">
              <a:rPr lang="it-IT" smtClean="0"/>
              <a:t>10/04/2017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00A0-F4D2-4F8B-95C4-8537FA337A07}" type="datetime1">
              <a:rPr lang="it-IT" smtClean="0"/>
              <a:t>10/04/2017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942E-0850-4576-883D-04AEBA1B74E8}" type="datetime1">
              <a:rPr lang="it-IT" smtClean="0"/>
              <a:t>10/04/2017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F57B5C9-0441-44CF-9C2C-9C0FC68B51EC}" type="datetime1">
              <a:rPr lang="it-IT" smtClean="0"/>
              <a:t>10/04/2017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1270A56-54E7-4F55-B018-3B17C125636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8032" y="404664"/>
            <a:ext cx="7772400" cy="1440160"/>
          </a:xfrm>
        </p:spPr>
        <p:txBody>
          <a:bodyPr/>
          <a:lstStyle/>
          <a:p>
            <a:r>
              <a:rPr lang="it-IT" sz="3200" dirty="0" smtClean="0">
                <a:solidFill>
                  <a:schemeClr val="accent6">
                    <a:lumMod val="75000"/>
                  </a:schemeClr>
                </a:solidFill>
              </a:rPr>
              <a:t>I profili di responsabilità degli organi societari e il modello cooperativo</a:t>
            </a:r>
            <a:endParaRPr lang="it-IT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5018112"/>
            <a:ext cx="6480720" cy="121920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dott. Piergiorgio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Renier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1</a:t>
            </a:fld>
            <a:endParaRPr lang="it-IT" sz="1600" b="1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688032" y="2348880"/>
            <a:ext cx="7772400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z="3600" dirty="0" smtClean="0"/>
              <a:t>La crisi di impresa e l’azione di responsabilità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3877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10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539552" y="1510620"/>
            <a:ext cx="806489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it-IT" sz="2300" dirty="0"/>
              <a:t>Il presupposto della “</a:t>
            </a:r>
            <a:r>
              <a:rPr lang="it-IT" sz="2300" b="1" dirty="0"/>
              <a:t>continuità aziendale</a:t>
            </a:r>
            <a:r>
              <a:rPr lang="it-IT" sz="2300" dirty="0"/>
              <a:t>” è un principio fondamentale nella redazione del </a:t>
            </a:r>
            <a:r>
              <a:rPr lang="it-IT" sz="2300" dirty="0" smtClean="0"/>
              <a:t>bilancio: </a:t>
            </a:r>
            <a:r>
              <a:rPr lang="it-IT" sz="2300" dirty="0"/>
              <a:t>in condizioni normali l’impresa viene considerata in grado di proseguire la sua attività in un </a:t>
            </a:r>
            <a:r>
              <a:rPr lang="it-IT" sz="2300" u="sng" dirty="0"/>
              <a:t>prevedibile futuro </a:t>
            </a:r>
            <a:r>
              <a:rPr lang="it-IT" sz="2300" dirty="0" smtClean="0"/>
              <a:t>senza </a:t>
            </a:r>
            <a:r>
              <a:rPr lang="it-IT" sz="2300" dirty="0"/>
              <a:t>che ci sia la necessità di metterla in liquidazione, di cessare l’attività ovvero di accedere a procedure concorsuali</a:t>
            </a:r>
            <a:r>
              <a:rPr lang="it-IT" sz="2300" dirty="0" smtClean="0"/>
              <a:t>.</a:t>
            </a:r>
          </a:p>
          <a:p>
            <a:pPr lvl="0" algn="just">
              <a:spcAft>
                <a:spcPts val="600"/>
              </a:spcAft>
            </a:pPr>
            <a:endParaRPr lang="it-IT" sz="2300" dirty="0"/>
          </a:p>
          <a:p>
            <a:pPr lvl="0" algn="just">
              <a:spcAft>
                <a:spcPts val="600"/>
              </a:spcAft>
            </a:pPr>
            <a:endParaRPr lang="it-IT" sz="2300" dirty="0" smtClean="0"/>
          </a:p>
          <a:p>
            <a:pPr lvl="0" algn="just">
              <a:spcAft>
                <a:spcPts val="600"/>
              </a:spcAft>
            </a:pPr>
            <a:r>
              <a:rPr lang="it-IT" sz="2300" i="1" dirty="0">
                <a:solidFill>
                  <a:srgbClr val="FF0000"/>
                </a:solidFill>
              </a:rPr>
              <a:t>p</a:t>
            </a:r>
            <a:r>
              <a:rPr lang="it-IT" sz="2300" i="1" dirty="0" smtClean="0">
                <a:solidFill>
                  <a:srgbClr val="FF0000"/>
                </a:solidFill>
              </a:rPr>
              <a:t>revedibile futuro</a:t>
            </a:r>
            <a:r>
              <a:rPr lang="it-IT" sz="2300" i="1" dirty="0" smtClean="0"/>
              <a:t>: almeno, ma non limitato a, 12 mesi dalla data di riferimento del bilancio</a:t>
            </a:r>
            <a:endParaRPr lang="it-IT" sz="2300" i="1" dirty="0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La continuità aziendale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33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11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467544" y="1449645"/>
            <a:ext cx="8064896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300" dirty="0" smtClean="0"/>
              <a:t>La valutazione </a:t>
            </a:r>
            <a:r>
              <a:rPr lang="it-IT" sz="2300" dirty="0"/>
              <a:t>deve essere effettuata dalla direzione aziendale e la responsabilità del revisore consiste nel valutare l’appropriato utilizzo da parte della direzione del presupposto della continuità aziendale nella redazione del bilancio</a:t>
            </a:r>
            <a:r>
              <a:rPr lang="it-IT" sz="2300" dirty="0" smtClean="0"/>
              <a:t>.</a:t>
            </a:r>
          </a:p>
          <a:p>
            <a:pPr lvl="0" algn="just">
              <a:spcAft>
                <a:spcPts val="600"/>
              </a:spcAft>
            </a:pPr>
            <a:endParaRPr lang="it-IT" sz="2300" dirty="0"/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300" dirty="0">
                <a:solidFill>
                  <a:srgbClr val="0070C0"/>
                </a:solidFill>
              </a:rPr>
              <a:t>Il revisore effettua quindi una analisi del processo valutativo svolto dalla direzione aziendale </a:t>
            </a:r>
            <a:r>
              <a:rPr lang="it-IT" sz="2300" dirty="0"/>
              <a:t>al fine di valutare proprio se il principio di continuità aziendale è stato appropriatamente utilizzato nella redazione del bilancio</a:t>
            </a:r>
            <a:r>
              <a:rPr lang="it-IT" sz="2300" dirty="0" smtClean="0"/>
              <a:t>.</a:t>
            </a:r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La continuità aziendale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1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12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467544" y="1052736"/>
            <a:ext cx="8064896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  <a:p>
            <a:pPr lvl="0" algn="just">
              <a:spcAft>
                <a:spcPts val="600"/>
              </a:spcAft>
            </a:pPr>
            <a:r>
              <a:rPr lang="it-IT" sz="2300" b="1" dirty="0" smtClean="0">
                <a:solidFill>
                  <a:srgbClr val="FF0000"/>
                </a:solidFill>
              </a:rPr>
              <a:t>Il principale riferimento di prassi professionale è il Documento (ISA Italia) n. 570 «</a:t>
            </a:r>
            <a:r>
              <a:rPr lang="it-IT" sz="2300" b="1" u="sng" dirty="0" smtClean="0">
                <a:solidFill>
                  <a:srgbClr val="FF0000"/>
                </a:solidFill>
              </a:rPr>
              <a:t>Continuità aziendale</a:t>
            </a:r>
            <a:r>
              <a:rPr lang="it-IT" sz="2300" b="1" dirty="0" smtClean="0">
                <a:solidFill>
                  <a:srgbClr val="FF0000"/>
                </a:solidFill>
              </a:rPr>
              <a:t>» che identifica eventi/circostanze che </a:t>
            </a:r>
            <a:r>
              <a:rPr lang="it-IT" sz="2300" b="1" dirty="0">
                <a:solidFill>
                  <a:srgbClr val="FF0000"/>
                </a:solidFill>
              </a:rPr>
              <a:t>possono comportare rischi per l’attività svolta e quindi far sorgere nel revisore </a:t>
            </a:r>
            <a:r>
              <a:rPr lang="it-IT" sz="2300" b="1" u="sng" dirty="0">
                <a:solidFill>
                  <a:srgbClr val="FF0000"/>
                </a:solidFill>
              </a:rPr>
              <a:t>dubbi</a:t>
            </a:r>
            <a:r>
              <a:rPr lang="it-IT" sz="2300" b="1" dirty="0">
                <a:solidFill>
                  <a:srgbClr val="FF0000"/>
                </a:solidFill>
              </a:rPr>
              <a:t> riguardanti il presupposto della continuità </a:t>
            </a:r>
            <a:r>
              <a:rPr lang="it-IT" sz="2300" b="1" dirty="0" smtClean="0">
                <a:solidFill>
                  <a:srgbClr val="FF0000"/>
                </a:solidFill>
              </a:rPr>
              <a:t>aziendale.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  <a:p>
            <a:pPr lvl="0" algn="just">
              <a:spcAft>
                <a:spcPts val="600"/>
              </a:spcAft>
            </a:pPr>
            <a:endParaRPr lang="it-IT" sz="2300" b="1" dirty="0">
              <a:solidFill>
                <a:srgbClr val="FF0000"/>
              </a:solidFill>
            </a:endParaRPr>
          </a:p>
          <a:p>
            <a:pPr lvl="0" algn="ctr">
              <a:spcAft>
                <a:spcPts val="600"/>
              </a:spcAft>
            </a:pPr>
            <a:r>
              <a:rPr lang="it-IT" sz="2300" b="1" dirty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it-IT" sz="2300" b="1" dirty="0" smtClean="0">
                <a:solidFill>
                  <a:schemeClr val="accent5">
                    <a:lumMod val="50000"/>
                  </a:schemeClr>
                </a:solidFill>
              </a:rPr>
              <a:t>trumento per </a:t>
            </a:r>
            <a:r>
              <a:rPr lang="it-IT" sz="2300" b="1" u="sng" dirty="0" smtClean="0">
                <a:solidFill>
                  <a:schemeClr val="accent5">
                    <a:lumMod val="50000"/>
                  </a:schemeClr>
                </a:solidFill>
              </a:rPr>
              <a:t>intercettare</a:t>
            </a:r>
            <a:r>
              <a:rPr lang="it-IT" sz="2300" b="1" dirty="0" smtClean="0">
                <a:solidFill>
                  <a:schemeClr val="accent5">
                    <a:lumMod val="50000"/>
                  </a:schemeClr>
                </a:solidFill>
              </a:rPr>
              <a:t> i segni della crisi</a:t>
            </a:r>
            <a:endParaRPr lang="it-IT" sz="23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La continuità aziendale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94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323528" y="912777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endParaRPr lang="it-IT" sz="23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NORMA </a:t>
            </a:r>
            <a:r>
              <a:rPr lang="it-IT" sz="2400" b="1" dirty="0">
                <a:solidFill>
                  <a:srgbClr val="FF0000"/>
                </a:solidFill>
              </a:rPr>
              <a:t>11. ATTIVITÀ DEL COLLEGIO SINDACALE NELLA CRISI DI </a:t>
            </a:r>
            <a:r>
              <a:rPr lang="it-IT" sz="2400" b="1" dirty="0" smtClean="0">
                <a:solidFill>
                  <a:srgbClr val="FF0000"/>
                </a:solidFill>
              </a:rPr>
              <a:t>IMPRESA</a:t>
            </a:r>
          </a:p>
          <a:p>
            <a:pPr algn="just"/>
            <a:endParaRPr lang="it-IT" sz="2400" b="1" dirty="0">
              <a:solidFill>
                <a:srgbClr val="FF0000"/>
              </a:solidFill>
            </a:endParaRP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Norma 11.1. </a:t>
            </a:r>
            <a:r>
              <a:rPr lang="it-IT" sz="2400" b="1" dirty="0"/>
              <a:t>Prevenzione ed emersione della crisi </a:t>
            </a:r>
            <a:endParaRPr lang="it-IT" sz="2400" b="1" dirty="0" smtClean="0"/>
          </a:p>
          <a:p>
            <a:pPr algn="just"/>
            <a:r>
              <a:rPr lang="it-IT" sz="2400" dirty="0" smtClean="0"/>
              <a:t>Il </a:t>
            </a:r>
            <a:r>
              <a:rPr lang="it-IT" sz="2400" dirty="0"/>
              <a:t>collegio sindacale, nello svolgimento della funzione riconosciutagli dalla legge, vigila che il sistema di controllo e gli assetti organizzativi adottati dalla </a:t>
            </a:r>
            <a:r>
              <a:rPr lang="it-IT" sz="2400" dirty="0" smtClean="0"/>
              <a:t>società </a:t>
            </a:r>
            <a:r>
              <a:rPr lang="it-IT" sz="2400" dirty="0"/>
              <a:t>risultino </a:t>
            </a:r>
            <a:r>
              <a:rPr lang="it-IT" sz="2400" b="1" dirty="0"/>
              <a:t>adeguati a rilevare </a:t>
            </a:r>
            <a:r>
              <a:rPr lang="it-IT" sz="2400" b="1" u="sng" dirty="0"/>
              <a:t>tempestivamente segnali </a:t>
            </a:r>
            <a:r>
              <a:rPr lang="it-IT" sz="2400" b="1" dirty="0"/>
              <a:t>che facciano emergere dubbi significativi sulla capacità dell’impresa di continuare ad operare come una </a:t>
            </a:r>
            <a:r>
              <a:rPr lang="it-IT" sz="2400" b="1" dirty="0" smtClean="0"/>
              <a:t>entità in </a:t>
            </a:r>
            <a:r>
              <a:rPr lang="it-IT" sz="2400" b="1" dirty="0"/>
              <a:t>funzionamento. </a:t>
            </a:r>
          </a:p>
          <a:p>
            <a:pPr algn="just"/>
            <a:r>
              <a:rPr lang="it-IT" sz="2400" dirty="0"/>
              <a:t>Il collegio sindacale </a:t>
            </a:r>
            <a:r>
              <a:rPr lang="it-IT" sz="2400" b="1" dirty="0" smtClean="0"/>
              <a:t>può </a:t>
            </a:r>
            <a:r>
              <a:rPr lang="it-IT" sz="2400" dirty="0" smtClean="0"/>
              <a:t>chiedere </a:t>
            </a:r>
            <a:r>
              <a:rPr lang="it-IT" sz="2400" dirty="0"/>
              <a:t>chiarimenti all’organo di amministrazione e, se del caso, </a:t>
            </a:r>
            <a:r>
              <a:rPr lang="it-IT" sz="2400" u="sng" dirty="0"/>
              <a:t>sollecitare lo stesso ad adottare opportuni provvedimenti</a:t>
            </a:r>
            <a:r>
              <a:rPr lang="it-IT" sz="2400" dirty="0"/>
              <a:t>. 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Principi di comportamento del Collegio sindacale - CNDCEC settembre 2015</a:t>
            </a:r>
            <a:endParaRPr lang="it-IT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Intercettare i segnali di crisi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36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539552" y="615454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Norma 11.2. </a:t>
            </a:r>
            <a:r>
              <a:rPr lang="it-IT" sz="2400" b="1" dirty="0" smtClean="0"/>
              <a:t>Segnalazione all’assemblea e denunzia al Tribunale </a:t>
            </a:r>
          </a:p>
          <a:p>
            <a:endParaRPr lang="it-IT" sz="2400" dirty="0" smtClean="0"/>
          </a:p>
          <a:p>
            <a:pPr algn="just"/>
            <a:r>
              <a:rPr lang="it-IT" sz="2400" dirty="0" smtClean="0"/>
              <a:t>Nel </a:t>
            </a:r>
            <a:r>
              <a:rPr lang="it-IT" sz="2400" dirty="0"/>
              <a:t>caso in cui gli amministratori omettano l’adozione di opportuni provvedimenti, il collegio sindacale </a:t>
            </a:r>
            <a:r>
              <a:rPr lang="it-IT" sz="2400" dirty="0" smtClean="0"/>
              <a:t>può convocare </a:t>
            </a:r>
            <a:r>
              <a:rPr lang="it-IT" sz="2400" dirty="0"/>
              <a:t>l’assemblea ai sensi dell’art. 2406 c.c. </a:t>
            </a:r>
          </a:p>
          <a:p>
            <a:pPr algn="just"/>
            <a:r>
              <a:rPr lang="it-IT" sz="2400" dirty="0"/>
              <a:t>Nei casi in cui il ricorso all’assemblea non abbia avuto luogo o i suoi esiti non siano ritenuti adeguati, il collegio sindacale, qualora la condotta degli amministratori integri anche i presupposti di gravi </a:t>
            </a:r>
            <a:r>
              <a:rPr lang="it-IT" sz="2400" dirty="0" smtClean="0"/>
              <a:t>irregolarità </a:t>
            </a:r>
            <a:r>
              <a:rPr lang="it-IT" sz="2400" dirty="0"/>
              <a:t>ove consentito della legge, </a:t>
            </a:r>
            <a:r>
              <a:rPr lang="it-IT" sz="2400" dirty="0" smtClean="0"/>
              <a:t>può proporre </a:t>
            </a:r>
            <a:r>
              <a:rPr lang="it-IT" sz="2400" dirty="0"/>
              <a:t>la denunzia al Tribunale ex art. 2409 c.c. </a:t>
            </a:r>
          </a:p>
          <a:p>
            <a:pPr algn="just"/>
            <a:endParaRPr lang="it-IT" sz="2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Principi di comportamento del Collegio sindacale - CNDCEC settembre 2015</a:t>
            </a:r>
            <a:endParaRPr lang="it-IT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Intercettare i segnali di crisi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95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15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539552" y="1052736"/>
            <a:ext cx="8064896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  <a:p>
            <a:pPr lvl="0" algn="just">
              <a:spcAft>
                <a:spcPts val="600"/>
              </a:spcAft>
            </a:pPr>
            <a:r>
              <a:rPr lang="it-IT" sz="2300" dirty="0"/>
              <a:t>1</a:t>
            </a:r>
            <a:r>
              <a:rPr lang="it-IT" sz="2300" dirty="0" smtClean="0"/>
              <a:t>.02.2017</a:t>
            </a:r>
            <a:r>
              <a:rPr lang="it-IT" sz="2300" dirty="0" smtClean="0"/>
              <a:t>: approvazione da parte Camera dei deputati della “</a:t>
            </a:r>
            <a:r>
              <a:rPr lang="it-IT" sz="2300" b="1" dirty="0" smtClean="0"/>
              <a:t>legge delega sulla riforma della crisi d’impresa</a:t>
            </a:r>
            <a:r>
              <a:rPr lang="it-IT" sz="2300" dirty="0" smtClean="0"/>
              <a:t>”</a:t>
            </a:r>
          </a:p>
          <a:p>
            <a:pPr lvl="0" algn="just">
              <a:spcAft>
                <a:spcPts val="600"/>
              </a:spcAft>
            </a:pPr>
            <a:endParaRPr lang="it-IT" sz="2300" dirty="0" smtClean="0"/>
          </a:p>
          <a:p>
            <a:pPr marL="342900" lvl="0" indent="-342900" algn="just">
              <a:spcAft>
                <a:spcPts val="600"/>
              </a:spcAft>
              <a:buFont typeface="Arial" charset="0"/>
              <a:buChar char="•"/>
            </a:pPr>
            <a:r>
              <a:rPr lang="it-IT" sz="2300" b="1" dirty="0" smtClean="0">
                <a:solidFill>
                  <a:srgbClr val="FF0000"/>
                </a:solidFill>
              </a:rPr>
              <a:t>Fase preventiva di allerta</a:t>
            </a:r>
            <a:r>
              <a:rPr lang="it-IT" sz="2300" dirty="0" smtClean="0"/>
              <a:t>:</a:t>
            </a:r>
          </a:p>
          <a:p>
            <a:pPr marL="342900" lvl="0" indent="-342900" algn="just">
              <a:spcAft>
                <a:spcPts val="600"/>
              </a:spcAft>
              <a:buFont typeface="Courier New" charset="0"/>
              <a:buChar char="o"/>
            </a:pPr>
            <a:r>
              <a:rPr lang="it-IT" sz="2300" dirty="0" smtClean="0"/>
              <a:t>Attivazione dal debitore                organismo presso CCIAA con 6 mesi per giungere a soluzione concordata;</a:t>
            </a:r>
          </a:p>
          <a:p>
            <a:pPr lvl="0" algn="just">
              <a:spcAft>
                <a:spcPts val="600"/>
              </a:spcAft>
            </a:pPr>
            <a:endParaRPr lang="it-IT" sz="2300" dirty="0" smtClean="0"/>
          </a:p>
          <a:p>
            <a:pPr marL="342900" lvl="0" indent="-342900" algn="just">
              <a:spcAft>
                <a:spcPts val="600"/>
              </a:spcAft>
              <a:buFont typeface="Courier New" charset="0"/>
              <a:buChar char="o"/>
            </a:pPr>
            <a:r>
              <a:rPr lang="it-IT" sz="2300" dirty="0" smtClean="0"/>
              <a:t>Attivazione dal Tribunale che riceve segnalazioni da Agenzia Entrate o INPS              convocazione “riservata” + esperto con incarico di risolvere la crisi in 6 mesi.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</p:txBody>
      </p:sp>
      <p:sp>
        <p:nvSpPr>
          <p:cNvPr id="2" name="Freccia destra rientrata 1"/>
          <p:cNvSpPr/>
          <p:nvPr/>
        </p:nvSpPr>
        <p:spPr>
          <a:xfrm>
            <a:off x="4860032" y="3140968"/>
            <a:ext cx="720080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destra rientrata 22"/>
          <p:cNvSpPr/>
          <p:nvPr/>
        </p:nvSpPr>
        <p:spPr>
          <a:xfrm>
            <a:off x="4355976" y="4653136"/>
            <a:ext cx="720080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Intercettare i segnali di crisi</a:t>
            </a:r>
            <a:endParaRPr lang="it-IT" sz="2800" dirty="0"/>
          </a:p>
        </p:txBody>
      </p:sp>
      <p:sp>
        <p:nvSpPr>
          <p:cNvPr id="25" name="Connettore 24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onnettore 25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9" name="Connettore 1 28"/>
          <p:cNvCxnSpPr>
            <a:stCxn id="25" idx="6"/>
            <a:endCxn id="26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26" idx="6"/>
            <a:endCxn id="38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8" idx="6"/>
            <a:endCxn id="37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7" idx="6"/>
            <a:endCxn id="36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36" idx="6"/>
            <a:endCxn id="3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endCxn id="3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nettore 3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onnettore 37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6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/>
        </p:nvSpPr>
        <p:spPr>
          <a:xfrm>
            <a:off x="539552" y="1124744"/>
            <a:ext cx="806489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Norma 11.3. </a:t>
            </a:r>
            <a:r>
              <a:rPr lang="it-IT" sz="2400" b="1" dirty="0" smtClean="0"/>
              <a:t>adozione </a:t>
            </a:r>
            <a:r>
              <a:rPr lang="it-IT" sz="2400" b="1" dirty="0"/>
              <a:t>di un piano volto al risanamento ex art. 67, co. terzo, </a:t>
            </a:r>
            <a:r>
              <a:rPr lang="it-IT" sz="2400" b="1" dirty="0" err="1"/>
              <a:t>lett</a:t>
            </a:r>
            <a:r>
              <a:rPr lang="it-IT" sz="2400" b="1" dirty="0"/>
              <a:t>. d), </a:t>
            </a:r>
            <a:r>
              <a:rPr lang="it-IT" sz="2400" b="1" dirty="0" err="1"/>
              <a:t>l.f.</a:t>
            </a:r>
            <a:r>
              <a:rPr lang="it-IT" sz="2400" b="1" dirty="0"/>
              <a:t> </a:t>
            </a:r>
          </a:p>
          <a:p>
            <a:endParaRPr lang="it-IT" sz="2400" dirty="0" smtClean="0"/>
          </a:p>
          <a:p>
            <a:pPr algn="just"/>
            <a:r>
              <a:rPr lang="mr-IN" sz="2400" dirty="0" smtClean="0"/>
              <a:t>…</a:t>
            </a:r>
            <a:r>
              <a:rPr lang="it-IT" sz="2400" dirty="0" smtClean="0"/>
              <a:t>vigila </a:t>
            </a:r>
            <a:r>
              <a:rPr lang="it-IT" sz="2400" dirty="0"/>
              <a:t>che il professionista incaricato dal debitore di attestare la </a:t>
            </a:r>
            <a:r>
              <a:rPr lang="it-IT" sz="2400" dirty="0" smtClean="0"/>
              <a:t>veridicità dei </a:t>
            </a:r>
            <a:r>
              <a:rPr lang="it-IT" sz="2400" dirty="0"/>
              <a:t>dati aziendali e la </a:t>
            </a:r>
            <a:r>
              <a:rPr lang="it-IT" sz="2400" dirty="0" smtClean="0"/>
              <a:t>fattibilità del </a:t>
            </a:r>
            <a:r>
              <a:rPr lang="it-IT" sz="2400" dirty="0"/>
              <a:t>piano, sia in possesso dei requisiti di </a:t>
            </a:r>
            <a:r>
              <a:rPr lang="it-IT" sz="2400" dirty="0" smtClean="0"/>
              <a:t>professionalità e </a:t>
            </a:r>
            <a:r>
              <a:rPr lang="it-IT" sz="2400" dirty="0"/>
              <a:t>di indipendenza previsti dalla legge</a:t>
            </a:r>
            <a:r>
              <a:rPr lang="it-IT" sz="2400" dirty="0" smtClean="0"/>
              <a:t>.</a:t>
            </a:r>
          </a:p>
          <a:p>
            <a:pPr algn="just"/>
            <a:endParaRPr lang="it-IT" sz="2400" dirty="0" smtClean="0"/>
          </a:p>
          <a:p>
            <a:pPr algn="just"/>
            <a:r>
              <a:rPr lang="mr-IN" sz="2400" dirty="0" smtClean="0"/>
              <a:t>…</a:t>
            </a:r>
            <a:r>
              <a:rPr lang="it-IT" sz="2400" dirty="0" smtClean="0"/>
              <a:t> </a:t>
            </a:r>
            <a:r>
              <a:rPr lang="it-IT" sz="2400" dirty="0"/>
              <a:t>vigila sulla corretta esecuzione del piano da parte degli amministratori intensificando la vigilanza. </a:t>
            </a:r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Principi di comportamento del Collegio sindacale - CNDCEC settembre 2015</a:t>
            </a:r>
            <a:endParaRPr lang="it-IT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Intercettare i segnali di crisi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49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/>
        </p:nvSpPr>
        <p:spPr>
          <a:xfrm>
            <a:off x="539552" y="980728"/>
            <a:ext cx="806489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Norma 11.4. </a:t>
            </a:r>
            <a:r>
              <a:rPr lang="it-IT" sz="2400" b="1" dirty="0" smtClean="0"/>
              <a:t>adozione </a:t>
            </a:r>
            <a:r>
              <a:rPr lang="it-IT" sz="2400" b="1" dirty="0"/>
              <a:t>di accordo di ristrutturazione dei debiti ex art. 182-bis </a:t>
            </a:r>
            <a:r>
              <a:rPr lang="it-IT" sz="2400" b="1" dirty="0" err="1"/>
              <a:t>l.f.</a:t>
            </a:r>
            <a:r>
              <a:rPr lang="it-IT" sz="2400" b="1" dirty="0"/>
              <a:t> </a:t>
            </a:r>
          </a:p>
          <a:p>
            <a:endParaRPr lang="it-IT" sz="2400" dirty="0" smtClean="0"/>
          </a:p>
          <a:p>
            <a:pPr algn="just"/>
            <a:r>
              <a:rPr lang="mr-IN" sz="2400" dirty="0" smtClean="0"/>
              <a:t>…</a:t>
            </a:r>
            <a:r>
              <a:rPr lang="it-IT" sz="2400" dirty="0" smtClean="0"/>
              <a:t>vigila </a:t>
            </a:r>
            <a:r>
              <a:rPr lang="it-IT" sz="2400" dirty="0"/>
              <a:t>che il professionista incaricato dal debitore di attestare la </a:t>
            </a:r>
            <a:r>
              <a:rPr lang="it-IT" sz="2400" dirty="0" smtClean="0"/>
              <a:t>veridicità dei </a:t>
            </a:r>
            <a:r>
              <a:rPr lang="it-IT" sz="2400" dirty="0"/>
              <a:t>dati aziendali e </a:t>
            </a:r>
            <a:r>
              <a:rPr lang="it-IT" sz="2400" dirty="0" smtClean="0"/>
              <a:t>l’attuabilità dell’accordo, </a:t>
            </a:r>
            <a:r>
              <a:rPr lang="it-IT" sz="2400" dirty="0"/>
              <a:t>sia in possesso dei requisiti di </a:t>
            </a:r>
            <a:r>
              <a:rPr lang="it-IT" sz="2400" dirty="0" smtClean="0"/>
              <a:t>professionalità e </a:t>
            </a:r>
            <a:r>
              <a:rPr lang="it-IT" sz="2400" dirty="0"/>
              <a:t>di indipendenza previsti dalla legge</a:t>
            </a:r>
            <a:r>
              <a:rPr lang="it-IT" sz="2400" dirty="0" smtClean="0"/>
              <a:t>.</a:t>
            </a:r>
          </a:p>
          <a:p>
            <a:pPr algn="just"/>
            <a:endParaRPr lang="it-IT" sz="2400" dirty="0" smtClean="0"/>
          </a:p>
          <a:p>
            <a:pPr algn="just"/>
            <a:r>
              <a:rPr lang="mr-IN" sz="2400" dirty="0" smtClean="0"/>
              <a:t>…</a:t>
            </a:r>
            <a:r>
              <a:rPr lang="it-IT" sz="2400" dirty="0" smtClean="0"/>
              <a:t> </a:t>
            </a:r>
            <a:r>
              <a:rPr lang="it-IT" sz="2400" dirty="0"/>
              <a:t>vigila sulla corretta esecuzione del piano da parte degli amministratori intensificando la vigilanza. </a:t>
            </a:r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Principi di comportamento del Collegio sindacale - CNDCEC settembre 2015</a:t>
            </a:r>
            <a:endParaRPr lang="it-IT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Intercettare i segnali di crisi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26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/>
        </p:nvSpPr>
        <p:spPr>
          <a:xfrm>
            <a:off x="539552" y="944724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Norma 11.5. </a:t>
            </a:r>
            <a:r>
              <a:rPr lang="it-IT" sz="2400" b="1" dirty="0" smtClean="0"/>
              <a:t>presentazione di concordato </a:t>
            </a:r>
            <a:r>
              <a:rPr lang="it-IT" sz="2400" b="1" dirty="0"/>
              <a:t>con riserva ex art. 161, co. 6 </a:t>
            </a:r>
            <a:r>
              <a:rPr lang="it-IT" sz="2400" b="1" dirty="0" err="1"/>
              <a:t>l.f.</a:t>
            </a:r>
            <a:r>
              <a:rPr lang="it-IT" sz="2400" b="1" dirty="0"/>
              <a:t> </a:t>
            </a:r>
          </a:p>
          <a:p>
            <a:endParaRPr lang="it-IT" sz="2400" dirty="0" smtClean="0"/>
          </a:p>
          <a:p>
            <a:pPr algn="just"/>
            <a:r>
              <a:rPr lang="mr-IN" sz="2400" dirty="0" smtClean="0"/>
              <a:t>…</a:t>
            </a:r>
            <a:r>
              <a:rPr lang="it-IT" sz="2400" dirty="0" smtClean="0"/>
              <a:t>fino </a:t>
            </a:r>
            <a:r>
              <a:rPr lang="it-IT" sz="2400" dirty="0"/>
              <a:t>al decreto di cui all’art. 163 </a:t>
            </a:r>
            <a:r>
              <a:rPr lang="it-IT" sz="2400" dirty="0" err="1"/>
              <a:t>l.f.</a:t>
            </a:r>
            <a:r>
              <a:rPr lang="it-IT" sz="2400" dirty="0"/>
              <a:t> il collegio sindacale verifica che la </a:t>
            </a:r>
            <a:r>
              <a:rPr lang="it-IT" sz="2400" dirty="0" smtClean="0"/>
              <a:t>società abbia </a:t>
            </a:r>
            <a:r>
              <a:rPr lang="it-IT" sz="2400" dirty="0"/>
              <a:t>adottato una procedura organizzativa interna che appaia idonea a prevenire il mancato rispetto della </a:t>
            </a:r>
            <a:r>
              <a:rPr lang="it-IT" sz="2400" i="1" dirty="0"/>
              <a:t>par condicio </a:t>
            </a:r>
            <a:r>
              <a:rPr lang="it-IT" sz="2400" i="1" dirty="0" err="1"/>
              <a:t>creditorum</a:t>
            </a:r>
            <a:r>
              <a:rPr lang="it-IT" sz="2400" dirty="0"/>
              <a:t>. </a:t>
            </a:r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Principi di comportamento del Collegio sindacale - CNDCEC settembre 2015</a:t>
            </a:r>
            <a:endParaRPr lang="it-IT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Intercettare i segnali di crisi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039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/>
        </p:nvSpPr>
        <p:spPr>
          <a:xfrm>
            <a:off x="539552" y="682928"/>
            <a:ext cx="80648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Il comportamento dell’organo di controllo</a:t>
            </a:r>
          </a:p>
          <a:p>
            <a:endParaRPr lang="it-IT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dirty="0" smtClean="0"/>
              <a:t>Necessità di </a:t>
            </a:r>
            <a:r>
              <a:rPr lang="it-IT" sz="2400" b="1" dirty="0" smtClean="0">
                <a:solidFill>
                  <a:srgbClr val="FF0000"/>
                </a:solidFill>
              </a:rPr>
              <a:t>intensificazione</a:t>
            </a:r>
            <a:r>
              <a:rPr lang="it-IT" sz="2400" dirty="0" smtClean="0"/>
              <a:t> dei controlli per verificare che siano poste in essere attività di salvaguardia del patrimonio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dirty="0" smtClean="0"/>
              <a:t>Mancata o insufficiente attivazione dell’organo di controllo nel momento più delicato per l’impresa</a:t>
            </a:r>
          </a:p>
          <a:p>
            <a:pPr algn="just"/>
            <a:endParaRPr lang="it-IT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i="1" dirty="0" smtClean="0"/>
              <a:t>Il controllo a cadenza periodica e con il metodo del campione è adeguato nel momento della crisi ? È sufficiente ad adempiere al dovere di diligenza ?</a:t>
            </a:r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Principi di comportamento del Collegio sindacale - CNDCEC settembre 2015</a:t>
            </a:r>
            <a:endParaRPr lang="it-IT" dirty="0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Intercettare i segnali di crisi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44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2</a:t>
            </a:fld>
            <a:endParaRPr lang="it-IT" sz="1600" b="1" dirty="0"/>
          </a:p>
        </p:txBody>
      </p:sp>
      <p:sp>
        <p:nvSpPr>
          <p:cNvPr id="7" name="Rettangolo 6"/>
          <p:cNvSpPr/>
          <p:nvPr/>
        </p:nvSpPr>
        <p:spPr>
          <a:xfrm>
            <a:off x="611560" y="2634007"/>
            <a:ext cx="7920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/>
              <a:t>Non vi è nell’ordinamento una definizione giuridica di «</a:t>
            </a:r>
            <a:r>
              <a:rPr lang="it-IT" sz="2400" i="1" dirty="0" smtClean="0"/>
              <a:t>crisi di impresa</a:t>
            </a:r>
            <a:r>
              <a:rPr lang="it-IT" sz="2400" dirty="0" smtClean="0"/>
              <a:t>».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Diverse sono le declinazioni nel tempo susseguitesi in dottrina e in ambito professionale.</a:t>
            </a:r>
          </a:p>
          <a:p>
            <a:pPr algn="just"/>
            <a:endParaRPr lang="it-IT" sz="2400" dirty="0"/>
          </a:p>
          <a:p>
            <a:pPr algn="just"/>
            <a:endParaRPr lang="it-IT" dirty="0"/>
          </a:p>
        </p:txBody>
      </p:sp>
      <p:sp>
        <p:nvSpPr>
          <p:cNvPr id="29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Crisi d’impresa</a:t>
            </a:r>
            <a:endParaRPr lang="it-IT" sz="2800" dirty="0"/>
          </a:p>
        </p:txBody>
      </p:sp>
      <p:sp>
        <p:nvSpPr>
          <p:cNvPr id="30" name="Connettore 29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1 30"/>
          <p:cNvCxnSpPr>
            <a:stCxn id="30" idx="6"/>
            <a:endCxn id="41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41" idx="6"/>
            <a:endCxn id="40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40" idx="6"/>
            <a:endCxn id="39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39" idx="6"/>
            <a:endCxn id="38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38" idx="6"/>
            <a:endCxn id="37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endCxn id="37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onnettore 36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onnettore 37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onnettore 38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Connettore 39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Connettore 40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CasellaDiTesto 41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Crisi e insolvenza</a:t>
            </a:r>
            <a:endParaRPr lang="it-IT" sz="700" b="1" dirty="0"/>
          </a:p>
        </p:txBody>
      </p:sp>
    </p:spTree>
    <p:extLst>
      <p:ext uri="{BB962C8B-B14F-4D97-AF65-F5344CB8AC3E}">
        <p14:creationId xmlns:p14="http://schemas.microsoft.com/office/powerpoint/2010/main" val="324076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/>
        </p:nvSpPr>
        <p:spPr>
          <a:xfrm>
            <a:off x="539552" y="188640"/>
            <a:ext cx="80648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300" b="1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endParaRPr lang="it-IT" sz="2400" b="1" dirty="0">
              <a:solidFill>
                <a:srgbClr val="FF0000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Il comportamento dell’organo di controllo</a:t>
            </a:r>
          </a:p>
          <a:p>
            <a:pPr algn="just"/>
            <a:endParaRPr lang="it-IT" sz="2400" b="1" dirty="0">
              <a:solidFill>
                <a:srgbClr val="FF0000"/>
              </a:solidFill>
            </a:endParaRPr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dirty="0" smtClean="0"/>
              <a:t>Necessità di </a:t>
            </a:r>
            <a:r>
              <a:rPr lang="it-IT" sz="2400" b="1" dirty="0" smtClean="0">
                <a:solidFill>
                  <a:srgbClr val="FF0000"/>
                </a:solidFill>
              </a:rPr>
              <a:t>controlli analitici con riferimento agli «indici di rischio» della continuità aziendale</a:t>
            </a:r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Principi di comportamento del Collegio sindacale - CNDCEC settembre 2015</a:t>
            </a:r>
            <a:endParaRPr lang="it-IT" dirty="0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Intercettare i segnali di crisi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72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21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522750" y="1700808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dirty="0"/>
              <a:t>“</a:t>
            </a:r>
            <a:r>
              <a:rPr lang="it-IT" sz="2400" b="1" i="1" dirty="0"/>
              <a:t>la rilevanza di tali eventi e circostanze può spesso essere </a:t>
            </a:r>
            <a:r>
              <a:rPr lang="it-IT" sz="2400" b="1" i="1" dirty="0">
                <a:solidFill>
                  <a:srgbClr val="0070C0"/>
                </a:solidFill>
              </a:rPr>
              <a:t>attenuata</a:t>
            </a:r>
            <a:r>
              <a:rPr lang="it-IT" sz="2400" b="1" i="1" dirty="0"/>
              <a:t> da altri fattori. Ad esempio, il fatto che una impresa non sia in grado di saldare i debiti ordinari può essere compensato da un </a:t>
            </a:r>
            <a:r>
              <a:rPr lang="it-IT" sz="2400" b="1" i="1" dirty="0">
                <a:solidFill>
                  <a:srgbClr val="0070C0"/>
                </a:solidFill>
              </a:rPr>
              <a:t>piano della direzione volto al mantenimento di adeguati cash flow con strumenti alternativi</a:t>
            </a:r>
            <a:r>
              <a:rPr lang="it-IT" sz="2400" b="1" i="1" dirty="0"/>
              <a:t>, quali la cessione di attività, la rinegoziazione dei termini di pagamento dei prestiti o l’aumento di capitale</a:t>
            </a:r>
            <a:r>
              <a:rPr lang="it-IT" sz="2400" b="1" i="1" dirty="0" smtClean="0"/>
              <a:t>”.</a:t>
            </a:r>
            <a:endParaRPr lang="it-IT" sz="2400" dirty="0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La continuità aziendale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28" name="Connettore 1 27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5" idx="6"/>
            <a:endCxn id="37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7" idx="6"/>
            <a:endCxn id="3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6" idx="6"/>
            <a:endCxn id="3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5" idx="6"/>
            <a:endCxn id="3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3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nettore 3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83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22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539552" y="1052736"/>
            <a:ext cx="8064896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algn="just">
              <a:spcAft>
                <a:spcPts val="600"/>
              </a:spcAft>
            </a:pPr>
            <a:r>
              <a:rPr lang="it-IT" sz="2400" dirty="0" smtClean="0"/>
              <a:t>“</a:t>
            </a:r>
            <a:r>
              <a:rPr lang="it-IT" sz="2400" u="sng" dirty="0"/>
              <a:t>indicatori NON sono indicati secondo una gerarchia di importanza</a:t>
            </a:r>
            <a:r>
              <a:rPr lang="it-IT" sz="2400" dirty="0"/>
              <a:t> ma “</a:t>
            </a:r>
            <a:r>
              <a:rPr lang="it-IT" sz="2400" i="1" dirty="0"/>
              <a:t>si tratta di eventi o circostanze che, presi singolarmente o nel loro complesso, possono far sorgere significativi </a:t>
            </a:r>
            <a:r>
              <a:rPr lang="it-IT" sz="2400" b="1" i="1" dirty="0">
                <a:solidFill>
                  <a:srgbClr val="FF0000"/>
                </a:solidFill>
              </a:rPr>
              <a:t>dubbi</a:t>
            </a:r>
            <a:r>
              <a:rPr lang="it-IT" sz="2400" i="1" dirty="0"/>
              <a:t> riguardo al presupposto della continuità aziendale. </a:t>
            </a:r>
            <a:r>
              <a:rPr lang="it-IT" sz="2400" i="1" u="sng" dirty="0"/>
              <a:t>Tale elenco NON è esaustivo, né la presenza di uno o più elementi significa necessariamente che esiste un’incertezza significativa</a:t>
            </a:r>
            <a:r>
              <a:rPr lang="it-IT" sz="2400" dirty="0" smtClean="0"/>
              <a:t>”</a:t>
            </a:r>
            <a:r>
              <a:rPr lang="it-IT" sz="2400" b="1" i="1" dirty="0" smtClean="0"/>
              <a:t>.</a:t>
            </a:r>
            <a:endParaRPr lang="it-IT" sz="2400" dirty="0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La continuità aziendale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Continuità aziendale</a:t>
            </a:r>
            <a:endParaRPr lang="it-IT" sz="700" b="1" dirty="0"/>
          </a:p>
        </p:txBody>
      </p:sp>
      <p:cxnSp>
        <p:nvCxnSpPr>
          <p:cNvPr id="30" name="Connettore 1 29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25" idx="6"/>
            <a:endCxn id="26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26" idx="6"/>
            <a:endCxn id="38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38" idx="6"/>
            <a:endCxn id="37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37" idx="6"/>
            <a:endCxn id="36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endCxn id="36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nettore 35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onnettore 37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onnettore 25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9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23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39552" y="2080587"/>
            <a:ext cx="806489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Aft>
                <a:spcPts val="600"/>
              </a:spcAft>
              <a:buAutoNum type="arabicPeriod"/>
            </a:pPr>
            <a:r>
              <a:rPr lang="it-IT" sz="2300" b="1" dirty="0" smtClean="0"/>
              <a:t>Situazione </a:t>
            </a:r>
            <a:r>
              <a:rPr lang="it-IT" sz="2300" b="1" dirty="0"/>
              <a:t>di deficit patrimoniale o di capitale circolante netto </a:t>
            </a:r>
            <a:r>
              <a:rPr lang="it-IT" sz="2300" b="1" dirty="0" smtClean="0"/>
              <a:t>negativo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r>
              <a:rPr lang="it-IT" sz="2300" b="1" dirty="0"/>
              <a:t>Prestiti a scadenza fissa e prossimi alla scadenza senza che vi siano prospettive verosimili di rinnovo o di rimborso; oppure eccessiva dipendenza da prestiti a breve termine per finanziare attività a lungo termine; 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r>
              <a:rPr lang="it-IT" sz="2300" b="1" dirty="0"/>
              <a:t>Indicazione di cessazione del sostegno finanziario da parte dei finanziatori e altri </a:t>
            </a:r>
            <a:r>
              <a:rPr lang="it-IT" sz="2300" b="1" dirty="0" smtClean="0"/>
              <a:t>creditori;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r>
              <a:rPr lang="it-IT" sz="2300" b="1" dirty="0" smtClean="0"/>
              <a:t>Bilanci storici o prospettici che mostrano flussi di cassa negativi.</a:t>
            </a:r>
            <a:endParaRPr lang="it-IT" sz="2300" dirty="0"/>
          </a:p>
        </p:txBody>
      </p:sp>
      <p:sp>
        <p:nvSpPr>
          <p:cNvPr id="22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Indicatori finanziari</a:t>
            </a:r>
            <a:endParaRPr lang="it-IT" sz="2800" dirty="0"/>
          </a:p>
        </p:txBody>
      </p:sp>
      <p:sp>
        <p:nvSpPr>
          <p:cNvPr id="23" name="Connettore 22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onnettore 23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919719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Indicatori </a:t>
            </a:r>
            <a:endParaRPr lang="it-IT" sz="700" b="1" dirty="0"/>
          </a:p>
        </p:txBody>
      </p:sp>
      <p:cxnSp>
        <p:nvCxnSpPr>
          <p:cNvPr id="29" name="Connettore 1 28"/>
          <p:cNvCxnSpPr>
            <a:stCxn id="23" idx="6"/>
            <a:endCxn id="24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24" idx="6"/>
            <a:endCxn id="25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25" idx="6"/>
            <a:endCxn id="37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7" idx="6"/>
            <a:endCxn id="36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36" idx="6"/>
            <a:endCxn id="3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endCxn id="3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nettore 3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53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24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39552" y="2080587"/>
            <a:ext cx="80648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Aft>
                <a:spcPts val="600"/>
              </a:spcAft>
              <a:buAutoNum type="arabicPeriod" startAt="5"/>
            </a:pPr>
            <a:r>
              <a:rPr lang="it-IT" sz="2300" b="1" dirty="0" smtClean="0"/>
              <a:t>Principali indici economico-finanziari negativi</a:t>
            </a:r>
          </a:p>
          <a:p>
            <a:pPr marL="457200" lvl="0" indent="-457200" algn="just">
              <a:spcAft>
                <a:spcPts val="600"/>
              </a:spcAft>
              <a:buAutoNum type="arabicPeriod" startAt="5"/>
            </a:pPr>
            <a:r>
              <a:rPr lang="it-IT" sz="2300" b="1" dirty="0" smtClean="0"/>
              <a:t>Consistenti perdite operative</a:t>
            </a:r>
          </a:p>
          <a:p>
            <a:pPr marL="457200" lvl="0" indent="-457200" algn="just">
              <a:spcAft>
                <a:spcPts val="600"/>
              </a:spcAft>
              <a:buAutoNum type="arabicPeriod" startAt="5"/>
            </a:pPr>
            <a:r>
              <a:rPr lang="it-IT" sz="2300" b="1" dirty="0" smtClean="0"/>
              <a:t>Difficoltà o discontinuità nella distribuzione di dividendi;</a:t>
            </a:r>
          </a:p>
          <a:p>
            <a:pPr marL="457200" lvl="0" indent="-457200" algn="just">
              <a:spcAft>
                <a:spcPts val="600"/>
              </a:spcAft>
              <a:buAutoNum type="arabicPeriod" startAt="5"/>
            </a:pPr>
            <a:r>
              <a:rPr lang="it-IT" sz="2300" b="1" dirty="0" smtClean="0"/>
              <a:t>Incapacità di pagare di debiti alla scadenza</a:t>
            </a:r>
          </a:p>
          <a:p>
            <a:pPr marL="457200" lvl="0" indent="-457200" algn="just">
              <a:spcAft>
                <a:spcPts val="600"/>
              </a:spcAft>
              <a:buAutoNum type="arabicPeriod" startAt="5"/>
            </a:pPr>
            <a:r>
              <a:rPr lang="it-IT" sz="2300" b="1" dirty="0" smtClean="0"/>
              <a:t>Incapacità di rispettare le clausole contrattuali dei prestiti</a:t>
            </a:r>
          </a:p>
          <a:p>
            <a:pPr marL="457200" lvl="0" indent="-457200" algn="just">
              <a:spcAft>
                <a:spcPts val="600"/>
              </a:spcAft>
              <a:buAutoNum type="arabicPeriod" startAt="5"/>
            </a:pPr>
            <a:r>
              <a:rPr lang="it-IT" sz="2300" b="1" dirty="0" smtClean="0"/>
              <a:t>Cambiamento nelle forme di pagamento – «a credito» «alla consegna»</a:t>
            </a:r>
          </a:p>
          <a:p>
            <a:pPr marL="457200" lvl="0" indent="-457200" algn="just">
              <a:spcAft>
                <a:spcPts val="600"/>
              </a:spcAft>
              <a:buAutoNum type="arabicPeriod" startAt="5"/>
            </a:pPr>
            <a:r>
              <a:rPr lang="it-IT" sz="2300" b="1" dirty="0" smtClean="0"/>
              <a:t>Incapacità di ottenere finanziamenti allo sviluppo</a:t>
            </a:r>
          </a:p>
        </p:txBody>
      </p:sp>
      <p:sp>
        <p:nvSpPr>
          <p:cNvPr id="22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Indicatori finanziari</a:t>
            </a:r>
            <a:endParaRPr lang="it-IT" sz="2800" dirty="0"/>
          </a:p>
        </p:txBody>
      </p:sp>
      <p:sp>
        <p:nvSpPr>
          <p:cNvPr id="23" name="Connettore 22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onnettore 23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919719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Indicatori </a:t>
            </a:r>
            <a:endParaRPr lang="it-IT" sz="700" b="1" dirty="0"/>
          </a:p>
        </p:txBody>
      </p:sp>
      <p:cxnSp>
        <p:nvCxnSpPr>
          <p:cNvPr id="29" name="Connettore 1 28"/>
          <p:cNvCxnSpPr>
            <a:stCxn id="23" idx="6"/>
            <a:endCxn id="24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24" idx="6"/>
            <a:endCxn id="25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25" idx="6"/>
            <a:endCxn id="37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7" idx="6"/>
            <a:endCxn id="36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36" idx="6"/>
            <a:endCxn id="3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endCxn id="3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nettore 3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58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25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39552" y="2080587"/>
            <a:ext cx="80648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Aft>
                <a:spcPts val="600"/>
              </a:spcAft>
              <a:buAutoNum type="arabicPeriod"/>
            </a:pPr>
            <a:r>
              <a:rPr lang="it-IT" sz="2300" b="1" dirty="0" smtClean="0"/>
              <a:t>Perdita </a:t>
            </a:r>
            <a:r>
              <a:rPr lang="it-IT" sz="2300" b="1" dirty="0"/>
              <a:t>di amministratori o dirigenti chiave senza riuscire a sostituirli;</a:t>
            </a:r>
          </a:p>
          <a:p>
            <a:pPr marL="457200" lvl="0" indent="-457200" algn="just">
              <a:spcAft>
                <a:spcPts val="600"/>
              </a:spcAft>
              <a:buAutoNum type="arabicPeriod"/>
            </a:pPr>
            <a:r>
              <a:rPr lang="it-IT" sz="2300" b="1" dirty="0" smtClean="0"/>
              <a:t>Perdita </a:t>
            </a:r>
            <a:r>
              <a:rPr lang="it-IT" sz="2300" b="1" dirty="0"/>
              <a:t>di mercati fondamentali, di contratti di distribuzione o di fornitori importanti</a:t>
            </a:r>
          </a:p>
          <a:p>
            <a:pPr marL="457200" lvl="0" indent="-457200" algn="just">
              <a:spcAft>
                <a:spcPts val="600"/>
              </a:spcAft>
              <a:buAutoNum type="arabicPeriod"/>
            </a:pPr>
            <a:r>
              <a:rPr lang="it-IT" sz="2300" b="1" dirty="0" smtClean="0"/>
              <a:t>Difficoltà </a:t>
            </a:r>
            <a:r>
              <a:rPr lang="it-IT" sz="2300" b="1" dirty="0"/>
              <a:t>nell’organico del personale o nel mantenere il flusso di </a:t>
            </a:r>
            <a:r>
              <a:rPr lang="it-IT" sz="2300" b="1" dirty="0" smtClean="0"/>
              <a:t>approvvigionamento</a:t>
            </a:r>
          </a:p>
          <a:p>
            <a:pPr marL="457200" lvl="0" indent="-457200" algn="just">
              <a:spcAft>
                <a:spcPts val="600"/>
              </a:spcAft>
              <a:buAutoNum type="arabicPeriod"/>
            </a:pPr>
            <a:r>
              <a:rPr lang="it-IT" sz="2300" b="1" dirty="0" smtClean="0"/>
              <a:t>Comparsa di concorrenti</a:t>
            </a:r>
            <a:endParaRPr lang="it-IT" sz="2300" b="1" dirty="0"/>
          </a:p>
        </p:txBody>
      </p:sp>
      <p:sp>
        <p:nvSpPr>
          <p:cNvPr id="22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Indicatori gestionali</a:t>
            </a:r>
            <a:endParaRPr lang="it-IT" sz="2800" dirty="0"/>
          </a:p>
        </p:txBody>
      </p:sp>
      <p:sp>
        <p:nvSpPr>
          <p:cNvPr id="23" name="Connettore 22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onnettore 23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919719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Indicatori </a:t>
            </a:r>
            <a:endParaRPr lang="it-IT" sz="700" b="1" dirty="0"/>
          </a:p>
        </p:txBody>
      </p:sp>
      <p:cxnSp>
        <p:nvCxnSpPr>
          <p:cNvPr id="29" name="Connettore 1 28"/>
          <p:cNvCxnSpPr>
            <a:stCxn id="23" idx="6"/>
            <a:endCxn id="24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24" idx="6"/>
            <a:endCxn id="25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25" idx="6"/>
            <a:endCxn id="37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37" idx="6"/>
            <a:endCxn id="36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36" idx="6"/>
            <a:endCxn id="3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endCxn id="3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nettore 3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4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26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39552" y="2080587"/>
            <a:ext cx="806489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Aft>
                <a:spcPts val="600"/>
              </a:spcAft>
              <a:buAutoNum type="arabicPeriod"/>
            </a:pPr>
            <a:r>
              <a:rPr lang="it-IT" sz="2300" b="1" dirty="0" smtClean="0"/>
              <a:t>Capitale ridotto al di sotto del minimo legale;</a:t>
            </a:r>
          </a:p>
          <a:p>
            <a:pPr marL="457200" lvl="0" indent="-457200" algn="just">
              <a:spcAft>
                <a:spcPts val="600"/>
              </a:spcAft>
              <a:buAutoNum type="arabicPeriod"/>
            </a:pPr>
            <a:r>
              <a:rPr lang="it-IT" sz="2300" b="1" dirty="0" smtClean="0"/>
              <a:t>Procedimenti legali o regolamentari che in caso di soccombenza possono comportare risarcimenti non sostenibili dall’impresa </a:t>
            </a:r>
          </a:p>
          <a:p>
            <a:pPr marL="457200" lvl="0" indent="-457200" algn="just">
              <a:spcAft>
                <a:spcPts val="600"/>
              </a:spcAft>
              <a:buAutoNum type="arabicPeriod"/>
            </a:pPr>
            <a:r>
              <a:rPr lang="it-IT" sz="2300" b="1" dirty="0" smtClean="0"/>
              <a:t>Modifiche legislative o politiche governative dalle quali si attendono effetti sfavorevoli all’impresa.</a:t>
            </a:r>
            <a:endParaRPr lang="it-IT" sz="2300" dirty="0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Altri indicatori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onnettore 25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9" name="CasellaDiTesto 28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30" name="CasellaDiTesto 29"/>
          <p:cNvSpPr txBox="1"/>
          <p:nvPr/>
        </p:nvSpPr>
        <p:spPr>
          <a:xfrm rot="18262066">
            <a:off x="6919719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Indicatori </a:t>
            </a:r>
            <a:endParaRPr lang="it-IT" sz="700" b="1" dirty="0"/>
          </a:p>
        </p:txBody>
      </p:sp>
      <p:cxnSp>
        <p:nvCxnSpPr>
          <p:cNvPr id="32" name="Connettore 1 31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25" idx="6"/>
            <a:endCxn id="26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26" idx="6"/>
            <a:endCxn id="27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27" idx="6"/>
            <a:endCxn id="39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stCxn id="39" idx="6"/>
            <a:endCxn id="38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>
            <a:endCxn id="38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nettore 37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onnettore 38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onnettore 26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32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Indicatori: esempi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27</a:t>
            </a:fld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onnettore 13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6919719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Indicatori </a:t>
            </a:r>
            <a:endParaRPr lang="it-IT" sz="700" b="1" dirty="0"/>
          </a:p>
        </p:txBody>
      </p:sp>
      <p:cxnSp>
        <p:nvCxnSpPr>
          <p:cNvPr id="18" name="Connettore 1 17"/>
          <p:cNvCxnSpPr>
            <a:stCxn id="12" idx="6"/>
            <a:endCxn id="13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>
            <a:stCxn id="13" idx="6"/>
            <a:endCxn id="14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4" idx="6"/>
            <a:endCxn id="26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26" idx="6"/>
            <a:endCxn id="2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25" idx="6"/>
            <a:endCxn id="2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endCxn id="2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nettore 2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onnettore 25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973" y="1556792"/>
            <a:ext cx="7266054" cy="474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78535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28</a:t>
            </a:fld>
            <a:endParaRPr lang="it-IT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79" y="1482958"/>
            <a:ext cx="7439843" cy="4863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Indicatori: esempi</a:t>
            </a:r>
            <a:endParaRPr lang="it-IT" sz="2800" dirty="0"/>
          </a:p>
        </p:txBody>
      </p:sp>
      <p:sp>
        <p:nvSpPr>
          <p:cNvPr id="6" name="Connettore 5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onnettore 6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onnettore 7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0" name="CasellaDiTesto 9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1" name="CasellaDiTesto 10"/>
          <p:cNvSpPr txBox="1"/>
          <p:nvPr/>
        </p:nvSpPr>
        <p:spPr>
          <a:xfrm rot="18262066">
            <a:off x="6919719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Indicatori </a:t>
            </a:r>
            <a:endParaRPr lang="it-IT" sz="700" b="1" dirty="0"/>
          </a:p>
        </p:txBody>
      </p:sp>
      <p:cxnSp>
        <p:nvCxnSpPr>
          <p:cNvPr id="12" name="Connettore 1 11"/>
          <p:cNvCxnSpPr>
            <a:stCxn id="6" idx="6"/>
            <a:endCxn id="7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7" idx="6"/>
            <a:endCxn id="8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8" idx="6"/>
            <a:endCxn id="20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stCxn id="20" idx="6"/>
            <a:endCxn id="19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stCxn id="19" idx="6"/>
            <a:endCxn id="18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>
            <a:endCxn id="18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nettore 17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2136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29</a:t>
            </a:fld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83" y="1504592"/>
            <a:ext cx="7597434" cy="4966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Indicatori: esempi</a:t>
            </a:r>
            <a:endParaRPr lang="it-IT" sz="2800" dirty="0"/>
          </a:p>
        </p:txBody>
      </p:sp>
      <p:sp>
        <p:nvSpPr>
          <p:cNvPr id="6" name="Connettore 5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onnettore 6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onnettore 7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0" name="CasellaDiTesto 9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1" name="CasellaDiTesto 10"/>
          <p:cNvSpPr txBox="1"/>
          <p:nvPr/>
        </p:nvSpPr>
        <p:spPr>
          <a:xfrm rot="18262066">
            <a:off x="6919719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Indicatori </a:t>
            </a:r>
            <a:endParaRPr lang="it-IT" sz="700" b="1" dirty="0"/>
          </a:p>
        </p:txBody>
      </p:sp>
      <p:cxnSp>
        <p:nvCxnSpPr>
          <p:cNvPr id="12" name="Connettore 1 11"/>
          <p:cNvCxnSpPr>
            <a:stCxn id="6" idx="6"/>
            <a:endCxn id="7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7" idx="6"/>
            <a:endCxn id="8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8" idx="6"/>
            <a:endCxn id="20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stCxn id="20" idx="6"/>
            <a:endCxn id="19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stCxn id="19" idx="6"/>
            <a:endCxn id="18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>
            <a:endCxn id="18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nettore 17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53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3</a:t>
            </a:fld>
            <a:endParaRPr lang="it-IT" sz="1600" b="1" dirty="0"/>
          </a:p>
        </p:txBody>
      </p:sp>
      <p:sp>
        <p:nvSpPr>
          <p:cNvPr id="7" name="Rettangolo 6"/>
          <p:cNvSpPr/>
          <p:nvPr/>
        </p:nvSpPr>
        <p:spPr>
          <a:xfrm>
            <a:off x="611560" y="2634007"/>
            <a:ext cx="792088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/>
              <a:t>«</a:t>
            </a:r>
            <a:r>
              <a:rPr lang="it-IT" sz="2400" i="1" dirty="0" smtClean="0"/>
              <a:t>una perturbazione o </a:t>
            </a:r>
            <a:r>
              <a:rPr lang="it-IT" sz="2400" b="1" i="1" dirty="0" smtClean="0">
                <a:solidFill>
                  <a:srgbClr val="FF0000"/>
                </a:solidFill>
              </a:rPr>
              <a:t>improvvisa</a:t>
            </a:r>
            <a:r>
              <a:rPr lang="it-IT" sz="2400" i="1" dirty="0" smtClean="0"/>
              <a:t> modificazione di un’attività economica organizzata, prodotta da molteplici cause ora interne al singolo organismo, ora esterne, ma comunque capaci di minarne l’</a:t>
            </a:r>
            <a:r>
              <a:rPr lang="it-IT" sz="2400" b="1" i="1" dirty="0" smtClean="0">
                <a:solidFill>
                  <a:srgbClr val="FF0000"/>
                </a:solidFill>
              </a:rPr>
              <a:t>esistenza</a:t>
            </a:r>
            <a:r>
              <a:rPr lang="it-IT" sz="2400" i="1" dirty="0" smtClean="0"/>
              <a:t> o la </a:t>
            </a:r>
            <a:r>
              <a:rPr lang="it-IT" sz="2400" b="1" i="1" dirty="0" smtClean="0">
                <a:solidFill>
                  <a:srgbClr val="FF0000"/>
                </a:solidFill>
              </a:rPr>
              <a:t>continuità</a:t>
            </a:r>
            <a:r>
              <a:rPr lang="it-IT" sz="2400" dirty="0" smtClean="0"/>
              <a:t>»</a:t>
            </a:r>
          </a:p>
          <a:p>
            <a:pPr algn="just"/>
            <a:endParaRPr lang="it-IT" sz="2400" dirty="0"/>
          </a:p>
          <a:p>
            <a:pPr algn="just"/>
            <a:endParaRPr lang="it-IT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Crisi d’impresa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1 9"/>
          <p:cNvCxnSpPr>
            <a:stCxn id="9" idx="6"/>
            <a:endCxn id="2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20" idx="6"/>
            <a:endCxn id="19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>
            <a:stCxn id="19" idx="6"/>
            <a:endCxn id="18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18" idx="6"/>
            <a:endCxn id="17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17" idx="6"/>
            <a:endCxn id="16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endCxn id="16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nettore 15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onnettore 16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onnettore 17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Crisi e insolvenza</a:t>
            </a:r>
            <a:endParaRPr lang="it-IT" sz="700" b="1" dirty="0"/>
          </a:p>
        </p:txBody>
      </p:sp>
    </p:spTree>
    <p:extLst>
      <p:ext uri="{BB962C8B-B14F-4D97-AF65-F5344CB8AC3E}">
        <p14:creationId xmlns:p14="http://schemas.microsoft.com/office/powerpoint/2010/main" val="36847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30</a:t>
            </a:fld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50" y="1329595"/>
            <a:ext cx="7621100" cy="49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Indicatori: esempi</a:t>
            </a:r>
            <a:endParaRPr lang="it-IT" sz="2800" dirty="0"/>
          </a:p>
        </p:txBody>
      </p:sp>
      <p:sp>
        <p:nvSpPr>
          <p:cNvPr id="6" name="Connettore 5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onnettore 6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onnettore 7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0" name="CasellaDiTesto 9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1" name="CasellaDiTesto 10"/>
          <p:cNvSpPr txBox="1"/>
          <p:nvPr/>
        </p:nvSpPr>
        <p:spPr>
          <a:xfrm rot="18262066">
            <a:off x="6919719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Indicatori </a:t>
            </a:r>
            <a:endParaRPr lang="it-IT" sz="700" b="1" dirty="0"/>
          </a:p>
        </p:txBody>
      </p:sp>
      <p:cxnSp>
        <p:nvCxnSpPr>
          <p:cNvPr id="12" name="Connettore 1 11"/>
          <p:cNvCxnSpPr>
            <a:stCxn id="6" idx="6"/>
            <a:endCxn id="7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7" idx="6"/>
            <a:endCxn id="8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8" idx="6"/>
            <a:endCxn id="20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stCxn id="20" idx="6"/>
            <a:endCxn id="19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stCxn id="19" idx="6"/>
            <a:endCxn id="18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>
            <a:endCxn id="18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nettore 17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365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0A56-54E7-4F55-B018-3B17C1256362}" type="slidenum">
              <a:rPr lang="it-IT" smtClean="0"/>
              <a:t>31</a:t>
            </a:fld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71" y="1342170"/>
            <a:ext cx="7583859" cy="4957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Indicatori: esempi</a:t>
            </a:r>
            <a:endParaRPr lang="it-IT" sz="2800" dirty="0"/>
          </a:p>
        </p:txBody>
      </p:sp>
      <p:sp>
        <p:nvSpPr>
          <p:cNvPr id="6" name="Connettore 5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onnettore 6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onnettore 7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0" name="CasellaDiTesto 9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1" name="CasellaDiTesto 10"/>
          <p:cNvSpPr txBox="1"/>
          <p:nvPr/>
        </p:nvSpPr>
        <p:spPr>
          <a:xfrm rot="18262066">
            <a:off x="6919719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Indicatori </a:t>
            </a:r>
            <a:endParaRPr lang="it-IT" sz="700" b="1" dirty="0"/>
          </a:p>
        </p:txBody>
      </p:sp>
      <p:cxnSp>
        <p:nvCxnSpPr>
          <p:cNvPr id="12" name="Connettore 1 11"/>
          <p:cNvCxnSpPr>
            <a:stCxn id="6" idx="6"/>
            <a:endCxn id="7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7" idx="6"/>
            <a:endCxn id="8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8" idx="6"/>
            <a:endCxn id="20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stCxn id="20" idx="6"/>
            <a:endCxn id="19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stCxn id="19" idx="6"/>
            <a:endCxn id="18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>
            <a:endCxn id="18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nettore 17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13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32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39552" y="2080587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Art. 14 </a:t>
            </a:r>
            <a:r>
              <a:rPr lang="it-IT" sz="2400" dirty="0" smtClean="0"/>
              <a:t>D. </a:t>
            </a:r>
            <a:r>
              <a:rPr lang="it-IT" sz="2400" dirty="0" err="1" smtClean="0"/>
              <a:t>Lgs</a:t>
            </a:r>
            <a:r>
              <a:rPr lang="it-IT" sz="2400" dirty="0" smtClean="0"/>
              <a:t> 39/2010</a:t>
            </a:r>
            <a:endParaRPr lang="it-IT" sz="2400" dirty="0"/>
          </a:p>
          <a:p>
            <a:r>
              <a:rPr lang="it-IT" sz="2400" i="1" dirty="0"/>
              <a:t>Relazione di revisione e giudizio sul bilancio </a:t>
            </a:r>
            <a:endParaRPr lang="it-IT" sz="2400" dirty="0"/>
          </a:p>
          <a:p>
            <a:pPr algn="just"/>
            <a:r>
              <a:rPr lang="it-IT" sz="2400" dirty="0"/>
              <a:t>1. Il revisore legale o la </a:t>
            </a:r>
            <a:r>
              <a:rPr lang="it-IT" sz="2400" dirty="0" smtClean="0"/>
              <a:t>società di </a:t>
            </a:r>
            <a:r>
              <a:rPr lang="it-IT" sz="2400" dirty="0"/>
              <a:t>revisione legale incaricati di effettuare la revisione legale dei conti: </a:t>
            </a:r>
          </a:p>
          <a:p>
            <a:pPr algn="just"/>
            <a:r>
              <a:rPr lang="it-IT" sz="2400" i="1" dirty="0"/>
              <a:t>a) </a:t>
            </a:r>
            <a:r>
              <a:rPr lang="it-IT" sz="2400" dirty="0"/>
              <a:t>esprimono con apposita relazione un </a:t>
            </a:r>
            <a:r>
              <a:rPr lang="it-IT" sz="2400" b="1" dirty="0">
                <a:solidFill>
                  <a:srgbClr val="FF0000"/>
                </a:solidFill>
              </a:rPr>
              <a:t>giudizio</a:t>
            </a:r>
            <a:r>
              <a:rPr lang="it-IT" sz="2400" dirty="0"/>
              <a:t> sul bilancio di esercizio e sul bilancio consolidato, ove redatto; </a:t>
            </a:r>
          </a:p>
          <a:p>
            <a:pPr algn="just"/>
            <a:r>
              <a:rPr lang="it-IT" sz="2400" i="1" dirty="0"/>
              <a:t>b) </a:t>
            </a:r>
            <a:r>
              <a:rPr lang="it-IT" sz="2400" dirty="0"/>
              <a:t>verificano nel corso dell'esercizio la regolare tenuta della </a:t>
            </a:r>
            <a:r>
              <a:rPr lang="it-IT" sz="2400" dirty="0" err="1"/>
              <a:t>contabilita</a:t>
            </a:r>
            <a:r>
              <a:rPr lang="it-IT" sz="2400" dirty="0"/>
              <a:t>̀ sociale e la corretta rilevazione dei fatti di gestione nelle scritture contabili. </a:t>
            </a:r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Il ruolo del revisore sul bilancio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onnettore 25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onnettore 26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9" name="CasellaDiTesto 28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30" name="CasellaDiTesto 29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31" name="CasellaDiTesto 30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Il ruolo del revisore</a:t>
            </a:r>
            <a:endParaRPr lang="it-IT" sz="700" b="1" dirty="0"/>
          </a:p>
        </p:txBody>
      </p:sp>
      <p:cxnSp>
        <p:nvCxnSpPr>
          <p:cNvPr id="32" name="Connettore 1 31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25" idx="6"/>
            <a:endCxn id="26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26" idx="6"/>
            <a:endCxn id="27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27" idx="6"/>
            <a:endCxn id="39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stCxn id="39" idx="6"/>
            <a:endCxn id="38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>
            <a:endCxn id="38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nettore 37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onnettore 38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59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33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39552" y="1556792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Art. 14 </a:t>
            </a:r>
            <a:r>
              <a:rPr lang="it-IT" sz="2400" dirty="0" smtClean="0"/>
              <a:t>D. </a:t>
            </a:r>
            <a:r>
              <a:rPr lang="it-IT" sz="2400" dirty="0" err="1" smtClean="0"/>
              <a:t>Lgs</a:t>
            </a:r>
            <a:r>
              <a:rPr lang="it-IT" sz="2400" dirty="0" smtClean="0"/>
              <a:t> 39/2010</a:t>
            </a:r>
          </a:p>
          <a:p>
            <a:pPr algn="just"/>
            <a:r>
              <a:rPr lang="it-IT" sz="2400" dirty="0"/>
              <a:t>La relazione, redatta in </a:t>
            </a:r>
            <a:r>
              <a:rPr lang="it-IT" sz="2400" dirty="0" smtClean="0"/>
              <a:t>conformità ai </a:t>
            </a:r>
            <a:r>
              <a:rPr lang="it-IT" sz="2400" dirty="0"/>
              <a:t>principi di cui all'articolo 11, comprende: </a:t>
            </a:r>
            <a:endParaRPr lang="it-IT" sz="2400" dirty="0" smtClean="0"/>
          </a:p>
          <a:p>
            <a:pPr algn="just"/>
            <a:r>
              <a:rPr lang="mr-IN" sz="2400" dirty="0" smtClean="0"/>
              <a:t>………</a:t>
            </a:r>
            <a:r>
              <a:rPr lang="it-IT" sz="2400" dirty="0" smtClean="0"/>
              <a:t>..</a:t>
            </a:r>
            <a:endParaRPr lang="it-IT" sz="2400" dirty="0"/>
          </a:p>
          <a:p>
            <a:pPr algn="just"/>
            <a:r>
              <a:rPr lang="it-IT" sz="2400" i="1" dirty="0" smtClean="0"/>
              <a:t>c</a:t>
            </a:r>
            <a:r>
              <a:rPr lang="it-IT" sz="2400" i="1" dirty="0"/>
              <a:t>) </a:t>
            </a:r>
            <a:r>
              <a:rPr lang="it-IT" sz="2400" dirty="0"/>
              <a:t>un </a:t>
            </a:r>
            <a:r>
              <a:rPr lang="it-IT" sz="2400" b="1" dirty="0">
                <a:solidFill>
                  <a:srgbClr val="FF0000"/>
                </a:solidFill>
              </a:rPr>
              <a:t>giudizio sul bilancio </a:t>
            </a:r>
            <a:r>
              <a:rPr lang="it-IT" sz="2400" dirty="0"/>
              <a:t>che indica chiaramente se questo </a:t>
            </a:r>
            <a:r>
              <a:rPr lang="it-IT" sz="2400" dirty="0" smtClean="0"/>
              <a:t>è conforme </a:t>
            </a:r>
            <a:r>
              <a:rPr lang="it-IT" sz="2400" dirty="0"/>
              <a:t>alle norme che ne disciplinano la redazione e se rappresenta in modo veritiero e corretto la situazione patrimoniale e finanziaria e il risultato economico dell'esercizio; </a:t>
            </a:r>
          </a:p>
          <a:p>
            <a:pPr algn="just"/>
            <a:r>
              <a:rPr lang="it-IT" sz="2400" i="1" dirty="0"/>
              <a:t>d) </a:t>
            </a:r>
            <a:r>
              <a:rPr lang="it-IT" sz="2400" dirty="0"/>
              <a:t>eventuali </a:t>
            </a:r>
            <a:r>
              <a:rPr lang="it-IT" sz="2400" b="1" dirty="0">
                <a:solidFill>
                  <a:srgbClr val="FF0000"/>
                </a:solidFill>
              </a:rPr>
              <a:t>richiami di informativa </a:t>
            </a:r>
            <a:r>
              <a:rPr lang="it-IT" sz="2400" dirty="0"/>
              <a:t>che il revisore sottopone all'attenzione dei destinatari del bilancio, senza che essi costituiscano rilievi; </a:t>
            </a:r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Il ruolo del revisore sul bilancio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onnettore 25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onnettore 26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9" name="CasellaDiTesto 28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30" name="CasellaDiTesto 29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31" name="CasellaDiTesto 30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Il ruolo del revisore</a:t>
            </a:r>
            <a:endParaRPr lang="it-IT" sz="700" b="1" dirty="0"/>
          </a:p>
        </p:txBody>
      </p:sp>
      <p:cxnSp>
        <p:nvCxnSpPr>
          <p:cNvPr id="32" name="Connettore 1 31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25" idx="6"/>
            <a:endCxn id="26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26" idx="6"/>
            <a:endCxn id="27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27" idx="6"/>
            <a:endCxn id="39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stCxn id="39" idx="6"/>
            <a:endCxn id="38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>
            <a:endCxn id="38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nettore 37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onnettore 38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6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34</a:t>
            </a:fld>
            <a:endParaRPr lang="it-IT" sz="1600" b="1" dirty="0"/>
          </a:p>
        </p:txBody>
      </p:sp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39552" y="2080587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Art. 14 </a:t>
            </a:r>
            <a:r>
              <a:rPr lang="it-IT" sz="2400" dirty="0" smtClean="0"/>
              <a:t>D. </a:t>
            </a:r>
            <a:r>
              <a:rPr lang="it-IT" sz="2400" dirty="0" err="1" smtClean="0"/>
              <a:t>Lgs</a:t>
            </a:r>
            <a:r>
              <a:rPr lang="it-IT" sz="2400" dirty="0" smtClean="0"/>
              <a:t> 39/2010</a:t>
            </a:r>
          </a:p>
          <a:p>
            <a:pPr algn="just"/>
            <a:r>
              <a:rPr lang="it-IT" sz="2400" dirty="0"/>
              <a:t>La relazione, redatta in </a:t>
            </a:r>
            <a:r>
              <a:rPr lang="it-IT" sz="2400" dirty="0" smtClean="0"/>
              <a:t>conformità ai </a:t>
            </a:r>
            <a:r>
              <a:rPr lang="it-IT" sz="2400" dirty="0"/>
              <a:t>principi di cui all'articolo 11, comprende: </a:t>
            </a:r>
            <a:endParaRPr lang="it-IT" sz="2400" dirty="0" smtClean="0"/>
          </a:p>
          <a:p>
            <a:pPr algn="just"/>
            <a:r>
              <a:rPr lang="mr-IN" sz="2400" dirty="0" smtClean="0"/>
              <a:t>………</a:t>
            </a:r>
            <a:r>
              <a:rPr lang="it-IT" sz="2400" dirty="0" smtClean="0"/>
              <a:t>..</a:t>
            </a:r>
            <a:endParaRPr lang="it-IT" sz="2400" dirty="0"/>
          </a:p>
          <a:p>
            <a:pPr algn="just"/>
            <a:r>
              <a:rPr lang="it-IT" sz="2400" dirty="0" smtClean="0"/>
              <a:t>3</a:t>
            </a:r>
            <a:r>
              <a:rPr lang="it-IT" sz="2400" dirty="0"/>
              <a:t>. Nel caso in cui il revisore esprima un </a:t>
            </a:r>
            <a:r>
              <a:rPr lang="it-IT" sz="2400" b="1" dirty="0">
                <a:solidFill>
                  <a:srgbClr val="FF0000"/>
                </a:solidFill>
              </a:rPr>
              <a:t>giudizio sul bilancio con rilievi</a:t>
            </a:r>
            <a:r>
              <a:rPr lang="it-IT" sz="2400" dirty="0"/>
              <a:t>, un giudizio negativo o rilasci una dichiarazione di impossibilità di esprimere un giudizio, la relazione </a:t>
            </a:r>
            <a:r>
              <a:rPr lang="it-IT" sz="2400" b="1" dirty="0">
                <a:solidFill>
                  <a:srgbClr val="FF0000"/>
                </a:solidFill>
              </a:rPr>
              <a:t>illustra analiticamente i motivi della decisione</a:t>
            </a:r>
            <a:r>
              <a:rPr lang="it-IT" sz="2400" dirty="0"/>
              <a:t>. </a:t>
            </a:r>
          </a:p>
          <a:p>
            <a:endParaRPr lang="it-IT" sz="2400" dirty="0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Il ruolo del revisore sul bilancio</a:t>
            </a:r>
            <a:endParaRPr lang="it-IT" sz="2800" dirty="0"/>
          </a:p>
        </p:txBody>
      </p:sp>
      <p:sp>
        <p:nvSpPr>
          <p:cNvPr id="24" name="Connettore 23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onnettore 25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onnettore 26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9" name="CasellaDiTesto 28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30" name="CasellaDiTesto 29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31" name="CasellaDiTesto 30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Il ruolo del revisore</a:t>
            </a:r>
            <a:endParaRPr lang="it-IT" sz="700" b="1" dirty="0"/>
          </a:p>
        </p:txBody>
      </p:sp>
      <p:cxnSp>
        <p:nvCxnSpPr>
          <p:cNvPr id="32" name="Connettore 1 31"/>
          <p:cNvCxnSpPr>
            <a:stCxn id="24" idx="6"/>
            <a:endCxn id="25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25" idx="6"/>
            <a:endCxn id="26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26" idx="6"/>
            <a:endCxn id="27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27" idx="6"/>
            <a:endCxn id="39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stCxn id="39" idx="6"/>
            <a:endCxn id="38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>
            <a:endCxn id="38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nettore 37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onnettore 38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16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35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467544" y="1412776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300" dirty="0" smtClean="0"/>
              <a:t>Il giudizio nell’ambito della revisione contabile può essere di quattro tipologie: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it-IT" sz="2300" b="1" u="sng" dirty="0" smtClean="0">
                <a:solidFill>
                  <a:srgbClr val="FF0000"/>
                </a:solidFill>
              </a:rPr>
              <a:t>Giudizio senza rilievo o positivo</a:t>
            </a:r>
            <a:r>
              <a:rPr lang="it-IT" sz="2300" b="1" dirty="0" smtClean="0">
                <a:solidFill>
                  <a:srgbClr val="FF0000"/>
                </a:solidFill>
              </a:rPr>
              <a:t>;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it-IT" sz="2300" b="1" u="sng" dirty="0" smtClean="0">
                <a:solidFill>
                  <a:srgbClr val="FF0000"/>
                </a:solidFill>
              </a:rPr>
              <a:t>Giudizio con rilievi</a:t>
            </a:r>
            <a:r>
              <a:rPr lang="it-IT" sz="2300" b="1" dirty="0" smtClean="0">
                <a:solidFill>
                  <a:srgbClr val="FF0000"/>
                </a:solidFill>
              </a:rPr>
              <a:t>:</a:t>
            </a:r>
            <a:r>
              <a:rPr lang="it-IT" sz="2300" dirty="0" smtClean="0"/>
              <a:t> vi sono deviazioni significative dalle norme di legge </a:t>
            </a:r>
            <a:r>
              <a:rPr lang="it-IT" sz="2300" b="1" dirty="0" smtClean="0"/>
              <a:t>senza</a:t>
            </a:r>
            <a:r>
              <a:rPr lang="it-IT" sz="2300" dirty="0" smtClean="0"/>
              <a:t> effetti pervasivi sul bilancio;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it-IT" sz="2300" b="1" u="sng" dirty="0" smtClean="0"/>
              <a:t>Giudizio negativo o avverso</a:t>
            </a:r>
            <a:r>
              <a:rPr lang="it-IT" sz="2300" dirty="0" smtClean="0"/>
              <a:t>: vi sono deviazioni significative con effetti rilevanti e pervasivi sul bilancio che </a:t>
            </a:r>
            <a:r>
              <a:rPr lang="it-IT" sz="2300" u="sng" dirty="0" smtClean="0"/>
              <a:t>non è in grado di fornire una rappresentazione veritiera e corretta</a:t>
            </a:r>
            <a:r>
              <a:rPr lang="it-IT" sz="2300" dirty="0" smtClean="0"/>
              <a:t>;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it-IT" sz="2300" b="1" u="sng" dirty="0" smtClean="0"/>
              <a:t>Dichiarazione di impossibilità di esprimere il giudizio</a:t>
            </a:r>
            <a:r>
              <a:rPr lang="it-IT" sz="23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it-IT" sz="2300" dirty="0" smtClean="0"/>
              <a:t>Inoltre il revisore può esprimere un </a:t>
            </a:r>
            <a:r>
              <a:rPr lang="it-IT" sz="2300" b="1" dirty="0" smtClean="0">
                <a:solidFill>
                  <a:srgbClr val="FF0000"/>
                </a:solidFill>
              </a:rPr>
              <a:t>«richiamo di informativa» </a:t>
            </a:r>
            <a:r>
              <a:rPr lang="it-IT" sz="2300" dirty="0" smtClean="0"/>
              <a:t>quando ritenga di dover sottolineare alcuni elementi del bilancio.</a:t>
            </a:r>
            <a:endParaRPr lang="it-IT" sz="23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Il ruolo del revisore sul bilancio</a:t>
            </a:r>
            <a:endParaRPr lang="it-IT" sz="2800" dirty="0"/>
          </a:p>
        </p:txBody>
      </p:sp>
      <p:sp>
        <p:nvSpPr>
          <p:cNvPr id="10" name="Connettore 9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Il ruolo del revisore</a:t>
            </a:r>
            <a:endParaRPr lang="it-IT" sz="700" b="1" dirty="0"/>
          </a:p>
        </p:txBody>
      </p:sp>
      <p:cxnSp>
        <p:nvCxnSpPr>
          <p:cNvPr id="18" name="Connettore 1 17"/>
          <p:cNvCxnSpPr>
            <a:stCxn id="10" idx="6"/>
            <a:endCxn id="11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>
            <a:stCxn id="11" idx="6"/>
            <a:endCxn id="12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2" idx="6"/>
            <a:endCxn id="13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13" idx="6"/>
            <a:endCxn id="25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25" idx="6"/>
            <a:endCxn id="2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endCxn id="2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nettore 2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36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300" b="1" i="1" dirty="0" smtClean="0"/>
              <a:t>Lo scostamento nei valori indicati dai Rilievi </a:t>
            </a:r>
            <a:r>
              <a:rPr lang="it-IT" sz="2300" b="1" i="1" dirty="0"/>
              <a:t>è</a:t>
            </a:r>
            <a:r>
              <a:rPr lang="it-IT" sz="2300" b="1" i="1" dirty="0" smtClean="0"/>
              <a:t> di </a:t>
            </a:r>
            <a:r>
              <a:rPr lang="it-IT" sz="2300" b="1" i="1" dirty="0" smtClean="0">
                <a:solidFill>
                  <a:srgbClr val="FF0000"/>
                </a:solidFill>
              </a:rPr>
              <a:t>significatività</a:t>
            </a:r>
            <a:r>
              <a:rPr lang="it-IT" sz="2300" b="1" i="1" dirty="0" smtClean="0"/>
              <a:t> tale da inficiare la correttezza e la veridicità del bilancio?</a:t>
            </a:r>
          </a:p>
          <a:p>
            <a:pPr algn="just">
              <a:spcAft>
                <a:spcPts val="600"/>
              </a:spcAft>
            </a:pPr>
            <a:endParaRPr lang="it-IT" sz="1100" b="1" i="1" dirty="0"/>
          </a:p>
          <a:p>
            <a:pPr algn="just">
              <a:spcAft>
                <a:spcPts val="600"/>
              </a:spcAft>
            </a:pPr>
            <a:r>
              <a:rPr lang="it-IT" sz="2300" b="1" i="1" dirty="0"/>
              <a:t>La </a:t>
            </a:r>
            <a:r>
              <a:rPr lang="it-IT" sz="2300" b="1" i="1" dirty="0">
                <a:solidFill>
                  <a:srgbClr val="FF0000"/>
                </a:solidFill>
              </a:rPr>
              <a:t>significatività</a:t>
            </a:r>
            <a:r>
              <a:rPr lang="it-IT" sz="2300" b="1" i="1" dirty="0"/>
              <a:t> per il bilancio nel suo complesso determina il limite numerico al di sopra del quale il revisore valuta gli impatti sul giudizio di revisione dei rilievi individuati. </a:t>
            </a:r>
            <a:endParaRPr lang="it-IT" sz="2300" b="1" i="1" dirty="0" smtClean="0"/>
          </a:p>
          <a:p>
            <a:pPr algn="just">
              <a:spcAft>
                <a:spcPts val="600"/>
              </a:spcAft>
            </a:pPr>
            <a:endParaRPr lang="it-IT" sz="1100" b="1" i="1" dirty="0"/>
          </a:p>
          <a:p>
            <a:pPr algn="just">
              <a:spcAft>
                <a:spcPts val="600"/>
              </a:spcAft>
            </a:pPr>
            <a:r>
              <a:rPr lang="it-IT" sz="2300" dirty="0" smtClean="0"/>
              <a:t>Si deve far riferimento al Documento n. 1005 «Considerazioni sulla revisione delle imprese ed enti minori (ottobre 2004) e al Documento n. 320 «Il concetto di significatività nella revisione».</a:t>
            </a:r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Il ruolo del revisore sul bilancio</a:t>
            </a:r>
            <a:endParaRPr lang="it-IT" sz="2800" dirty="0"/>
          </a:p>
        </p:txBody>
      </p:sp>
      <p:sp>
        <p:nvSpPr>
          <p:cNvPr id="10" name="Connettore 9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Il ruolo del revisore</a:t>
            </a:r>
            <a:endParaRPr lang="it-IT" sz="700" b="1" dirty="0"/>
          </a:p>
        </p:txBody>
      </p:sp>
      <p:cxnSp>
        <p:nvCxnSpPr>
          <p:cNvPr id="20" name="Connettore 1 19"/>
          <p:cNvCxnSpPr>
            <a:stCxn id="10" idx="6"/>
            <a:endCxn id="11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11" idx="6"/>
            <a:endCxn id="12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2" idx="6"/>
            <a:endCxn id="13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3" idx="6"/>
            <a:endCxn id="14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14" idx="6"/>
            <a:endCxn id="26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endCxn id="26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nettore 25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onnettore 13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25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37</a:t>
            </a:fld>
            <a:endParaRPr lang="it-IT" sz="1600" b="1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9615"/>
              </p:ext>
            </p:extLst>
          </p:nvPr>
        </p:nvGraphicFramePr>
        <p:xfrm>
          <a:off x="755576" y="1556792"/>
          <a:ext cx="7810806" cy="368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9404"/>
                <a:gridCol w="1243566"/>
                <a:gridCol w="1358562"/>
                <a:gridCol w="1669637"/>
                <a:gridCol w="1669637"/>
              </a:tblGrid>
              <a:tr h="0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1200"/>
                        </a:spcAft>
                      </a:pPr>
                      <a:r>
                        <a:rPr lang="it-IT" sz="2200" dirty="0">
                          <a:effectLst/>
                        </a:rPr>
                        <a:t>Valore di riferimento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>
                          <a:effectLst/>
                        </a:rPr>
                        <a:t>ISA Guide IFAC</a:t>
                      </a:r>
                      <a:endParaRPr lang="it-IT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Contesto </a:t>
                      </a:r>
                      <a:r>
                        <a:rPr lang="it-IT" sz="2200" dirty="0">
                          <a:effectLst/>
                        </a:rPr>
                        <a:t>nazionale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% </a:t>
                      </a:r>
                      <a:r>
                        <a:rPr lang="it-IT" sz="2200" dirty="0" err="1">
                          <a:effectLst/>
                        </a:rPr>
                        <a:t>min</a:t>
                      </a:r>
                      <a:r>
                        <a:rPr lang="it-IT" sz="2200" dirty="0">
                          <a:effectLst/>
                        </a:rPr>
                        <a:t>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>
                        <a:spcAft>
                          <a:spcPts val="1200"/>
                        </a:spcAft>
                      </a:pPr>
                      <a:r>
                        <a:rPr lang="it-IT" sz="2200">
                          <a:effectLst/>
                        </a:rPr>
                        <a:t>% max </a:t>
                      </a:r>
                      <a:endParaRPr lang="it-IT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% </a:t>
                      </a:r>
                      <a:r>
                        <a:rPr lang="it-IT" sz="2200" dirty="0" err="1">
                          <a:effectLst/>
                        </a:rPr>
                        <a:t>min</a:t>
                      </a:r>
                      <a:r>
                        <a:rPr lang="it-IT" sz="2200" dirty="0">
                          <a:effectLst/>
                        </a:rPr>
                        <a:t>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% </a:t>
                      </a:r>
                      <a:r>
                        <a:rPr lang="it-IT" sz="2200" dirty="0" err="1">
                          <a:effectLst/>
                        </a:rPr>
                        <a:t>max</a:t>
                      </a:r>
                      <a:r>
                        <a:rPr lang="it-IT" sz="2200" dirty="0">
                          <a:effectLst/>
                        </a:rPr>
                        <a:t>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>
                        <a:spcAft>
                          <a:spcPts val="1200"/>
                        </a:spcAft>
                      </a:pPr>
                      <a:r>
                        <a:rPr lang="it-IT" sz="2200" dirty="0">
                          <a:effectLst/>
                        </a:rPr>
                        <a:t>Ricavi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1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>
                          <a:effectLst/>
                        </a:rPr>
                        <a:t>3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0,5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it-IT" sz="2200">
                        <a:effectLst/>
                      </a:endParaRPr>
                    </a:p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>
                          <a:effectLst/>
                        </a:rPr>
                        <a:t>1 </a:t>
                      </a:r>
                      <a:endParaRPr lang="it-IT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200"/>
                        </a:spcAft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Risultato operativo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>
                          <a:effectLst/>
                        </a:rPr>
                        <a:t>3 </a:t>
                      </a:r>
                      <a:endParaRPr lang="it-IT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>
                          <a:effectLst/>
                        </a:rPr>
                        <a:t>7 </a:t>
                      </a:r>
                      <a:endParaRPr lang="it-IT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>
                          <a:effectLst/>
                        </a:rPr>
                        <a:t>n/d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>
                          <a:effectLst/>
                        </a:rPr>
                        <a:t>n/d </a:t>
                      </a:r>
                      <a:endParaRPr lang="it-IT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200"/>
                        </a:spcAft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Utile ante imposte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n/d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>
                          <a:effectLst/>
                        </a:rPr>
                        <a:t>n/d </a:t>
                      </a:r>
                      <a:endParaRPr lang="it-IT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5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10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200"/>
                        </a:spcAft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 attivo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1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>
                          <a:effectLst/>
                        </a:rPr>
                        <a:t>3 </a:t>
                      </a:r>
                      <a:endParaRPr lang="it-IT" sz="2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0,5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 smtClean="0">
                          <a:effectLst/>
                        </a:rPr>
                        <a:t>1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485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200"/>
                        </a:spcAft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Patrimonio netto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>
                          <a:effectLst/>
                        </a:rPr>
                        <a:t>3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>
                          <a:effectLst/>
                        </a:rPr>
                        <a:t>5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endParaRPr lang="it-IT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1200"/>
                        </a:spcAft>
                      </a:pPr>
                      <a:r>
                        <a:rPr lang="it-IT" sz="2200" dirty="0">
                          <a:effectLst/>
                        </a:rPr>
                        <a:t>5 </a:t>
                      </a:r>
                      <a:endParaRPr lang="it-IT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40" name="Immagin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magin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Immagin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magin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Immagin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magine 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magine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magine 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magin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4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35426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Il ruolo del revisore sul bilancio</a:t>
            </a:r>
            <a:endParaRPr lang="it-IT" sz="2800" dirty="0"/>
          </a:p>
        </p:txBody>
      </p:sp>
      <p:sp>
        <p:nvSpPr>
          <p:cNvPr id="22" name="Connettore 21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onnettore 22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onnettore 23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onnettore 24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28" name="CasellaDiTesto 27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29" name="CasellaDiTesto 28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Il ruolo del revisore</a:t>
            </a:r>
            <a:endParaRPr lang="it-IT" sz="700" b="1" dirty="0"/>
          </a:p>
        </p:txBody>
      </p:sp>
      <p:cxnSp>
        <p:nvCxnSpPr>
          <p:cNvPr id="30" name="Connettore 1 29"/>
          <p:cNvCxnSpPr>
            <a:stCxn id="22" idx="6"/>
            <a:endCxn id="23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23" idx="6"/>
            <a:endCxn id="24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24" idx="6"/>
            <a:endCxn id="25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25" idx="6"/>
            <a:endCxn id="37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37" idx="6"/>
            <a:endCxn id="36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endCxn id="36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nettore 35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onnettore 36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21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38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300" b="1" u="sng" dirty="0" smtClean="0"/>
              <a:t>Ante </a:t>
            </a:r>
            <a:r>
              <a:rPr lang="it-IT" sz="2300" b="1" u="sng" dirty="0" err="1" smtClean="0"/>
              <a:t>D.Lgs</a:t>
            </a:r>
            <a:r>
              <a:rPr lang="it-IT" sz="2300" b="1" u="sng" dirty="0" smtClean="0"/>
              <a:t> 39/2010</a:t>
            </a:r>
            <a:r>
              <a:rPr lang="it-IT" sz="2300" dirty="0" smtClean="0"/>
              <a:t>:</a:t>
            </a:r>
          </a:p>
          <a:p>
            <a:pPr algn="just">
              <a:spcAft>
                <a:spcPts val="600"/>
              </a:spcAft>
            </a:pPr>
            <a:endParaRPr lang="it-IT" sz="2300" dirty="0" smtClean="0"/>
          </a:p>
          <a:p>
            <a:pPr algn="just">
              <a:spcAft>
                <a:spcPts val="600"/>
              </a:spcAft>
            </a:pPr>
            <a:r>
              <a:rPr lang="it-IT" sz="2300" dirty="0" smtClean="0"/>
              <a:t>Revisore legale = collegio sindacale</a:t>
            </a:r>
          </a:p>
          <a:p>
            <a:pPr algn="just">
              <a:spcAft>
                <a:spcPts val="600"/>
              </a:spcAft>
            </a:pPr>
            <a:endParaRPr lang="it-IT" sz="2300" dirty="0" smtClean="0"/>
          </a:p>
          <a:p>
            <a:pPr algn="just">
              <a:spcAft>
                <a:spcPts val="600"/>
              </a:spcAft>
            </a:pPr>
            <a:r>
              <a:rPr lang="it-IT" sz="2300" dirty="0" smtClean="0"/>
              <a:t>2409 </a:t>
            </a:r>
            <a:r>
              <a:rPr lang="it-IT" sz="2300" dirty="0" err="1" smtClean="0"/>
              <a:t>sexies</a:t>
            </a:r>
            <a:r>
              <a:rPr lang="it-IT" sz="2300" dirty="0" smtClean="0"/>
              <a:t> (abrogato dal </a:t>
            </a:r>
            <a:r>
              <a:rPr lang="it-IT" sz="2300" dirty="0" err="1" smtClean="0"/>
              <a:t>D.Lgs</a:t>
            </a:r>
            <a:r>
              <a:rPr lang="it-IT" sz="2300" dirty="0" smtClean="0"/>
              <a:t> 39/2010) richiamava il 2407  “Responsabilità”</a:t>
            </a:r>
          </a:p>
          <a:p>
            <a:pPr algn="just">
              <a:spcAft>
                <a:spcPts val="600"/>
              </a:spcAft>
            </a:pPr>
            <a:endParaRPr lang="it-IT" sz="2300" dirty="0"/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Azione sociale di responsabilità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Azione di responsabilità</a:t>
            </a:r>
            <a:endParaRPr lang="it-IT" sz="700" b="1" dirty="0"/>
          </a:p>
        </p:txBody>
      </p:sp>
      <p:cxnSp>
        <p:nvCxnSpPr>
          <p:cNvPr id="19" name="Connettore 1 18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3" idx="6"/>
            <a:endCxn id="2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nettore 2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2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39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300" b="1" u="sng" dirty="0" smtClean="0"/>
              <a:t>Post </a:t>
            </a:r>
            <a:r>
              <a:rPr lang="it-IT" sz="2300" b="1" u="sng" dirty="0" err="1" smtClean="0"/>
              <a:t>D.Lgs</a:t>
            </a:r>
            <a:r>
              <a:rPr lang="it-IT" sz="2300" b="1" u="sng" dirty="0" smtClean="0"/>
              <a:t> 39/2010</a:t>
            </a:r>
            <a:r>
              <a:rPr lang="it-IT" sz="2300" dirty="0" smtClean="0"/>
              <a:t>:</a:t>
            </a:r>
          </a:p>
          <a:p>
            <a:pPr algn="just">
              <a:spcAft>
                <a:spcPts val="600"/>
              </a:spcAft>
            </a:pPr>
            <a:endParaRPr lang="it-IT" sz="2300" dirty="0" smtClean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art. 15 del D. </a:t>
            </a:r>
            <a:r>
              <a:rPr lang="it-IT" sz="2400" b="1" dirty="0" err="1">
                <a:solidFill>
                  <a:srgbClr val="FF0000"/>
                </a:solidFill>
              </a:rPr>
              <a:t>Lgs</a:t>
            </a:r>
            <a:r>
              <a:rPr lang="it-IT" sz="2400" b="1" dirty="0">
                <a:solidFill>
                  <a:srgbClr val="FF0000"/>
                </a:solidFill>
              </a:rPr>
              <a:t>. 39/2010 </a:t>
            </a:r>
            <a:r>
              <a:rPr lang="it-IT" sz="2400" dirty="0"/>
              <a:t>stabilisce che </a:t>
            </a:r>
            <a:r>
              <a:rPr lang="it-IT" sz="2400" dirty="0" smtClean="0"/>
              <a:t>“</a:t>
            </a:r>
            <a:r>
              <a:rPr lang="it-IT" sz="2400" i="1" dirty="0" smtClean="0"/>
              <a:t>i revisori </a:t>
            </a:r>
            <a:r>
              <a:rPr lang="it-IT" sz="2400" i="1" dirty="0"/>
              <a:t>legali e le </a:t>
            </a:r>
            <a:r>
              <a:rPr lang="it-IT" sz="2400" i="1" dirty="0" err="1"/>
              <a:t>societa</a:t>
            </a:r>
            <a:r>
              <a:rPr lang="it-IT" sz="2400" i="1" dirty="0"/>
              <a:t>̀ di revisione </a:t>
            </a:r>
            <a:r>
              <a:rPr lang="it-IT" sz="2400" i="1" dirty="0" smtClean="0"/>
              <a:t>legale </a:t>
            </a:r>
            <a:r>
              <a:rPr lang="it-IT" sz="2400" i="1" dirty="0"/>
              <a:t>rispondono in solido tra loro e con gli amministratori nei confronti della </a:t>
            </a:r>
            <a:r>
              <a:rPr lang="it-IT" sz="2400" i="1" dirty="0" smtClean="0"/>
              <a:t>società </a:t>
            </a:r>
            <a:r>
              <a:rPr lang="it-IT" sz="2400" i="1" dirty="0"/>
              <a:t>che ha conferito l'incarico di revisione legale, dei suoi soci e dei terzi per i danni derivanti dall'inadempimento ai loro doveri</a:t>
            </a:r>
            <a:r>
              <a:rPr lang="it-IT" sz="2400" i="1" dirty="0" smtClean="0"/>
              <a:t>.”</a:t>
            </a:r>
            <a:r>
              <a:rPr lang="it-IT" sz="2400" dirty="0" smtClean="0"/>
              <a:t> </a:t>
            </a:r>
            <a:endParaRPr lang="it-IT" sz="2400" dirty="0"/>
          </a:p>
          <a:p>
            <a:pPr algn="just">
              <a:spcAft>
                <a:spcPts val="600"/>
              </a:spcAft>
            </a:pPr>
            <a:endParaRPr lang="it-IT" sz="2300" dirty="0"/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Azione sociale di responsabilità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Azione di responsabilità</a:t>
            </a:r>
            <a:endParaRPr lang="it-IT" sz="700" b="1" dirty="0"/>
          </a:p>
        </p:txBody>
      </p:sp>
      <p:cxnSp>
        <p:nvCxnSpPr>
          <p:cNvPr id="19" name="Connettore 1 18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3" idx="6"/>
            <a:endCxn id="2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nettore 2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2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</a:t>
            </a:fld>
            <a:endParaRPr lang="it-IT" sz="1600" b="1" dirty="0"/>
          </a:p>
        </p:txBody>
      </p:sp>
      <p:sp>
        <p:nvSpPr>
          <p:cNvPr id="7" name="Rettangolo 6"/>
          <p:cNvSpPr/>
          <p:nvPr/>
        </p:nvSpPr>
        <p:spPr>
          <a:xfrm>
            <a:off x="539552" y="1628800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/>
              <a:t>In data 24.02.2015 è stata istituita la c.d. «Commissione Rordorf» per la predisposizione di un disegno di legge delega al Governo per la riforma organica delle discipline della crisi d’impresa e dell’insolvenza, approvato dalla Camera dei deputati in data 01.02.2017.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 smtClean="0"/>
              <a:t>Viene espressamente proposto di «</a:t>
            </a:r>
            <a:r>
              <a:rPr lang="it-IT" sz="2400" i="1" dirty="0" smtClean="0"/>
              <a:t>introdurre una definizione dello stato di crisi, intesa come </a:t>
            </a:r>
            <a:r>
              <a:rPr lang="it-IT" sz="2400" i="1" dirty="0" smtClean="0">
                <a:solidFill>
                  <a:srgbClr val="FF0000"/>
                </a:solidFill>
              </a:rPr>
              <a:t>probabilità di futura insolvenza</a:t>
            </a:r>
            <a:r>
              <a:rPr lang="it-IT" sz="2400" i="1" dirty="0" smtClean="0"/>
              <a:t>, anche tenendo conto delle elaborazioni della scienza aziendalistica, mantenendo l’attuale nozione </a:t>
            </a:r>
            <a:r>
              <a:rPr lang="it-IT" sz="2400" i="1" dirty="0" smtClean="0"/>
              <a:t>dell’insolvenza </a:t>
            </a:r>
            <a:r>
              <a:rPr lang="it-IT" sz="2400" i="1" dirty="0" smtClean="0"/>
              <a:t>di cui all’articolo 5 del regio decreto 16 marzo 1942, n. 267</a:t>
            </a:r>
            <a:r>
              <a:rPr lang="it-IT" sz="2400" dirty="0" smtClean="0"/>
              <a:t>».</a:t>
            </a:r>
          </a:p>
          <a:p>
            <a:pPr algn="just"/>
            <a:endParaRPr lang="it-IT" sz="2400" dirty="0"/>
          </a:p>
          <a:p>
            <a:pPr algn="just"/>
            <a:endParaRPr lang="it-IT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Crisi d’impresa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1 9"/>
          <p:cNvCxnSpPr>
            <a:stCxn id="9" idx="6"/>
            <a:endCxn id="2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20" idx="6"/>
            <a:endCxn id="19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>
            <a:stCxn id="19" idx="6"/>
            <a:endCxn id="18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18" idx="6"/>
            <a:endCxn id="17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17" idx="6"/>
            <a:endCxn id="16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endCxn id="16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nettore 15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onnettore 16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onnettore 17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Crisi e insolvenza</a:t>
            </a:r>
            <a:endParaRPr lang="it-IT" sz="700" b="1" dirty="0"/>
          </a:p>
        </p:txBody>
      </p:sp>
    </p:spTree>
    <p:extLst>
      <p:ext uri="{BB962C8B-B14F-4D97-AF65-F5344CB8AC3E}">
        <p14:creationId xmlns:p14="http://schemas.microsoft.com/office/powerpoint/2010/main" val="50501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40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300" b="1" u="sng" dirty="0" smtClean="0"/>
              <a:t>Post </a:t>
            </a:r>
            <a:r>
              <a:rPr lang="it-IT" sz="2300" b="1" u="sng" dirty="0" err="1" smtClean="0"/>
              <a:t>D.Lgs</a:t>
            </a:r>
            <a:r>
              <a:rPr lang="it-IT" sz="2300" b="1" u="sng" dirty="0" smtClean="0"/>
              <a:t> 39/2010</a:t>
            </a:r>
            <a:r>
              <a:rPr lang="it-IT" sz="2300" dirty="0" smtClean="0"/>
              <a:t>:</a:t>
            </a:r>
          </a:p>
          <a:p>
            <a:pPr algn="just">
              <a:spcAft>
                <a:spcPts val="600"/>
              </a:spcAft>
            </a:pPr>
            <a:endParaRPr lang="it-IT" sz="2300" dirty="0" smtClean="0"/>
          </a:p>
          <a:p>
            <a:pPr algn="just"/>
            <a:r>
              <a:rPr lang="it-IT" sz="2400" b="1" strike="sngStrike" dirty="0">
                <a:solidFill>
                  <a:srgbClr val="FF0000"/>
                </a:solidFill>
              </a:rPr>
              <a:t>art. </a:t>
            </a:r>
            <a:r>
              <a:rPr lang="it-IT" sz="2400" b="1" strike="sngStrike" dirty="0" smtClean="0">
                <a:solidFill>
                  <a:srgbClr val="FF0000"/>
                </a:solidFill>
              </a:rPr>
              <a:t>2409 </a:t>
            </a:r>
            <a:r>
              <a:rPr lang="it-IT" sz="2400" b="1" strike="sngStrike" dirty="0" err="1" smtClean="0">
                <a:solidFill>
                  <a:srgbClr val="FF0000"/>
                </a:solidFill>
              </a:rPr>
              <a:t>sexies</a:t>
            </a:r>
            <a:r>
              <a:rPr lang="it-IT" sz="2400" b="1" strike="sngStrike" dirty="0" smtClean="0">
                <a:solidFill>
                  <a:srgbClr val="FF0000"/>
                </a:solidFill>
              </a:rPr>
              <a:t> </a:t>
            </a:r>
            <a:r>
              <a:rPr lang="it-IT" sz="2400" u="sng" dirty="0" smtClean="0"/>
              <a:t>comporta mancato richiamo</a:t>
            </a:r>
            <a:r>
              <a:rPr lang="it-IT" sz="2400" dirty="0" smtClean="0"/>
              <a:t>: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2393: deliberazione assembleare (no necessità)</a:t>
            </a:r>
          </a:p>
          <a:p>
            <a:pPr algn="just"/>
            <a:r>
              <a:rPr lang="it-IT" sz="2400" dirty="0" smtClean="0"/>
              <a:t>2393bis: azione dei soci per almeno 1/5 o diversa misura statutaria</a:t>
            </a:r>
          </a:p>
          <a:p>
            <a:pPr algn="just"/>
            <a:r>
              <a:rPr lang="it-IT" sz="2400" dirty="0" smtClean="0"/>
              <a:t>2394: azione creditori sociali</a:t>
            </a:r>
          </a:p>
          <a:p>
            <a:pPr algn="just"/>
            <a:r>
              <a:rPr lang="it-IT" sz="2400" dirty="0" smtClean="0"/>
              <a:t>2394bis: azione del curatore nelle procedure concorsuali (permane attrazione dell’azione dei creditori sociali ?)</a:t>
            </a:r>
            <a:endParaRPr lang="it-IT" sz="2300" dirty="0"/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Azione sociale di responsabilità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Azione di responsabilità</a:t>
            </a:r>
            <a:endParaRPr lang="it-IT" sz="700" b="1" dirty="0"/>
          </a:p>
        </p:txBody>
      </p:sp>
      <p:cxnSp>
        <p:nvCxnSpPr>
          <p:cNvPr id="19" name="Connettore 1 18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3" idx="6"/>
            <a:endCxn id="2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nettore 2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35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41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300" b="1" u="sng" dirty="0" smtClean="0"/>
              <a:t>Post </a:t>
            </a:r>
            <a:r>
              <a:rPr lang="it-IT" sz="2300" b="1" u="sng" dirty="0" err="1" smtClean="0"/>
              <a:t>D.Lgs</a:t>
            </a:r>
            <a:r>
              <a:rPr lang="it-IT" sz="2300" b="1" u="sng" dirty="0" smtClean="0"/>
              <a:t> 39/2010</a:t>
            </a:r>
            <a:r>
              <a:rPr lang="it-IT" sz="2300" dirty="0" smtClean="0"/>
              <a:t>:</a:t>
            </a:r>
          </a:p>
          <a:p>
            <a:pPr algn="just">
              <a:spcAft>
                <a:spcPts val="600"/>
              </a:spcAft>
            </a:pPr>
            <a:endParaRPr lang="it-IT" sz="2300" dirty="0" smtClean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art. 15 </a:t>
            </a:r>
            <a:r>
              <a:rPr lang="it-IT" sz="2400" b="1" dirty="0" smtClean="0">
                <a:solidFill>
                  <a:srgbClr val="FF0000"/>
                </a:solidFill>
              </a:rPr>
              <a:t>3 comma del </a:t>
            </a:r>
            <a:r>
              <a:rPr lang="it-IT" sz="2400" b="1" dirty="0">
                <a:solidFill>
                  <a:srgbClr val="FF0000"/>
                </a:solidFill>
              </a:rPr>
              <a:t>D. </a:t>
            </a:r>
            <a:r>
              <a:rPr lang="it-IT" sz="2400" b="1" dirty="0" err="1">
                <a:solidFill>
                  <a:srgbClr val="FF0000"/>
                </a:solidFill>
              </a:rPr>
              <a:t>Lgs</a:t>
            </a:r>
            <a:r>
              <a:rPr lang="it-IT" sz="2400" b="1" dirty="0">
                <a:solidFill>
                  <a:srgbClr val="FF0000"/>
                </a:solidFill>
              </a:rPr>
              <a:t>. 39/2010 </a:t>
            </a:r>
            <a:r>
              <a:rPr lang="it-IT" sz="2400" dirty="0"/>
              <a:t>stabilisce che </a:t>
            </a:r>
            <a:r>
              <a:rPr lang="it-IT" sz="2400" i="1" dirty="0" smtClean="0"/>
              <a:t>“l’azione </a:t>
            </a:r>
            <a:r>
              <a:rPr lang="it-IT" sz="2400" i="1" dirty="0"/>
              <a:t>risarcitoria si prescrive in </a:t>
            </a:r>
            <a:r>
              <a:rPr lang="it-IT" sz="2400" b="1" i="1" dirty="0"/>
              <a:t>cinque anni </a:t>
            </a:r>
            <a:r>
              <a:rPr lang="it-IT" sz="2400" i="1" dirty="0"/>
              <a:t>dalla </a:t>
            </a:r>
            <a:r>
              <a:rPr lang="it-IT" sz="2400" i="1" u="sng" dirty="0"/>
              <a:t>data</a:t>
            </a:r>
            <a:r>
              <a:rPr lang="it-IT" sz="2400" i="1" dirty="0"/>
              <a:t> della relazione di revisione sul bilancio d'esercizio o consolidato emessa al termine </a:t>
            </a:r>
            <a:r>
              <a:rPr lang="it-IT" sz="2400" i="1" dirty="0" smtClean="0"/>
              <a:t>dell'attività </a:t>
            </a:r>
            <a:r>
              <a:rPr lang="it-IT" sz="2400" i="1" dirty="0"/>
              <a:t>di revisione cui si riferisce l'azione di risarcimento </a:t>
            </a:r>
            <a:r>
              <a:rPr lang="it-IT" sz="2400" i="1" dirty="0" smtClean="0"/>
              <a:t>“</a:t>
            </a:r>
          </a:p>
          <a:p>
            <a:pPr algn="just"/>
            <a:endParaRPr lang="it-IT" sz="2400" i="1" dirty="0"/>
          </a:p>
          <a:p>
            <a:pPr algn="just"/>
            <a:endParaRPr lang="it-IT" sz="2400" i="1" dirty="0"/>
          </a:p>
          <a:p>
            <a:pPr algn="just"/>
            <a:r>
              <a:rPr lang="it-IT" sz="2400" b="1" strike="sngStrike" dirty="0">
                <a:solidFill>
                  <a:srgbClr val="FF0000"/>
                </a:solidFill>
              </a:rPr>
              <a:t>art. 2409 </a:t>
            </a:r>
            <a:r>
              <a:rPr lang="it-IT" sz="2400" b="1" strike="sngStrike" dirty="0" err="1">
                <a:solidFill>
                  <a:srgbClr val="FF0000"/>
                </a:solidFill>
              </a:rPr>
              <a:t>sexies</a:t>
            </a:r>
            <a:r>
              <a:rPr lang="it-IT" sz="2400" b="1" strike="sngStrike" dirty="0">
                <a:solidFill>
                  <a:srgbClr val="FF0000"/>
                </a:solidFill>
              </a:rPr>
              <a:t> </a:t>
            </a:r>
            <a:r>
              <a:rPr lang="it-IT" sz="2400" i="1" dirty="0"/>
              <a:t> </a:t>
            </a:r>
            <a:r>
              <a:rPr lang="it-IT" sz="2400" i="1" dirty="0" smtClean="0"/>
              <a:t>“5 anni dalla cessazione dell’incarico”</a:t>
            </a:r>
            <a:endParaRPr lang="it-IT" sz="2400" i="1" dirty="0"/>
          </a:p>
          <a:p>
            <a:pPr algn="just">
              <a:spcAft>
                <a:spcPts val="600"/>
              </a:spcAft>
            </a:pPr>
            <a:endParaRPr lang="it-IT" sz="2300" dirty="0"/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Azione sociale di responsabilità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Azione di responsabilità</a:t>
            </a:r>
            <a:endParaRPr lang="it-IT" sz="700" b="1" dirty="0"/>
          </a:p>
        </p:txBody>
      </p:sp>
      <p:cxnSp>
        <p:nvCxnSpPr>
          <p:cNvPr id="19" name="Connettore 1 18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3" idx="6"/>
            <a:endCxn id="2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nettore 2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72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42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charset="2"/>
              <a:buChar char="Ø"/>
            </a:pPr>
            <a:r>
              <a:rPr lang="it-IT" sz="2400" dirty="0" smtClean="0"/>
              <a:t>responsabilità del </a:t>
            </a:r>
            <a:r>
              <a:rPr lang="it-IT" sz="2400" dirty="0"/>
              <a:t>Revisore nei confronti della </a:t>
            </a:r>
            <a:r>
              <a:rPr lang="it-IT" sz="2400" dirty="0" smtClean="0"/>
              <a:t>società:</a:t>
            </a:r>
          </a:p>
          <a:p>
            <a:pPr algn="just"/>
            <a:r>
              <a:rPr lang="it-IT" sz="2400" b="1" u="sng" dirty="0" smtClean="0">
                <a:solidFill>
                  <a:srgbClr val="FF0000"/>
                </a:solidFill>
              </a:rPr>
              <a:t>contrattuale</a:t>
            </a:r>
            <a:r>
              <a:rPr lang="it-IT" sz="2400" dirty="0" smtClean="0"/>
              <a:t> </a:t>
            </a:r>
            <a:r>
              <a:rPr lang="it-IT" sz="2400" dirty="0"/>
              <a:t>per un obbligazione di natura </a:t>
            </a:r>
            <a:r>
              <a:rPr lang="it-IT" sz="2400" dirty="0" smtClean="0"/>
              <a:t>professionale (collegio sindacale). </a:t>
            </a:r>
          </a:p>
          <a:p>
            <a:pPr algn="just"/>
            <a:endParaRPr lang="it-IT" sz="2400" dirty="0"/>
          </a:p>
          <a:p>
            <a:pPr marL="342900" indent="-342900" algn="just">
              <a:buFont typeface="Wingdings" charset="2"/>
              <a:buChar char="Ø"/>
            </a:pPr>
            <a:r>
              <a:rPr lang="it-IT" sz="2400" dirty="0" smtClean="0"/>
              <a:t>Responsabilità del Revisore </a:t>
            </a:r>
            <a:r>
              <a:rPr lang="it-IT" sz="2400" dirty="0"/>
              <a:t>nei confronti dei soci e dei </a:t>
            </a:r>
            <a:r>
              <a:rPr lang="it-IT" sz="2400" dirty="0" smtClean="0"/>
              <a:t>terzi:</a:t>
            </a:r>
          </a:p>
          <a:p>
            <a:pPr algn="just"/>
            <a:r>
              <a:rPr lang="it-IT" sz="2400" b="1" u="sng" dirty="0" smtClean="0">
                <a:solidFill>
                  <a:srgbClr val="FF0000"/>
                </a:solidFill>
              </a:rPr>
              <a:t>extracontrattuale</a:t>
            </a:r>
            <a:r>
              <a:rPr lang="it-IT" sz="2400" dirty="0" smtClean="0"/>
              <a:t> </a:t>
            </a:r>
            <a:r>
              <a:rPr lang="it-IT" sz="2400" dirty="0"/>
              <a:t>ed è disciplinata sul modello della </a:t>
            </a:r>
            <a:r>
              <a:rPr lang="it-IT" sz="2400" dirty="0" smtClean="0"/>
              <a:t>responsabilità </a:t>
            </a:r>
            <a:r>
              <a:rPr lang="it-IT" sz="2400" dirty="0"/>
              <a:t>ex art. 2395 c.c., </a:t>
            </a:r>
            <a:endParaRPr lang="it-IT" sz="2400" dirty="0" smtClean="0"/>
          </a:p>
          <a:p>
            <a:pPr algn="just"/>
            <a:r>
              <a:rPr lang="it-IT" sz="2400" dirty="0" smtClean="0"/>
              <a:t>(amministratori </a:t>
            </a:r>
            <a:r>
              <a:rPr lang="it-IT" sz="2400" dirty="0"/>
              <a:t>per i danni cagionati direttamente ai soci o ai </a:t>
            </a:r>
            <a:r>
              <a:rPr lang="it-IT" sz="2400" dirty="0" smtClean="0"/>
              <a:t>terzi) </a:t>
            </a:r>
            <a:endParaRPr lang="it-IT" sz="2400" i="1" dirty="0"/>
          </a:p>
          <a:p>
            <a:pPr algn="just"/>
            <a:endParaRPr lang="it-IT" sz="2400" i="1" dirty="0"/>
          </a:p>
          <a:p>
            <a:pPr algn="just">
              <a:spcAft>
                <a:spcPts val="600"/>
              </a:spcAft>
            </a:pPr>
            <a:endParaRPr lang="it-IT" sz="2300" dirty="0"/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Azione sociale di responsabilità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Azione di responsabilità</a:t>
            </a:r>
            <a:endParaRPr lang="it-IT" sz="700" b="1" dirty="0"/>
          </a:p>
        </p:txBody>
      </p:sp>
      <p:cxnSp>
        <p:nvCxnSpPr>
          <p:cNvPr id="19" name="Connettore 1 18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3" idx="6"/>
            <a:endCxn id="2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nettore 2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8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43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400" dirty="0"/>
          </a:p>
          <a:p>
            <a:pPr marL="342900" indent="-342900" algn="just">
              <a:buFont typeface="Wingdings" charset="2"/>
              <a:buChar char="Ø"/>
            </a:pPr>
            <a:r>
              <a:rPr lang="it-IT" sz="2400" dirty="0" smtClean="0"/>
              <a:t>Responsabilità del collegio sindacale:</a:t>
            </a:r>
          </a:p>
          <a:p>
            <a:pPr algn="just"/>
            <a:r>
              <a:rPr lang="it-IT" sz="2400" b="1" u="sng" dirty="0">
                <a:solidFill>
                  <a:srgbClr val="FF0000"/>
                </a:solidFill>
              </a:rPr>
              <a:t>c</a:t>
            </a:r>
            <a:r>
              <a:rPr lang="it-IT" sz="2400" b="1" u="sng" dirty="0" smtClean="0">
                <a:solidFill>
                  <a:srgbClr val="FF0000"/>
                </a:solidFill>
              </a:rPr>
              <a:t>oncorrente</a:t>
            </a:r>
            <a:r>
              <a:rPr lang="it-IT" sz="2400" dirty="0" smtClean="0"/>
              <a:t>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inadempimento degli amministratori agli obblighi sull’integrità del patrimonio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/>
              <a:t>l</a:t>
            </a:r>
            <a:r>
              <a:rPr lang="it-IT" sz="2400" dirty="0" smtClean="0"/>
              <a:t>esione del diritto di credito come conseguenza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u="sng" dirty="0" smtClean="0"/>
              <a:t>Violazione obblighi di sorveglianza dei sindaci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Nesso di causalità tra inadempimento sindaci e pregiudizio </a:t>
            </a:r>
            <a:endParaRPr lang="it-IT" sz="2400" i="1" dirty="0"/>
          </a:p>
          <a:p>
            <a:pPr algn="just"/>
            <a:endParaRPr lang="it-IT" sz="2400" i="1" dirty="0"/>
          </a:p>
          <a:p>
            <a:pPr algn="just">
              <a:spcAft>
                <a:spcPts val="600"/>
              </a:spcAft>
            </a:pPr>
            <a:endParaRPr lang="it-IT" sz="2300" dirty="0"/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Azione sociale di responsabilità</a:t>
            </a:r>
            <a:endParaRPr lang="it-IT" sz="2800" dirty="0"/>
          </a:p>
        </p:txBody>
      </p:sp>
      <p:sp>
        <p:nvSpPr>
          <p:cNvPr id="10" name="Connettore 9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onnettore 13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9" name="CasellaDiTesto 18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20" name="CasellaDiTesto 19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Azione di responsabilità</a:t>
            </a:r>
            <a:endParaRPr lang="it-IT" sz="700" b="1" dirty="0"/>
          </a:p>
        </p:txBody>
      </p:sp>
      <p:cxnSp>
        <p:nvCxnSpPr>
          <p:cNvPr id="22" name="Connettore 1 21"/>
          <p:cNvCxnSpPr>
            <a:stCxn id="10" idx="6"/>
            <a:endCxn id="11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1" idx="6"/>
            <a:endCxn id="12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12" idx="6"/>
            <a:endCxn id="13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13" idx="6"/>
            <a:endCxn id="14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stCxn id="14" idx="6"/>
            <a:endCxn id="15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endCxn id="15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nettore 14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9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44</a:t>
            </a:fld>
            <a:endParaRPr lang="it-IT" sz="1600" b="1" dirty="0"/>
          </a:p>
        </p:txBody>
      </p:sp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561720" y="692696"/>
            <a:ext cx="7772400" cy="504056"/>
          </a:xfrm>
        </p:spPr>
        <p:txBody>
          <a:bodyPr/>
          <a:lstStyle/>
          <a:p>
            <a:pPr algn="l"/>
            <a:r>
              <a:rPr lang="it-IT" sz="2800" dirty="0" smtClean="0"/>
              <a:t>Quantificazione del danno</a:t>
            </a:r>
            <a:endParaRPr lang="it-IT" sz="2800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400" dirty="0"/>
          </a:p>
          <a:p>
            <a:pPr marL="342900" indent="-342900" algn="just">
              <a:buFont typeface="Wingdings" charset="2"/>
              <a:buChar char="Ø"/>
            </a:pPr>
            <a:r>
              <a:rPr lang="it-IT" sz="2400" dirty="0" smtClean="0"/>
              <a:t>Nesso di causalità (causalità di fatto e causalità giuridica) tra la condotta – omissiva o commissiva – dei soggetti verso i quali si promuove l’azione ed il danno al patrimonio sociale.</a:t>
            </a:r>
          </a:p>
          <a:p>
            <a:pPr algn="just"/>
            <a:endParaRPr lang="it-IT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Mera irregolarità contabile (necessaria la prova del pregiudizio economico al patrimonio sociale)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Mero accertamento di una condotta illecita</a:t>
            </a:r>
          </a:p>
          <a:p>
            <a:pPr algn="just"/>
            <a:endParaRPr lang="it-IT" sz="2400" i="1" dirty="0"/>
          </a:p>
          <a:p>
            <a:pPr algn="just">
              <a:spcAft>
                <a:spcPts val="600"/>
              </a:spcAft>
            </a:pPr>
            <a:endParaRPr lang="it-IT" sz="2300" dirty="0"/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7" name="Connettore 6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onnettore 8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Azione di responsabilità</a:t>
            </a:r>
            <a:endParaRPr lang="it-IT" sz="700" dirty="0"/>
          </a:p>
        </p:txBody>
      </p:sp>
      <p:sp>
        <p:nvSpPr>
          <p:cNvPr id="19" name="CasellaDiTesto 18"/>
          <p:cNvSpPr txBox="1"/>
          <p:nvPr/>
        </p:nvSpPr>
        <p:spPr>
          <a:xfrm rot="18262066">
            <a:off x="7999839" y="147635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Quantificazione</a:t>
            </a:r>
            <a:r>
              <a:rPr lang="it-IT" sz="700" dirty="0" smtClean="0"/>
              <a:t> </a:t>
            </a:r>
            <a:r>
              <a:rPr lang="it-IT" sz="700" b="1" dirty="0" smtClean="0"/>
              <a:t>danno</a:t>
            </a:r>
            <a:endParaRPr lang="it-IT" sz="700" b="1" dirty="0"/>
          </a:p>
        </p:txBody>
      </p:sp>
      <p:cxnSp>
        <p:nvCxnSpPr>
          <p:cNvPr id="20" name="Connettore 1 19"/>
          <p:cNvCxnSpPr>
            <a:stCxn id="7" idx="6"/>
            <a:endCxn id="9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9" idx="6"/>
            <a:endCxn id="10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0" idx="6"/>
            <a:endCxn id="11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1" idx="6"/>
            <a:endCxn id="12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12" idx="6"/>
            <a:endCxn id="13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1 2"/>
          <p:cNvCxnSpPr>
            <a:endCxn id="13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45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400" dirty="0"/>
          </a:p>
          <a:p>
            <a:pPr marL="342900" indent="-342900" algn="just">
              <a:buFont typeface="Wingdings" charset="2"/>
              <a:buChar char="Ø"/>
            </a:pPr>
            <a:r>
              <a:rPr lang="it-IT" sz="2400" b="1" dirty="0" smtClean="0">
                <a:solidFill>
                  <a:srgbClr val="FF0000"/>
                </a:solidFill>
              </a:rPr>
              <a:t>Quantificare le conseguenze </a:t>
            </a:r>
            <a:r>
              <a:rPr lang="it-IT" sz="2400" b="1" u="sng" dirty="0" smtClean="0">
                <a:solidFill>
                  <a:srgbClr val="FF0000"/>
                </a:solidFill>
              </a:rPr>
              <a:t>immediate</a:t>
            </a:r>
            <a:r>
              <a:rPr lang="it-IT" sz="2400" b="1" dirty="0" smtClean="0">
                <a:solidFill>
                  <a:srgbClr val="FF0000"/>
                </a:solidFill>
              </a:rPr>
              <a:t> e </a:t>
            </a:r>
            <a:r>
              <a:rPr lang="it-IT" sz="2400" b="1" u="sng" dirty="0" smtClean="0">
                <a:solidFill>
                  <a:srgbClr val="FF0000"/>
                </a:solidFill>
              </a:rPr>
              <a:t>dirette</a:t>
            </a:r>
            <a:r>
              <a:rPr lang="it-IT" sz="2400" b="1" dirty="0" smtClean="0">
                <a:solidFill>
                  <a:srgbClr val="FF0000"/>
                </a:solidFill>
              </a:rPr>
              <a:t> della condotta</a:t>
            </a:r>
          </a:p>
          <a:p>
            <a:pPr algn="just"/>
            <a:endParaRPr lang="it-IT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NO qualsiasi conseguenza remota, improbabile o indiretta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Giudizio di differenza fra la situazione dannosa verificatasi e quella ideale che ci sarebbe stata in assenza del fatto dannoso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i="1" dirty="0"/>
              <a:t>i</a:t>
            </a:r>
            <a:r>
              <a:rPr lang="it-IT" sz="2400" i="1" dirty="0" smtClean="0"/>
              <a:t>l pagamento preferenziale: differenza fra il pagato e quanto sarebbe stato correttamente pagato in moneta fallimentare</a:t>
            </a:r>
            <a:endParaRPr lang="it-IT" sz="2400" i="1" dirty="0"/>
          </a:p>
          <a:p>
            <a:pPr algn="just">
              <a:spcAft>
                <a:spcPts val="600"/>
              </a:spcAft>
            </a:pPr>
            <a:endParaRPr lang="it-IT" sz="2300" dirty="0"/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smtClean="0"/>
              <a:t>Quantificazione del danno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onnettore 1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9" name="CasellaDiTesto 18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Azione di responsabilità</a:t>
            </a:r>
            <a:endParaRPr lang="it-IT" sz="700" dirty="0"/>
          </a:p>
        </p:txBody>
      </p:sp>
      <p:sp>
        <p:nvSpPr>
          <p:cNvPr id="20" name="CasellaDiTesto 19"/>
          <p:cNvSpPr txBox="1"/>
          <p:nvPr/>
        </p:nvSpPr>
        <p:spPr>
          <a:xfrm rot="18262066">
            <a:off x="7999839" y="147635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Quantificazione danno</a:t>
            </a:r>
            <a:endParaRPr lang="it-IT" sz="700" b="1" dirty="0"/>
          </a:p>
        </p:txBody>
      </p:sp>
      <p:cxnSp>
        <p:nvCxnSpPr>
          <p:cNvPr id="21" name="Connettore 1 20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13" idx="6"/>
            <a:endCxn id="1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endCxn id="1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78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46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11560" y="1550983"/>
            <a:ext cx="79208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 smtClean="0"/>
              <a:t>Causalità giuridica: il vantaggio compensativo da considerare ai fini della quantificazione del danno è soltanto quello causalmente legato all’atto di gestione oggetto di contestazione.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/>
          </a:p>
          <a:p>
            <a:pPr algn="just">
              <a:spcAft>
                <a:spcPts val="600"/>
              </a:spcAft>
            </a:pPr>
            <a:r>
              <a:rPr lang="it-IT" sz="2300" dirty="0" smtClean="0"/>
              <a:t>NON si tratta di determinare un «</a:t>
            </a:r>
            <a:r>
              <a:rPr lang="it-IT" sz="2300" i="1" dirty="0" smtClean="0"/>
              <a:t>generico bilancio dei vantaggi e svantaggi della complessiva</a:t>
            </a:r>
            <a:r>
              <a:rPr lang="it-IT" sz="2300" dirty="0" smtClean="0"/>
              <a:t>» attività di gestione (</a:t>
            </a:r>
            <a:r>
              <a:rPr lang="it-IT" sz="2300" dirty="0" err="1" smtClean="0"/>
              <a:t>Cass</a:t>
            </a:r>
            <a:r>
              <a:rPr lang="it-IT" sz="2300" dirty="0" smtClean="0"/>
              <a:t>., 7,12,2011, n.26362).</a:t>
            </a:r>
          </a:p>
          <a:p>
            <a:pPr algn="just">
              <a:spcAft>
                <a:spcPts val="600"/>
              </a:spcAft>
            </a:pPr>
            <a:r>
              <a:rPr lang="it-IT" sz="2300" dirty="0"/>
              <a:t> </a:t>
            </a:r>
            <a:r>
              <a:rPr lang="it-IT" sz="2300" dirty="0" smtClean="0"/>
              <a:t>            È necessario stimare il danno derivante da ciascun           atto di gestione posto in essere dagli amministratori.</a:t>
            </a:r>
            <a:endParaRPr lang="it-IT" sz="2300" dirty="0"/>
          </a:p>
          <a:p>
            <a:pPr algn="just">
              <a:spcAft>
                <a:spcPts val="600"/>
              </a:spcAft>
            </a:pPr>
            <a:endParaRPr lang="it-IT" sz="1100" b="1" i="1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err="1" smtClean="0"/>
              <a:t>Compensatio</a:t>
            </a:r>
            <a:r>
              <a:rPr lang="it-IT" sz="2800" dirty="0" smtClean="0"/>
              <a:t> lucri </a:t>
            </a:r>
            <a:r>
              <a:rPr lang="it-IT" sz="2800" dirty="0" err="1" smtClean="0"/>
              <a:t>cum</a:t>
            </a:r>
            <a:r>
              <a:rPr lang="it-IT" sz="2800" dirty="0" smtClean="0"/>
              <a:t> danno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onnettore 1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9" name="CasellaDiTesto 18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Azione di responsabilità</a:t>
            </a:r>
            <a:endParaRPr lang="it-IT" sz="700" dirty="0"/>
          </a:p>
        </p:txBody>
      </p:sp>
      <p:sp>
        <p:nvSpPr>
          <p:cNvPr id="20" name="CasellaDiTesto 19"/>
          <p:cNvSpPr txBox="1"/>
          <p:nvPr/>
        </p:nvSpPr>
        <p:spPr>
          <a:xfrm rot="18262066">
            <a:off x="7999839" y="147635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Quantificazione danno</a:t>
            </a:r>
            <a:endParaRPr lang="it-IT" sz="700" b="1" dirty="0"/>
          </a:p>
        </p:txBody>
      </p:sp>
      <p:cxnSp>
        <p:nvCxnSpPr>
          <p:cNvPr id="21" name="Connettore 1 20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13" idx="6"/>
            <a:endCxn id="1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endCxn id="1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ccia destra rientrata 1"/>
          <p:cNvSpPr/>
          <p:nvPr/>
        </p:nvSpPr>
        <p:spPr>
          <a:xfrm>
            <a:off x="755576" y="4509120"/>
            <a:ext cx="720080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5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47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00388" y="2351202"/>
            <a:ext cx="792088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300" b="1" dirty="0"/>
              <a:t>Il danno risarcibile </a:t>
            </a:r>
            <a:r>
              <a:rPr lang="it-IT" sz="2300" b="1" dirty="0" smtClean="0"/>
              <a:t>è determinato quale differenza tra l’attivo e il passivo accertati in sede fallimentare.</a:t>
            </a:r>
          </a:p>
          <a:p>
            <a:pPr algn="just">
              <a:spcAft>
                <a:spcPts val="600"/>
              </a:spcAft>
            </a:pPr>
            <a:endParaRPr lang="it-IT" sz="2300" b="1" dirty="0"/>
          </a:p>
          <a:p>
            <a:pPr algn="just">
              <a:spcAft>
                <a:spcPts val="600"/>
              </a:spcAft>
            </a:pPr>
            <a:r>
              <a:rPr lang="it-IT" sz="2300" dirty="0" smtClean="0">
                <a:sym typeface="Wingdings" panose="05000000000000000000" pitchFamily="2" charset="2"/>
              </a:rPr>
              <a:t> Forti criticità rispetto alle regole generali sulla causalità giuridica.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Criterio del </a:t>
            </a:r>
            <a:r>
              <a:rPr lang="it-IT" sz="2800" i="1" dirty="0" smtClean="0"/>
              <a:t>deficit</a:t>
            </a:r>
            <a:r>
              <a:rPr lang="it-IT" sz="2800" dirty="0" smtClean="0"/>
              <a:t> patrimoniale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onnettore 1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9" name="CasellaDiTesto 18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Azione di responsabilità</a:t>
            </a:r>
            <a:endParaRPr lang="it-IT" sz="700" dirty="0"/>
          </a:p>
        </p:txBody>
      </p:sp>
      <p:sp>
        <p:nvSpPr>
          <p:cNvPr id="20" name="CasellaDiTesto 19"/>
          <p:cNvSpPr txBox="1"/>
          <p:nvPr/>
        </p:nvSpPr>
        <p:spPr>
          <a:xfrm rot="18262066">
            <a:off x="7999839" y="147635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Quantificazione danno</a:t>
            </a:r>
            <a:endParaRPr lang="it-IT" sz="700" b="1" dirty="0"/>
          </a:p>
        </p:txBody>
      </p:sp>
      <p:cxnSp>
        <p:nvCxnSpPr>
          <p:cNvPr id="21" name="Connettore 1 20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13" idx="6"/>
            <a:endCxn id="1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endCxn id="1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93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48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00388" y="1772816"/>
            <a:ext cx="7920880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300" b="1" dirty="0"/>
              <a:t>Il danno risarcibile </a:t>
            </a:r>
            <a:r>
              <a:rPr lang="it-IT" sz="2300" b="1" dirty="0" smtClean="0"/>
              <a:t>è determinato quale differenza tra il valore del patrimonio netto alla data in cui l’amministratore ha acquisito consapevolezza dello stato di dissesto o di insolvenza e il valore del patrimoniale netto finale in cui, per il fallimento o l’antecedente messa in liquidazione, la gestione è cessata o l’amministratore </a:t>
            </a:r>
            <a:r>
              <a:rPr lang="it-IT" sz="2300" b="1" dirty="0" smtClean="0"/>
              <a:t>è  </a:t>
            </a:r>
            <a:r>
              <a:rPr lang="it-IT" sz="2300" b="1" dirty="0" smtClean="0"/>
              <a:t>stato sostituito.</a:t>
            </a:r>
          </a:p>
          <a:p>
            <a:pPr algn="just">
              <a:spcAft>
                <a:spcPts val="600"/>
              </a:spcAft>
            </a:pPr>
            <a:endParaRPr lang="it-IT" sz="2300" b="1" dirty="0"/>
          </a:p>
          <a:p>
            <a:pPr algn="just">
              <a:spcAft>
                <a:spcPts val="600"/>
              </a:spcAft>
            </a:pPr>
            <a:r>
              <a:rPr lang="it-IT" sz="2300" b="1" dirty="0" smtClean="0">
                <a:sym typeface="Wingdings" panose="05000000000000000000" pitchFamily="2" charset="2"/>
              </a:rPr>
              <a:t> </a:t>
            </a:r>
            <a:r>
              <a:rPr lang="it-IT" sz="2300" dirty="0" smtClean="0">
                <a:sym typeface="Wingdings" panose="05000000000000000000" pitchFamily="2" charset="2"/>
              </a:rPr>
              <a:t>Un differenziale negativo accerta l’effetto lesivo per l’integrità patrimoniale connesso all’indebita prosecuzione dell’attività.</a:t>
            </a:r>
            <a:endParaRPr lang="it-IT" sz="23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Criterio dei netti patrimoniali</a:t>
            </a:r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onnettore 1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9" name="CasellaDiTesto 18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Azione di responsabilità</a:t>
            </a:r>
            <a:endParaRPr lang="it-IT" sz="700" dirty="0"/>
          </a:p>
        </p:txBody>
      </p:sp>
      <p:sp>
        <p:nvSpPr>
          <p:cNvPr id="20" name="CasellaDiTesto 19"/>
          <p:cNvSpPr txBox="1"/>
          <p:nvPr/>
        </p:nvSpPr>
        <p:spPr>
          <a:xfrm rot="18262066">
            <a:off x="7999839" y="147635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Quantificazione danno</a:t>
            </a:r>
            <a:endParaRPr lang="it-IT" sz="700" b="1" dirty="0"/>
          </a:p>
        </p:txBody>
      </p:sp>
      <p:cxnSp>
        <p:nvCxnSpPr>
          <p:cNvPr id="21" name="Connettore 1 20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13" idx="6"/>
            <a:endCxn id="1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endCxn id="1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29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49</a:t>
            </a:fld>
            <a:endParaRPr lang="it-IT" sz="1600" b="1" dirty="0"/>
          </a:p>
        </p:txBody>
      </p:sp>
      <p:sp>
        <p:nvSpPr>
          <p:cNvPr id="8" name="Rettangolo 7"/>
          <p:cNvSpPr/>
          <p:nvPr/>
        </p:nvSpPr>
        <p:spPr>
          <a:xfrm>
            <a:off x="600388" y="1772816"/>
            <a:ext cx="792088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300" dirty="0" smtClean="0"/>
              <a:t>Grazie per l’attenzione.</a:t>
            </a:r>
            <a:endParaRPr lang="it-IT" sz="23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it-IT" sz="2800" dirty="0"/>
          </a:p>
        </p:txBody>
      </p:sp>
      <p:sp>
        <p:nvSpPr>
          <p:cNvPr id="9" name="Connettore 8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onnettore 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nnettore 10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nnettore 11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onnettore 12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onnettore 13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Crisi e insolvenza</a:t>
            </a:r>
            <a:endParaRPr lang="it-IT" sz="700" dirty="0"/>
          </a:p>
        </p:txBody>
      </p:sp>
      <p:sp>
        <p:nvSpPr>
          <p:cNvPr id="16" name="CasellaDiTesto 15"/>
          <p:cNvSpPr txBox="1"/>
          <p:nvPr/>
        </p:nvSpPr>
        <p:spPr>
          <a:xfrm rot="18262066">
            <a:off x="6578463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Continuità aziendale</a:t>
            </a:r>
            <a:endParaRPr lang="it-IT" sz="700" dirty="0"/>
          </a:p>
        </p:txBody>
      </p:sp>
      <p:sp>
        <p:nvSpPr>
          <p:cNvPr id="17" name="CasellaDiTesto 16"/>
          <p:cNvSpPr txBox="1"/>
          <p:nvPr/>
        </p:nvSpPr>
        <p:spPr>
          <a:xfrm rot="18262066">
            <a:off x="6866495" y="130258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Indicatori </a:t>
            </a:r>
            <a:endParaRPr lang="it-IT" sz="700" dirty="0"/>
          </a:p>
        </p:txBody>
      </p:sp>
      <p:sp>
        <p:nvSpPr>
          <p:cNvPr id="18" name="CasellaDiTesto 17"/>
          <p:cNvSpPr txBox="1"/>
          <p:nvPr/>
        </p:nvSpPr>
        <p:spPr>
          <a:xfrm rot="18262066">
            <a:off x="7226535" y="147634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Il ruolo del revisore</a:t>
            </a:r>
            <a:endParaRPr lang="it-IT" sz="700" dirty="0"/>
          </a:p>
        </p:txBody>
      </p:sp>
      <p:sp>
        <p:nvSpPr>
          <p:cNvPr id="19" name="CasellaDiTesto 18"/>
          <p:cNvSpPr txBox="1"/>
          <p:nvPr/>
        </p:nvSpPr>
        <p:spPr>
          <a:xfrm rot="18262066">
            <a:off x="7639799" y="13583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Azione di responsabilità</a:t>
            </a:r>
            <a:endParaRPr lang="it-IT" sz="700" dirty="0"/>
          </a:p>
        </p:txBody>
      </p:sp>
      <p:sp>
        <p:nvSpPr>
          <p:cNvPr id="20" name="CasellaDiTesto 19"/>
          <p:cNvSpPr txBox="1"/>
          <p:nvPr/>
        </p:nvSpPr>
        <p:spPr>
          <a:xfrm rot="18262066">
            <a:off x="7999839" y="147635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Quantificazione danno</a:t>
            </a:r>
            <a:endParaRPr lang="it-IT" sz="700" b="1" dirty="0"/>
          </a:p>
        </p:txBody>
      </p:sp>
      <p:cxnSp>
        <p:nvCxnSpPr>
          <p:cNvPr id="21" name="Connettore 1 20"/>
          <p:cNvCxnSpPr>
            <a:stCxn id="9" idx="6"/>
            <a:endCxn id="1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0" idx="6"/>
            <a:endCxn id="11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11" idx="6"/>
            <a:endCxn id="12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12" idx="6"/>
            <a:endCxn id="13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13" idx="6"/>
            <a:endCxn id="14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endCxn id="14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53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5</a:t>
            </a:fld>
            <a:endParaRPr lang="it-IT" sz="1600" b="1" dirty="0"/>
          </a:p>
        </p:txBody>
      </p:sp>
      <p:sp>
        <p:nvSpPr>
          <p:cNvPr id="2" name="Rettangolo 1"/>
          <p:cNvSpPr/>
          <p:nvPr/>
        </p:nvSpPr>
        <p:spPr>
          <a:xfrm>
            <a:off x="611560" y="1292567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/>
              <a:t>Processo articolato in 5 stadi correlati che compongono il processo di </a:t>
            </a:r>
            <a:r>
              <a:rPr lang="it-IT" sz="2400" b="1" dirty="0" smtClean="0">
                <a:solidFill>
                  <a:srgbClr val="FF0000"/>
                </a:solidFill>
              </a:rPr>
              <a:t>progressivo deterioramento </a:t>
            </a:r>
            <a:r>
              <a:rPr lang="it-IT" sz="2400" dirty="0" smtClean="0"/>
              <a:t>della capacità aziendale di creare valore nel tempo.</a:t>
            </a:r>
            <a:endParaRPr lang="it-IT" dirty="0"/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647617048"/>
              </p:ext>
            </p:extLst>
          </p:nvPr>
        </p:nvGraphicFramePr>
        <p:xfrm>
          <a:off x="467544" y="2780928"/>
          <a:ext cx="8136904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ttangolo 8"/>
          <p:cNvSpPr/>
          <p:nvPr/>
        </p:nvSpPr>
        <p:spPr>
          <a:xfrm>
            <a:off x="611560" y="5373216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i="1" dirty="0" smtClean="0"/>
              <a:t>da «Informativa e valutazione nella crisi d’impresa», C.N.D.C.E.C., 2015</a:t>
            </a:r>
            <a:endParaRPr lang="it-IT" i="1" dirty="0"/>
          </a:p>
        </p:txBody>
      </p:sp>
      <p:sp>
        <p:nvSpPr>
          <p:cNvPr id="10" name="Rettangolo 9"/>
          <p:cNvSpPr/>
          <p:nvPr/>
        </p:nvSpPr>
        <p:spPr>
          <a:xfrm>
            <a:off x="611560" y="4254187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/>
              <a:t>Risulta difficile riuscire con certezza a identificare in quale stadio debba collocarsi una «crisi aziendale».</a:t>
            </a:r>
            <a:endParaRPr lang="it-IT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Crisi d’impresa</a:t>
            </a:r>
            <a:endParaRPr lang="it-IT" sz="2800" dirty="0"/>
          </a:p>
        </p:txBody>
      </p:sp>
      <p:sp>
        <p:nvSpPr>
          <p:cNvPr id="12" name="Connettore 11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1 12"/>
          <p:cNvCxnSpPr>
            <a:stCxn id="12" idx="6"/>
            <a:endCxn id="23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23" idx="6"/>
            <a:endCxn id="22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stCxn id="22" idx="6"/>
            <a:endCxn id="21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stCxn id="21" idx="6"/>
            <a:endCxn id="20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>
            <a:stCxn id="20" idx="6"/>
            <a:endCxn id="19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endCxn id="19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nettore 18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onnettore 20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onnettore 21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onnettore 22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Crisi e insolvenza</a:t>
            </a:r>
            <a:endParaRPr lang="it-IT" sz="700" b="1" dirty="0"/>
          </a:p>
        </p:txBody>
      </p:sp>
    </p:spTree>
    <p:extLst>
      <p:ext uri="{BB962C8B-B14F-4D97-AF65-F5344CB8AC3E}">
        <p14:creationId xmlns:p14="http://schemas.microsoft.com/office/powerpoint/2010/main" val="91788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6</a:t>
            </a:fld>
            <a:endParaRPr lang="it-IT" sz="1600" b="1" dirty="0"/>
          </a:p>
        </p:txBody>
      </p:sp>
      <p:sp>
        <p:nvSpPr>
          <p:cNvPr id="2" name="Rettangolo 1"/>
          <p:cNvSpPr/>
          <p:nvPr/>
        </p:nvSpPr>
        <p:spPr>
          <a:xfrm>
            <a:off x="611560" y="1052736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Lo </a:t>
            </a:r>
            <a:r>
              <a:rPr lang="it-IT" sz="2400" b="1" dirty="0" smtClean="0">
                <a:solidFill>
                  <a:srgbClr val="FF0000"/>
                </a:solidFill>
              </a:rPr>
              <a:t>stato di insolvenza</a:t>
            </a:r>
            <a:r>
              <a:rPr lang="it-IT" sz="2400" dirty="0" smtClean="0"/>
              <a:t> ex art. 5, legge fallimentare: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611560" y="2680173"/>
            <a:ext cx="7920880" cy="1107996"/>
          </a:xfrm>
          <a:prstGeom prst="rect">
            <a:avLst/>
          </a:prstGeom>
          <a:ln w="285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it-IT" sz="2200" dirty="0" smtClean="0"/>
              <a:t>«...</a:t>
            </a:r>
            <a:r>
              <a:rPr lang="it-IT" sz="2200" dirty="0"/>
              <a:t>si manifesta con inadempimenti od altri fattori esteriori, i quali dimostrino che il debitore non è più in grado di soddisfare regolarmente le proprie </a:t>
            </a:r>
            <a:r>
              <a:rPr lang="it-IT" sz="2200" dirty="0" smtClean="0"/>
              <a:t>obbligazioni».  </a:t>
            </a:r>
            <a:endParaRPr lang="it-IT" sz="22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Crisi e insolvenza</a:t>
            </a:r>
            <a:endParaRPr lang="it-IT" sz="2800" dirty="0"/>
          </a:p>
        </p:txBody>
      </p:sp>
      <p:sp>
        <p:nvSpPr>
          <p:cNvPr id="8" name="Connettore 7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Crisi e insolvenza</a:t>
            </a:r>
            <a:endParaRPr lang="it-IT" sz="700" b="1" dirty="0"/>
          </a:p>
        </p:txBody>
      </p:sp>
      <p:cxnSp>
        <p:nvCxnSpPr>
          <p:cNvPr id="10" name="Connettore 1 9"/>
          <p:cNvCxnSpPr>
            <a:stCxn id="8" idx="6"/>
            <a:endCxn id="2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20" idx="6"/>
            <a:endCxn id="19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>
            <a:stCxn id="19" idx="6"/>
            <a:endCxn id="18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18" idx="6"/>
            <a:endCxn id="17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17" idx="6"/>
            <a:endCxn id="16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endCxn id="16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nettore 15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onnettore 16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onnettore 17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4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7</a:t>
            </a:fld>
            <a:endParaRPr lang="it-IT" sz="1600" b="1" dirty="0"/>
          </a:p>
        </p:txBody>
      </p:sp>
      <p:sp>
        <p:nvSpPr>
          <p:cNvPr id="2" name="Rettangolo 1"/>
          <p:cNvSpPr/>
          <p:nvPr/>
        </p:nvSpPr>
        <p:spPr>
          <a:xfrm>
            <a:off x="611560" y="1412776"/>
            <a:ext cx="792088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400" b="1" dirty="0" smtClean="0"/>
              <a:t>Il rapporto tra «crisi» e «stato di insolvenza»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300" dirty="0" smtClean="0"/>
              <a:t>Art. 160 </a:t>
            </a:r>
            <a:r>
              <a:rPr lang="it-IT" sz="2300" dirty="0" err="1" smtClean="0"/>
              <a:t>l.f.</a:t>
            </a:r>
            <a:r>
              <a:rPr lang="it-IT" sz="2300" dirty="0" smtClean="0"/>
              <a:t> </a:t>
            </a:r>
            <a:r>
              <a:rPr lang="it-IT" sz="2300" u="sng" dirty="0" smtClean="0"/>
              <a:t>Titolo III – del concordato preventivo – capo I – dell’ammissione alla procedura di concordato preventivo – Presupposti per l’ammissione alla procedura</a:t>
            </a:r>
            <a:r>
              <a:rPr lang="it-IT" sz="2300" dirty="0" smtClean="0"/>
              <a:t>: </a:t>
            </a:r>
          </a:p>
          <a:p>
            <a:pPr algn="just">
              <a:spcAft>
                <a:spcPts val="600"/>
              </a:spcAft>
            </a:pPr>
            <a:r>
              <a:rPr lang="it-IT" sz="2400" dirty="0" smtClean="0"/>
              <a:t>“</a:t>
            </a:r>
            <a:r>
              <a:rPr lang="it-IT" sz="2400" i="1" dirty="0"/>
              <a:t>L</a:t>
            </a:r>
            <a:r>
              <a:rPr lang="it-IT" sz="2400" i="1" dirty="0" smtClean="0"/>
              <a:t>’imprenditore che si trova in stato di crisi può proporre ai creditori un concordato preventivo sulla base di un piano che può prevedere …..»</a:t>
            </a:r>
          </a:p>
          <a:p>
            <a:pPr algn="just">
              <a:spcAft>
                <a:spcPts val="600"/>
              </a:spcAft>
            </a:pPr>
            <a:r>
              <a:rPr lang="it-IT" sz="2400" i="1" dirty="0"/>
              <a:t>	</a:t>
            </a:r>
            <a:r>
              <a:rPr lang="it-IT" sz="2400" i="1" dirty="0" smtClean="0"/>
              <a:t>«Ai fini di cui al primo comma per stato di crisi si intende </a:t>
            </a:r>
            <a:r>
              <a:rPr lang="it-IT" sz="2400" i="1" dirty="0"/>
              <a:t>anche lo stato di insolvenza</a:t>
            </a:r>
            <a:r>
              <a:rPr lang="it-IT" sz="2400" dirty="0" smtClean="0"/>
              <a:t>”</a:t>
            </a:r>
            <a:endParaRPr lang="it-IT" sz="2300" dirty="0" smtClean="0"/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it-IT" sz="2300" b="1" i="1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Crisi e insolvenza</a:t>
            </a:r>
            <a:endParaRPr lang="it-IT" sz="2800" dirty="0"/>
          </a:p>
        </p:txBody>
      </p:sp>
      <p:sp>
        <p:nvSpPr>
          <p:cNvPr id="8" name="Connettore 7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Crisi e insolvenza</a:t>
            </a:r>
            <a:endParaRPr lang="it-IT" sz="700" b="1" dirty="0"/>
          </a:p>
        </p:txBody>
      </p:sp>
      <p:cxnSp>
        <p:nvCxnSpPr>
          <p:cNvPr id="10" name="Connettore 1 9"/>
          <p:cNvCxnSpPr>
            <a:stCxn id="8" idx="6"/>
            <a:endCxn id="2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20" idx="6"/>
            <a:endCxn id="19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>
            <a:stCxn id="19" idx="6"/>
            <a:endCxn id="18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18" idx="6"/>
            <a:endCxn id="17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17" idx="6"/>
            <a:endCxn id="16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endCxn id="16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nettore 15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onnettore 16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onnettore 17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06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8</a:t>
            </a:fld>
            <a:endParaRPr lang="it-IT" sz="1600" b="1" dirty="0"/>
          </a:p>
        </p:txBody>
      </p:sp>
      <p:sp>
        <p:nvSpPr>
          <p:cNvPr id="2" name="Rettangolo 1"/>
          <p:cNvSpPr/>
          <p:nvPr/>
        </p:nvSpPr>
        <p:spPr>
          <a:xfrm>
            <a:off x="611560" y="1412776"/>
            <a:ext cx="792088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400" b="1" dirty="0" smtClean="0"/>
              <a:t>Il rapporto tra «crisi» e «stato di insolvenza»</a:t>
            </a:r>
          </a:p>
          <a:p>
            <a:pPr algn="just">
              <a:spcAft>
                <a:spcPts val="600"/>
              </a:spcAft>
            </a:pPr>
            <a:r>
              <a:rPr lang="it-IT" sz="2300" dirty="0" smtClean="0"/>
              <a:t>Crisi ed insolvenza sono due concetti molto diversi tra loro: lo stato di insolvenza può essere il risultato della crisi ma la crisi non implica di per sé l’insolvenza.</a:t>
            </a:r>
          </a:p>
          <a:p>
            <a:pPr algn="just">
              <a:spcAft>
                <a:spcPts val="600"/>
              </a:spcAft>
            </a:pPr>
            <a:endParaRPr lang="it-IT" sz="2300" dirty="0" smtClean="0"/>
          </a:p>
          <a:p>
            <a:pPr algn="just">
              <a:spcAft>
                <a:spcPts val="600"/>
              </a:spcAft>
            </a:pPr>
            <a:r>
              <a:rPr lang="it-IT" sz="2300" b="1" i="1" dirty="0" smtClean="0"/>
              <a:t>Il passaggio relativo all’art. 160, </a:t>
            </a:r>
            <a:r>
              <a:rPr lang="it-IT" sz="2300" b="1" i="1" dirty="0" err="1" smtClean="0"/>
              <a:t>l.f.</a:t>
            </a:r>
            <a:r>
              <a:rPr lang="it-IT" sz="2300" b="1" i="1" dirty="0" smtClean="0"/>
              <a:t> è da intendersi «ai fini del comma 1» e cioè ai fini dell’ammissione alla procedura di concordato preventivo, da accordarsi non solo all’imprenditore in stato di crisi ma anche in quello in stato di insolvenza.</a:t>
            </a:r>
            <a:endParaRPr lang="it-IT" sz="2300" b="1" i="1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Crisi e insolvenza</a:t>
            </a:r>
            <a:endParaRPr lang="it-IT" sz="2800" dirty="0"/>
          </a:p>
        </p:txBody>
      </p:sp>
      <p:sp>
        <p:nvSpPr>
          <p:cNvPr id="8" name="Connettore 7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Crisi e insolvenza</a:t>
            </a:r>
            <a:endParaRPr lang="it-IT" sz="700" b="1" dirty="0"/>
          </a:p>
        </p:txBody>
      </p:sp>
      <p:cxnSp>
        <p:nvCxnSpPr>
          <p:cNvPr id="10" name="Connettore 1 9"/>
          <p:cNvCxnSpPr>
            <a:stCxn id="8" idx="6"/>
            <a:endCxn id="20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20" idx="6"/>
            <a:endCxn id="19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>
            <a:stCxn id="19" idx="6"/>
            <a:endCxn id="18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18" idx="6"/>
            <a:endCxn id="17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17" idx="6"/>
            <a:endCxn id="16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endCxn id="16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nettore 15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onnettore 16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onnettore 17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onnettore 18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onnettore 19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71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31270A56-54E7-4F55-B018-3B17C1256362}" type="slidenum">
              <a:rPr lang="it-IT" sz="1600" b="1" smtClean="0"/>
              <a:pPr algn="ctr"/>
              <a:t>9</a:t>
            </a:fld>
            <a:endParaRPr lang="it-IT" sz="1600" b="1" dirty="0"/>
          </a:p>
        </p:txBody>
      </p:sp>
      <p:sp>
        <p:nvSpPr>
          <p:cNvPr id="2" name="Rettangolo 1"/>
          <p:cNvSpPr/>
          <p:nvPr/>
        </p:nvSpPr>
        <p:spPr>
          <a:xfrm>
            <a:off x="611560" y="1412776"/>
            <a:ext cx="7920880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400" b="1" dirty="0" smtClean="0"/>
              <a:t>Il rapporto tra «crisi» e «stato di insolvenza»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300" dirty="0" smtClean="0"/>
              <a:t>È orientamento consolidato della Corte di Cassazione definire «</a:t>
            </a:r>
            <a:r>
              <a:rPr lang="it-IT" sz="2300" b="1" dirty="0" smtClean="0">
                <a:solidFill>
                  <a:srgbClr val="FF0000"/>
                </a:solidFill>
              </a:rPr>
              <a:t>crisi momentanea e reversibile</a:t>
            </a:r>
            <a:r>
              <a:rPr lang="it-IT" sz="2300" dirty="0" smtClean="0"/>
              <a:t>» la temporanea illiquidità qualora si </a:t>
            </a:r>
            <a:r>
              <a:rPr lang="it-IT" sz="2400" dirty="0" smtClean="0"/>
              <a:t>presupponga </a:t>
            </a:r>
            <a:r>
              <a:rPr lang="it-IT" sz="2400" dirty="0"/>
              <a:t>la capacità dell’imprenditore commerciale di acquisire, in un ragionevole lasso di tempo, quei mezzi normali di pagamento, idonei ad estinguere le passività non più </a:t>
            </a:r>
            <a:r>
              <a:rPr lang="it-IT" sz="2400" dirty="0" smtClean="0"/>
              <a:t>dilazionabili</a:t>
            </a:r>
            <a:r>
              <a:rPr lang="it-IT" sz="2400" dirty="0"/>
              <a:t> </a:t>
            </a:r>
            <a:r>
              <a:rPr lang="it-IT" sz="2300" dirty="0" smtClean="0"/>
              <a:t>[cfr</a:t>
            </a:r>
            <a:r>
              <a:rPr lang="it-IT" sz="2300" dirty="0"/>
              <a:t>. </a:t>
            </a:r>
            <a:r>
              <a:rPr lang="it-IT" sz="2300" dirty="0" err="1"/>
              <a:t>Cass</a:t>
            </a:r>
            <a:r>
              <a:rPr lang="it-IT" sz="2300" dirty="0"/>
              <a:t>. </a:t>
            </a:r>
            <a:r>
              <a:rPr lang="it-IT" sz="2300" dirty="0" err="1"/>
              <a:t>Civ</a:t>
            </a:r>
            <a:r>
              <a:rPr lang="it-IT" sz="2300" dirty="0"/>
              <a:t>. 27 maggio 2015, n. 10952</a:t>
            </a:r>
            <a:r>
              <a:rPr lang="it-IT" sz="2300" dirty="0" smtClean="0"/>
              <a:t>].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t-IT" sz="2300" dirty="0" smtClean="0"/>
              <a:t>Pertanto </a:t>
            </a:r>
            <a:r>
              <a:rPr lang="it-IT" sz="2300" dirty="0"/>
              <a:t>l’insolvenza è </a:t>
            </a:r>
            <a:r>
              <a:rPr lang="it-IT" sz="2300" b="1" dirty="0">
                <a:solidFill>
                  <a:srgbClr val="FF0000"/>
                </a:solidFill>
              </a:rPr>
              <a:t>l’aggravamento irreversibile</a:t>
            </a:r>
            <a:r>
              <a:rPr lang="it-IT" sz="2300" dirty="0"/>
              <a:t> di tale temporanea illiquidità che diventa, quindi, assoluta e definitiva</a:t>
            </a:r>
            <a:r>
              <a:rPr lang="it-IT" sz="2300" dirty="0" smtClean="0"/>
              <a:t>.</a:t>
            </a:r>
            <a:endParaRPr lang="it-IT" sz="2300" b="1" i="1" dirty="0"/>
          </a:p>
        </p:txBody>
      </p:sp>
      <p:sp>
        <p:nvSpPr>
          <p:cNvPr id="22" name="Titolo 1"/>
          <p:cNvSpPr txBox="1">
            <a:spLocks/>
          </p:cNvSpPr>
          <p:nvPr/>
        </p:nvSpPr>
        <p:spPr>
          <a:xfrm>
            <a:off x="561720" y="692696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Crisi e insolvenza</a:t>
            </a:r>
            <a:endParaRPr lang="it-IT" sz="2800" dirty="0"/>
          </a:p>
        </p:txBody>
      </p:sp>
      <p:sp>
        <p:nvSpPr>
          <p:cNvPr id="23" name="Connettore 22"/>
          <p:cNvSpPr/>
          <p:nvPr/>
        </p:nvSpPr>
        <p:spPr>
          <a:xfrm>
            <a:off x="6628403" y="115340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 rot="18262066">
            <a:off x="6184721" y="130259"/>
            <a:ext cx="223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1" dirty="0" smtClean="0"/>
              <a:t>Crisi e insolvenza</a:t>
            </a:r>
            <a:endParaRPr lang="it-IT" sz="700" b="1" dirty="0"/>
          </a:p>
        </p:txBody>
      </p:sp>
      <p:cxnSp>
        <p:nvCxnSpPr>
          <p:cNvPr id="27" name="Connettore 1 26"/>
          <p:cNvCxnSpPr>
            <a:stCxn id="23" idx="6"/>
            <a:endCxn id="24" idx="2"/>
          </p:cNvCxnSpPr>
          <p:nvPr/>
        </p:nvCxnSpPr>
        <p:spPr>
          <a:xfrm>
            <a:off x="6772419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>
            <a:stCxn id="24" idx="6"/>
            <a:endCxn id="36" idx="2"/>
          </p:cNvCxnSpPr>
          <p:nvPr/>
        </p:nvCxnSpPr>
        <p:spPr>
          <a:xfrm>
            <a:off x="7132459" y="1225411"/>
            <a:ext cx="247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36" idx="6"/>
            <a:endCxn id="35" idx="2"/>
          </p:cNvCxnSpPr>
          <p:nvPr/>
        </p:nvCxnSpPr>
        <p:spPr>
          <a:xfrm>
            <a:off x="752432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35" idx="6"/>
            <a:endCxn id="34" idx="2"/>
          </p:cNvCxnSpPr>
          <p:nvPr/>
        </p:nvCxnSpPr>
        <p:spPr>
          <a:xfrm>
            <a:off x="788436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34" idx="6"/>
            <a:endCxn id="33" idx="2"/>
          </p:cNvCxnSpPr>
          <p:nvPr/>
        </p:nvCxnSpPr>
        <p:spPr>
          <a:xfrm>
            <a:off x="8244408" y="1225411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endCxn id="33" idx="6"/>
          </p:cNvCxnSpPr>
          <p:nvPr/>
        </p:nvCxnSpPr>
        <p:spPr>
          <a:xfrm>
            <a:off x="611560" y="1208035"/>
            <a:ext cx="7992888" cy="17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nettore 32"/>
          <p:cNvSpPr/>
          <p:nvPr/>
        </p:nvSpPr>
        <p:spPr>
          <a:xfrm>
            <a:off x="846043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onnettore 33"/>
          <p:cNvSpPr/>
          <p:nvPr/>
        </p:nvSpPr>
        <p:spPr>
          <a:xfrm>
            <a:off x="810039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onnettore 34"/>
          <p:cNvSpPr/>
          <p:nvPr/>
        </p:nvSpPr>
        <p:spPr>
          <a:xfrm>
            <a:off x="774035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onnettore 35"/>
          <p:cNvSpPr/>
          <p:nvPr/>
        </p:nvSpPr>
        <p:spPr>
          <a:xfrm>
            <a:off x="7380312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onnettore 23"/>
          <p:cNvSpPr/>
          <p:nvPr/>
        </p:nvSpPr>
        <p:spPr>
          <a:xfrm>
            <a:off x="6988443" y="1153403"/>
            <a:ext cx="144016" cy="14401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6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3358</TotalTime>
  <Words>3244</Words>
  <Application>Microsoft Office PowerPoint</Application>
  <PresentationFormat>Presentazione su schermo (4:3)</PresentationFormat>
  <Paragraphs>488</Paragraphs>
  <Slides>49</Slides>
  <Notes>44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0" baseType="lpstr">
      <vt:lpstr>Executive</vt:lpstr>
      <vt:lpstr>I profili di responsabilità degli organi societari e il modello cooperativo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Quantificazione del danno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ruolo degli amministratori nelle società cooperative</dc:title>
  <dc:creator>Paolo Altin</dc:creator>
  <cp:lastModifiedBy>Piergiorgio Renier</cp:lastModifiedBy>
  <cp:revision>340</cp:revision>
  <cp:lastPrinted>2017-04-10T09:47:57Z</cp:lastPrinted>
  <dcterms:created xsi:type="dcterms:W3CDTF">2013-11-07T17:18:23Z</dcterms:created>
  <dcterms:modified xsi:type="dcterms:W3CDTF">2017-04-10T09:48:59Z</dcterms:modified>
</cp:coreProperties>
</file>