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7" r:id="rId2"/>
    <p:sldMasterId id="2147483699" r:id="rId3"/>
  </p:sldMasterIdLst>
  <p:notesMasterIdLst>
    <p:notesMasterId r:id="rId92"/>
  </p:notesMasterIdLst>
  <p:sldIdLst>
    <p:sldId id="983" r:id="rId4"/>
    <p:sldId id="504" r:id="rId5"/>
    <p:sldId id="984" r:id="rId6"/>
    <p:sldId id="430" r:id="rId7"/>
    <p:sldId id="538" r:id="rId8"/>
    <p:sldId id="988" r:id="rId9"/>
    <p:sldId id="533" r:id="rId10"/>
    <p:sldId id="576" r:id="rId11"/>
    <p:sldId id="927" r:id="rId12"/>
    <p:sldId id="928" r:id="rId13"/>
    <p:sldId id="534" r:id="rId14"/>
    <p:sldId id="560" r:id="rId15"/>
    <p:sldId id="561" r:id="rId16"/>
    <p:sldId id="991" r:id="rId17"/>
    <p:sldId id="929" r:id="rId18"/>
    <p:sldId id="931" r:id="rId19"/>
    <p:sldId id="932" r:id="rId20"/>
    <p:sldId id="989" r:id="rId21"/>
    <p:sldId id="990" r:id="rId22"/>
    <p:sldId id="934" r:id="rId23"/>
    <p:sldId id="935" r:id="rId24"/>
    <p:sldId id="936" r:id="rId25"/>
    <p:sldId id="937" r:id="rId26"/>
    <p:sldId id="938" r:id="rId27"/>
    <p:sldId id="547" r:id="rId28"/>
    <p:sldId id="939" r:id="rId29"/>
    <p:sldId id="943" r:id="rId30"/>
    <p:sldId id="556" r:id="rId31"/>
    <p:sldId id="557" r:id="rId32"/>
    <p:sldId id="985" r:id="rId33"/>
    <p:sldId id="946" r:id="rId34"/>
    <p:sldId id="947" r:id="rId35"/>
    <p:sldId id="948" r:id="rId36"/>
    <p:sldId id="950" r:id="rId37"/>
    <p:sldId id="951" r:id="rId38"/>
    <p:sldId id="952" r:id="rId39"/>
    <p:sldId id="992" r:id="rId40"/>
    <p:sldId id="572" r:id="rId41"/>
    <p:sldId id="986" r:id="rId42"/>
    <p:sldId id="954" r:id="rId43"/>
    <p:sldId id="964" r:id="rId44"/>
    <p:sldId id="878" r:id="rId45"/>
    <p:sldId id="857" r:id="rId46"/>
    <p:sldId id="737" r:id="rId47"/>
    <p:sldId id="738" r:id="rId48"/>
    <p:sldId id="956" r:id="rId49"/>
    <p:sldId id="831" r:id="rId50"/>
    <p:sldId id="957" r:id="rId51"/>
    <p:sldId id="833" r:id="rId52"/>
    <p:sldId id="834" r:id="rId53"/>
    <p:sldId id="835" r:id="rId54"/>
    <p:sldId id="739" r:id="rId55"/>
    <p:sldId id="860" r:id="rId56"/>
    <p:sldId id="861" r:id="rId57"/>
    <p:sldId id="863" r:id="rId58"/>
    <p:sldId id="870" r:id="rId59"/>
    <p:sldId id="864" r:id="rId60"/>
    <p:sldId id="865" r:id="rId61"/>
    <p:sldId id="868" r:id="rId62"/>
    <p:sldId id="867" r:id="rId63"/>
    <p:sldId id="923" r:id="rId64"/>
    <p:sldId id="872" r:id="rId65"/>
    <p:sldId id="924" r:id="rId66"/>
    <p:sldId id="987" r:id="rId67"/>
    <p:sldId id="968" r:id="rId68"/>
    <p:sldId id="969" r:id="rId69"/>
    <p:sldId id="590" r:id="rId70"/>
    <p:sldId id="591" r:id="rId71"/>
    <p:sldId id="592" r:id="rId72"/>
    <p:sldId id="595" r:id="rId73"/>
    <p:sldId id="596" r:id="rId74"/>
    <p:sldId id="597" r:id="rId75"/>
    <p:sldId id="598" r:id="rId76"/>
    <p:sldId id="599" r:id="rId77"/>
    <p:sldId id="600" r:id="rId78"/>
    <p:sldId id="601" r:id="rId79"/>
    <p:sldId id="602" r:id="rId80"/>
    <p:sldId id="603" r:id="rId81"/>
    <p:sldId id="604" r:id="rId82"/>
    <p:sldId id="606" r:id="rId83"/>
    <p:sldId id="607" r:id="rId84"/>
    <p:sldId id="610" r:id="rId85"/>
    <p:sldId id="611" r:id="rId86"/>
    <p:sldId id="612" r:id="rId87"/>
    <p:sldId id="613" r:id="rId88"/>
    <p:sldId id="614" r:id="rId89"/>
    <p:sldId id="995" r:id="rId90"/>
    <p:sldId id="994" r:id="rId9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7340C36B-1FD5-4D95-8A59-B695EB14A4F2}">
          <p14:sldIdLst>
            <p14:sldId id="983"/>
            <p14:sldId id="504"/>
            <p14:sldId id="984"/>
          </p14:sldIdLst>
        </p14:section>
        <p14:section name="Sezione senza titolo" id="{DA593491-1A72-403E-AD43-DA089F76906C}">
          <p14:sldIdLst>
            <p14:sldId id="430"/>
            <p14:sldId id="538"/>
            <p14:sldId id="988"/>
            <p14:sldId id="533"/>
            <p14:sldId id="576"/>
            <p14:sldId id="927"/>
            <p14:sldId id="928"/>
            <p14:sldId id="534"/>
            <p14:sldId id="560"/>
            <p14:sldId id="561"/>
            <p14:sldId id="991"/>
            <p14:sldId id="929"/>
            <p14:sldId id="931"/>
            <p14:sldId id="932"/>
            <p14:sldId id="989"/>
            <p14:sldId id="990"/>
            <p14:sldId id="934"/>
            <p14:sldId id="935"/>
            <p14:sldId id="936"/>
            <p14:sldId id="937"/>
            <p14:sldId id="938"/>
            <p14:sldId id="547"/>
            <p14:sldId id="939"/>
            <p14:sldId id="943"/>
            <p14:sldId id="556"/>
            <p14:sldId id="557"/>
            <p14:sldId id="985"/>
            <p14:sldId id="946"/>
            <p14:sldId id="947"/>
            <p14:sldId id="948"/>
            <p14:sldId id="950"/>
            <p14:sldId id="951"/>
            <p14:sldId id="952"/>
            <p14:sldId id="992"/>
            <p14:sldId id="572"/>
            <p14:sldId id="986"/>
            <p14:sldId id="954"/>
            <p14:sldId id="964"/>
            <p14:sldId id="878"/>
            <p14:sldId id="857"/>
            <p14:sldId id="737"/>
            <p14:sldId id="738"/>
            <p14:sldId id="956"/>
            <p14:sldId id="831"/>
            <p14:sldId id="957"/>
            <p14:sldId id="833"/>
            <p14:sldId id="834"/>
            <p14:sldId id="835"/>
            <p14:sldId id="739"/>
            <p14:sldId id="860"/>
            <p14:sldId id="861"/>
            <p14:sldId id="863"/>
            <p14:sldId id="870"/>
            <p14:sldId id="864"/>
            <p14:sldId id="865"/>
            <p14:sldId id="868"/>
            <p14:sldId id="867"/>
            <p14:sldId id="923"/>
            <p14:sldId id="872"/>
            <p14:sldId id="924"/>
            <p14:sldId id="987"/>
            <p14:sldId id="968"/>
            <p14:sldId id="969"/>
            <p14:sldId id="590"/>
            <p14:sldId id="591"/>
            <p14:sldId id="592"/>
            <p14:sldId id="595"/>
            <p14:sldId id="596"/>
            <p14:sldId id="597"/>
            <p14:sldId id="598"/>
            <p14:sldId id="599"/>
            <p14:sldId id="600"/>
            <p14:sldId id="601"/>
            <p14:sldId id="602"/>
            <p14:sldId id="603"/>
            <p14:sldId id="604"/>
            <p14:sldId id="606"/>
            <p14:sldId id="607"/>
            <p14:sldId id="610"/>
            <p14:sldId id="611"/>
            <p14:sldId id="612"/>
            <p14:sldId id="613"/>
            <p14:sldId id="614"/>
            <p14:sldId id="995"/>
            <p14:sldId id="99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a Calegaro" initials="M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a:srgbClr val="89B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Stile chiaro 2 - Color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D083AE6-46FA-4A59-8FB0-9F97EB10719F}" styleName="Stile chiaro 3 - Color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280" autoAdjust="0"/>
  </p:normalViewPr>
  <p:slideViewPr>
    <p:cSldViewPr snapToGrid="0">
      <p:cViewPr varScale="1">
        <p:scale>
          <a:sx n="68" d="100"/>
          <a:sy n="68" d="100"/>
        </p:scale>
        <p:origin x="536" y="5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0" d="100"/>
          <a:sy n="70" d="100"/>
        </p:scale>
        <p:origin x="3240"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B8F1AE-4522-4CFD-8C35-FDBA2B42A999}" type="datetimeFigureOut">
              <a:rPr lang="it-IT" smtClean="0"/>
              <a:t>05/04/2017</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64A7E4-C929-43B6-B3A4-D72D633D8841}" type="slidenum">
              <a:rPr lang="it-IT" smtClean="0"/>
              <a:t>‹N›</a:t>
            </a:fld>
            <a:endParaRPr lang="it-IT"/>
          </a:p>
        </p:txBody>
      </p:sp>
    </p:spTree>
    <p:extLst>
      <p:ext uri="{BB962C8B-B14F-4D97-AF65-F5344CB8AC3E}">
        <p14:creationId xmlns:p14="http://schemas.microsoft.com/office/powerpoint/2010/main" val="3796838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agid.gov.it/"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inrim.it/ntp/index_i.shtml"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agid.gov.it/identita-digitali/firme-elettroniche/certificatori-attivi"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3"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latin typeface="Times New Roman" panose="02020603050405020304" pitchFamily="18" charset="0"/>
            </a:endParaRPr>
          </a:p>
        </p:txBody>
      </p:sp>
      <p:sp>
        <p:nvSpPr>
          <p:cNvPr id="5124" name="Segnaposto data 1"/>
          <p:cNvSpPr>
            <a:spLocks noGrp="1"/>
          </p:cNvSpPr>
          <p:nvPr>
            <p:ph type="dt" sz="quarter"/>
          </p:nvPr>
        </p:nvSpPr>
        <p:spPr>
          <a:noFill/>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marL="0" marR="0" lvl="0" indent="0" defTabSz="914400" eaLnBrk="1" fontAlgn="auto" latinLnBrk="0" hangingPunct="1">
              <a:lnSpc>
                <a:spcPct val="95000"/>
              </a:lnSpc>
              <a:spcBef>
                <a:spcPts val="0"/>
              </a:spcBef>
              <a:spcAft>
                <a:spcPts val="0"/>
              </a:spcAft>
              <a:buClr>
                <a:srgbClr val="000000"/>
              </a:buClr>
              <a:buSzPct val="100000"/>
              <a:buFont typeface="Times New Roman" panose="02020603050405020304" pitchFamily="18" charset="0"/>
              <a:buNone/>
              <a:tabLst>
                <a:tab pos="723900" algn="l"/>
                <a:tab pos="1447800" algn="l"/>
                <a:tab pos="2171700" algn="l"/>
                <a:tab pos="2895600" algn="l"/>
              </a:tabLst>
              <a:defRPr/>
            </a:pPr>
            <a:endParaRPr kumimoji="0" lang="it-IT" altLang="it-IT" sz="1800" b="0" i="0" u="none" strike="noStrike" kern="0" cap="none" spc="0" normalizeH="0" baseline="0" noProof="0">
              <a:ln>
                <a:noFill/>
              </a:ln>
              <a:solidFill>
                <a:srgbClr val="000000"/>
              </a:solidFill>
              <a:effectLst/>
              <a:uLnTx/>
              <a:uFillTx/>
              <a:latin typeface="Times New Roman" panose="02020603050405020304" pitchFamily="18" charset="0"/>
              <a:ea typeface="Arial Unicode MS" charset="-128"/>
            </a:endParaRPr>
          </a:p>
        </p:txBody>
      </p:sp>
    </p:spTree>
    <p:extLst>
      <p:ext uri="{BB962C8B-B14F-4D97-AF65-F5344CB8AC3E}">
        <p14:creationId xmlns:p14="http://schemas.microsoft.com/office/powerpoint/2010/main" val="367479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Una slide ricca di contenuti deve essere necessariamente schematizzata, non possiamo presentare slide con troppo testo.</a:t>
            </a:r>
          </a:p>
          <a:p>
            <a:r>
              <a:rPr lang="it-IT" dirty="0"/>
              <a:t>Al fine di snellire l’immagine, è necessario suddividere in più caselle di testo i contenuti.</a:t>
            </a:r>
          </a:p>
          <a:p>
            <a:r>
              <a:rPr lang="it-IT" dirty="0"/>
              <a:t>Anche in questo caso abbiamo usato colori diversi e utilizzato le frecce; qui non abbiamo inserito ombreggiature o altri effetti per non appesantire l’immagine, visto che la slide risulta già «piena». </a:t>
            </a:r>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64A7E4-C929-43B6-B3A4-D72D633D884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9097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pPr/>
              <a:t>20</a:t>
            </a:fld>
            <a:endParaRPr lang="it-IT" altLang="it-IT">
              <a:solidFill>
                <a:srgbClr val="000000"/>
              </a:solidFill>
            </a:endParaRPr>
          </a:p>
        </p:txBody>
      </p:sp>
    </p:spTree>
    <p:extLst>
      <p:ext uri="{BB962C8B-B14F-4D97-AF65-F5344CB8AC3E}">
        <p14:creationId xmlns:p14="http://schemas.microsoft.com/office/powerpoint/2010/main" val="520831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pPr/>
              <a:t>21</a:t>
            </a:fld>
            <a:endParaRPr lang="it-IT" altLang="it-IT">
              <a:solidFill>
                <a:srgbClr val="000000"/>
              </a:solidFill>
            </a:endParaRPr>
          </a:p>
        </p:txBody>
      </p:sp>
    </p:spTree>
    <p:extLst>
      <p:ext uri="{BB962C8B-B14F-4D97-AF65-F5344CB8AC3E}">
        <p14:creationId xmlns:p14="http://schemas.microsoft.com/office/powerpoint/2010/main" val="2885437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pPr/>
              <a:t>22</a:t>
            </a:fld>
            <a:endParaRPr lang="it-IT" altLang="it-IT">
              <a:solidFill>
                <a:srgbClr val="000000"/>
              </a:solidFill>
            </a:endParaRPr>
          </a:p>
        </p:txBody>
      </p:sp>
    </p:spTree>
    <p:extLst>
      <p:ext uri="{BB962C8B-B14F-4D97-AF65-F5344CB8AC3E}">
        <p14:creationId xmlns:p14="http://schemas.microsoft.com/office/powerpoint/2010/main" val="1305352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pPr/>
              <a:t>25</a:t>
            </a:fld>
            <a:endParaRPr lang="it-IT" altLang="it-IT">
              <a:solidFill>
                <a:srgbClr val="000000"/>
              </a:solidFill>
            </a:endParaRPr>
          </a:p>
        </p:txBody>
      </p:sp>
    </p:spTree>
    <p:extLst>
      <p:ext uri="{BB962C8B-B14F-4D97-AF65-F5344CB8AC3E}">
        <p14:creationId xmlns:p14="http://schemas.microsoft.com/office/powerpoint/2010/main" val="1538247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pPr/>
              <a:t>28</a:t>
            </a:fld>
            <a:endParaRPr lang="it-IT" altLang="it-IT">
              <a:solidFill>
                <a:srgbClr val="000000"/>
              </a:solidFill>
            </a:endParaRPr>
          </a:p>
        </p:txBody>
      </p:sp>
    </p:spTree>
    <p:extLst>
      <p:ext uri="{BB962C8B-B14F-4D97-AF65-F5344CB8AC3E}">
        <p14:creationId xmlns:p14="http://schemas.microsoft.com/office/powerpoint/2010/main" val="2127332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pPr/>
              <a:t>29</a:t>
            </a:fld>
            <a:endParaRPr lang="it-IT" altLang="it-IT">
              <a:solidFill>
                <a:srgbClr val="000000"/>
              </a:solidFill>
            </a:endParaRPr>
          </a:p>
        </p:txBody>
      </p:sp>
    </p:spTree>
    <p:extLst>
      <p:ext uri="{BB962C8B-B14F-4D97-AF65-F5344CB8AC3E}">
        <p14:creationId xmlns:p14="http://schemas.microsoft.com/office/powerpoint/2010/main" val="2361864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A2D21D1-52E2-420B-B491-CFF6D7BB79FB}" type="slidenum">
              <a:rPr lang="en-US" smtClean="0"/>
              <a:pPr/>
              <a:t>37</a:t>
            </a:fld>
            <a:endParaRPr lang="en-US"/>
          </a:p>
        </p:txBody>
      </p:sp>
    </p:spTree>
    <p:extLst>
      <p:ext uri="{BB962C8B-B14F-4D97-AF65-F5344CB8AC3E}">
        <p14:creationId xmlns:p14="http://schemas.microsoft.com/office/powerpoint/2010/main" val="4041235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59D947B-7371-4B8D-8DDE-0BB6B85BB29D}" type="slidenum">
              <a:rPr kumimoji="0" lang="it-IT" altLang="it-IT"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it-IT" altLang="it-IT"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86854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pPr/>
              <a:t>42</a:t>
            </a:fld>
            <a:endParaRPr lang="it-IT" altLang="it-IT">
              <a:solidFill>
                <a:srgbClr val="000000"/>
              </a:solidFill>
            </a:endParaRPr>
          </a:p>
        </p:txBody>
      </p:sp>
    </p:spTree>
    <p:extLst>
      <p:ext uri="{BB962C8B-B14F-4D97-AF65-F5344CB8AC3E}">
        <p14:creationId xmlns:p14="http://schemas.microsoft.com/office/powerpoint/2010/main" val="963027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pPr/>
              <a:t>2</a:t>
            </a:fld>
            <a:endParaRPr lang="it-IT" altLang="it-IT">
              <a:solidFill>
                <a:srgbClr val="000000"/>
              </a:solidFill>
            </a:endParaRPr>
          </a:p>
        </p:txBody>
      </p:sp>
    </p:spTree>
    <p:extLst>
      <p:ext uri="{BB962C8B-B14F-4D97-AF65-F5344CB8AC3E}">
        <p14:creationId xmlns:p14="http://schemas.microsoft.com/office/powerpoint/2010/main" val="559515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spcBef>
                <a:spcPct val="0"/>
              </a:spcBef>
            </a:pPr>
            <a:r>
              <a:rPr lang="it-IT" altLang="x-none" sz="1200" dirty="0">
                <a:ea typeface="ＭＳ Ｐゴシック" charset="-128"/>
              </a:rPr>
              <a:t>Il processo di fatturazione verso la P.A può suddividersi idealmente in due fasi: </a:t>
            </a:r>
          </a:p>
          <a:p>
            <a:pPr>
              <a:lnSpc>
                <a:spcPct val="80000"/>
              </a:lnSpc>
              <a:spcBef>
                <a:spcPct val="0"/>
              </a:spcBef>
            </a:pPr>
            <a:r>
              <a:rPr lang="it-IT" altLang="x-none" sz="1200" dirty="0">
                <a:ea typeface="ＭＳ Ｐゴシック" charset="-128"/>
              </a:rPr>
              <a:t>1. </a:t>
            </a:r>
            <a:r>
              <a:rPr lang="it-IT" altLang="x-none" sz="1200" b="1" dirty="0">
                <a:ea typeface="ＭＳ Ｐゴシック" charset="-128"/>
              </a:rPr>
              <a:t>emissione/trasmissione della fattura alla P.A.</a:t>
            </a:r>
            <a:r>
              <a:rPr lang="it-IT" altLang="x-none" sz="1200" dirty="0">
                <a:ea typeface="ＭＳ Ｐゴシック" charset="-128"/>
              </a:rPr>
              <a:t> nel formato elettronico .xml previsto a partire dall’entrata in vigore de nuovo obbligo (6 giugno 2014 e 31 marzo 2015);</a:t>
            </a:r>
          </a:p>
          <a:p>
            <a:pPr>
              <a:lnSpc>
                <a:spcPct val="80000"/>
              </a:lnSpc>
              <a:spcBef>
                <a:spcPct val="0"/>
              </a:spcBef>
            </a:pPr>
            <a:r>
              <a:rPr lang="it-IT" altLang="x-none" sz="1200" dirty="0">
                <a:ea typeface="ＭＳ Ｐゴシック" charset="-128"/>
              </a:rPr>
              <a:t>2. obbligo di </a:t>
            </a:r>
            <a:r>
              <a:rPr lang="it-IT" altLang="x-none" sz="1200" b="1" dirty="0">
                <a:ea typeface="ＭＳ Ｐゴシック" charset="-128"/>
              </a:rPr>
              <a:t>conservazione elettronica della fattura</a:t>
            </a:r>
            <a:r>
              <a:rPr lang="it-IT" altLang="x-none" sz="1200" dirty="0">
                <a:ea typeface="ＭＳ Ｐゴシック" charset="-128"/>
              </a:rPr>
              <a:t> sia da parte dell’emittente che del ricevente. </a:t>
            </a:r>
          </a:p>
          <a:p>
            <a:pPr>
              <a:lnSpc>
                <a:spcPct val="90000"/>
              </a:lnSpc>
              <a:spcBef>
                <a:spcPct val="0"/>
              </a:spcBef>
            </a:pPr>
            <a:endParaRPr lang="it-IT" altLang="x-none" sz="1200" dirty="0">
              <a:ea typeface="ＭＳ Ｐゴシック" charset="-128"/>
            </a:endParaRPr>
          </a:p>
          <a:p>
            <a:pPr>
              <a:lnSpc>
                <a:spcPct val="90000"/>
              </a:lnSpc>
              <a:spcBef>
                <a:spcPct val="0"/>
              </a:spcBef>
            </a:pPr>
            <a:r>
              <a:rPr lang="it-IT" altLang="x-none" sz="1200" dirty="0">
                <a:ea typeface="ＭＳ Ｐゴシック" charset="-128"/>
              </a:rPr>
              <a:t>Le principali fonti di natura regolamentare della disciplina che regola la fatturazione/conservazione elettronica.</a:t>
            </a:r>
          </a:p>
          <a:p>
            <a:pPr>
              <a:lnSpc>
                <a:spcPct val="90000"/>
              </a:lnSpc>
              <a:spcBef>
                <a:spcPct val="0"/>
              </a:spcBef>
            </a:pPr>
            <a:r>
              <a:rPr lang="it-IT" altLang="x-none" sz="1200" dirty="0">
                <a:ea typeface="ＭＳ Ｐゴシック" charset="-128"/>
              </a:rPr>
              <a:t>Le principali novità introdotte riguardano: </a:t>
            </a:r>
          </a:p>
          <a:p>
            <a:pPr>
              <a:lnSpc>
                <a:spcPct val="90000"/>
              </a:lnSpc>
              <a:spcBef>
                <a:spcPct val="0"/>
              </a:spcBef>
            </a:pPr>
            <a:r>
              <a:rPr lang="it-IT" altLang="x-none" sz="1200" dirty="0">
                <a:ea typeface="ＭＳ Ｐゴシック" charset="-128"/>
              </a:rPr>
              <a:t>-</a:t>
            </a:r>
            <a:r>
              <a:rPr lang="it-IT" altLang="x-none" sz="1200" baseline="0" dirty="0">
                <a:ea typeface="ＭＳ Ｐゴシック" charset="-128"/>
              </a:rPr>
              <a:t> </a:t>
            </a:r>
            <a:r>
              <a:rPr lang="it-IT" altLang="x-none" sz="1200" dirty="0">
                <a:ea typeface="ＭＳ Ｐゴシック" charset="-128"/>
              </a:rPr>
              <a:t>la conservazione elettronica delle fatture, che dovrà essere effettuata, entro tre mesi dalla presentazione della dichiarazione dell’anno di riferimento e non più entro 15 giorni 	come era precedentemente previsto; </a:t>
            </a:r>
          </a:p>
          <a:p>
            <a:pPr>
              <a:lnSpc>
                <a:spcPct val="90000"/>
              </a:lnSpc>
              <a:spcBef>
                <a:spcPct val="0"/>
              </a:spcBef>
            </a:pPr>
            <a:r>
              <a:rPr lang="it-IT" altLang="x-none" sz="1200" dirty="0">
                <a:ea typeface="ＭＳ Ｐゴシック" charset="-128"/>
              </a:rPr>
              <a:t>-</a:t>
            </a:r>
            <a:r>
              <a:rPr lang="it-IT" altLang="x-none" sz="1200" baseline="0" dirty="0">
                <a:ea typeface="ＭＳ Ｐゴシック" charset="-128"/>
              </a:rPr>
              <a:t> </a:t>
            </a:r>
            <a:r>
              <a:rPr lang="it-IT" altLang="x-none" sz="1200" dirty="0">
                <a:ea typeface="ＭＳ Ｐゴシック" charset="-128"/>
              </a:rPr>
              <a:t>l’abrogazione dell’obbligo di invio dell’impronta dell’archivio informatico all’Agenzia delle Entrate; </a:t>
            </a:r>
          </a:p>
          <a:p>
            <a:pPr>
              <a:lnSpc>
                <a:spcPct val="90000"/>
              </a:lnSpc>
              <a:spcBef>
                <a:spcPct val="0"/>
              </a:spcBef>
            </a:pPr>
            <a:r>
              <a:rPr lang="it-IT" altLang="x-none" sz="1200" dirty="0">
                <a:ea typeface="ＭＳ Ｐゴシック" charset="-128"/>
              </a:rPr>
              <a:t>-</a:t>
            </a:r>
            <a:r>
              <a:rPr lang="it-IT" altLang="x-none" sz="1200" baseline="0" dirty="0">
                <a:ea typeface="ＭＳ Ｐゴシック" charset="-128"/>
              </a:rPr>
              <a:t> </a:t>
            </a:r>
            <a:r>
              <a:rPr lang="it-IT" altLang="x-none" sz="1200" dirty="0">
                <a:ea typeface="ＭＳ Ｐゴシック" charset="-128"/>
              </a:rPr>
              <a:t>il pagamento dell’imposta di bollo, da effettuarsi con il modello F24 telematico, entro 120 giorni dalla chiusura dell’esercizio e non più entro il 31 gennaio di ogni anno, senza 	necessità di effettuare alcuna ulteriore comunicazione. </a:t>
            </a: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pPr/>
              <a:t>43</a:t>
            </a:fld>
            <a:endParaRPr lang="it-IT" altLang="it-IT">
              <a:solidFill>
                <a:srgbClr val="000000"/>
              </a:solidFill>
            </a:endParaRPr>
          </a:p>
        </p:txBody>
      </p:sp>
    </p:spTree>
    <p:extLst>
      <p:ext uri="{BB962C8B-B14F-4D97-AF65-F5344CB8AC3E}">
        <p14:creationId xmlns:p14="http://schemas.microsoft.com/office/powerpoint/2010/main" val="79445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egnaposto immagine diapositiva 1"/>
          <p:cNvSpPr>
            <a:spLocks noGrp="1" noRot="1" noChangeAspect="1" noTextEdit="1"/>
          </p:cNvSpPr>
          <p:nvPr>
            <p:ph type="sldImg"/>
          </p:nvPr>
        </p:nvSpPr>
        <p:spPr bwMode="auto">
          <a:noFill/>
          <a:ln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3906"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it-IT" altLang="x-none">
                <a:latin typeface="Arial" charset="0"/>
                <a:ea typeface="ＭＳ Ｐゴシック" charset="-128"/>
              </a:rPr>
              <a:t>Le fatture elettroniche devono necessariamente essere conservate in formato elettronico, sia da parte dei fornitori emittenti, sia da parte delle PA. </a:t>
            </a:r>
          </a:p>
          <a:p>
            <a:pPr>
              <a:spcBef>
                <a:spcPct val="0"/>
              </a:spcBef>
            </a:pPr>
            <a:r>
              <a:rPr lang="it-IT" altLang="x-none">
                <a:latin typeface="Arial" charset="0"/>
                <a:ea typeface="ＭＳ Ｐゴシック" charset="-128"/>
              </a:rPr>
              <a:t>Il Decreto MEF 17 giugno 2014, richiamando l</a:t>
            </a:r>
            <a:r>
              <a:rPr lang="it-IT" altLang="x-none">
                <a:ea typeface="ＭＳ Ｐゴシック" charset="-128"/>
              </a:rPr>
              <a:t>’</a:t>
            </a:r>
            <a:r>
              <a:rPr lang="it-IT" altLang="x-none">
                <a:latin typeface="Arial" charset="0"/>
                <a:ea typeface="ＭＳ Ｐゴシック" charset="-128"/>
              </a:rPr>
              <a:t>art. 7, comma 4-ter, D.L. n. 357/94, ha previsto che la conservazione elettronica delle fatture debba avvenire entro </a:t>
            </a:r>
            <a:r>
              <a:rPr lang="it-IT" altLang="x-none" b="1">
                <a:latin typeface="Arial" charset="0"/>
                <a:ea typeface="ＭＳ Ｐゴシック" charset="-128"/>
              </a:rPr>
              <a:t>tre mesi dalla presentazione della dichiarazione</a:t>
            </a:r>
            <a:r>
              <a:rPr lang="it-IT" altLang="x-none">
                <a:latin typeface="Arial" charset="0"/>
                <a:ea typeface="ＭＳ Ｐゴシック" charset="-128"/>
              </a:rPr>
              <a:t>, e non pi</a:t>
            </a:r>
            <a:r>
              <a:rPr lang="it-IT" altLang="x-none">
                <a:ea typeface="ＭＳ Ｐゴシック" charset="-128"/>
              </a:rPr>
              <a:t>ù</a:t>
            </a:r>
            <a:r>
              <a:rPr lang="it-IT" altLang="x-none">
                <a:latin typeface="Arial" charset="0"/>
                <a:ea typeface="ＭＳ Ｐゴシック" charset="-128"/>
              </a:rPr>
              <a:t> con cadenza quindicinale come era precedentemente previsto.</a:t>
            </a:r>
          </a:p>
          <a:p>
            <a:pPr>
              <a:spcBef>
                <a:spcPct val="0"/>
              </a:spcBef>
            </a:pPr>
            <a:r>
              <a:rPr lang="it-IT" altLang="x-none">
                <a:latin typeface="Arial" charset="0"/>
                <a:ea typeface="ＭＳ Ｐゴシック" charset="-128"/>
              </a:rPr>
              <a:t>Il superamento del vincolo temporale dei 15 giorni rappresenta una forte </a:t>
            </a:r>
            <a:r>
              <a:rPr lang="it-IT" altLang="x-none">
                <a:ea typeface="ＭＳ Ｐゴシック" charset="-128"/>
              </a:rPr>
              <a:t>“</a:t>
            </a:r>
            <a:r>
              <a:rPr lang="it-IT" altLang="x-none">
                <a:latin typeface="Arial" charset="0"/>
                <a:ea typeface="ＭＳ Ｐゴシック" charset="-128"/>
              </a:rPr>
              <a:t>spinta</a:t>
            </a:r>
            <a:r>
              <a:rPr lang="it-IT" altLang="x-none">
                <a:ea typeface="ＭＳ Ｐゴシック" charset="-128"/>
              </a:rPr>
              <a:t>”</a:t>
            </a:r>
            <a:r>
              <a:rPr lang="it-IT" altLang="x-none">
                <a:latin typeface="Arial" charset="0"/>
                <a:ea typeface="ＭＳ Ｐゴシック" charset="-128"/>
              </a:rPr>
              <a:t> alla conservazione elettronica dei documenti, non soltanto nei rapporti con la PA, ma anche nei rapporti tra soggetti privati.</a:t>
            </a:r>
          </a:p>
          <a:p>
            <a:pPr>
              <a:spcBef>
                <a:spcPct val="0"/>
              </a:spcBef>
            </a:pPr>
            <a:endParaRPr lang="it-IT" altLang="x-none">
              <a:latin typeface="Arial" charset="0"/>
              <a:ea typeface="ＭＳ Ｐゴシック" charset="-128"/>
            </a:endParaRPr>
          </a:p>
        </p:txBody>
      </p:sp>
      <p:sp>
        <p:nvSpPr>
          <p:cNvPr id="123907"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eaLnBrk="0" fontAlgn="base" hangingPunct="0">
              <a:spcBef>
                <a:spcPct val="0"/>
              </a:spcBef>
              <a:spcAft>
                <a:spcPct val="0"/>
              </a:spcAft>
              <a:defRPr sz="2400">
                <a:solidFill>
                  <a:schemeClr val="tx1"/>
                </a:solidFill>
                <a:latin typeface="Arial" charset="0"/>
                <a:ea typeface="ＭＳ Ｐゴシック" charset="-128"/>
              </a:defRPr>
            </a:lvl6pPr>
            <a:lvl7pPr eaLnBrk="0" fontAlgn="base" hangingPunct="0">
              <a:spcBef>
                <a:spcPct val="0"/>
              </a:spcBef>
              <a:spcAft>
                <a:spcPct val="0"/>
              </a:spcAft>
              <a:defRPr sz="2400">
                <a:solidFill>
                  <a:schemeClr val="tx1"/>
                </a:solidFill>
                <a:latin typeface="Arial" charset="0"/>
                <a:ea typeface="ＭＳ Ｐゴシック" charset="-128"/>
              </a:defRPr>
            </a:lvl7pPr>
            <a:lvl8pPr eaLnBrk="0" fontAlgn="base" hangingPunct="0">
              <a:spcBef>
                <a:spcPct val="0"/>
              </a:spcBef>
              <a:spcAft>
                <a:spcPct val="0"/>
              </a:spcAft>
              <a:defRPr sz="2400">
                <a:solidFill>
                  <a:schemeClr val="tx1"/>
                </a:solidFill>
                <a:latin typeface="Arial" charset="0"/>
                <a:ea typeface="ＭＳ Ｐゴシック" charset="-128"/>
              </a:defRPr>
            </a:lvl8pPr>
            <a:lvl9pPr eaLnBrk="0" fontAlgn="base" hangingPunct="0">
              <a:spcBef>
                <a:spcPct val="0"/>
              </a:spcBef>
              <a:spcAft>
                <a:spcPct val="0"/>
              </a:spcAft>
              <a:defRPr sz="2400">
                <a:solidFill>
                  <a:schemeClr val="tx1"/>
                </a:solidFill>
                <a:latin typeface="Arial" charset="0"/>
                <a:ea typeface="ＭＳ Ｐゴシック" charset="-128"/>
              </a:defRPr>
            </a:lvl9pPr>
          </a:lstStyle>
          <a:p>
            <a:fld id="{214A2B31-C289-2745-847F-3859EFC59FAF}" type="slidenum">
              <a:rPr lang="it-IT" altLang="x-none" sz="1200"/>
              <a:pPr/>
              <a:t>44</a:t>
            </a:fld>
            <a:endParaRPr lang="it-IT" altLang="x-none" sz="1200"/>
          </a:p>
        </p:txBody>
      </p:sp>
    </p:spTree>
    <p:extLst>
      <p:ext uri="{BB962C8B-B14F-4D97-AF65-F5344CB8AC3E}">
        <p14:creationId xmlns:p14="http://schemas.microsoft.com/office/powerpoint/2010/main" val="3288043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egnaposto immagine diapositiva 1"/>
          <p:cNvSpPr>
            <a:spLocks noGrp="1" noRot="1" noChangeAspect="1" noTextEdit="1"/>
          </p:cNvSpPr>
          <p:nvPr>
            <p:ph type="sldImg"/>
          </p:nvPr>
        </p:nvSpPr>
        <p:spPr bwMode="auto">
          <a:noFill/>
          <a:ln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5954"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it-IT" altLang="x-none" sz="1100">
                <a:ea typeface="ＭＳ Ｐゴシック" charset="-128"/>
              </a:rPr>
              <a:t>La conservazione delle fatture deve essere tenuta in maniera ordinata al fine di permettere una facile comprensione per l’utilizzatore. Ne deriva il </a:t>
            </a:r>
            <a:r>
              <a:rPr lang="it-IT" altLang="x-none" sz="1100" b="1">
                <a:ea typeface="ＭＳ Ｐゴシック" charset="-128"/>
              </a:rPr>
              <a:t>principio di omogeneità</a:t>
            </a:r>
            <a:r>
              <a:rPr lang="it-IT" altLang="x-none" sz="1100">
                <a:ea typeface="ＭＳ Ｐゴシック" charset="-128"/>
              </a:rPr>
              <a:t> secondo il quale se il contribuente opta per un periodo d’imposta per l’archiviazione di una determinata tipologia di documenti  (es. fatture di vendita, fatture d’acquisto, ecc..) o in formato digitale o in formato analogico (cartaceo) deve mantenere tale sistema per tutto il periodo d’imposta.</a:t>
            </a:r>
          </a:p>
          <a:p>
            <a:pPr>
              <a:spcBef>
                <a:spcPct val="0"/>
              </a:spcBef>
            </a:pPr>
            <a:r>
              <a:rPr lang="it-IT" altLang="x-none" sz="1100">
                <a:ea typeface="ＭＳ Ｐゴシック" charset="-128"/>
              </a:rPr>
              <a:t>Con l’avvento della fatturazione elettronica la necessità di conservazione può essere messa in crisi dal fatto che per le fatture elettroniche la conservazione digitale è obbligatoria mentre per le fatture analogiche la conservazione sostitutiva rimane facoltativa.</a:t>
            </a:r>
          </a:p>
          <a:p>
            <a:pPr>
              <a:spcBef>
                <a:spcPct val="0"/>
              </a:spcBef>
            </a:pPr>
            <a:r>
              <a:rPr lang="it-IT" altLang="x-none" sz="1100">
                <a:ea typeface="ＭＳ Ｐゴシック" charset="-128"/>
              </a:rPr>
              <a:t>Pertanto, qualora vi sia compresenza di documenti analogici e fatture elettroniche, il contribuente che intende adempiere agli obblighi di conservazione elettronica per le fatture digitali (obbligatoria) senza coinvolgere in tale tipo di conservazione tutte le fatture di uno stesso ciclo (fatture emesse e fatture di acquisto) dovrà provvedere ad istituire, per ciascun ciclo, due registri sezionali, uno per le fatture analogiche ed uno per le fatture elettroniche.</a:t>
            </a:r>
          </a:p>
          <a:p>
            <a:pPr>
              <a:spcBef>
                <a:spcPct val="0"/>
              </a:spcBef>
            </a:pPr>
            <a:r>
              <a:rPr lang="it-IT" altLang="x-none" sz="1100">
                <a:ea typeface="ＭＳ Ｐゴシック" charset="-128"/>
              </a:rPr>
              <a:t> </a:t>
            </a:r>
          </a:p>
          <a:p>
            <a:pPr>
              <a:spcBef>
                <a:spcPct val="0"/>
              </a:spcBef>
            </a:pPr>
            <a:r>
              <a:rPr lang="it-IT" altLang="x-none" sz="1100">
                <a:ea typeface="ＭＳ Ｐゴシック" charset="-128"/>
              </a:rPr>
              <a:t>In sede di conservazione, per garantire il concetto di omogeneità e ordinata contabilità sarà quindi possibile utilizzare due registri sezionali uno per le fatture cartacee e l’altro per le fatture elettroniche e conservare in modo distinto: le fatture elettroniche (conservazione elettronica per obbligo); quelle analogiche (per le quali il contribuente avrà la facoltà di scegliere il tipo di conservazione).</a:t>
            </a:r>
          </a:p>
          <a:p>
            <a:pPr>
              <a:spcBef>
                <a:spcPct val="0"/>
              </a:spcBef>
            </a:pPr>
            <a:r>
              <a:rPr lang="it-IT" altLang="x-none" sz="1100">
                <a:ea typeface="ＭＳ Ｐゴシック" charset="-128"/>
              </a:rPr>
              <a:t> </a:t>
            </a:r>
          </a:p>
          <a:p>
            <a:pPr>
              <a:spcBef>
                <a:spcPct val="0"/>
              </a:spcBef>
            </a:pPr>
            <a:endParaRPr lang="it-IT" altLang="x-none" sz="1100">
              <a:ea typeface="ＭＳ Ｐゴシック" charset="-128"/>
            </a:endParaRPr>
          </a:p>
        </p:txBody>
      </p:sp>
      <p:sp>
        <p:nvSpPr>
          <p:cNvPr id="125955"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eaLnBrk="0" fontAlgn="base" hangingPunct="0">
              <a:spcBef>
                <a:spcPct val="0"/>
              </a:spcBef>
              <a:spcAft>
                <a:spcPct val="0"/>
              </a:spcAft>
              <a:defRPr sz="2400">
                <a:solidFill>
                  <a:schemeClr val="tx1"/>
                </a:solidFill>
                <a:latin typeface="Arial" charset="0"/>
                <a:ea typeface="ＭＳ Ｐゴシック" charset="-128"/>
              </a:defRPr>
            </a:lvl6pPr>
            <a:lvl7pPr eaLnBrk="0" fontAlgn="base" hangingPunct="0">
              <a:spcBef>
                <a:spcPct val="0"/>
              </a:spcBef>
              <a:spcAft>
                <a:spcPct val="0"/>
              </a:spcAft>
              <a:defRPr sz="2400">
                <a:solidFill>
                  <a:schemeClr val="tx1"/>
                </a:solidFill>
                <a:latin typeface="Arial" charset="0"/>
                <a:ea typeface="ＭＳ Ｐゴシック" charset="-128"/>
              </a:defRPr>
            </a:lvl7pPr>
            <a:lvl8pPr eaLnBrk="0" fontAlgn="base" hangingPunct="0">
              <a:spcBef>
                <a:spcPct val="0"/>
              </a:spcBef>
              <a:spcAft>
                <a:spcPct val="0"/>
              </a:spcAft>
              <a:defRPr sz="2400">
                <a:solidFill>
                  <a:schemeClr val="tx1"/>
                </a:solidFill>
                <a:latin typeface="Arial" charset="0"/>
                <a:ea typeface="ＭＳ Ｐゴシック" charset="-128"/>
              </a:defRPr>
            </a:lvl8pPr>
            <a:lvl9pPr eaLnBrk="0" fontAlgn="base" hangingPunct="0">
              <a:spcBef>
                <a:spcPct val="0"/>
              </a:spcBef>
              <a:spcAft>
                <a:spcPct val="0"/>
              </a:spcAft>
              <a:defRPr sz="2400">
                <a:solidFill>
                  <a:schemeClr val="tx1"/>
                </a:solidFill>
                <a:latin typeface="Arial" charset="0"/>
                <a:ea typeface="ＭＳ Ｐゴシック" charset="-128"/>
              </a:defRPr>
            </a:lvl9pPr>
          </a:lstStyle>
          <a:p>
            <a:fld id="{515CD41A-A693-F84C-8436-6262DA0AFF6F}" type="slidenum">
              <a:rPr lang="it-IT" altLang="x-none" sz="1200"/>
              <a:pPr/>
              <a:t>45</a:t>
            </a:fld>
            <a:endParaRPr lang="it-IT" altLang="x-none" sz="1200"/>
          </a:p>
        </p:txBody>
      </p:sp>
    </p:spTree>
    <p:extLst>
      <p:ext uri="{BB962C8B-B14F-4D97-AF65-F5344CB8AC3E}">
        <p14:creationId xmlns:p14="http://schemas.microsoft.com/office/powerpoint/2010/main" val="644383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90000"/>
              </a:lnSpc>
              <a:spcBef>
                <a:spcPct val="0"/>
              </a:spcBef>
            </a:pPr>
            <a:r>
              <a:rPr lang="it-IT" altLang="x-none" sz="1200" dirty="0">
                <a:ea typeface="ＭＳ Ｐゴシック" charset="-128"/>
              </a:rPr>
              <a:t>Il D. </a:t>
            </a:r>
            <a:r>
              <a:rPr lang="it-IT" altLang="x-none" sz="1200" dirty="0" err="1">
                <a:ea typeface="ＭＳ Ｐゴシック" charset="-128"/>
              </a:rPr>
              <a:t>Lgs</a:t>
            </a:r>
            <a:r>
              <a:rPr lang="it-IT" altLang="x-none" sz="1200" dirty="0">
                <a:ea typeface="ＭＳ Ｐゴシック" charset="-128"/>
              </a:rPr>
              <a:t> n. 82/2005</a:t>
            </a:r>
            <a:r>
              <a:rPr lang="it-IT" dirty="0">
                <a:latin typeface="Calibri" pitchFamily="34" charset="0"/>
              </a:rPr>
              <a:t>, poi modificato dal </a:t>
            </a:r>
            <a:r>
              <a:rPr lang="it-IT" altLang="x-none" dirty="0">
                <a:latin typeface="Arial" charset="0"/>
                <a:ea typeface="ＭＳ Ｐゴシック" charset="-128"/>
              </a:rPr>
              <a:t>D.lgs. </a:t>
            </a:r>
            <a:r>
              <a:rPr lang="it-IT" altLang="x-none" dirty="0">
                <a:latin typeface="Calibri" pitchFamily="34" charset="0"/>
                <a:ea typeface="+mn-ea"/>
              </a:rPr>
              <a:t>n</a:t>
            </a:r>
            <a:r>
              <a:rPr lang="it-IT" dirty="0">
                <a:latin typeface="Calibri" pitchFamily="34" charset="0"/>
              </a:rPr>
              <a:t>.179 del 26 agosto 2016,</a:t>
            </a:r>
            <a:r>
              <a:rPr lang="it-IT" altLang="x-none" sz="1200" dirty="0">
                <a:ea typeface="ＭＳ Ｐゴシック" charset="-128"/>
              </a:rPr>
              <a:t> distingue quattro tipologie o versioni di firma elettronica, tutte finalizzate all’identificazione del documento e del soggetto emittente, ma con un grado di sicurezza diverso. In particolare: </a:t>
            </a:r>
          </a:p>
          <a:p>
            <a:pPr algn="just">
              <a:lnSpc>
                <a:spcPct val="90000"/>
              </a:lnSpc>
              <a:spcBef>
                <a:spcPct val="0"/>
              </a:spcBef>
            </a:pPr>
            <a:r>
              <a:rPr lang="it-IT" altLang="x-none" sz="1200" dirty="0">
                <a:ea typeface="ＭＳ Ｐゴシック" charset="-128"/>
              </a:rPr>
              <a:t>1. </a:t>
            </a:r>
            <a:r>
              <a:rPr lang="it-IT" altLang="x-none" sz="1200" b="1" dirty="0">
                <a:ea typeface="ＭＳ Ｐゴシック" charset="-128"/>
              </a:rPr>
              <a:t>firma elettronica</a:t>
            </a:r>
            <a:r>
              <a:rPr lang="it-IT" altLang="x-none" sz="1200" dirty="0">
                <a:ea typeface="ＭＳ Ｐゴシック" charset="-128"/>
              </a:rPr>
              <a:t>: è definita come “l’insieme di dati in forma elettronica, allegati oppure connessi tramite associazione logica ad altri dati elettronici, utilizzati come metodo di identificazione informatica”. L’efficacia probatorio è valutata dal giudice caso per caso. Gli esempi più conosciuti sono costituiti dal Pin abbinato a una carta magnetica (per esempio bancomat) alle credenziali di accesso costituite da utente e password. </a:t>
            </a:r>
          </a:p>
          <a:p>
            <a:pPr algn="just">
              <a:lnSpc>
                <a:spcPct val="90000"/>
              </a:lnSpc>
              <a:spcBef>
                <a:spcPct val="0"/>
              </a:spcBef>
            </a:pPr>
            <a:r>
              <a:rPr lang="it-IT" altLang="x-none" sz="1200" dirty="0">
                <a:ea typeface="ＭＳ Ｐゴシック" charset="-128"/>
              </a:rPr>
              <a:t>2. </a:t>
            </a:r>
            <a:r>
              <a:rPr lang="it-IT" altLang="x-none" sz="1200" b="1" dirty="0">
                <a:ea typeface="ＭＳ Ｐゴシック" charset="-128"/>
              </a:rPr>
              <a:t>firma elettronica avanzata</a:t>
            </a:r>
            <a:r>
              <a:rPr lang="it-IT" altLang="x-none" sz="1200" dirty="0">
                <a:ea typeface="ＭＳ Ｐゴシック" charset="-128"/>
              </a:rPr>
              <a:t>: firma elettronica ottenuta attraverso una procedura informatica che garantisce la connessione univoca al firmatario e la sua univoca identificazione, creata con mezzi sui quali il firmatario può conservare un controllo esclusivo e collegata ai dati ai quali si riferisce in modo da consentire di rilevare se i dati stessi siano stati successivamente modificati. Un esempio è costituito dalla firma su </a:t>
            </a:r>
            <a:r>
              <a:rPr lang="it-IT" altLang="x-none" sz="1200" dirty="0" err="1">
                <a:ea typeface="ＭＳ Ｐゴシック" charset="-128"/>
              </a:rPr>
              <a:t>tablet</a:t>
            </a:r>
            <a:r>
              <a:rPr lang="it-IT" altLang="x-none" sz="1200" dirty="0">
                <a:ea typeface="ＭＳ Ｐゴシック" charset="-128"/>
              </a:rPr>
              <a:t>. L’efficacia probatoria è assimilabile alla forma scritta tranne che per i contratti immobiliari.</a:t>
            </a:r>
          </a:p>
          <a:p>
            <a:pPr algn="just">
              <a:lnSpc>
                <a:spcPct val="90000"/>
              </a:lnSpc>
              <a:spcBef>
                <a:spcPct val="0"/>
              </a:spcBef>
            </a:pPr>
            <a:r>
              <a:rPr lang="it-IT" altLang="x-none" sz="1200" dirty="0">
                <a:ea typeface="ＭＳ Ｐゴシック" charset="-128"/>
              </a:rPr>
              <a:t>3. </a:t>
            </a:r>
            <a:r>
              <a:rPr lang="it-IT" altLang="x-none" sz="1200" b="1" dirty="0">
                <a:ea typeface="ＭＳ Ｐゴシック" charset="-128"/>
              </a:rPr>
              <a:t>firma elettronica qualificata</a:t>
            </a:r>
            <a:r>
              <a:rPr lang="it-IT" altLang="x-none" sz="1200" dirty="0">
                <a:ea typeface="ＭＳ Ｐゴシック" charset="-128"/>
              </a:rPr>
              <a:t>: è una firma elettronica avanzata basata su un certificato qualificato e creata mediante un dispositivo sicuro per la creazione della firma. Si applica con </a:t>
            </a:r>
            <a:r>
              <a:rPr lang="it-IT" altLang="x-none" sz="1200" dirty="0" err="1">
                <a:ea typeface="ＭＳ Ｐゴシック" charset="-128"/>
              </a:rPr>
              <a:t>smart</a:t>
            </a:r>
            <a:r>
              <a:rPr lang="it-IT" altLang="x-none" sz="1200" dirty="0">
                <a:ea typeface="ＭＳ Ｐゴシック" charset="-128"/>
              </a:rPr>
              <a:t> card e </a:t>
            </a:r>
            <a:r>
              <a:rPr lang="it-IT" altLang="x-none" sz="1200" dirty="0" err="1">
                <a:ea typeface="ＭＳ Ｐゴシック" charset="-128"/>
              </a:rPr>
              <a:t>token</a:t>
            </a:r>
            <a:r>
              <a:rPr lang="it-IT" altLang="x-none" sz="1200" dirty="0">
                <a:ea typeface="ＭＳ Ｐゴシック" charset="-128"/>
              </a:rPr>
              <a:t> e l’efficacia probatoria è quella della scrittura privata e vale fino a prova contraria che deve essere resa dal presunto firmatario secondo cui l’utilizzo del dispositivo di firma non è riconducibile al titolare.;</a:t>
            </a:r>
          </a:p>
          <a:p>
            <a:pPr algn="just">
              <a:lnSpc>
                <a:spcPct val="90000"/>
              </a:lnSpc>
              <a:spcBef>
                <a:spcPct val="0"/>
              </a:spcBef>
            </a:pPr>
            <a:r>
              <a:rPr lang="it-IT" altLang="x-none" sz="1200" dirty="0">
                <a:ea typeface="ＭＳ Ｐゴシック" charset="-128"/>
              </a:rPr>
              <a:t>4. </a:t>
            </a:r>
            <a:r>
              <a:rPr lang="it-IT" altLang="x-none" sz="1200" b="1" dirty="0">
                <a:ea typeface="ＭＳ Ｐゴシック" charset="-128"/>
              </a:rPr>
              <a:t>firma digitale</a:t>
            </a:r>
            <a:r>
              <a:rPr lang="it-IT" altLang="x-none" sz="1200" dirty="0">
                <a:ea typeface="ＭＳ Ｐゴシック" charset="-128"/>
              </a:rPr>
              <a:t>: particolare tipo di firma elettronica qualificata basata su un sistema di chiavi asimmetriche a coppia, una pubblica e una privata, che consente al titolare tramite la chiave privata e al destinatario tramite la chiave pubblica, rispettivamente, di rendere manifesta e di verificare l’autenticità e l’integrità di un documento informatico o di un insieme di documenti informatici.</a:t>
            </a:r>
          </a:p>
          <a:p>
            <a:pPr algn="just">
              <a:lnSpc>
                <a:spcPct val="90000"/>
              </a:lnSpc>
              <a:spcBef>
                <a:spcPct val="0"/>
              </a:spcBef>
            </a:pPr>
            <a:r>
              <a:rPr lang="it-IT" altLang="x-none" sz="1200" dirty="0">
                <a:ea typeface="ＭＳ Ｐゴシック" charset="-128"/>
              </a:rPr>
              <a:t> </a:t>
            </a:r>
          </a:p>
          <a:p>
            <a:pPr algn="just">
              <a:lnSpc>
                <a:spcPct val="90000"/>
              </a:lnSpc>
              <a:spcBef>
                <a:spcPct val="0"/>
              </a:spcBef>
            </a:pPr>
            <a:r>
              <a:rPr lang="it-IT" altLang="x-none" sz="1200" dirty="0">
                <a:ea typeface="ＭＳ Ｐゴシック" charset="-128"/>
              </a:rPr>
              <a:t>Per la fatturazione elettronica è possibile utilizzare la firma digitale. La firma semplice e quella avanzata non sono ammesse.</a:t>
            </a:r>
            <a:endParaRPr lang="it-IT" altLang="it-IT" dirty="0">
              <a:latin typeface="Arial" panose="020B0604020202020204" pitchFamily="34" charset="0"/>
            </a:endParaRP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pPr/>
              <a:t>47</a:t>
            </a:fld>
            <a:endParaRPr lang="it-IT" altLang="it-IT">
              <a:solidFill>
                <a:srgbClr val="000000"/>
              </a:solidFill>
            </a:endParaRPr>
          </a:p>
        </p:txBody>
      </p:sp>
    </p:spTree>
    <p:extLst>
      <p:ext uri="{BB962C8B-B14F-4D97-AF65-F5344CB8AC3E}">
        <p14:creationId xmlns:p14="http://schemas.microsoft.com/office/powerpoint/2010/main" val="20551238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spcBef>
                <a:spcPct val="0"/>
              </a:spcBef>
            </a:pPr>
            <a:r>
              <a:rPr lang="it-IT" altLang="x-none" sz="1200" dirty="0">
                <a:ea typeface="ＭＳ Ｐゴシック" charset="-128"/>
              </a:rPr>
              <a:t>La </a:t>
            </a:r>
            <a:r>
              <a:rPr lang="it-IT" altLang="x-none" sz="1200" b="1" dirty="0">
                <a:ea typeface="ＭＳ Ｐゴシック" charset="-128"/>
              </a:rPr>
              <a:t>firma digitale</a:t>
            </a:r>
            <a:r>
              <a:rPr lang="it-IT" altLang="x-none" sz="1200" dirty="0">
                <a:ea typeface="ＭＳ Ｐゴシック" charset="-128"/>
              </a:rPr>
              <a:t> si fonda sul metodo conosciuto come a doppia chiave e garantisce la piena sicurezza in quanto per  generare una firma digitale è necessario utilizzare una coppia di chiavi digitali asimmetriche (una “privata” ed una “pubblica”) attribuite in maniera univoca al titolare: </a:t>
            </a:r>
          </a:p>
          <a:p>
            <a:pPr>
              <a:lnSpc>
                <a:spcPct val="80000"/>
              </a:lnSpc>
              <a:spcBef>
                <a:spcPct val="0"/>
              </a:spcBef>
            </a:pPr>
            <a:r>
              <a:rPr lang="it-IT" altLang="x-none" sz="1200" dirty="0">
                <a:ea typeface="ＭＳ Ｐゴシック" charset="-128"/>
              </a:rPr>
              <a:t>-	la chiave privata è conosciuta solo dal titolare ed è usata per generare la firma digitale da apporre al documento; </a:t>
            </a:r>
          </a:p>
          <a:p>
            <a:pPr>
              <a:lnSpc>
                <a:spcPct val="80000"/>
              </a:lnSpc>
              <a:spcBef>
                <a:spcPct val="0"/>
              </a:spcBef>
            </a:pPr>
            <a:r>
              <a:rPr lang="it-IT" altLang="x-none" sz="1200" dirty="0">
                <a:ea typeface="ＭＳ Ｐゴシック" charset="-128"/>
              </a:rPr>
              <a:t>-	la chiave da rendere pubblica è invece usata per verificare l’autenticità della firma. </a:t>
            </a:r>
          </a:p>
          <a:p>
            <a:pPr>
              <a:lnSpc>
                <a:spcPct val="80000"/>
              </a:lnSpc>
              <a:spcBef>
                <a:spcPct val="0"/>
              </a:spcBef>
            </a:pPr>
            <a:r>
              <a:rPr lang="it-IT" altLang="x-none" sz="1200" dirty="0">
                <a:ea typeface="ＭＳ Ｐゴシック" charset="-128"/>
              </a:rPr>
              <a:t> </a:t>
            </a:r>
          </a:p>
          <a:p>
            <a:pPr>
              <a:lnSpc>
                <a:spcPct val="80000"/>
              </a:lnSpc>
              <a:spcBef>
                <a:spcPct val="0"/>
              </a:spcBef>
            </a:pPr>
            <a:r>
              <a:rPr lang="it-IT" altLang="x-none" sz="1200" dirty="0">
                <a:ea typeface="ＭＳ Ｐゴシック" charset="-128"/>
              </a:rPr>
              <a:t>Una buona manutenzione della firma digitale prevede l’aggiornamento dei prodotti di firma e la verifica  delle firme digitali in uso.</a:t>
            </a:r>
          </a:p>
          <a:p>
            <a:pPr>
              <a:lnSpc>
                <a:spcPct val="80000"/>
              </a:lnSpc>
              <a:spcBef>
                <a:spcPct val="0"/>
              </a:spcBef>
            </a:pPr>
            <a:r>
              <a:rPr lang="it-IT" altLang="x-none" sz="1200" dirty="0">
                <a:ea typeface="ＭＳ Ｐゴシック" charset="-128"/>
              </a:rPr>
              <a:t>In relazione alla fatturazione elettronica verso la Pubblica amministrazione è necessario tener presenti ulteriori vincoli tecnici: </a:t>
            </a:r>
          </a:p>
          <a:p>
            <a:pPr>
              <a:lnSpc>
                <a:spcPct val="80000"/>
              </a:lnSpc>
              <a:spcBef>
                <a:spcPct val="0"/>
              </a:spcBef>
              <a:buFontTx/>
              <a:buChar char="-"/>
            </a:pPr>
            <a:r>
              <a:rPr lang="it-IT" altLang="x-none" sz="1200" dirty="0">
                <a:ea typeface="ＭＳ Ｐゴシック" charset="-128"/>
              </a:rPr>
              <a:t> 	il Sistema di Interscambio ammette solo determinati formati di firma, tra cui il formato .xml.p7m (tecnologia </a:t>
            </a:r>
            <a:r>
              <a:rPr lang="it-IT" altLang="x-none" sz="1200" dirty="0" err="1">
                <a:ea typeface="ＭＳ Ｐゴシック" charset="-128"/>
              </a:rPr>
              <a:t>CAdES</a:t>
            </a:r>
            <a:r>
              <a:rPr lang="it-IT" altLang="x-none" sz="1200" dirty="0">
                <a:ea typeface="ＭＳ Ｐゴシック" charset="-128"/>
              </a:rPr>
              <a:t>-BES (CMS Advanced Electronic </a:t>
            </a:r>
            <a:r>
              <a:rPr lang="it-IT" altLang="x-none" sz="1200" dirty="0" err="1">
                <a:ea typeface="ＭＳ Ｐゴシック" charset="-128"/>
              </a:rPr>
              <a:t>Signatures</a:t>
            </a:r>
            <a:r>
              <a:rPr lang="it-IT" altLang="x-none" sz="1200" dirty="0">
                <a:ea typeface="ＭＳ Ｐゴシック" charset="-128"/>
              </a:rPr>
              <a:t>), con struttura 	aderente alla specifica pubblica ETSI TS 101 733.</a:t>
            </a:r>
          </a:p>
          <a:p>
            <a:pPr>
              <a:lnSpc>
                <a:spcPct val="80000"/>
              </a:lnSpc>
              <a:spcBef>
                <a:spcPct val="0"/>
              </a:spcBef>
              <a:buFontTx/>
              <a:buChar char="-"/>
            </a:pPr>
            <a:r>
              <a:rPr lang="it-IT" altLang="x-none" sz="1200" dirty="0">
                <a:ea typeface="ＭＳ Ｐゴシック" charset="-128"/>
              </a:rPr>
              <a:t>  	L’altro formato si presenta con estensione .xml ed è legato alla tecnologia </a:t>
            </a:r>
            <a:r>
              <a:rPr lang="it-IT" altLang="x-none" sz="1200" dirty="0" err="1">
                <a:ea typeface="ＭＳ Ｐゴシック" charset="-128"/>
              </a:rPr>
              <a:t>XAdES</a:t>
            </a:r>
            <a:r>
              <a:rPr lang="it-IT" altLang="x-none" sz="1200" dirty="0">
                <a:ea typeface="ＭＳ Ｐゴシック" charset="-128"/>
              </a:rPr>
              <a:t>-BES (XML Advanced Electronic </a:t>
            </a:r>
            <a:r>
              <a:rPr lang="it-IT" altLang="x-none" sz="1200" dirty="0" err="1">
                <a:ea typeface="ＭＳ Ｐゴシック" charset="-128"/>
              </a:rPr>
              <a:t>Signatures</a:t>
            </a:r>
            <a:r>
              <a:rPr lang="it-IT" altLang="x-none" sz="1200" dirty="0">
                <a:ea typeface="ＭＳ Ｐゴシック" charset="-128"/>
              </a:rPr>
              <a:t>), con struttura aderente alla specifica pubblica ETSI 	TS 101 903.</a:t>
            </a:r>
          </a:p>
          <a:p>
            <a:pPr>
              <a:lnSpc>
                <a:spcPct val="80000"/>
              </a:lnSpc>
              <a:spcBef>
                <a:spcPct val="0"/>
              </a:spcBef>
            </a:pPr>
            <a:r>
              <a:rPr lang="it-IT" altLang="x-none" sz="1200" dirty="0">
                <a:ea typeface="ＭＳ Ｐゴシック" charset="-128"/>
              </a:rPr>
              <a:t>Altro aspetto da considerare è il software di firma (per esempio DIKE) che deve poter valorizzare anche il parametro “</a:t>
            </a:r>
            <a:r>
              <a:rPr lang="it-IT" altLang="x-none" sz="1200" dirty="0" err="1">
                <a:ea typeface="ＭＳ Ｐゴシック" charset="-128"/>
              </a:rPr>
              <a:t>signing</a:t>
            </a:r>
            <a:r>
              <a:rPr lang="it-IT" altLang="x-none" sz="1200" dirty="0">
                <a:ea typeface="ＭＳ Ｐゴシック" charset="-128"/>
              </a:rPr>
              <a:t> time”, e il “time zone”, che riporta la data e l’ora, e assume il significato di riferimento temporale. </a:t>
            </a:r>
          </a:p>
          <a:p>
            <a:pPr>
              <a:lnSpc>
                <a:spcPct val="80000"/>
              </a:lnSpc>
              <a:spcBef>
                <a:spcPct val="0"/>
              </a:spcBef>
            </a:pPr>
            <a:r>
              <a:rPr lang="it-IT" altLang="x-none" sz="1200" dirty="0">
                <a:ea typeface="ＭＳ Ｐゴシック" charset="-128"/>
              </a:rPr>
              <a:t>La firma digitale è distribuita dagli enti accreditati autorizzati dall’Agenzia per l’Italia Digitale. L’elenco è riportato sul sito: </a:t>
            </a:r>
            <a:r>
              <a:rPr lang="it-IT" altLang="x-none" sz="1200" u="sng" dirty="0">
                <a:ea typeface="ＭＳ Ｐゴシック" charset="-128"/>
                <a:hlinkClick r:id="rId3"/>
              </a:rPr>
              <a:t>www.agid.gov.it</a:t>
            </a:r>
            <a:r>
              <a:rPr lang="it-IT" altLang="x-none" sz="1200" dirty="0">
                <a:ea typeface="ＭＳ Ｐゴシック" charset="-128"/>
              </a:rPr>
              <a:t>.</a:t>
            </a:r>
            <a:endParaRPr lang="it-IT" altLang="it-IT" dirty="0">
              <a:latin typeface="Arial" panose="020B0604020202020204" pitchFamily="34" charset="0"/>
            </a:endParaRP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pPr/>
              <a:t>49</a:t>
            </a:fld>
            <a:endParaRPr lang="it-IT" altLang="it-IT">
              <a:solidFill>
                <a:srgbClr val="000000"/>
              </a:solidFill>
            </a:endParaRPr>
          </a:p>
        </p:txBody>
      </p:sp>
    </p:spTree>
    <p:extLst>
      <p:ext uri="{BB962C8B-B14F-4D97-AF65-F5344CB8AC3E}">
        <p14:creationId xmlns:p14="http://schemas.microsoft.com/office/powerpoint/2010/main" val="573005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ct val="0"/>
              </a:spcBef>
            </a:pPr>
            <a:r>
              <a:rPr lang="it-IT" altLang="x-none" dirty="0">
                <a:latin typeface="Arial" charset="0"/>
                <a:ea typeface="ＭＳ Ｐゴシック" charset="-128"/>
              </a:rPr>
              <a:t>Il </a:t>
            </a:r>
            <a:r>
              <a:rPr lang="it-IT" altLang="x-none" b="1" dirty="0">
                <a:latin typeface="Arial" charset="0"/>
                <a:ea typeface="ＭＳ Ｐゴシック" charset="-128"/>
              </a:rPr>
              <a:t>riferimento temporale</a:t>
            </a:r>
            <a:r>
              <a:rPr lang="it-IT" altLang="x-none" dirty="0">
                <a:latin typeface="Arial" charset="0"/>
                <a:ea typeface="ＭＳ Ｐゴシック" charset="-128"/>
              </a:rPr>
              <a:t> fissa la data l</a:t>
            </a:r>
            <a:r>
              <a:rPr lang="it-IT" altLang="x-none" dirty="0">
                <a:ea typeface="ＭＳ Ｐゴシック" charset="-128"/>
              </a:rPr>
              <a:t>’</a:t>
            </a:r>
            <a:r>
              <a:rPr lang="it-IT" altLang="x-none" dirty="0">
                <a:latin typeface="Arial" charset="0"/>
                <a:ea typeface="ＭＳ Ｐゴシック" charset="-128"/>
              </a:rPr>
              <a:t>ora di formazione del documento elettronico e la </a:t>
            </a:r>
            <a:r>
              <a:rPr lang="it-IT" altLang="x-none" dirty="0" err="1">
                <a:latin typeface="Arial" charset="0"/>
                <a:ea typeface="ＭＳ Ｐゴシック" charset="-128"/>
              </a:rPr>
              <a:t>definzione</a:t>
            </a:r>
            <a:r>
              <a:rPr lang="it-IT" altLang="x-none" dirty="0">
                <a:latin typeface="Arial" charset="0"/>
                <a:ea typeface="ＭＳ Ｐゴシック" charset="-128"/>
              </a:rPr>
              <a:t> viene fornita dall</a:t>
            </a:r>
            <a:r>
              <a:rPr lang="it-IT" altLang="x-none" dirty="0">
                <a:ea typeface="ＭＳ Ｐゴシック" charset="-128"/>
              </a:rPr>
              <a:t>’</a:t>
            </a:r>
            <a:r>
              <a:rPr lang="it-IT" altLang="x-none" dirty="0">
                <a:latin typeface="Arial" charset="0"/>
                <a:ea typeface="ＭＳ Ｐゴシック" charset="-128"/>
              </a:rPr>
              <a:t>Allegato 1 del D.P.C.M. 3 dicembre 2013 secondo cui il riferimento temporale </a:t>
            </a:r>
            <a:r>
              <a:rPr lang="it-IT" altLang="x-none" dirty="0">
                <a:ea typeface="ＭＳ Ｐゴシック" charset="-128"/>
              </a:rPr>
              <a:t>è</a:t>
            </a:r>
            <a:r>
              <a:rPr lang="it-IT" altLang="x-none" dirty="0">
                <a:latin typeface="Arial" charset="0"/>
                <a:ea typeface="ＭＳ Ｐゴシック" charset="-128"/>
              </a:rPr>
              <a:t> una </a:t>
            </a:r>
            <a:r>
              <a:rPr lang="it-IT" altLang="x-none" i="1" dirty="0">
                <a:ea typeface="ＭＳ Ｐゴシック" charset="-128"/>
              </a:rPr>
              <a:t>“</a:t>
            </a:r>
            <a:r>
              <a:rPr lang="it-IT" altLang="x-none" i="1" dirty="0">
                <a:latin typeface="Arial" charset="0"/>
                <a:ea typeface="ＭＳ Ｐゴシック" charset="-128"/>
              </a:rPr>
              <a:t>informazione contenente la data e l</a:t>
            </a:r>
            <a:r>
              <a:rPr lang="it-IT" altLang="x-none" i="1" dirty="0">
                <a:ea typeface="ＭＳ Ｐゴシック" charset="-128"/>
              </a:rPr>
              <a:t>’</a:t>
            </a:r>
            <a:r>
              <a:rPr lang="it-IT" altLang="x-none" i="1" dirty="0">
                <a:latin typeface="Arial" charset="0"/>
                <a:ea typeface="ＭＳ Ｐゴシック" charset="-128"/>
              </a:rPr>
              <a:t>ora con riferimento al Tempo Universale Coordinato (UTC), della cui apposizione </a:t>
            </a:r>
            <a:r>
              <a:rPr lang="it-IT" altLang="x-none" i="1" dirty="0">
                <a:ea typeface="ＭＳ Ｐゴシック" charset="-128"/>
              </a:rPr>
              <a:t>è</a:t>
            </a:r>
            <a:r>
              <a:rPr lang="it-IT" altLang="x-none" i="1" dirty="0">
                <a:latin typeface="Arial" charset="0"/>
                <a:ea typeface="ＭＳ Ｐゴシック" charset="-128"/>
              </a:rPr>
              <a:t> responsabile il soggetto che forma il documento</a:t>
            </a:r>
            <a:r>
              <a:rPr lang="it-IT" altLang="x-none" i="1" dirty="0">
                <a:ea typeface="ＭＳ Ｐゴシック" charset="-128"/>
              </a:rPr>
              <a:t>”</a:t>
            </a:r>
            <a:r>
              <a:rPr lang="it-IT" altLang="x-none" dirty="0">
                <a:latin typeface="Arial" charset="0"/>
                <a:ea typeface="ＭＳ Ｐゴシック" charset="-128"/>
              </a:rPr>
              <a:t>. </a:t>
            </a:r>
          </a:p>
          <a:p>
            <a:pPr algn="just">
              <a:spcBef>
                <a:spcPct val="0"/>
              </a:spcBef>
            </a:pPr>
            <a:r>
              <a:rPr lang="it-IT" altLang="x-none" dirty="0">
                <a:latin typeface="Arial" charset="0"/>
                <a:ea typeface="ＭＳ Ｐゴシック" charset="-128"/>
              </a:rPr>
              <a:t>Per  </a:t>
            </a:r>
            <a:r>
              <a:rPr lang="it-IT" altLang="x-none" dirty="0">
                <a:ea typeface="ＭＳ Ｐゴシック" charset="-128"/>
              </a:rPr>
              <a:t>“</a:t>
            </a:r>
            <a:r>
              <a:rPr lang="it-IT" altLang="x-none" dirty="0">
                <a:latin typeface="Arial" charset="0"/>
                <a:ea typeface="ＭＳ Ｐゴシック" charset="-128"/>
              </a:rPr>
              <a:t>Tempo Universale Coordinato</a:t>
            </a:r>
            <a:r>
              <a:rPr lang="it-IT" altLang="x-none" dirty="0">
                <a:ea typeface="ＭＳ Ｐゴシック" charset="-128"/>
              </a:rPr>
              <a:t>”</a:t>
            </a:r>
            <a:r>
              <a:rPr lang="it-IT" altLang="x-none" dirty="0">
                <a:latin typeface="Arial" charset="0"/>
                <a:ea typeface="ＭＳ Ｐゴシック" charset="-128"/>
              </a:rPr>
              <a:t> dobbiamo intendere l</a:t>
            </a:r>
            <a:r>
              <a:rPr lang="it-IT" altLang="x-none" dirty="0">
                <a:ea typeface="ＭＳ Ｐゴシック" charset="-128"/>
              </a:rPr>
              <a:t>’</a:t>
            </a:r>
            <a:r>
              <a:rPr lang="it-IT" altLang="x-none" dirty="0">
                <a:latin typeface="Arial" charset="0"/>
                <a:ea typeface="ＭＳ Ｐゴシック" charset="-128"/>
              </a:rPr>
              <a:t>orario del meridiano </a:t>
            </a:r>
            <a:r>
              <a:rPr lang="it-IT" altLang="x-none" dirty="0">
                <a:ea typeface="ＭＳ Ｐゴシック" charset="-128"/>
              </a:rPr>
              <a:t>“</a:t>
            </a:r>
            <a:r>
              <a:rPr lang="it-IT" altLang="x-none" dirty="0">
                <a:latin typeface="Arial" charset="0"/>
                <a:ea typeface="ＭＳ Ｐゴシック" charset="-128"/>
              </a:rPr>
              <a:t>0</a:t>
            </a:r>
            <a:r>
              <a:rPr lang="it-IT" altLang="x-none" dirty="0">
                <a:ea typeface="ＭＳ Ｐゴシック" charset="-128"/>
              </a:rPr>
              <a:t>”</a:t>
            </a:r>
            <a:r>
              <a:rPr lang="it-IT" altLang="x-none" dirty="0">
                <a:latin typeface="Arial" charset="0"/>
                <a:ea typeface="ＭＳ Ｐゴシック" charset="-128"/>
              </a:rPr>
              <a:t> (detto meridiano di Greenwich), calcolato sul tempo di rotazione della terra mediante orologi atomici. </a:t>
            </a:r>
          </a:p>
          <a:p>
            <a:pPr algn="just">
              <a:spcBef>
                <a:spcPct val="0"/>
              </a:spcBef>
            </a:pPr>
            <a:r>
              <a:rPr lang="it-IT" altLang="x-none" dirty="0">
                <a:latin typeface="Arial" charset="0"/>
                <a:ea typeface="ＭＳ Ｐゴシック" charset="-128"/>
              </a:rPr>
              <a:t>Per sincronizzare il terminale con cui si creano fatture elettroniche </a:t>
            </a:r>
            <a:r>
              <a:rPr lang="it-IT" altLang="x-none" dirty="0">
                <a:ea typeface="ＭＳ Ｐゴシック" charset="-128"/>
              </a:rPr>
              <a:t>è</a:t>
            </a:r>
            <a:r>
              <a:rPr lang="it-IT" altLang="x-none" dirty="0">
                <a:latin typeface="Arial" charset="0"/>
                <a:ea typeface="ＭＳ Ｐゴシック" charset="-128"/>
              </a:rPr>
              <a:t> necessario collegarsi via internet ad uno dei laboratori che diffondono il Tempo Universale Coordinato attraverso il Network Time </a:t>
            </a:r>
            <a:r>
              <a:rPr lang="it-IT" altLang="x-none" dirty="0" err="1">
                <a:latin typeface="Arial" charset="0"/>
                <a:ea typeface="ＭＳ Ｐゴシック" charset="-128"/>
              </a:rPr>
              <a:t>Protocol</a:t>
            </a:r>
            <a:r>
              <a:rPr lang="it-IT" altLang="x-none" dirty="0">
                <a:latin typeface="Arial" charset="0"/>
                <a:ea typeface="ＭＳ Ｐゴシック" charset="-128"/>
              </a:rPr>
              <a:t> (NTP). </a:t>
            </a:r>
          </a:p>
          <a:p>
            <a:pPr algn="just">
              <a:spcBef>
                <a:spcPct val="0"/>
              </a:spcBef>
            </a:pPr>
            <a:r>
              <a:rPr lang="it-IT" altLang="x-none" dirty="0">
                <a:latin typeface="Arial" charset="0"/>
                <a:ea typeface="ＭＳ Ｐゴシック" charset="-128"/>
              </a:rPr>
              <a:t>Per sincronizzare il proprio computer </a:t>
            </a:r>
            <a:r>
              <a:rPr lang="it-IT" altLang="x-none" dirty="0">
                <a:ea typeface="ＭＳ Ｐゴシック" charset="-128"/>
              </a:rPr>
              <a:t>è</a:t>
            </a:r>
            <a:r>
              <a:rPr lang="it-IT" altLang="x-none" dirty="0">
                <a:latin typeface="Arial" charset="0"/>
                <a:ea typeface="ＭＳ Ｐゴシック" charset="-128"/>
              </a:rPr>
              <a:t> sufficiente scaricare e configurare un apposito software, disponibile gratuitamente, tra cui quello messo a disposizione dall</a:t>
            </a:r>
            <a:r>
              <a:rPr lang="it-IT" altLang="x-none" dirty="0">
                <a:ea typeface="ＭＳ Ｐゴシック" charset="-128"/>
              </a:rPr>
              <a:t>’</a:t>
            </a:r>
            <a:r>
              <a:rPr lang="it-IT" altLang="x-none" dirty="0">
                <a:latin typeface="Arial" charset="0"/>
                <a:ea typeface="ＭＳ Ｐゴシック" charset="-128"/>
              </a:rPr>
              <a:t>Istituto Nazionale di Ricerca Metrologica (</a:t>
            </a:r>
            <a:r>
              <a:rPr lang="it-IT" altLang="x-none" u="sng" dirty="0">
                <a:latin typeface="Arial" charset="0"/>
                <a:ea typeface="ＭＳ Ｐゴシック" charset="-128"/>
                <a:hlinkClick r:id="rId3"/>
              </a:rPr>
              <a:t>www.inrim.it/ntp/index_i.shtml</a:t>
            </a:r>
            <a:r>
              <a:rPr lang="it-IT" altLang="x-none" dirty="0">
                <a:latin typeface="Arial" charset="0"/>
                <a:ea typeface="ＭＳ Ｐゴシック" charset="-128"/>
              </a:rPr>
              <a:t>).</a:t>
            </a:r>
            <a:endParaRPr lang="it-IT" altLang="it-IT" dirty="0">
              <a:latin typeface="Arial" panose="020B0604020202020204" pitchFamily="34" charset="0"/>
            </a:endParaRP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pPr/>
              <a:t>50</a:t>
            </a:fld>
            <a:endParaRPr lang="it-IT" altLang="it-IT">
              <a:solidFill>
                <a:srgbClr val="000000"/>
              </a:solidFill>
            </a:endParaRPr>
          </a:p>
        </p:txBody>
      </p:sp>
    </p:spTree>
    <p:extLst>
      <p:ext uri="{BB962C8B-B14F-4D97-AF65-F5344CB8AC3E}">
        <p14:creationId xmlns:p14="http://schemas.microsoft.com/office/powerpoint/2010/main" val="1828226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ct val="0"/>
              </a:spcBef>
            </a:pPr>
            <a:r>
              <a:rPr lang="it-IT" altLang="x-none" dirty="0">
                <a:latin typeface="Arial" charset="0"/>
                <a:ea typeface="ＭＳ Ｐゴシック" charset="-128"/>
              </a:rPr>
              <a:t>Sebbene il riferimento temporale consenta di individuare con precisione il momento di formazione della fattura elettronica affinch</a:t>
            </a:r>
            <a:r>
              <a:rPr lang="it-IT" altLang="x-none" dirty="0">
                <a:ea typeface="ＭＳ Ｐゴシック" charset="-128"/>
              </a:rPr>
              <a:t>é</a:t>
            </a:r>
            <a:r>
              <a:rPr lang="it-IT" altLang="x-none" dirty="0">
                <a:latin typeface="Arial" charset="0"/>
                <a:ea typeface="ＭＳ Ｐゴシック" charset="-128"/>
              </a:rPr>
              <a:t> tale informazione sia opponibile ai terzi occorre incorporare il riferimento temporale in una marca temporale.</a:t>
            </a:r>
          </a:p>
          <a:p>
            <a:pPr algn="just">
              <a:spcBef>
                <a:spcPct val="0"/>
              </a:spcBef>
            </a:pPr>
            <a:r>
              <a:rPr lang="it-IT" altLang="x-none" dirty="0">
                <a:latin typeface="Arial" charset="0"/>
                <a:ea typeface="ＭＳ Ｐゴシック" charset="-128"/>
              </a:rPr>
              <a:t>La Marca Temporale </a:t>
            </a:r>
            <a:r>
              <a:rPr lang="it-IT" altLang="x-none" dirty="0">
                <a:ea typeface="ＭＳ Ｐゴシック" charset="-128"/>
              </a:rPr>
              <a:t>è</a:t>
            </a:r>
            <a:r>
              <a:rPr lang="it-IT" altLang="x-none" dirty="0">
                <a:latin typeface="Arial" charset="0"/>
                <a:ea typeface="ＭＳ Ｐゴシック" charset="-128"/>
              </a:rPr>
              <a:t> un servizio, offerto dall</a:t>
            </a:r>
            <a:r>
              <a:rPr lang="it-IT" altLang="x-none" dirty="0">
                <a:ea typeface="ＭＳ Ｐゴシック" charset="-128"/>
              </a:rPr>
              <a:t>’</a:t>
            </a:r>
            <a:r>
              <a:rPr lang="it-IT" altLang="x-none" dirty="0">
                <a:latin typeface="Arial" charset="0"/>
                <a:ea typeface="ＭＳ Ｐゴシック" charset="-128"/>
              </a:rPr>
              <a:t>Ente Certificatore, che permette di </a:t>
            </a:r>
            <a:r>
              <a:rPr lang="it-IT" altLang="x-none" b="1" dirty="0">
                <a:latin typeface="Arial" charset="0"/>
                <a:ea typeface="ＭＳ Ｐゴシック" charset="-128"/>
              </a:rPr>
              <a:t>associare data e ora certe e legalmente valide a un documento informatico</a:t>
            </a:r>
            <a:r>
              <a:rPr lang="it-IT" altLang="x-none" dirty="0">
                <a:latin typeface="Arial" charset="0"/>
                <a:ea typeface="ＭＳ Ｐゴシック" charset="-128"/>
              </a:rPr>
              <a:t>, consentendo quindi di associare una validazione temporale opponibile a terzi. (cfr. Art. 20, comma 3 Codice dell</a:t>
            </a:r>
            <a:r>
              <a:rPr lang="it-IT" altLang="x-none" dirty="0">
                <a:ea typeface="ＭＳ Ｐゴシック" charset="-128"/>
              </a:rPr>
              <a:t>’</a:t>
            </a:r>
            <a:r>
              <a:rPr lang="it-IT" altLang="x-none" dirty="0">
                <a:latin typeface="Arial" charset="0"/>
                <a:ea typeface="ＭＳ Ｐゴシック" charset="-128"/>
              </a:rPr>
              <a:t>Amministrazione Digitale </a:t>
            </a:r>
            <a:r>
              <a:rPr lang="it-IT" altLang="x-none" dirty="0" err="1">
                <a:latin typeface="Arial" charset="0"/>
                <a:ea typeface="ＭＳ Ｐゴシック" charset="-128"/>
              </a:rPr>
              <a:t>Dlgs</a:t>
            </a:r>
            <a:r>
              <a:rPr lang="it-IT" altLang="x-none" dirty="0">
                <a:latin typeface="Arial" charset="0"/>
                <a:ea typeface="ＭＳ Ｐゴシック" charset="-128"/>
              </a:rPr>
              <a:t> 82/2005</a:t>
            </a:r>
            <a:r>
              <a:rPr lang="it-IT" dirty="0">
                <a:latin typeface="Calibri" pitchFamily="34" charset="0"/>
              </a:rPr>
              <a:t>, poi modificato dal </a:t>
            </a:r>
            <a:r>
              <a:rPr lang="it-IT" altLang="x-none" dirty="0">
                <a:latin typeface="Arial" charset="0"/>
                <a:ea typeface="ＭＳ Ｐゴシック" charset="-128"/>
              </a:rPr>
              <a:t>D.lgs. </a:t>
            </a:r>
            <a:r>
              <a:rPr lang="it-IT" altLang="x-none" dirty="0">
                <a:latin typeface="Calibri" pitchFamily="34" charset="0"/>
                <a:ea typeface="+mn-ea"/>
              </a:rPr>
              <a:t>n</a:t>
            </a:r>
            <a:r>
              <a:rPr lang="it-IT" dirty="0">
                <a:latin typeface="Calibri" pitchFamily="34" charset="0"/>
              </a:rPr>
              <a:t>.179 del 26 agosto 2016</a:t>
            </a:r>
            <a:r>
              <a:rPr lang="it-IT" altLang="x-none" dirty="0">
                <a:latin typeface="Arial" charset="0"/>
                <a:ea typeface="ＭＳ Ｐゴシック" charset="-128"/>
              </a:rPr>
              <a:t>).</a:t>
            </a:r>
          </a:p>
          <a:p>
            <a:pPr algn="just">
              <a:spcBef>
                <a:spcPct val="0"/>
              </a:spcBef>
            </a:pPr>
            <a:r>
              <a:rPr lang="it-IT" altLang="x-none" dirty="0">
                <a:latin typeface="Arial" charset="0"/>
                <a:ea typeface="ＭＳ Ｐゴシック" charset="-128"/>
              </a:rPr>
              <a:t>Il soggetto che eroga la marca temporale </a:t>
            </a:r>
            <a:r>
              <a:rPr lang="it-IT" altLang="x-none" dirty="0">
                <a:ea typeface="ＭＳ Ｐゴシック" charset="-128"/>
              </a:rPr>
              <a:t>è</a:t>
            </a:r>
            <a:r>
              <a:rPr lang="it-IT" altLang="x-none" dirty="0">
                <a:latin typeface="Arial" charset="0"/>
                <a:ea typeface="ＭＳ Ｐゴシック" charset="-128"/>
              </a:rPr>
              <a:t> anche detto Time-</a:t>
            </a:r>
            <a:r>
              <a:rPr lang="it-IT" altLang="x-none" dirty="0" err="1">
                <a:latin typeface="Arial" charset="0"/>
                <a:ea typeface="ＭＳ Ｐゴシック" charset="-128"/>
              </a:rPr>
              <a:t>Stamping</a:t>
            </a:r>
            <a:r>
              <a:rPr lang="it-IT" altLang="x-none" dirty="0">
                <a:latin typeface="Arial" charset="0"/>
                <a:ea typeface="ＭＳ Ｐゴシック" charset="-128"/>
              </a:rPr>
              <a:t> Authority (TSA) ed </a:t>
            </a:r>
            <a:r>
              <a:rPr lang="it-IT" altLang="x-none" dirty="0">
                <a:ea typeface="ＭＳ Ｐゴシック" charset="-128"/>
              </a:rPr>
              <a:t>è</a:t>
            </a:r>
            <a:r>
              <a:rPr lang="it-IT" altLang="x-none" dirty="0">
                <a:latin typeface="Arial" charset="0"/>
                <a:ea typeface="ＭＳ Ｐゴシック" charset="-128"/>
              </a:rPr>
              <a:t> disciplinato dal D.P.C.M. 30 marzo 2009 </a:t>
            </a:r>
            <a:r>
              <a:rPr lang="it-IT" altLang="x-none" dirty="0">
                <a:ea typeface="ＭＳ Ｐゴシック" charset="-128"/>
              </a:rPr>
              <a:t>–</a:t>
            </a:r>
            <a:r>
              <a:rPr lang="it-IT" altLang="x-none" dirty="0">
                <a:latin typeface="Arial" charset="0"/>
                <a:ea typeface="ＭＳ Ｐゴシック" charset="-128"/>
              </a:rPr>
              <a:t> </a:t>
            </a:r>
            <a:r>
              <a:rPr lang="it-IT" altLang="x-none" dirty="0">
                <a:ea typeface="ＭＳ Ｐゴシック" charset="-128"/>
              </a:rPr>
              <a:t>“</a:t>
            </a:r>
            <a:r>
              <a:rPr lang="it-IT" altLang="x-none" dirty="0">
                <a:latin typeface="Arial" charset="0"/>
                <a:ea typeface="ＭＳ Ｐゴシック" charset="-128"/>
              </a:rPr>
              <a:t>Regole tecniche in materia di generazione, apposizione e verifica delle firme digitali e validazione temporale dei documenti informatici</a:t>
            </a:r>
            <a:r>
              <a:rPr lang="it-IT" altLang="x-none" dirty="0">
                <a:ea typeface="ＭＳ Ｐゴシック" charset="-128"/>
              </a:rPr>
              <a:t>”</a:t>
            </a:r>
            <a:r>
              <a:rPr lang="it-IT" altLang="x-none" dirty="0">
                <a:latin typeface="Arial" charset="0"/>
                <a:ea typeface="ＭＳ Ｐゴシック" charset="-128"/>
              </a:rPr>
              <a:t>.</a:t>
            </a:r>
          </a:p>
          <a:p>
            <a:pPr algn="just">
              <a:spcBef>
                <a:spcPct val="0"/>
              </a:spcBef>
            </a:pPr>
            <a:r>
              <a:rPr lang="it-IT" altLang="x-none" dirty="0">
                <a:latin typeface="Arial" charset="0"/>
                <a:ea typeface="ＭＳ Ｐゴシック" charset="-128"/>
              </a:rPr>
              <a:t>La data e l</a:t>
            </a:r>
            <a:r>
              <a:rPr lang="it-IT" altLang="x-none" dirty="0">
                <a:ea typeface="ＭＳ Ｐゴシック" charset="-128"/>
              </a:rPr>
              <a:t>’</a:t>
            </a:r>
            <a:r>
              <a:rPr lang="it-IT" altLang="x-none" dirty="0">
                <a:latin typeface="Arial" charset="0"/>
                <a:ea typeface="ＭＳ Ｐゴシック" charset="-128"/>
              </a:rPr>
              <a:t>ora contenute nella marca temporale sono specificate con riferimento al Tempo Universale Coordinato (UTC). </a:t>
            </a:r>
          </a:p>
          <a:p>
            <a:pPr algn="just">
              <a:spcBef>
                <a:spcPct val="0"/>
              </a:spcBef>
            </a:pPr>
            <a:r>
              <a:rPr lang="it-IT" altLang="x-none" dirty="0">
                <a:latin typeface="Arial" charset="0"/>
                <a:ea typeface="ＭＳ Ｐゴシック" charset="-128"/>
              </a:rPr>
              <a:t>L</a:t>
            </a:r>
            <a:r>
              <a:rPr lang="it-IT" altLang="x-none" dirty="0">
                <a:ea typeface="ＭＳ Ｐゴシック" charset="-128"/>
              </a:rPr>
              <a:t>’</a:t>
            </a:r>
            <a:r>
              <a:rPr lang="it-IT" altLang="x-none" dirty="0">
                <a:latin typeface="Arial" charset="0"/>
                <a:ea typeface="ＭＳ Ｐゴシック" charset="-128"/>
              </a:rPr>
              <a:t>elenco dei Certificatori Autorizzati </a:t>
            </a:r>
            <a:r>
              <a:rPr lang="it-IT" altLang="x-none" dirty="0">
                <a:ea typeface="ＭＳ Ｐゴシック" charset="-128"/>
              </a:rPr>
              <a:t>è</a:t>
            </a:r>
            <a:r>
              <a:rPr lang="it-IT" altLang="x-none" dirty="0">
                <a:latin typeface="Arial" charset="0"/>
                <a:ea typeface="ＭＳ Ｐゴシック" charset="-128"/>
              </a:rPr>
              <a:t> disponibile al seguente indirizzo web: </a:t>
            </a:r>
            <a:r>
              <a:rPr lang="it-IT" altLang="x-none" u="sng" dirty="0">
                <a:latin typeface="Arial" charset="0"/>
                <a:ea typeface="ＭＳ Ｐゴシック" charset="-128"/>
                <a:hlinkClick r:id="rId3"/>
              </a:rPr>
              <a:t>www.agid.gov.it/identita-digitali/firme-elettroniche/certificatori-attivi</a:t>
            </a:r>
            <a:r>
              <a:rPr lang="it-IT" altLang="x-none" dirty="0">
                <a:latin typeface="Arial" charset="0"/>
                <a:ea typeface="ＭＳ Ｐゴシック" charset="-128"/>
              </a:rPr>
              <a:t>.</a:t>
            </a:r>
          </a:p>
          <a:p>
            <a:endParaRPr lang="it-IT" altLang="it-IT" dirty="0">
              <a:latin typeface="Arial" panose="020B0604020202020204" pitchFamily="34" charset="0"/>
            </a:endParaRP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pPr/>
              <a:t>51</a:t>
            </a:fld>
            <a:endParaRPr lang="it-IT" altLang="it-IT">
              <a:solidFill>
                <a:srgbClr val="000000"/>
              </a:solidFill>
            </a:endParaRPr>
          </a:p>
        </p:txBody>
      </p:sp>
    </p:spTree>
    <p:extLst>
      <p:ext uri="{BB962C8B-B14F-4D97-AF65-F5344CB8AC3E}">
        <p14:creationId xmlns:p14="http://schemas.microsoft.com/office/powerpoint/2010/main" val="20613673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egnaposto immagine diapositiva 1"/>
          <p:cNvSpPr>
            <a:spLocks noGrp="1" noRot="1" noChangeAspect="1" noTextEdit="1"/>
          </p:cNvSpPr>
          <p:nvPr>
            <p:ph type="sldImg"/>
          </p:nvPr>
        </p:nvSpPr>
        <p:spPr bwMode="auto">
          <a:noFill/>
          <a:ln cap="flat">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8002"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lnSpc>
                <a:spcPct val="80000"/>
              </a:lnSpc>
              <a:spcBef>
                <a:spcPct val="0"/>
              </a:spcBef>
            </a:pPr>
            <a:r>
              <a:rPr lang="it-IT" altLang="x-none" sz="900">
                <a:ea typeface="ＭＳ Ｐゴシック" charset="-128"/>
              </a:rPr>
              <a:t>Alcuni documenti fiscali sono soggetti all’imposta di bollo; si pensi, ad esempio, ai libri previsti dall’articolo 2214 del Codice civile (es. libro giornale) o alle fatture non soggette ad IVA. Se il documento è in forma cartacea, il tributo può essere assolto sia attraverso la semplice apposizione del contrassegno telematico (la marca da bollo), sia in modo virtuale. </a:t>
            </a:r>
          </a:p>
          <a:p>
            <a:pPr algn="just">
              <a:lnSpc>
                <a:spcPct val="80000"/>
              </a:lnSpc>
              <a:spcBef>
                <a:spcPct val="0"/>
              </a:spcBef>
            </a:pPr>
            <a:r>
              <a:rPr lang="it-IT" altLang="x-none" sz="900">
                <a:ea typeface="ＭＳ Ｐゴシック" charset="-128"/>
              </a:rPr>
              <a:t>Diversamente, per i documenti informatici l’unica modalità di assolvimento dell’imposta di bollo è quella virtuale; tale adempimento, in origine disciplinato dal D.M. 23 gennaio 2004 (ora abrogato), è attualmente regolato dal D.M. 17 giugno 2014. </a:t>
            </a:r>
          </a:p>
          <a:p>
            <a:pPr algn="just">
              <a:lnSpc>
                <a:spcPct val="80000"/>
              </a:lnSpc>
              <a:spcBef>
                <a:spcPct val="0"/>
              </a:spcBef>
            </a:pPr>
            <a:r>
              <a:rPr lang="it-IT" altLang="x-none" sz="900">
                <a:ea typeface="ＭＳ Ｐゴシック" charset="-128"/>
              </a:rPr>
              <a:t>Per quanto riguarda le fatture, è obbligatorio corrispondere l’imposta di bollo, nella misura di € 2,00, per importi superiori ad € 77,47 non assoggettati ad IVA. </a:t>
            </a:r>
          </a:p>
          <a:p>
            <a:pPr algn="just">
              <a:lnSpc>
                <a:spcPct val="80000"/>
              </a:lnSpc>
              <a:spcBef>
                <a:spcPct val="0"/>
              </a:spcBef>
            </a:pPr>
            <a:r>
              <a:rPr lang="it-IT" altLang="x-none" sz="900">
                <a:ea typeface="ＭＳ Ｐゴシック" charset="-128"/>
              </a:rPr>
              <a:t>Le modalità di pagamento dell’imposta variano a seconda della forma della fattura; in particolare: </a:t>
            </a:r>
          </a:p>
          <a:p>
            <a:pPr algn="just">
              <a:lnSpc>
                <a:spcPct val="80000"/>
              </a:lnSpc>
              <a:spcBef>
                <a:spcPct val="0"/>
              </a:spcBef>
            </a:pPr>
            <a:r>
              <a:rPr lang="it-IT" altLang="x-none" sz="900">
                <a:ea typeface="ＭＳ Ｐゴシック" charset="-128"/>
              </a:rPr>
              <a:t>-	in caso di fattura cartacea l’adempimento è effettuato, in linea generale, mediante apposizione sulla fattura, da parte del soggetto emittente, del contrassegno autoadesivo 	rilasciato, con modalità telematiche, da parte dei tabaccai; </a:t>
            </a:r>
          </a:p>
          <a:p>
            <a:pPr algn="just">
              <a:lnSpc>
                <a:spcPct val="80000"/>
              </a:lnSpc>
              <a:spcBef>
                <a:spcPct val="0"/>
              </a:spcBef>
            </a:pPr>
            <a:r>
              <a:rPr lang="it-IT" altLang="x-none" sz="900">
                <a:ea typeface="ＭＳ Ｐゴシック" charset="-128"/>
              </a:rPr>
              <a:t>-	in caso di fattura elettronica (fatture elettroniche alla PA comprese) l’imposta deve essere assolta in modo virtuale.</a:t>
            </a:r>
          </a:p>
          <a:p>
            <a:pPr algn="just">
              <a:lnSpc>
                <a:spcPct val="80000"/>
              </a:lnSpc>
              <a:spcBef>
                <a:spcPct val="0"/>
              </a:spcBef>
            </a:pPr>
            <a:r>
              <a:rPr lang="it-IT" altLang="x-none" sz="900">
                <a:ea typeface="ＭＳ Ｐゴシック" charset="-128"/>
              </a:rPr>
              <a:t>Prima dell’entrata in vigore del D.M. 17 giugno 2014, l’imposta di bollo doveva essere assolta in modo virtuale, secondo quanto disposto dall’art. 7, D.M. 23 gennaio 2004, mediante versamento con il Mod. F23 (codice tributo 458T). A tal fine, il soggetto interessato doveva presentare preventivamente all’Agenzia delle Entrate una comunicazione in cui si indicava il numero presunto di documenti che sarebbero stati emessi nell’anno; entro il mese di gennaio dell’anno successivo si doveva comunicare il numero effettivo di documenti emessi nell’anno precedente, con, alternativamente: </a:t>
            </a:r>
          </a:p>
          <a:p>
            <a:pPr algn="just">
              <a:lnSpc>
                <a:spcPct val="80000"/>
              </a:lnSpc>
              <a:spcBef>
                <a:spcPct val="0"/>
              </a:spcBef>
            </a:pPr>
            <a:r>
              <a:rPr lang="it-IT" altLang="x-none" sz="900">
                <a:ea typeface="ＭＳ Ｐゴシック" charset="-128"/>
              </a:rPr>
              <a:t>-	il versamento dell’imposta dovuta a conguaglio; </a:t>
            </a:r>
          </a:p>
          <a:p>
            <a:pPr algn="just">
              <a:lnSpc>
                <a:spcPct val="80000"/>
              </a:lnSpc>
              <a:spcBef>
                <a:spcPct val="0"/>
              </a:spcBef>
            </a:pPr>
            <a:r>
              <a:rPr lang="it-IT" altLang="x-none" sz="900">
                <a:ea typeface="ＭＳ Ｐゴシック" charset="-128"/>
              </a:rPr>
              <a:t>-	la richiesta di rimborso/compensazione. </a:t>
            </a:r>
          </a:p>
          <a:p>
            <a:pPr algn="just">
              <a:lnSpc>
                <a:spcPct val="80000"/>
              </a:lnSpc>
              <a:spcBef>
                <a:spcPct val="0"/>
              </a:spcBef>
            </a:pPr>
            <a:r>
              <a:rPr lang="it-IT" altLang="x-none" sz="900">
                <a:ea typeface="ＭＳ Ｐゴシック" charset="-128"/>
              </a:rPr>
              <a:t>Quanto determinato a consuntivo rappresentava l’importo da versare in acconto per l’anno successivo.</a:t>
            </a:r>
          </a:p>
          <a:p>
            <a:pPr>
              <a:lnSpc>
                <a:spcPct val="80000"/>
              </a:lnSpc>
              <a:spcBef>
                <a:spcPct val="0"/>
              </a:spcBef>
            </a:pPr>
            <a:r>
              <a:rPr lang="it-IT" altLang="x-none" sz="900">
                <a:ea typeface="ＭＳ Ｐゴシック" charset="-128"/>
              </a:rPr>
              <a:t>L’articolo 6, D.M. 17 giugno 2014 introduce una nuova disciplina per l’assolvimento dell’imposta di bollo in modo virtuale prevedendo il versamento dell’imposta relativa alle fatture emesse durante l’anno con F24 entro 120 giorni dalla chiusura dell’esercizio (30 aprile dell’anno successivo a quello di emissione, per i soggetti con periodo di imposta coincidente con l’anno solare)</a:t>
            </a:r>
          </a:p>
          <a:p>
            <a:pPr>
              <a:lnSpc>
                <a:spcPct val="80000"/>
              </a:lnSpc>
              <a:spcBef>
                <a:spcPct val="0"/>
              </a:spcBef>
            </a:pPr>
            <a:r>
              <a:rPr lang="it-IT" altLang="x-none" sz="900">
                <a:ea typeface="ＭＳ Ｐゴシック" charset="-128"/>
              </a:rPr>
              <a:t>Le fatture elettroniche soggette all’imposta di bollo devono riportare l’annotazione </a:t>
            </a:r>
            <a:r>
              <a:rPr lang="it-IT" altLang="x-none" sz="900" i="1">
                <a:ea typeface="ＭＳ Ｐゴシック" charset="-128"/>
              </a:rPr>
              <a:t>“imposta di bollo assolta in modo virtuale ai sensi del D.M. 17 giugno 2014”</a:t>
            </a:r>
            <a:r>
              <a:rPr lang="it-IT" altLang="x-none" sz="900">
                <a:ea typeface="ＭＳ Ｐゴシック" charset="-128"/>
              </a:rPr>
              <a:t>.</a:t>
            </a:r>
          </a:p>
        </p:txBody>
      </p:sp>
      <p:sp>
        <p:nvSpPr>
          <p:cNvPr id="128003"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eaLnBrk="0" fontAlgn="base" hangingPunct="0">
              <a:spcBef>
                <a:spcPct val="0"/>
              </a:spcBef>
              <a:spcAft>
                <a:spcPct val="0"/>
              </a:spcAft>
              <a:defRPr sz="2400">
                <a:solidFill>
                  <a:schemeClr val="tx1"/>
                </a:solidFill>
                <a:latin typeface="Arial" charset="0"/>
                <a:ea typeface="ＭＳ Ｐゴシック" charset="-128"/>
              </a:defRPr>
            </a:lvl6pPr>
            <a:lvl7pPr eaLnBrk="0" fontAlgn="base" hangingPunct="0">
              <a:spcBef>
                <a:spcPct val="0"/>
              </a:spcBef>
              <a:spcAft>
                <a:spcPct val="0"/>
              </a:spcAft>
              <a:defRPr sz="2400">
                <a:solidFill>
                  <a:schemeClr val="tx1"/>
                </a:solidFill>
                <a:latin typeface="Arial" charset="0"/>
                <a:ea typeface="ＭＳ Ｐゴシック" charset="-128"/>
              </a:defRPr>
            </a:lvl7pPr>
            <a:lvl8pPr eaLnBrk="0" fontAlgn="base" hangingPunct="0">
              <a:spcBef>
                <a:spcPct val="0"/>
              </a:spcBef>
              <a:spcAft>
                <a:spcPct val="0"/>
              </a:spcAft>
              <a:defRPr sz="2400">
                <a:solidFill>
                  <a:schemeClr val="tx1"/>
                </a:solidFill>
                <a:latin typeface="Arial" charset="0"/>
                <a:ea typeface="ＭＳ Ｐゴシック" charset="-128"/>
              </a:defRPr>
            </a:lvl8pPr>
            <a:lvl9pPr eaLnBrk="0" fontAlgn="base" hangingPunct="0">
              <a:spcBef>
                <a:spcPct val="0"/>
              </a:spcBef>
              <a:spcAft>
                <a:spcPct val="0"/>
              </a:spcAft>
              <a:defRPr sz="2400">
                <a:solidFill>
                  <a:schemeClr val="tx1"/>
                </a:solidFill>
                <a:latin typeface="Arial" charset="0"/>
                <a:ea typeface="ＭＳ Ｐゴシック" charset="-128"/>
              </a:defRPr>
            </a:lvl9pPr>
          </a:lstStyle>
          <a:p>
            <a:fld id="{304F0E41-1E5C-8341-82A3-A730307B6585}" type="slidenum">
              <a:rPr lang="it-IT" altLang="x-none" sz="1200"/>
              <a:pPr/>
              <a:t>52</a:t>
            </a:fld>
            <a:endParaRPr lang="it-IT" altLang="x-none" sz="1200"/>
          </a:p>
        </p:txBody>
      </p:sp>
    </p:spTree>
    <p:extLst>
      <p:ext uri="{BB962C8B-B14F-4D97-AF65-F5344CB8AC3E}">
        <p14:creationId xmlns:p14="http://schemas.microsoft.com/office/powerpoint/2010/main" val="34292636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0"/>
              </a:spcBef>
            </a:pPr>
            <a:r>
              <a:rPr lang="it-IT" altLang="x-none" sz="1200" dirty="0">
                <a:ea typeface="ＭＳ Ｐゴシック" charset="-128"/>
              </a:rPr>
              <a:t>Per </a:t>
            </a:r>
            <a:r>
              <a:rPr lang="it-IT" altLang="x-none" sz="1200" b="1" dirty="0">
                <a:ea typeface="ＭＳ Ｐゴシック" charset="-128"/>
              </a:rPr>
              <a:t>documento analogico</a:t>
            </a:r>
            <a:r>
              <a:rPr lang="it-IT" altLang="x-none" sz="1200" dirty="0">
                <a:ea typeface="ＭＳ Ｐゴシック" charset="-128"/>
              </a:rPr>
              <a:t> (ex art. 1, </a:t>
            </a:r>
            <a:r>
              <a:rPr lang="it-IT" altLang="x-none" sz="1200" dirty="0" err="1">
                <a:ea typeface="ＭＳ Ｐゴシック" charset="-128"/>
              </a:rPr>
              <a:t>lett</a:t>
            </a:r>
            <a:r>
              <a:rPr lang="it-IT" altLang="x-none" sz="1200" dirty="0">
                <a:ea typeface="ＭＳ Ｐゴシック" charset="-128"/>
              </a:rPr>
              <a:t>. </a:t>
            </a:r>
            <a:r>
              <a:rPr lang="it-IT" altLang="x-none" sz="1200" dirty="0" err="1">
                <a:ea typeface="ＭＳ Ｐゴシック" charset="-128"/>
              </a:rPr>
              <a:t>p</a:t>
            </a:r>
            <a:r>
              <a:rPr lang="it-IT" altLang="x-none" sz="1200" dirty="0">
                <a:ea typeface="ＭＳ Ｐゴシック" charset="-128"/>
              </a:rPr>
              <a:t>-bis), </a:t>
            </a:r>
            <a:r>
              <a:rPr lang="it-IT" altLang="x-none" sz="1200" dirty="0" err="1">
                <a:ea typeface="ＭＳ Ｐゴシック" charset="-128"/>
              </a:rPr>
              <a:t>D.Lgs.</a:t>
            </a:r>
            <a:r>
              <a:rPr lang="it-IT" altLang="x-none" sz="1200" dirty="0">
                <a:ea typeface="ＭＳ Ｐゴシック" charset="-128"/>
              </a:rPr>
              <a:t> n. 82/2005</a:t>
            </a:r>
            <a:r>
              <a:rPr lang="it-IT" dirty="0">
                <a:latin typeface="Calibri" pitchFamily="34" charset="0"/>
              </a:rPr>
              <a:t>, poi modificato dal </a:t>
            </a:r>
            <a:r>
              <a:rPr lang="it-IT" altLang="x-none" dirty="0">
                <a:latin typeface="Arial" charset="0"/>
                <a:ea typeface="ＭＳ Ｐゴシック" charset="-128"/>
              </a:rPr>
              <a:t>D.lgs. </a:t>
            </a:r>
            <a:r>
              <a:rPr lang="it-IT" altLang="x-none" dirty="0">
                <a:latin typeface="Calibri" pitchFamily="34" charset="0"/>
                <a:ea typeface="+mn-ea"/>
              </a:rPr>
              <a:t>n</a:t>
            </a:r>
            <a:r>
              <a:rPr lang="it-IT" dirty="0">
                <a:latin typeface="Calibri" pitchFamily="34" charset="0"/>
              </a:rPr>
              <a:t>.179 del 26 agosto 2016</a:t>
            </a:r>
            <a:r>
              <a:rPr lang="it-IT" altLang="x-none" sz="1200" dirty="0">
                <a:ea typeface="ＭＳ Ｐゴシック" charset="-128"/>
              </a:rPr>
              <a:t>) si intende </a:t>
            </a:r>
            <a:r>
              <a:rPr lang="it-IT" altLang="x-none" sz="1200" i="1" dirty="0">
                <a:ea typeface="ＭＳ Ｐゴシック" charset="-128"/>
              </a:rPr>
              <a:t>“la rappresentazione non informatica di atti, fatti o dati giuridicamente rilevanti”</a:t>
            </a:r>
            <a:r>
              <a:rPr lang="it-IT" altLang="x-none" sz="1200" dirty="0">
                <a:ea typeface="ＭＳ Ｐゴシック" charset="-128"/>
              </a:rPr>
              <a:t>, vale a dire che si materializzano su: supporti cartacei (ad esempio lo scritto, il dattiloscritto, la fotocopia), pellicole fotografiche, microfilm, lastre o pellicole radiologiche; cassette e nastri magnetici audio e video. </a:t>
            </a:r>
          </a:p>
          <a:p>
            <a:pPr>
              <a:lnSpc>
                <a:spcPct val="90000"/>
              </a:lnSpc>
              <a:spcBef>
                <a:spcPct val="0"/>
              </a:spcBef>
            </a:pPr>
            <a:r>
              <a:rPr lang="it-IT" altLang="x-none" sz="1200" dirty="0">
                <a:ea typeface="ＭＳ Ｐゴシック" charset="-128"/>
              </a:rPr>
              <a:t>Il documento analogico si distingue in: </a:t>
            </a:r>
          </a:p>
          <a:p>
            <a:pPr>
              <a:lnSpc>
                <a:spcPct val="90000"/>
              </a:lnSpc>
              <a:spcBef>
                <a:spcPct val="0"/>
              </a:spcBef>
            </a:pPr>
            <a:r>
              <a:rPr lang="it-IT" altLang="x-none" sz="1200" dirty="0">
                <a:ea typeface="ＭＳ Ｐゴシック" charset="-128"/>
              </a:rPr>
              <a:t>-	documento originale “unico”; </a:t>
            </a:r>
          </a:p>
          <a:p>
            <a:pPr>
              <a:lnSpc>
                <a:spcPct val="90000"/>
              </a:lnSpc>
              <a:spcBef>
                <a:spcPct val="0"/>
              </a:spcBef>
            </a:pPr>
            <a:r>
              <a:rPr lang="it-IT" altLang="x-none" sz="1200" dirty="0">
                <a:ea typeface="ＭＳ Ｐゴシック" charset="-128"/>
              </a:rPr>
              <a:t>-	documento originale “non unico”</a:t>
            </a:r>
          </a:p>
          <a:p>
            <a:pPr>
              <a:lnSpc>
                <a:spcPct val="90000"/>
              </a:lnSpc>
              <a:spcBef>
                <a:spcPct val="0"/>
              </a:spcBef>
            </a:pPr>
            <a:r>
              <a:rPr lang="it-IT" altLang="x-none" sz="1200" dirty="0">
                <a:ea typeface="ＭＳ Ｐゴシック" charset="-128"/>
              </a:rPr>
              <a:t>I </a:t>
            </a:r>
            <a:r>
              <a:rPr lang="it-IT" altLang="x-none" sz="1200" b="1" dirty="0">
                <a:ea typeface="ＭＳ Ｐゴシック" charset="-128"/>
              </a:rPr>
              <a:t>documenti originali non unici</a:t>
            </a:r>
            <a:r>
              <a:rPr lang="it-IT" altLang="x-none" sz="1200" dirty="0">
                <a:ea typeface="ＭＳ Ｐゴシック" charset="-128"/>
              </a:rPr>
              <a:t> (ex art. 1, comma 1, </a:t>
            </a:r>
            <a:r>
              <a:rPr lang="it-IT" altLang="x-none" sz="1200" dirty="0" err="1">
                <a:ea typeface="ＭＳ Ｐゴシック" charset="-128"/>
              </a:rPr>
              <a:t>lett</a:t>
            </a:r>
            <a:r>
              <a:rPr lang="it-IT" altLang="x-none" sz="1200" dirty="0">
                <a:ea typeface="ＭＳ Ｐゴシック" charset="-128"/>
              </a:rPr>
              <a:t>. v), </a:t>
            </a:r>
            <a:r>
              <a:rPr lang="it-IT" altLang="x-none" sz="1200" dirty="0" err="1">
                <a:ea typeface="ＭＳ Ｐゴシック" charset="-128"/>
              </a:rPr>
              <a:t>D.Lgs.</a:t>
            </a:r>
            <a:r>
              <a:rPr lang="it-IT" altLang="x-none" sz="1200" dirty="0">
                <a:ea typeface="ＭＳ Ｐゴシック" charset="-128"/>
              </a:rPr>
              <a:t> n. 82/2005</a:t>
            </a:r>
            <a:r>
              <a:rPr lang="it-IT" dirty="0">
                <a:latin typeface="Calibri" pitchFamily="34" charset="0"/>
              </a:rPr>
              <a:t>, poi modificato dal </a:t>
            </a:r>
            <a:r>
              <a:rPr lang="it-IT" altLang="x-none" dirty="0">
                <a:latin typeface="Arial" charset="0"/>
                <a:ea typeface="ＭＳ Ｐゴシック" charset="-128"/>
              </a:rPr>
              <a:t>D.lgs. </a:t>
            </a:r>
            <a:r>
              <a:rPr lang="it-IT" altLang="x-none" dirty="0">
                <a:latin typeface="Calibri" pitchFamily="34" charset="0"/>
                <a:ea typeface="+mn-ea"/>
              </a:rPr>
              <a:t>n</a:t>
            </a:r>
            <a:r>
              <a:rPr lang="it-IT" dirty="0">
                <a:latin typeface="Calibri" pitchFamily="34" charset="0"/>
              </a:rPr>
              <a:t>.179 del 26 agosto 2016</a:t>
            </a:r>
            <a:r>
              <a:rPr lang="it-IT" altLang="x-none" sz="1200" dirty="0">
                <a:ea typeface="ＭＳ Ｐゴシック" charset="-128"/>
              </a:rPr>
              <a:t>) sono: </a:t>
            </a:r>
            <a:r>
              <a:rPr lang="it-IT" altLang="x-none" sz="1200" i="1" dirty="0">
                <a:ea typeface="ＭＳ Ｐゴシック" charset="-128"/>
              </a:rPr>
              <a:t>“i documenti per i quali sia possibile risalire al loro contenuto attraverso altre scritture o documenti di cui sia obbligatoria la conservazione, anche in possesso di terzi.”</a:t>
            </a:r>
          </a:p>
          <a:p>
            <a:pPr>
              <a:lnSpc>
                <a:spcPct val="90000"/>
              </a:lnSpc>
              <a:spcBef>
                <a:spcPct val="0"/>
              </a:spcBef>
            </a:pPr>
            <a:r>
              <a:rPr lang="it-IT" altLang="x-none" sz="1200" dirty="0">
                <a:ea typeface="ＭＳ Ｐゴシック" charset="-128"/>
              </a:rPr>
              <a:t>L’Agenzia delle Entrate, con Circolare n. 36/2006, ha avuto modo di chiarire che un documento presenta tali caratteristiche quando, indifferentemente: </a:t>
            </a:r>
          </a:p>
          <a:p>
            <a:pPr>
              <a:lnSpc>
                <a:spcPct val="90000"/>
              </a:lnSpc>
              <a:spcBef>
                <a:spcPct val="0"/>
              </a:spcBef>
            </a:pPr>
            <a:r>
              <a:rPr lang="it-IT" altLang="x-none" sz="1200" dirty="0">
                <a:ea typeface="ＭＳ Ｐゴシック" charset="-128"/>
              </a:rPr>
              <a:t>-	deve essere emesso per legge in più di un esemplare e la relativa annotazione e conservazione sono obbligatorie per almeno un soggetto; </a:t>
            </a:r>
          </a:p>
          <a:p>
            <a:pPr>
              <a:lnSpc>
                <a:spcPct val="90000"/>
              </a:lnSpc>
              <a:spcBef>
                <a:spcPct val="0"/>
              </a:spcBef>
            </a:pPr>
            <a:r>
              <a:rPr lang="it-IT" altLang="x-none" sz="1200" dirty="0">
                <a:ea typeface="ＭＳ Ｐゴシック" charset="-128"/>
              </a:rPr>
              <a:t>-	deve essere annotato e conservato per legge da almeno un soggetto in libri o registri obbligatori; </a:t>
            </a:r>
          </a:p>
          <a:p>
            <a:pPr>
              <a:lnSpc>
                <a:spcPct val="90000"/>
              </a:lnSpc>
              <a:spcBef>
                <a:spcPct val="0"/>
              </a:spcBef>
            </a:pPr>
            <a:r>
              <a:rPr lang="it-IT" altLang="x-none" sz="1200" dirty="0">
                <a:ea typeface="ＭＳ Ｐゴシック" charset="-128"/>
              </a:rPr>
              <a:t>-	il suo contenuto è riprodotto in altri documenti, ovvero il suo contenuto riproduce quello di altri documenti che devono essere conservati obbligatoriamente, anche presso terzi.</a:t>
            </a:r>
          </a:p>
          <a:p>
            <a:pPr>
              <a:lnSpc>
                <a:spcPct val="90000"/>
              </a:lnSpc>
              <a:spcBef>
                <a:spcPct val="0"/>
              </a:spcBef>
            </a:pPr>
            <a:r>
              <a:rPr lang="it-IT" altLang="x-none" sz="1200" dirty="0">
                <a:ea typeface="ＭＳ Ｐゴシック" charset="-128"/>
              </a:rPr>
              <a:t>A titolo esemplificativo, sono considerati documenti originali non unici i libri di cui all’art. 2214 C.C. (libro giornale e libro degli inventari). Tali libri non possono considerarsi unici in quanto Il loro contenuto può ricostruito sulla base di altri libri (per esempio le schede di mastro).</a:t>
            </a:r>
          </a:p>
          <a:p>
            <a:pPr>
              <a:lnSpc>
                <a:spcPct val="90000"/>
              </a:lnSpc>
              <a:spcBef>
                <a:spcPct val="0"/>
              </a:spcBef>
            </a:pPr>
            <a:r>
              <a:rPr lang="it-IT" altLang="x-none" sz="1200" dirty="0">
                <a:ea typeface="ＭＳ Ｐゴシック" charset="-128"/>
              </a:rPr>
              <a:t>Anche le fatture, le ricevute fiscali e gli scontrini fiscali, sono considerati documenti originari non unici, in quanto anche in tal caso il loro contenuto può essere integralmente ricostruito sulla base dei libri e dei registri in cui devono essere annotati e la cui tenuta è obbligatoria per legge.</a:t>
            </a: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pPr/>
              <a:t>53</a:t>
            </a:fld>
            <a:endParaRPr lang="it-IT" altLang="it-IT">
              <a:solidFill>
                <a:srgbClr val="000000"/>
              </a:solidFill>
            </a:endParaRPr>
          </a:p>
        </p:txBody>
      </p:sp>
    </p:spTree>
    <p:extLst>
      <p:ext uri="{BB962C8B-B14F-4D97-AF65-F5344CB8AC3E}">
        <p14:creationId xmlns:p14="http://schemas.microsoft.com/office/powerpoint/2010/main" val="14848439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ct val="0"/>
              </a:spcBef>
            </a:pPr>
            <a:r>
              <a:rPr lang="it-IT" altLang="x-none" dirty="0">
                <a:latin typeface="Arial" charset="0"/>
                <a:ea typeface="ＭＳ Ｐゴシック" charset="-128"/>
              </a:rPr>
              <a:t>Dalla definizione di </a:t>
            </a:r>
            <a:r>
              <a:rPr lang="it-IT" altLang="x-none" b="1" dirty="0">
                <a:latin typeface="Arial" charset="0"/>
                <a:ea typeface="ＭＳ Ｐゴシック" charset="-128"/>
              </a:rPr>
              <a:t>documento originale non unico </a:t>
            </a:r>
            <a:r>
              <a:rPr lang="it-IT" altLang="x-none" dirty="0">
                <a:ea typeface="ＭＳ Ｐゴシック" charset="-128"/>
              </a:rPr>
              <a:t>è</a:t>
            </a:r>
            <a:r>
              <a:rPr lang="it-IT" altLang="x-none" dirty="0">
                <a:latin typeface="Arial" charset="0"/>
                <a:ea typeface="ＭＳ Ｐゴシック" charset="-128"/>
              </a:rPr>
              <a:t> possibile ricavare quella di documento originale unico intendendo i documenti:</a:t>
            </a:r>
          </a:p>
          <a:p>
            <a:pPr algn="just">
              <a:spcBef>
                <a:spcPct val="0"/>
              </a:spcBef>
            </a:pPr>
            <a:r>
              <a:rPr lang="it-IT" altLang="x-none" dirty="0">
                <a:latin typeface="Arial" charset="0"/>
                <a:ea typeface="ＭＳ Ｐゴシック" charset="-128"/>
              </a:rPr>
              <a:t>-	il cui contenuto non può essere desunto da altre scritture o documenti di cui sia obbligatoria la tenuta, anche presso terzi; </a:t>
            </a:r>
          </a:p>
          <a:p>
            <a:pPr algn="just">
              <a:spcBef>
                <a:spcPct val="0"/>
              </a:spcBef>
            </a:pPr>
            <a:r>
              <a:rPr lang="it-IT" altLang="x-none" dirty="0">
                <a:latin typeface="Arial" charset="0"/>
                <a:ea typeface="ＭＳ Ｐゴシック" charset="-128"/>
              </a:rPr>
              <a:t>-	che non soddisfano nessuna delle caratteristiche sopra descritte (Circolare n. 36/2006). </a:t>
            </a:r>
          </a:p>
          <a:p>
            <a:pPr algn="just">
              <a:spcBef>
                <a:spcPct val="0"/>
              </a:spcBef>
            </a:pPr>
            <a:r>
              <a:rPr lang="it-IT" altLang="x-none" dirty="0">
                <a:latin typeface="Arial" charset="0"/>
                <a:ea typeface="ＭＳ Ｐゴシック" charset="-128"/>
              </a:rPr>
              <a:t>A titolo esemplificativo rientrano in tale categoria i libri sociali elencati nell</a:t>
            </a:r>
            <a:r>
              <a:rPr lang="it-IT" altLang="x-none" dirty="0">
                <a:ea typeface="ＭＳ Ｐゴシック" charset="-128"/>
              </a:rPr>
              <a:t>’</a:t>
            </a:r>
            <a:r>
              <a:rPr lang="it-IT" altLang="x-none" dirty="0">
                <a:latin typeface="Arial" charset="0"/>
                <a:ea typeface="ＭＳ Ｐゴシック" charset="-128"/>
              </a:rPr>
              <a:t>articolo 2412 C.c. nella misura in cui il relativo contenuto non possa essere ricavato attraverso altre scritture o documenti di cui sia obbligatoria la conservazione, anche in possesso di terzi. Invece i documenti depositati presso i repertori e gli archivi notarili non possono essere considerati unici</a:t>
            </a:r>
          </a:p>
          <a:p>
            <a:pPr algn="just">
              <a:spcBef>
                <a:spcPct val="0"/>
              </a:spcBef>
            </a:pPr>
            <a:r>
              <a:rPr lang="it-IT" altLang="x-none" dirty="0">
                <a:ea typeface="ＭＳ Ｐゴシック" charset="-128"/>
              </a:rPr>
              <a:t> </a:t>
            </a:r>
            <a:endParaRPr lang="it-IT" altLang="x-none" dirty="0">
              <a:latin typeface="Arial" charset="0"/>
              <a:ea typeface="ＭＳ Ｐゴシック" charset="-128"/>
            </a:endParaRPr>
          </a:p>
          <a:p>
            <a:pPr algn="just">
              <a:spcBef>
                <a:spcPct val="0"/>
              </a:spcBef>
            </a:pPr>
            <a:r>
              <a:rPr lang="it-IT" altLang="x-none" dirty="0">
                <a:latin typeface="Arial" charset="0"/>
                <a:ea typeface="ＭＳ Ｐゴシック" charset="-128"/>
              </a:rPr>
              <a:t>L</a:t>
            </a:r>
            <a:r>
              <a:rPr lang="it-IT" altLang="x-none" dirty="0">
                <a:ea typeface="ＭＳ Ｐゴシック" charset="-128"/>
              </a:rPr>
              <a:t>’</a:t>
            </a:r>
            <a:r>
              <a:rPr lang="it-IT" altLang="x-none" dirty="0">
                <a:latin typeface="Arial" charset="0"/>
                <a:ea typeface="ＭＳ Ｐゴシック" charset="-128"/>
              </a:rPr>
              <a:t>esatta individuazione di un documento rileva sotto il profilo della conservazione sostitutiva in quanto, come precisato dall</a:t>
            </a:r>
            <a:r>
              <a:rPr lang="it-IT" altLang="x-none" dirty="0">
                <a:ea typeface="ＭＳ Ｐゴシック" charset="-128"/>
              </a:rPr>
              <a:t>’</a:t>
            </a:r>
            <a:r>
              <a:rPr lang="it-IT" altLang="x-none" dirty="0">
                <a:latin typeface="Arial" charset="0"/>
                <a:ea typeface="ＭＳ Ｐゴシック" charset="-128"/>
              </a:rPr>
              <a:t>art. 4, comma 2, D.M. 17 giugno 2014, ai fini della conservazione elettronica di eventuali copie (informatiche o per immagine su supporto informatico) di documenti analogici originali unici, </a:t>
            </a:r>
            <a:r>
              <a:rPr lang="it-IT" altLang="x-none" dirty="0">
                <a:ea typeface="ＭＳ Ｐゴシック" charset="-128"/>
              </a:rPr>
              <a:t>è</a:t>
            </a:r>
            <a:r>
              <a:rPr lang="it-IT" altLang="x-none" dirty="0">
                <a:latin typeface="Arial" charset="0"/>
                <a:ea typeface="ＭＳ Ｐゴシック" charset="-128"/>
              </a:rPr>
              <a:t> necessario l</a:t>
            </a:r>
            <a:r>
              <a:rPr lang="it-IT" altLang="x-none" dirty="0">
                <a:ea typeface="ＭＳ Ｐゴシック" charset="-128"/>
              </a:rPr>
              <a:t>’</a:t>
            </a:r>
            <a:r>
              <a:rPr lang="it-IT" altLang="x-none" dirty="0">
                <a:latin typeface="Arial" charset="0"/>
                <a:ea typeface="ＭＳ Ｐゴシック" charset="-128"/>
              </a:rPr>
              <a:t>intervento di un notaio o di altro pubblico ufficiale per attestare la conformit</a:t>
            </a:r>
            <a:r>
              <a:rPr lang="it-IT" altLang="x-none" dirty="0">
                <a:ea typeface="ＭＳ Ｐゴシック" charset="-128"/>
              </a:rPr>
              <a:t>à</a:t>
            </a:r>
            <a:r>
              <a:rPr lang="it-IT" altLang="x-none" dirty="0">
                <a:latin typeface="Arial" charset="0"/>
                <a:ea typeface="ＭＳ Ｐゴシック" charset="-128"/>
              </a:rPr>
              <a:t> delle copie stesse rispetto al documento originale.</a:t>
            </a: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pPr/>
              <a:t>54</a:t>
            </a:fld>
            <a:endParaRPr lang="it-IT" altLang="it-IT">
              <a:solidFill>
                <a:srgbClr val="000000"/>
              </a:solidFill>
            </a:endParaRPr>
          </a:p>
        </p:txBody>
      </p:sp>
    </p:spTree>
    <p:extLst>
      <p:ext uri="{BB962C8B-B14F-4D97-AF65-F5344CB8AC3E}">
        <p14:creationId xmlns:p14="http://schemas.microsoft.com/office/powerpoint/2010/main" val="1429967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C64A7E4-C929-43B6-B3A4-D72D633D8841}" type="slidenum">
              <a:rPr lang="it-IT" smtClean="0"/>
              <a:t>4</a:t>
            </a:fld>
            <a:endParaRPr lang="it-IT"/>
          </a:p>
        </p:txBody>
      </p:sp>
    </p:spTree>
    <p:extLst>
      <p:ext uri="{BB962C8B-B14F-4D97-AF65-F5344CB8AC3E}">
        <p14:creationId xmlns:p14="http://schemas.microsoft.com/office/powerpoint/2010/main" val="34382879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pPr/>
              <a:t>55</a:t>
            </a:fld>
            <a:endParaRPr lang="it-IT" altLang="it-IT">
              <a:solidFill>
                <a:srgbClr val="000000"/>
              </a:solidFill>
            </a:endParaRPr>
          </a:p>
        </p:txBody>
      </p:sp>
    </p:spTree>
    <p:extLst>
      <p:ext uri="{BB962C8B-B14F-4D97-AF65-F5344CB8AC3E}">
        <p14:creationId xmlns:p14="http://schemas.microsoft.com/office/powerpoint/2010/main" val="7275949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ct val="0"/>
              </a:spcBef>
            </a:pPr>
            <a:r>
              <a:rPr lang="it-IT" altLang="x-none" dirty="0">
                <a:latin typeface="Arial" charset="0"/>
                <a:ea typeface="ＭＳ Ｐゴシック" charset="-128"/>
              </a:rPr>
              <a:t>Si ricorda che prima dell</a:t>
            </a:r>
            <a:r>
              <a:rPr lang="it-IT" altLang="x-none" dirty="0">
                <a:ea typeface="ＭＳ Ｐゴシック" charset="-128"/>
              </a:rPr>
              <a:t>’</a:t>
            </a:r>
            <a:r>
              <a:rPr lang="it-IT" altLang="x-none" dirty="0">
                <a:latin typeface="Arial" charset="0"/>
                <a:ea typeface="ＭＳ Ｐゴシック" charset="-128"/>
              </a:rPr>
              <a:t>entrata in vigore del D.M. 17 giugno 2014, occorreva fare riferimento al D.M. 23 gennaio 2004 (ora abrogato) che prevedeva due distinti termini di conservazione: </a:t>
            </a:r>
          </a:p>
          <a:p>
            <a:pPr algn="just">
              <a:spcBef>
                <a:spcPct val="0"/>
              </a:spcBef>
            </a:pPr>
            <a:r>
              <a:rPr lang="it-IT" altLang="x-none" dirty="0">
                <a:latin typeface="Arial" charset="0"/>
                <a:ea typeface="ＭＳ Ｐゴシック" charset="-128"/>
              </a:rPr>
              <a:t>-</a:t>
            </a:r>
            <a:r>
              <a:rPr lang="it-IT" altLang="x-none" baseline="0" dirty="0">
                <a:latin typeface="Arial" charset="0"/>
                <a:ea typeface="ＭＳ Ｐゴシック" charset="-128"/>
              </a:rPr>
              <a:t> </a:t>
            </a:r>
            <a:r>
              <a:rPr lang="it-IT" altLang="x-none" dirty="0">
                <a:latin typeface="Arial" charset="0"/>
                <a:ea typeface="ＭＳ Ｐゴシック" charset="-128"/>
              </a:rPr>
              <a:t>per le fatture, la conservazione doveva avvenire con cadenza almeno quindicinale; </a:t>
            </a:r>
          </a:p>
          <a:p>
            <a:pPr algn="just">
              <a:spcBef>
                <a:spcPct val="0"/>
              </a:spcBef>
            </a:pPr>
            <a:r>
              <a:rPr lang="it-IT" altLang="x-none" dirty="0">
                <a:latin typeface="Arial" charset="0"/>
                <a:ea typeface="ＭＳ Ｐゴシック" charset="-128"/>
              </a:rPr>
              <a:t>-</a:t>
            </a:r>
            <a:r>
              <a:rPr lang="it-IT" altLang="x-none" baseline="0" dirty="0">
                <a:latin typeface="Arial" charset="0"/>
                <a:ea typeface="ＭＳ Ｐゴシック" charset="-128"/>
              </a:rPr>
              <a:t> </a:t>
            </a:r>
            <a:r>
              <a:rPr lang="it-IT" altLang="x-none" dirty="0">
                <a:latin typeface="Arial" charset="0"/>
                <a:ea typeface="ＭＳ Ｐゴシック" charset="-128"/>
              </a:rPr>
              <a:t>per gli altri documenti, la conservazione doveva avere cadenza almeno annuale.</a:t>
            </a:r>
          </a:p>
          <a:p>
            <a:pPr algn="just">
              <a:spcBef>
                <a:spcPct val="0"/>
              </a:spcBef>
            </a:pPr>
            <a:r>
              <a:rPr lang="it-IT" altLang="x-none" dirty="0">
                <a:ea typeface="ＭＳ Ｐゴシック" charset="-128"/>
              </a:rPr>
              <a:t> </a:t>
            </a:r>
            <a:endParaRPr lang="it-IT" altLang="x-none" dirty="0">
              <a:latin typeface="Arial" charset="0"/>
              <a:ea typeface="ＭＳ Ｐゴシック" charset="-128"/>
            </a:endParaRPr>
          </a:p>
          <a:p>
            <a:pPr algn="just">
              <a:spcBef>
                <a:spcPct val="0"/>
              </a:spcBef>
            </a:pPr>
            <a:r>
              <a:rPr lang="it-IT" altLang="x-none" dirty="0">
                <a:latin typeface="Arial" charset="0"/>
                <a:ea typeface="ＭＳ Ｐゴシック" charset="-128"/>
              </a:rPr>
              <a:t>Secondo la novella contenuta nel D.M. 17 giugno 2014, art. 3, il processo di conservazione elettronica dei documenti deve essere effettuato entro tre mesi dal termine previsto per la presentazione della dichiarazione dei redditi per l</a:t>
            </a:r>
            <a:r>
              <a:rPr lang="it-IT" altLang="x-none" dirty="0">
                <a:ea typeface="ＭＳ Ｐゴシック" charset="-128"/>
              </a:rPr>
              <a:t>’</a:t>
            </a:r>
            <a:r>
              <a:rPr lang="it-IT" altLang="x-none" dirty="0">
                <a:latin typeface="Arial" charset="0"/>
                <a:ea typeface="ＭＳ Ｐゴシック" charset="-128"/>
              </a:rPr>
              <a:t>anno di riferimento. I soggetti con periodo d</a:t>
            </a:r>
            <a:r>
              <a:rPr lang="it-IT" altLang="x-none" dirty="0">
                <a:ea typeface="ＭＳ Ｐゴシック" charset="-128"/>
              </a:rPr>
              <a:t>’</a:t>
            </a:r>
            <a:r>
              <a:rPr lang="it-IT" altLang="x-none" dirty="0">
                <a:latin typeface="Arial" charset="0"/>
                <a:ea typeface="ＭＳ Ｐゴシック" charset="-128"/>
              </a:rPr>
              <a:t>imposta coincidente con l</a:t>
            </a:r>
            <a:r>
              <a:rPr lang="it-IT" altLang="x-none" dirty="0">
                <a:ea typeface="ＭＳ Ｐゴシック" charset="-128"/>
              </a:rPr>
              <a:t>’</a:t>
            </a:r>
            <a:r>
              <a:rPr lang="it-IT" altLang="x-none" dirty="0">
                <a:latin typeface="Arial" charset="0"/>
                <a:ea typeface="ＭＳ Ｐゴシック" charset="-128"/>
              </a:rPr>
              <a:t>anno solare il termine ultimo per conservare elettronicamente i documenti </a:t>
            </a:r>
            <a:r>
              <a:rPr lang="it-IT" altLang="x-none" dirty="0">
                <a:ea typeface="ＭＳ Ｐゴシック" charset="-128"/>
              </a:rPr>
              <a:t>è</a:t>
            </a:r>
            <a:r>
              <a:rPr lang="it-IT" altLang="x-none" dirty="0">
                <a:latin typeface="Arial" charset="0"/>
                <a:ea typeface="ＭＳ Ｐゴシック" charset="-128"/>
              </a:rPr>
              <a:t> il 30 dicembre dell</a:t>
            </a:r>
            <a:r>
              <a:rPr lang="it-IT" altLang="x-none" dirty="0">
                <a:ea typeface="ＭＳ Ｐゴシック" charset="-128"/>
              </a:rPr>
              <a:t>’</a:t>
            </a:r>
            <a:r>
              <a:rPr lang="it-IT" altLang="x-none" dirty="0">
                <a:latin typeface="Arial" charset="0"/>
                <a:ea typeface="ＭＳ Ｐゴシック" charset="-128"/>
              </a:rPr>
              <a:t>anno successivo a quello di riferimento, posto che il termine di presentazione della dichiarazione dei redditi </a:t>
            </a:r>
            <a:r>
              <a:rPr lang="it-IT" altLang="x-none" dirty="0">
                <a:ea typeface="ＭＳ Ｐゴシック" charset="-128"/>
              </a:rPr>
              <a:t>è</a:t>
            </a:r>
            <a:r>
              <a:rPr lang="it-IT" altLang="x-none" dirty="0">
                <a:latin typeface="Arial" charset="0"/>
                <a:ea typeface="ＭＳ Ｐゴシック" charset="-128"/>
              </a:rPr>
              <a:t> il 30 settembre, a cui si sommano i tre mesi previsti dalla citata norma.</a:t>
            </a:r>
          </a:p>
          <a:p>
            <a:pPr algn="just">
              <a:spcBef>
                <a:spcPct val="0"/>
              </a:spcBef>
            </a:pPr>
            <a:r>
              <a:rPr lang="it-IT" altLang="x-none" dirty="0">
                <a:latin typeface="Arial" charset="0"/>
                <a:ea typeface="ＭＳ Ｐゴシック" charset="-128"/>
              </a:rPr>
              <a:t>Per esempio: se una fattura </a:t>
            </a:r>
            <a:r>
              <a:rPr lang="it-IT" altLang="x-none" dirty="0">
                <a:ea typeface="ＭＳ Ｐゴシック" charset="-128"/>
              </a:rPr>
              <a:t>è</a:t>
            </a:r>
            <a:r>
              <a:rPr lang="it-IT" altLang="x-none" dirty="0">
                <a:latin typeface="Arial" charset="0"/>
                <a:ea typeface="ＭＳ Ｐゴシック" charset="-128"/>
              </a:rPr>
              <a:t> stata emessa/ricevuta il 31 luglio 2014, dovr</a:t>
            </a:r>
            <a:r>
              <a:rPr lang="it-IT" altLang="x-none" dirty="0">
                <a:ea typeface="ＭＳ Ｐゴシック" charset="-128"/>
              </a:rPr>
              <a:t>à</a:t>
            </a:r>
            <a:r>
              <a:rPr lang="it-IT" altLang="x-none" dirty="0">
                <a:latin typeface="Arial" charset="0"/>
                <a:ea typeface="ＭＳ Ｐゴシック" charset="-128"/>
              </a:rPr>
              <a:t> essere conservata entro il 31 dicembre 2015 (tre mesi dopo il termine di presentazione della dichiarazione dei redditi del periodo di riferimento fissato al 30 settembre 2015).</a:t>
            </a: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pPr/>
              <a:t>56</a:t>
            </a:fld>
            <a:endParaRPr lang="it-IT" altLang="it-IT">
              <a:solidFill>
                <a:srgbClr val="000000"/>
              </a:solidFill>
            </a:endParaRPr>
          </a:p>
        </p:txBody>
      </p:sp>
    </p:spTree>
    <p:extLst>
      <p:ext uri="{BB962C8B-B14F-4D97-AF65-F5344CB8AC3E}">
        <p14:creationId xmlns:p14="http://schemas.microsoft.com/office/powerpoint/2010/main" val="14598166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it-IT" altLang="x-none" dirty="0">
                <a:latin typeface="Arial" charset="0"/>
                <a:ea typeface="ＭＳ Ｐゴシック" charset="-128"/>
              </a:rPr>
              <a:t>Il </a:t>
            </a:r>
            <a:r>
              <a:rPr lang="it-IT" altLang="x-none" b="1" dirty="0">
                <a:latin typeface="Arial" charset="0"/>
                <a:ea typeface="ＭＳ Ｐゴシック" charset="-128"/>
              </a:rPr>
              <a:t>sistema di conservazione</a:t>
            </a:r>
            <a:r>
              <a:rPr lang="it-IT" altLang="x-none" dirty="0">
                <a:latin typeface="Arial" charset="0"/>
                <a:ea typeface="ＭＳ Ｐゴシック" charset="-128"/>
              </a:rPr>
              <a:t> dei documenti informatici deve assicurare: </a:t>
            </a:r>
          </a:p>
          <a:p>
            <a:pPr>
              <a:spcBef>
                <a:spcPct val="0"/>
              </a:spcBef>
            </a:pPr>
            <a:r>
              <a:rPr lang="it-IT" altLang="x-none" dirty="0">
                <a:latin typeface="Arial" charset="0"/>
                <a:ea typeface="ＭＳ Ｐゴシック" charset="-128"/>
              </a:rPr>
              <a:t>-	l</a:t>
            </a:r>
            <a:r>
              <a:rPr lang="it-IT" altLang="x-none" dirty="0">
                <a:ea typeface="ＭＳ Ｐゴシック" charset="-128"/>
              </a:rPr>
              <a:t>’</a:t>
            </a:r>
            <a:r>
              <a:rPr lang="it-IT" altLang="x-none" dirty="0">
                <a:latin typeface="Arial" charset="0"/>
                <a:ea typeface="ＭＳ Ｐゴシック" charset="-128"/>
              </a:rPr>
              <a:t>identificazione certa del soggetto che ha formato il documento; </a:t>
            </a:r>
          </a:p>
          <a:p>
            <a:pPr>
              <a:spcBef>
                <a:spcPct val="0"/>
              </a:spcBef>
            </a:pPr>
            <a:r>
              <a:rPr lang="it-IT" altLang="x-none" dirty="0">
                <a:latin typeface="Arial" charset="0"/>
                <a:ea typeface="ＭＳ Ｐゴシック" charset="-128"/>
              </a:rPr>
              <a:t>-	l</a:t>
            </a:r>
            <a:r>
              <a:rPr lang="it-IT" altLang="x-none" dirty="0">
                <a:ea typeface="ＭＳ Ｐゴシック" charset="-128"/>
              </a:rPr>
              <a:t>’</a:t>
            </a:r>
            <a:r>
              <a:rPr lang="it-IT" altLang="x-none" dirty="0">
                <a:latin typeface="Arial" charset="0"/>
                <a:ea typeface="ＭＳ Ｐゴシック" charset="-128"/>
              </a:rPr>
              <a:t>integrit</a:t>
            </a:r>
            <a:r>
              <a:rPr lang="it-IT" altLang="x-none" dirty="0">
                <a:ea typeface="ＭＳ Ｐゴシック" charset="-128"/>
              </a:rPr>
              <a:t>à</a:t>
            </a:r>
            <a:r>
              <a:rPr lang="it-IT" altLang="x-none" dirty="0">
                <a:latin typeface="Arial" charset="0"/>
                <a:ea typeface="ＭＳ Ｐゴシック" charset="-128"/>
              </a:rPr>
              <a:t> del documento; </a:t>
            </a:r>
          </a:p>
          <a:p>
            <a:pPr>
              <a:spcBef>
                <a:spcPct val="0"/>
              </a:spcBef>
            </a:pPr>
            <a:r>
              <a:rPr lang="it-IT" altLang="x-none" dirty="0">
                <a:latin typeface="Arial" charset="0"/>
                <a:ea typeface="ＭＳ Ｐゴシック" charset="-128"/>
              </a:rPr>
              <a:t>-	la leggibilit</a:t>
            </a:r>
            <a:r>
              <a:rPr lang="it-IT" altLang="x-none" dirty="0">
                <a:ea typeface="ＭＳ Ｐゴシック" charset="-128"/>
              </a:rPr>
              <a:t>à</a:t>
            </a:r>
            <a:r>
              <a:rPr lang="it-IT" altLang="x-none" dirty="0">
                <a:latin typeface="Arial" charset="0"/>
                <a:ea typeface="ＭＳ Ｐゴシック" charset="-128"/>
              </a:rPr>
              <a:t> e l</a:t>
            </a:r>
            <a:r>
              <a:rPr lang="it-IT" altLang="x-none" dirty="0">
                <a:ea typeface="ＭＳ Ｐゴシック" charset="-128"/>
              </a:rPr>
              <a:t>’</a:t>
            </a:r>
            <a:r>
              <a:rPr lang="it-IT" altLang="x-none" dirty="0">
                <a:latin typeface="Arial" charset="0"/>
                <a:ea typeface="ＭＳ Ｐゴシック" charset="-128"/>
              </a:rPr>
              <a:t>agevole reperibilit</a:t>
            </a:r>
            <a:r>
              <a:rPr lang="it-IT" altLang="x-none" dirty="0">
                <a:ea typeface="ＭＳ Ｐゴシック" charset="-128"/>
              </a:rPr>
              <a:t>à</a:t>
            </a:r>
            <a:r>
              <a:rPr lang="it-IT" altLang="x-none" dirty="0">
                <a:latin typeface="Arial" charset="0"/>
                <a:ea typeface="ＭＳ Ｐゴシック" charset="-128"/>
              </a:rPr>
              <a:t> dei documenti e delle informazioni identificative.</a:t>
            </a:r>
          </a:p>
          <a:p>
            <a:pPr>
              <a:spcBef>
                <a:spcPct val="0"/>
              </a:spcBef>
            </a:pPr>
            <a:r>
              <a:rPr lang="it-IT" altLang="x-none" dirty="0">
                <a:latin typeface="Arial" charset="0"/>
                <a:ea typeface="ＭＳ Ｐゴシック" charset="-128"/>
              </a:rPr>
              <a:t>In altri termini il sistema di conservazione deve custodire i documenti informatici, dalla presa in carico dal produttore fino all</a:t>
            </a:r>
            <a:r>
              <a:rPr lang="it-IT" altLang="x-none" dirty="0">
                <a:ea typeface="ＭＳ Ｐゴシック" charset="-128"/>
              </a:rPr>
              <a:t>’</a:t>
            </a:r>
            <a:r>
              <a:rPr lang="it-IT" altLang="x-none" dirty="0">
                <a:latin typeface="Arial" charset="0"/>
                <a:ea typeface="ＭＳ Ｐゴシック" charset="-128"/>
              </a:rPr>
              <a:t>eventuale scarto (decorrenza dei termini di conservazione, es: 10 anni per le fatture), rispettando e garantendo i criteri appena indicati.</a:t>
            </a:r>
          </a:p>
          <a:p>
            <a:pPr>
              <a:spcBef>
                <a:spcPct val="0"/>
              </a:spcBef>
            </a:pPr>
            <a:endParaRPr lang="it-IT" altLang="x-none" dirty="0">
              <a:latin typeface="Arial" charset="0"/>
              <a:ea typeface="ＭＳ Ｐゴシック" charset="-128"/>
            </a:endParaRP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pPr/>
              <a:t>57</a:t>
            </a:fld>
            <a:endParaRPr lang="it-IT" altLang="it-IT">
              <a:solidFill>
                <a:srgbClr val="000000"/>
              </a:solidFill>
            </a:endParaRPr>
          </a:p>
        </p:txBody>
      </p:sp>
    </p:spTree>
    <p:extLst>
      <p:ext uri="{BB962C8B-B14F-4D97-AF65-F5344CB8AC3E}">
        <p14:creationId xmlns:p14="http://schemas.microsoft.com/office/powerpoint/2010/main" val="15660286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ct val="0"/>
              </a:spcBef>
            </a:pPr>
            <a:r>
              <a:rPr lang="it-IT" altLang="x-none" dirty="0">
                <a:ea typeface="ＭＳ Ｐゴシック" charset="-128"/>
              </a:rPr>
              <a:t>Il processo di conservazione richiede la presenza di almeno tre soggetti: </a:t>
            </a:r>
          </a:p>
          <a:p>
            <a:pPr algn="just">
              <a:spcBef>
                <a:spcPct val="0"/>
              </a:spcBef>
            </a:pPr>
            <a:r>
              <a:rPr lang="it-IT" altLang="x-none" dirty="0">
                <a:ea typeface="ＭＳ Ｐゴシック" charset="-128"/>
              </a:rPr>
              <a:t>1.</a:t>
            </a:r>
            <a:r>
              <a:rPr lang="it-IT" altLang="x-none" baseline="0" dirty="0">
                <a:ea typeface="ＭＳ Ｐゴシック" charset="-128"/>
              </a:rPr>
              <a:t> </a:t>
            </a:r>
            <a:r>
              <a:rPr lang="it-IT" altLang="x-none" dirty="0">
                <a:ea typeface="ＭＳ Ｐゴシック" charset="-128"/>
              </a:rPr>
              <a:t>il </a:t>
            </a:r>
            <a:r>
              <a:rPr lang="it-IT" altLang="x-none" b="1" dirty="0">
                <a:ea typeface="ＭＳ Ｐゴシック" charset="-128"/>
              </a:rPr>
              <a:t>produttore</a:t>
            </a:r>
            <a:r>
              <a:rPr lang="it-IT" altLang="x-none" dirty="0">
                <a:ea typeface="ＭＳ Ｐゴシック" charset="-128"/>
              </a:rPr>
              <a:t>. Si tratta della persona fisica o giuridica che produce il pacchetto di versamento, ed è responsabile del trasferimento del suo contenuto nel sistema di conservazione. Tale soggetto può essere anche un terzo rispetto al soggetto che ha formato il documento che si vuole conservare elettronicamente;</a:t>
            </a:r>
          </a:p>
          <a:p>
            <a:pPr algn="just">
              <a:spcBef>
                <a:spcPct val="0"/>
              </a:spcBef>
            </a:pPr>
            <a:r>
              <a:rPr lang="it-IT" altLang="x-none" dirty="0">
                <a:ea typeface="ＭＳ Ｐゴシック" charset="-128"/>
              </a:rPr>
              <a:t>2.</a:t>
            </a:r>
            <a:r>
              <a:rPr lang="it-IT" altLang="x-none" baseline="0" dirty="0">
                <a:ea typeface="ＭＳ Ｐゴシック" charset="-128"/>
              </a:rPr>
              <a:t> </a:t>
            </a:r>
            <a:r>
              <a:rPr lang="it-IT" altLang="x-none" b="1" dirty="0">
                <a:ea typeface="ＭＳ Ｐゴシック" charset="-128"/>
              </a:rPr>
              <a:t>l’utente. </a:t>
            </a:r>
            <a:r>
              <a:rPr lang="it-IT" altLang="x-none" dirty="0">
                <a:ea typeface="ＭＳ Ｐゴシック" charset="-128"/>
              </a:rPr>
              <a:t>È la persona, ente o sistema che interagisce con i servizi del sistema di conservazione elettronica, al fine di recuperare le fatture elettroniche ivi archiviate e le relative informazioni in esse contenute; </a:t>
            </a:r>
          </a:p>
          <a:p>
            <a:pPr algn="just">
              <a:spcBef>
                <a:spcPct val="0"/>
              </a:spcBef>
            </a:pPr>
            <a:r>
              <a:rPr lang="it-IT" altLang="x-none" dirty="0">
                <a:ea typeface="ＭＳ Ｐゴシック" charset="-128"/>
              </a:rPr>
              <a:t>3 il </a:t>
            </a:r>
            <a:r>
              <a:rPr lang="it-IT" altLang="x-none" b="1" dirty="0">
                <a:ea typeface="ＭＳ Ｐゴシック" charset="-128"/>
              </a:rPr>
              <a:t>responsabile della conservazione</a:t>
            </a:r>
            <a:r>
              <a:rPr lang="it-IT" altLang="x-none" dirty="0">
                <a:ea typeface="ＭＳ Ｐゴシック" charset="-128"/>
              </a:rPr>
              <a:t>. Questi opera d’intesa con il responsabile del trattamento dei dati personali, con il responsabile della sicurezza e con il responsabile dei sistemi informativi; tale soggetto ha principalmente il compito di: </a:t>
            </a:r>
          </a:p>
          <a:p>
            <a:pPr algn="just">
              <a:spcBef>
                <a:spcPct val="0"/>
              </a:spcBef>
            </a:pPr>
            <a:r>
              <a:rPr lang="it-IT" altLang="x-none" dirty="0">
                <a:ea typeface="ＭＳ Ｐゴシック" charset="-128"/>
              </a:rPr>
              <a:t>-</a:t>
            </a:r>
            <a:r>
              <a:rPr lang="it-IT" altLang="x-none" baseline="0" dirty="0">
                <a:ea typeface="ＭＳ Ｐゴシック" charset="-128"/>
              </a:rPr>
              <a:t> </a:t>
            </a:r>
            <a:r>
              <a:rPr lang="it-IT" altLang="x-none" dirty="0">
                <a:ea typeface="ＭＳ Ｐゴシック" charset="-128"/>
              </a:rPr>
              <a:t>definire le caratteristiche e i requisiti del sistema di conservazione; </a:t>
            </a:r>
          </a:p>
          <a:p>
            <a:pPr algn="just">
              <a:spcBef>
                <a:spcPct val="0"/>
              </a:spcBef>
            </a:pPr>
            <a:r>
              <a:rPr lang="it-IT" altLang="x-none" dirty="0">
                <a:ea typeface="ＭＳ Ｐゴシック" charset="-128"/>
              </a:rPr>
              <a:t>-</a:t>
            </a:r>
            <a:r>
              <a:rPr lang="it-IT" altLang="x-none" baseline="0" dirty="0">
                <a:ea typeface="ＭＳ Ｐゴシック" charset="-128"/>
              </a:rPr>
              <a:t> </a:t>
            </a:r>
            <a:r>
              <a:rPr lang="it-IT" altLang="x-none" dirty="0">
                <a:ea typeface="ＭＳ Ｐゴシック" charset="-128"/>
              </a:rPr>
              <a:t>gestire il processo di conservazione; </a:t>
            </a:r>
          </a:p>
          <a:p>
            <a:pPr algn="just">
              <a:spcBef>
                <a:spcPct val="0"/>
              </a:spcBef>
            </a:pPr>
            <a:r>
              <a:rPr lang="it-IT" altLang="x-none" dirty="0">
                <a:ea typeface="ＭＳ Ｐゴシック" charset="-128"/>
              </a:rPr>
              <a:t>-</a:t>
            </a:r>
            <a:r>
              <a:rPr lang="it-IT" altLang="x-none" baseline="0" dirty="0">
                <a:ea typeface="ＭＳ Ｐゴシック" charset="-128"/>
              </a:rPr>
              <a:t> </a:t>
            </a:r>
            <a:r>
              <a:rPr lang="it-IT" altLang="x-none" dirty="0">
                <a:ea typeface="ＭＳ Ｐゴシック" charset="-128"/>
              </a:rPr>
              <a:t>generare il rapporto di versamento; </a:t>
            </a:r>
          </a:p>
          <a:p>
            <a:pPr algn="just">
              <a:spcBef>
                <a:spcPct val="0"/>
              </a:spcBef>
            </a:pPr>
            <a:r>
              <a:rPr lang="it-IT" altLang="x-none" dirty="0">
                <a:ea typeface="ＭＳ Ｐゴシック" charset="-128"/>
              </a:rPr>
              <a:t>-</a:t>
            </a:r>
            <a:r>
              <a:rPr lang="it-IT" altLang="x-none" baseline="0" dirty="0">
                <a:ea typeface="ＭＳ Ｐゴシック" charset="-128"/>
              </a:rPr>
              <a:t> </a:t>
            </a:r>
            <a:r>
              <a:rPr lang="it-IT" altLang="x-none" dirty="0">
                <a:ea typeface="ＭＳ Ｐゴシック" charset="-128"/>
              </a:rPr>
              <a:t>generare e sottoscrivere il pacchetto di distribuzione; </a:t>
            </a:r>
          </a:p>
          <a:p>
            <a:pPr algn="just">
              <a:spcBef>
                <a:spcPct val="0"/>
              </a:spcBef>
            </a:pPr>
            <a:r>
              <a:rPr lang="it-IT" altLang="x-none" dirty="0">
                <a:ea typeface="ＭＳ Ｐゴシック" charset="-128"/>
              </a:rPr>
              <a:t>-</a:t>
            </a:r>
            <a:r>
              <a:rPr lang="it-IT" altLang="x-none" baseline="0" dirty="0">
                <a:ea typeface="ＭＳ Ｐゴシック" charset="-128"/>
              </a:rPr>
              <a:t> </a:t>
            </a:r>
            <a:r>
              <a:rPr lang="it-IT" altLang="x-none" dirty="0">
                <a:ea typeface="ＭＳ Ｐゴシック" charset="-128"/>
              </a:rPr>
              <a:t>effettuare il monitoraggio della corretta funzionalità del sistema di conservazione.</a:t>
            </a: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pPr/>
              <a:t>58</a:t>
            </a:fld>
            <a:endParaRPr lang="it-IT" altLang="it-IT">
              <a:solidFill>
                <a:srgbClr val="000000"/>
              </a:solidFill>
            </a:endParaRPr>
          </a:p>
        </p:txBody>
      </p:sp>
    </p:spTree>
    <p:extLst>
      <p:ext uri="{BB962C8B-B14F-4D97-AF65-F5344CB8AC3E}">
        <p14:creationId xmlns:p14="http://schemas.microsoft.com/office/powerpoint/2010/main" val="8097115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90000"/>
              </a:lnSpc>
              <a:spcBef>
                <a:spcPct val="0"/>
              </a:spcBef>
            </a:pPr>
            <a:r>
              <a:rPr lang="it-IT" altLang="x-none" sz="1200" dirty="0">
                <a:ea typeface="ＭＳ Ｐゴシック" charset="-128"/>
              </a:rPr>
              <a:t>Il </a:t>
            </a:r>
            <a:r>
              <a:rPr lang="it-IT" altLang="x-none" sz="1200" b="1" dirty="0">
                <a:ea typeface="ＭＳ Ｐゴシック" charset="-128"/>
              </a:rPr>
              <a:t>responsabile della conservazione</a:t>
            </a:r>
            <a:r>
              <a:rPr lang="it-IT" altLang="x-none" sz="1200" dirty="0">
                <a:ea typeface="ＭＳ Ｐゴシック" charset="-128"/>
              </a:rPr>
              <a:t> è il soggetto che, all’interno del processo di conservazione digitale, attua tutte le misure necessarie al fine di garantire l’autenticità, l’integrità, l’affidabilità, la leggibilità e la reperibilità dei documenti aventi rilevanza fiscale attraverso l’utilizzo di specifiche regole procedurali e tecnologiche. </a:t>
            </a:r>
          </a:p>
          <a:p>
            <a:pPr algn="just">
              <a:lnSpc>
                <a:spcPct val="90000"/>
              </a:lnSpc>
              <a:spcBef>
                <a:spcPct val="0"/>
              </a:spcBef>
            </a:pPr>
            <a:r>
              <a:rPr lang="it-IT" altLang="x-none" sz="1200" dirty="0">
                <a:ea typeface="ＭＳ Ｐゴシック" charset="-128"/>
              </a:rPr>
              <a:t>Ha tre “anime”:</a:t>
            </a:r>
          </a:p>
          <a:p>
            <a:pPr algn="just">
              <a:lnSpc>
                <a:spcPct val="90000"/>
              </a:lnSpc>
              <a:spcBef>
                <a:spcPct val="0"/>
              </a:spcBef>
            </a:pPr>
            <a:r>
              <a:rPr lang="it-IT" altLang="x-none" sz="1200" dirty="0">
                <a:ea typeface="ＭＳ Ｐゴシック" charset="-128"/>
              </a:rPr>
              <a:t>- Responsabile della conservazione </a:t>
            </a:r>
          </a:p>
          <a:p>
            <a:pPr algn="just">
              <a:lnSpc>
                <a:spcPct val="90000"/>
              </a:lnSpc>
              <a:spcBef>
                <a:spcPct val="0"/>
              </a:spcBef>
            </a:pPr>
            <a:r>
              <a:rPr lang="it-IT" altLang="x-none" sz="1200" dirty="0">
                <a:ea typeface="ＭＳ Ｐゴシック" charset="-128"/>
              </a:rPr>
              <a:t>- Responsabile per il trattamento dei dati personali </a:t>
            </a:r>
          </a:p>
          <a:p>
            <a:pPr algn="just">
              <a:lnSpc>
                <a:spcPct val="90000"/>
              </a:lnSpc>
              <a:spcBef>
                <a:spcPct val="0"/>
              </a:spcBef>
            </a:pPr>
            <a:r>
              <a:rPr lang="it-IT" altLang="x-none" sz="1200" dirty="0">
                <a:ea typeface="ＭＳ Ｐゴシック" charset="-128"/>
              </a:rPr>
              <a:t>- Responsabile del protocollo, dei flussi documentali e degli archivi  </a:t>
            </a:r>
          </a:p>
          <a:p>
            <a:pPr algn="just">
              <a:lnSpc>
                <a:spcPct val="90000"/>
              </a:lnSpc>
              <a:spcBef>
                <a:spcPct val="0"/>
              </a:spcBef>
            </a:pPr>
            <a:endParaRPr lang="it-IT" altLang="x-none" sz="1200" dirty="0">
              <a:ea typeface="ＭＳ Ｐゴシック" charset="-128"/>
            </a:endParaRPr>
          </a:p>
          <a:p>
            <a:pPr algn="just">
              <a:lnSpc>
                <a:spcPct val="90000"/>
              </a:lnSpc>
              <a:spcBef>
                <a:spcPct val="0"/>
              </a:spcBef>
            </a:pPr>
            <a:r>
              <a:rPr lang="it-IT" altLang="x-none" sz="1200" dirty="0">
                <a:ea typeface="ＭＳ Ｐゴシック" charset="-128"/>
              </a:rPr>
              <a:t>E’ il manuale di conservazione ad illustrare dettagliatamente le attività per le quali il soggetto designato risulta essere responsabile che sono quelle elencate all’art. 7, comma 1, D.P.C.M. 3 dicembre 2013.</a:t>
            </a:r>
          </a:p>
          <a:p>
            <a:pPr algn="just">
              <a:lnSpc>
                <a:spcPct val="90000"/>
              </a:lnSpc>
              <a:spcBef>
                <a:spcPct val="0"/>
              </a:spcBef>
            </a:pPr>
            <a:r>
              <a:rPr lang="it-IT" altLang="x-none" sz="1200" dirty="0">
                <a:ea typeface="ＭＳ Ｐゴシック" charset="-128"/>
              </a:rPr>
              <a:t>Tutte le attività sopra descritte sono svolte dal responsabile della conservazione d’intesa con: </a:t>
            </a:r>
          </a:p>
          <a:p>
            <a:pPr algn="just">
              <a:lnSpc>
                <a:spcPct val="90000"/>
              </a:lnSpc>
              <a:spcBef>
                <a:spcPct val="0"/>
              </a:spcBef>
            </a:pPr>
            <a:r>
              <a:rPr lang="it-IT" altLang="x-none" sz="1200" dirty="0">
                <a:ea typeface="ＭＳ Ｐゴシック" charset="-128"/>
              </a:rPr>
              <a:t>-</a:t>
            </a:r>
            <a:r>
              <a:rPr lang="it-IT" altLang="x-none" sz="1200" baseline="0" dirty="0">
                <a:ea typeface="ＭＳ Ｐゴシック" charset="-128"/>
              </a:rPr>
              <a:t> </a:t>
            </a:r>
            <a:r>
              <a:rPr lang="it-IT" altLang="x-none" sz="1200" dirty="0">
                <a:ea typeface="ＭＳ Ｐゴシック" charset="-128"/>
              </a:rPr>
              <a:t>il responsabile del trattamento dei dati personali;</a:t>
            </a:r>
          </a:p>
          <a:p>
            <a:pPr algn="just">
              <a:lnSpc>
                <a:spcPct val="90000"/>
              </a:lnSpc>
              <a:spcBef>
                <a:spcPct val="0"/>
              </a:spcBef>
            </a:pPr>
            <a:r>
              <a:rPr lang="it-IT" altLang="x-none" sz="1200" dirty="0">
                <a:ea typeface="ＭＳ Ｐゴシック" charset="-128"/>
              </a:rPr>
              <a:t>-</a:t>
            </a:r>
            <a:r>
              <a:rPr lang="it-IT" altLang="x-none" sz="1200" baseline="0" dirty="0">
                <a:ea typeface="ＭＳ Ｐゴシック" charset="-128"/>
              </a:rPr>
              <a:t> </a:t>
            </a:r>
            <a:r>
              <a:rPr lang="it-IT" altLang="x-none" sz="1200" dirty="0">
                <a:ea typeface="ＭＳ Ｐゴシック" charset="-128"/>
              </a:rPr>
              <a:t>il responsabile della sicurezza;</a:t>
            </a:r>
          </a:p>
          <a:p>
            <a:pPr algn="just">
              <a:lnSpc>
                <a:spcPct val="90000"/>
              </a:lnSpc>
              <a:spcBef>
                <a:spcPct val="0"/>
              </a:spcBef>
            </a:pPr>
            <a:r>
              <a:rPr lang="it-IT" altLang="x-none" sz="1200" dirty="0">
                <a:ea typeface="ＭＳ Ｐゴシック" charset="-128"/>
              </a:rPr>
              <a:t>-</a:t>
            </a:r>
            <a:r>
              <a:rPr lang="it-IT" altLang="x-none" sz="1200" baseline="0" dirty="0">
                <a:ea typeface="ＭＳ Ｐゴシック" charset="-128"/>
              </a:rPr>
              <a:t> </a:t>
            </a:r>
            <a:r>
              <a:rPr lang="it-IT" altLang="x-none" sz="1200" dirty="0">
                <a:ea typeface="ＭＳ Ｐゴシック" charset="-128"/>
              </a:rPr>
              <a:t>il responsabile dei sistemi informativi.</a:t>
            </a:r>
          </a:p>
          <a:p>
            <a:pPr algn="just">
              <a:lnSpc>
                <a:spcPct val="90000"/>
              </a:lnSpc>
              <a:spcBef>
                <a:spcPct val="0"/>
              </a:spcBef>
            </a:pPr>
            <a:r>
              <a:rPr lang="it-IT" altLang="x-none" sz="1200" dirty="0">
                <a:ea typeface="ＭＳ Ｐゴシック" charset="-128"/>
              </a:rPr>
              <a:t>Il responsabile della conservazione, una volta individuato e nominato, può delegare, mediante contratto o convenzione di servizio, tale funzione a soggetti che per competenza e funzioni eseguano i compiti previsti dalla Legge, ferma restando la sua responsabilità.</a:t>
            </a:r>
          </a:p>
          <a:p>
            <a:pPr algn="just">
              <a:lnSpc>
                <a:spcPct val="90000"/>
              </a:lnSpc>
              <a:spcBef>
                <a:spcPct val="0"/>
              </a:spcBef>
            </a:pPr>
            <a:r>
              <a:rPr lang="it-IT" altLang="x-none" sz="1200" dirty="0">
                <a:ea typeface="ＭＳ Ｐゴシック" charset="-128"/>
              </a:rPr>
              <a:t>La definizione di responsabile della conservazione è data dall’Allegato 1, D.P.C.M. 3 dicembre 2013, il quale lo definisce: </a:t>
            </a:r>
            <a:r>
              <a:rPr lang="it-IT" altLang="x-none" sz="1200" i="1" dirty="0">
                <a:ea typeface="ＭＳ Ｐゴシック" charset="-128"/>
              </a:rPr>
              <a:t>“Soggetto responsabile dell’insieme delle attività elencate nell’articolo 8, comma 1, delle regole tecniche del sistema di conservazione”</a:t>
            </a:r>
            <a:r>
              <a:rPr lang="it-IT" altLang="x-none" sz="1200" dirty="0">
                <a:ea typeface="ＭＳ Ｐゴシック" charset="-128"/>
              </a:rPr>
              <a:t>. </a:t>
            </a:r>
          </a:p>
          <a:p>
            <a:pPr algn="just">
              <a:lnSpc>
                <a:spcPct val="90000"/>
              </a:lnSpc>
              <a:spcBef>
                <a:spcPct val="0"/>
              </a:spcBef>
            </a:pPr>
            <a:r>
              <a:rPr lang="it-IT" altLang="x-none" sz="1200" dirty="0">
                <a:ea typeface="ＭＳ Ｐゴシック" charset="-128"/>
              </a:rPr>
              <a:t>Inoltre, per meglio comprendere il ruolo di questo soggetto, pare opportuno riportare quanto disposto dall’art. 6, comma 5, D.P.C.M. 3 dicembre 2013</a:t>
            </a:r>
            <a:r>
              <a:rPr lang="it-IT" altLang="x-none" sz="1200" i="1" dirty="0">
                <a:ea typeface="ＭＳ Ｐゴシック" charset="-128"/>
              </a:rPr>
              <a:t>: “Il responsabile della conservazione definisce e attua le politiche complessive del sistema di conservazione e ne governa la gestione con piena responsabilità ed autonomia, in relazione al modello organizzativo adottato ai sensi dell’art. 5</a:t>
            </a:r>
            <a:endParaRPr lang="it-IT" altLang="it-IT" dirty="0">
              <a:latin typeface="Arial" panose="020B0604020202020204" pitchFamily="34" charset="0"/>
            </a:endParaRP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pPr/>
              <a:t>59</a:t>
            </a:fld>
            <a:endParaRPr lang="it-IT" altLang="it-IT">
              <a:solidFill>
                <a:srgbClr val="000000"/>
              </a:solidFill>
            </a:endParaRPr>
          </a:p>
        </p:txBody>
      </p:sp>
    </p:spTree>
    <p:extLst>
      <p:ext uri="{BB962C8B-B14F-4D97-AF65-F5344CB8AC3E}">
        <p14:creationId xmlns:p14="http://schemas.microsoft.com/office/powerpoint/2010/main" val="4361621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pPr/>
              <a:t>60</a:t>
            </a:fld>
            <a:endParaRPr lang="it-IT" altLang="it-IT">
              <a:solidFill>
                <a:srgbClr val="000000"/>
              </a:solidFill>
            </a:endParaRPr>
          </a:p>
        </p:txBody>
      </p:sp>
    </p:spTree>
    <p:extLst>
      <p:ext uri="{BB962C8B-B14F-4D97-AF65-F5344CB8AC3E}">
        <p14:creationId xmlns:p14="http://schemas.microsoft.com/office/powerpoint/2010/main" val="9811701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spcBef>
                <a:spcPct val="0"/>
              </a:spcBef>
            </a:pPr>
            <a:r>
              <a:rPr lang="it-IT" altLang="x-none" sz="1200" dirty="0">
                <a:ea typeface="ＭＳ Ｐゴシック" charset="-128"/>
              </a:rPr>
              <a:t>L’art. 9 del D.P.C.M. 3 dicembre 2013 disciplina il processo di conservazione che inizia con la presa in carico della fattura elettronica da parte del produttore, che provvede a formare il pacchetto di versamento. </a:t>
            </a:r>
          </a:p>
          <a:p>
            <a:pPr>
              <a:lnSpc>
                <a:spcPct val="80000"/>
              </a:lnSpc>
              <a:spcBef>
                <a:spcPct val="0"/>
              </a:spcBef>
            </a:pPr>
            <a:r>
              <a:rPr lang="it-IT" altLang="x-none" sz="1200" dirty="0">
                <a:ea typeface="ＭＳ Ｐゴシック" charset="-128"/>
              </a:rPr>
              <a:t>Il </a:t>
            </a:r>
            <a:r>
              <a:rPr lang="it-IT" altLang="x-none" sz="1200" b="1" dirty="0">
                <a:ea typeface="ＭＳ Ｐゴシック" charset="-128"/>
              </a:rPr>
              <a:t>pacchetto di versamento</a:t>
            </a:r>
            <a:r>
              <a:rPr lang="it-IT" altLang="x-none" sz="1200" dirty="0">
                <a:ea typeface="ＭＳ Ｐゴシック" charset="-128"/>
              </a:rPr>
              <a:t> è un contenitore che racchiude uno o più oggetti da conservare (documenti informatici, fascicoli informatici, aggregazioni documentali informatiche), inviato dal produttore al sistema di conservazione attraverso un formato predefinito, concordato e descritto nel manuale di conservazione.</a:t>
            </a:r>
          </a:p>
          <a:p>
            <a:pPr>
              <a:lnSpc>
                <a:spcPct val="80000"/>
              </a:lnSpc>
              <a:spcBef>
                <a:spcPct val="0"/>
              </a:spcBef>
            </a:pPr>
            <a:r>
              <a:rPr lang="it-IT" altLang="x-none" sz="1200" dirty="0">
                <a:ea typeface="ＭＳ Ｐゴシック" charset="-128"/>
              </a:rPr>
              <a:t>Il pacchetto di versamento viene poi acquisito dal sistema di conservazione, che ne verificherà la coerenza con le modalità e i formati previsti dal manuale di conservazione.</a:t>
            </a:r>
          </a:p>
          <a:p>
            <a:pPr>
              <a:lnSpc>
                <a:spcPct val="80000"/>
              </a:lnSpc>
              <a:spcBef>
                <a:spcPct val="0"/>
              </a:spcBef>
            </a:pPr>
            <a:r>
              <a:rPr lang="it-IT" altLang="x-none" sz="1200" dirty="0">
                <a:ea typeface="ＭＳ Ｐゴシック" charset="-128"/>
              </a:rPr>
              <a:t> In caso di anomalie evidenziate durante il processo di verifica, il pacchetto di versamento verrà rifiutato; diversamente, una volta superate le sopra citate verifiche verrà generato, anche in modo automatico, il rapporto di versamento, relativo ad uno o più pacchetti di conservazione.</a:t>
            </a:r>
          </a:p>
          <a:p>
            <a:pPr>
              <a:lnSpc>
                <a:spcPct val="80000"/>
              </a:lnSpc>
              <a:spcBef>
                <a:spcPct val="0"/>
              </a:spcBef>
            </a:pPr>
            <a:r>
              <a:rPr lang="it-IT" altLang="x-none" sz="1200" dirty="0">
                <a:ea typeface="ＭＳ Ｐゴシック" charset="-128"/>
              </a:rPr>
              <a:t>Per </a:t>
            </a:r>
            <a:r>
              <a:rPr lang="it-IT" altLang="x-none" sz="1200" b="1" dirty="0">
                <a:ea typeface="ＭＳ Ｐゴシック" charset="-128"/>
              </a:rPr>
              <a:t>rapporto di versamento</a:t>
            </a:r>
            <a:r>
              <a:rPr lang="it-IT" altLang="x-none" sz="1200" dirty="0">
                <a:ea typeface="ＭＳ Ｐゴシック" charset="-128"/>
              </a:rPr>
              <a:t> si intende il documento informatico che attesta l’avvenuta presa in carico da parte del sistema di conservazione dei pacchetti di versamento inviati dal produttore. Il rapporto di versamento deve essere identificato univocamente dal sistema di conservazione, e deve contenere: </a:t>
            </a:r>
          </a:p>
          <a:p>
            <a:pPr>
              <a:lnSpc>
                <a:spcPct val="80000"/>
              </a:lnSpc>
              <a:spcBef>
                <a:spcPct val="0"/>
              </a:spcBef>
            </a:pPr>
            <a:r>
              <a:rPr lang="it-IT" altLang="x-none" sz="1200" dirty="0">
                <a:ea typeface="ＭＳ Ｐゴシック" charset="-128"/>
              </a:rPr>
              <a:t>un riferimento temporale, </a:t>
            </a:r>
          </a:p>
          <a:p>
            <a:pPr>
              <a:lnSpc>
                <a:spcPct val="80000"/>
              </a:lnSpc>
              <a:spcBef>
                <a:spcPct val="0"/>
              </a:spcBef>
            </a:pPr>
            <a:r>
              <a:rPr lang="it-IT" altLang="x-none" sz="1200" dirty="0">
                <a:ea typeface="ＭＳ Ｐゴシック" charset="-128"/>
              </a:rPr>
              <a:t>una o più impronte, calcolate sull’intero contenuto del pacchetto di versamento, secondo le modalità descritte dal manuale di conservazione. </a:t>
            </a:r>
          </a:p>
          <a:p>
            <a:pPr>
              <a:lnSpc>
                <a:spcPct val="80000"/>
              </a:lnSpc>
              <a:spcBef>
                <a:spcPct val="0"/>
              </a:spcBef>
            </a:pPr>
            <a:r>
              <a:rPr lang="it-IT" altLang="x-none" sz="1200" dirty="0">
                <a:ea typeface="ＭＳ Ｐゴシック" charset="-128"/>
              </a:rPr>
              <a:t>Il manuale di conservazione può prevedere l’obbligo, gravante sul responsabile della conservazione, di sottoscrivere il rapporto di versamento con firma digitale oppure firma elettronica qualificata.</a:t>
            </a:r>
          </a:p>
          <a:p>
            <a:pPr>
              <a:lnSpc>
                <a:spcPct val="80000"/>
              </a:lnSpc>
              <a:spcBef>
                <a:spcPct val="0"/>
              </a:spcBef>
            </a:pPr>
            <a:r>
              <a:rPr lang="it-IT" altLang="x-none" sz="1200" dirty="0">
                <a:ea typeface="ＭＳ Ｐゴシック" charset="-128"/>
              </a:rPr>
              <a:t>Il processo di conservazione della fattura elettronica si conclude con la preparazione e la sottoscrizione (firma digitale/firma elettronica qualificata) da parte del responsabile della conservazione del </a:t>
            </a:r>
            <a:r>
              <a:rPr lang="it-IT" altLang="x-none" sz="1200" b="1" dirty="0">
                <a:ea typeface="ＭＳ Ｐゴシック" charset="-128"/>
              </a:rPr>
              <a:t>pacchetto di archiviazione.</a:t>
            </a:r>
          </a:p>
          <a:p>
            <a:pPr>
              <a:lnSpc>
                <a:spcPct val="80000"/>
              </a:lnSpc>
              <a:spcBef>
                <a:spcPct val="0"/>
              </a:spcBef>
            </a:pPr>
            <a:r>
              <a:rPr lang="it-IT" altLang="x-none" sz="1200" dirty="0">
                <a:ea typeface="ＭＳ Ｐゴシック" charset="-128"/>
              </a:rPr>
              <a:t>La fattura elettronica contenuta nel pacchetto di archiviazione è quindi conservata elettronicamente.</a:t>
            </a:r>
          </a:p>
          <a:p>
            <a:pPr>
              <a:lnSpc>
                <a:spcPct val="80000"/>
              </a:lnSpc>
              <a:spcBef>
                <a:spcPct val="0"/>
              </a:spcBef>
            </a:pPr>
            <a:r>
              <a:rPr lang="it-IT" altLang="x-none" sz="1200" dirty="0">
                <a:ea typeface="ＭＳ Ｐゴシック" charset="-128"/>
              </a:rPr>
              <a:t>Il soggetto che ha formato la fattura elettronica (in linea generale, il fornitore della merce/prestatore del servizio) può avere la necessità di recuperare il documento fiscale conservato (per esempio esibizione di fattura in caso di controllo da parte dell’Amministrazione Finanziaria).</a:t>
            </a:r>
          </a:p>
          <a:p>
            <a:pPr>
              <a:lnSpc>
                <a:spcPct val="80000"/>
              </a:lnSpc>
              <a:spcBef>
                <a:spcPct val="0"/>
              </a:spcBef>
            </a:pPr>
            <a:r>
              <a:rPr lang="it-IT" altLang="x-none" sz="1200" dirty="0">
                <a:ea typeface="ＭＳ Ｐゴシック" charset="-128"/>
              </a:rPr>
              <a:t>In tal caso verrà preparato e sottoscritto con firma digitale/firma elettronica qualificata (se richiesto dal manuale di conservazione) un </a:t>
            </a:r>
            <a:r>
              <a:rPr lang="it-IT" altLang="x-none" sz="1200" b="1" dirty="0">
                <a:ea typeface="ＭＳ Ｐゴシック" charset="-128"/>
              </a:rPr>
              <a:t>pacchetto di distribuzione</a:t>
            </a:r>
            <a:r>
              <a:rPr lang="it-IT" altLang="x-none" sz="1200" dirty="0">
                <a:ea typeface="ＭＳ Ｐゴシック" charset="-128"/>
              </a:rPr>
              <a:t>, ai fini dell’esibizione richiesta dall’utente. </a:t>
            </a:r>
          </a:p>
          <a:p>
            <a:pPr>
              <a:lnSpc>
                <a:spcPct val="80000"/>
              </a:lnSpc>
              <a:spcBef>
                <a:spcPct val="0"/>
              </a:spcBef>
            </a:pPr>
            <a:r>
              <a:rPr lang="it-IT" altLang="x-none" sz="1200" dirty="0">
                <a:ea typeface="ＭＳ Ｐゴシック" charset="-128"/>
              </a:rPr>
              <a:t>E’ anche possibile che il sistema di conservazione permetta ai soggetti autorizzati l’accesso diretto, anche da remoto, al documento informatico conservato, attraverso la produzione di un pacchetto di distribuzione. </a:t>
            </a:r>
          </a:p>
          <a:p>
            <a:pPr>
              <a:lnSpc>
                <a:spcPct val="80000"/>
              </a:lnSpc>
              <a:spcBef>
                <a:spcPct val="0"/>
              </a:spcBef>
            </a:pPr>
            <a:r>
              <a:rPr lang="it-IT" altLang="x-none" sz="1200" dirty="0">
                <a:ea typeface="ＭＳ Ｐゴシック" charset="-128"/>
              </a:rPr>
              <a:t> </a:t>
            </a:r>
          </a:p>
          <a:p>
            <a:pPr>
              <a:lnSpc>
                <a:spcPct val="80000"/>
              </a:lnSpc>
              <a:spcBef>
                <a:spcPct val="0"/>
              </a:spcBef>
            </a:pPr>
            <a:r>
              <a:rPr lang="it-IT" altLang="x-none" sz="1200" dirty="0">
                <a:ea typeface="ＭＳ Ｐゴシック" charset="-128"/>
              </a:rPr>
              <a:t>Alla scadenza dei termini di conservazione previsti dalla norma (10 anni, per quanto riguarda le fatture), il sistema di conservazione effettuerà lo scarto del pacchetto di archiviazione, dandone informativa al produttore.</a:t>
            </a: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pPr/>
              <a:t>61</a:t>
            </a:fld>
            <a:endParaRPr lang="it-IT" altLang="it-IT">
              <a:solidFill>
                <a:srgbClr val="000000"/>
              </a:solidFill>
            </a:endParaRPr>
          </a:p>
        </p:txBody>
      </p:sp>
    </p:spTree>
    <p:extLst>
      <p:ext uri="{BB962C8B-B14F-4D97-AF65-F5344CB8AC3E}">
        <p14:creationId xmlns:p14="http://schemas.microsoft.com/office/powerpoint/2010/main" val="2425634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80000"/>
              </a:lnSpc>
              <a:spcBef>
                <a:spcPct val="0"/>
              </a:spcBef>
            </a:pPr>
            <a:r>
              <a:rPr lang="it-IT" altLang="x-none" sz="1200" dirty="0">
                <a:ea typeface="ＭＳ Ｐゴシック" charset="-128"/>
              </a:rPr>
              <a:t>La </a:t>
            </a:r>
            <a:r>
              <a:rPr lang="it-IT" altLang="x-none" sz="1200" b="1" dirty="0">
                <a:ea typeface="ＭＳ Ｐゴシック" charset="-128"/>
              </a:rPr>
              <a:t>funzione di </a:t>
            </a:r>
            <a:r>
              <a:rPr lang="it-IT" altLang="x-none" sz="1200" b="1" dirty="0" err="1">
                <a:ea typeface="ＭＳ Ｐゴシック" charset="-128"/>
              </a:rPr>
              <a:t>hash</a:t>
            </a:r>
            <a:r>
              <a:rPr lang="it-IT" altLang="x-none" sz="1200" b="1" dirty="0">
                <a:ea typeface="ＭＳ Ｐゴシック" charset="-128"/>
              </a:rPr>
              <a:t> </a:t>
            </a:r>
            <a:r>
              <a:rPr lang="it-IT" altLang="x-none" sz="1200" dirty="0">
                <a:ea typeface="ＭＳ Ｐゴシック" charset="-128"/>
              </a:rPr>
              <a:t>trasforma un documento informatico di qualunque dimensione (ad esempio, la fattura elettronica), in un documento informatico di dimensione fissa, la c.d. impronta. </a:t>
            </a:r>
          </a:p>
          <a:p>
            <a:pPr algn="just">
              <a:lnSpc>
                <a:spcPct val="80000"/>
              </a:lnSpc>
              <a:spcBef>
                <a:spcPct val="0"/>
              </a:spcBef>
            </a:pPr>
            <a:r>
              <a:rPr lang="it-IT" altLang="x-none" sz="1200" dirty="0">
                <a:ea typeface="ＭＳ Ｐゴシック" charset="-128"/>
              </a:rPr>
              <a:t>L’impronta creata attraverso la funzione di </a:t>
            </a:r>
            <a:r>
              <a:rPr lang="it-IT" altLang="x-none" sz="1200" dirty="0" err="1">
                <a:ea typeface="ＭＳ Ｐゴシック" charset="-128"/>
              </a:rPr>
              <a:t>hash</a:t>
            </a:r>
            <a:r>
              <a:rPr lang="it-IT" altLang="x-none" sz="1200" dirty="0">
                <a:ea typeface="ＭＳ Ｐゴシック" charset="-128"/>
              </a:rPr>
              <a:t> presenta caratteristiche ben definite, vale a dire:</a:t>
            </a:r>
          </a:p>
          <a:p>
            <a:pPr algn="just">
              <a:lnSpc>
                <a:spcPct val="80000"/>
              </a:lnSpc>
              <a:spcBef>
                <a:spcPct val="0"/>
              </a:spcBef>
            </a:pPr>
            <a:r>
              <a:rPr lang="it-IT" altLang="x-none" sz="1200" dirty="0">
                <a:ea typeface="ＭＳ Ｐゴシック" charset="-128"/>
              </a:rPr>
              <a:t>-	non è possibile risalire dall’impronta al documento originale (la funzione non è reversibile); </a:t>
            </a:r>
          </a:p>
          <a:p>
            <a:pPr algn="just">
              <a:lnSpc>
                <a:spcPct val="80000"/>
              </a:lnSpc>
              <a:spcBef>
                <a:spcPct val="0"/>
              </a:spcBef>
            </a:pPr>
            <a:r>
              <a:rPr lang="it-IT" altLang="x-none" sz="1200" dirty="0">
                <a:ea typeface="ＭＳ Ｐゴシック" charset="-128"/>
              </a:rPr>
              <a:t>-	non è possibile creare impronte uguali partendo da documenti diversi; </a:t>
            </a:r>
          </a:p>
          <a:p>
            <a:pPr algn="just">
              <a:lnSpc>
                <a:spcPct val="80000"/>
              </a:lnSpc>
              <a:spcBef>
                <a:spcPct val="0"/>
              </a:spcBef>
            </a:pPr>
            <a:r>
              <a:rPr lang="it-IT" altLang="x-none" sz="1200" dirty="0">
                <a:ea typeface="ＭＳ Ｐゴシック" charset="-128"/>
              </a:rPr>
              <a:t>-	non è possibile variare anche un solo bit del documento originale senza variare anche l’impronta da esso derivante. </a:t>
            </a:r>
          </a:p>
          <a:p>
            <a:pPr algn="just">
              <a:lnSpc>
                <a:spcPct val="80000"/>
              </a:lnSpc>
              <a:spcBef>
                <a:spcPct val="0"/>
              </a:spcBef>
            </a:pPr>
            <a:r>
              <a:rPr lang="it-IT" altLang="x-none" sz="1200" dirty="0">
                <a:ea typeface="ＭＳ Ｐゴシック" charset="-128"/>
              </a:rPr>
              <a:t>Dal punto di vista pratico la creazione dell’impronta di un documento informatico attraverso la funzione di </a:t>
            </a:r>
            <a:r>
              <a:rPr lang="it-IT" altLang="x-none" sz="1200" dirty="0" err="1">
                <a:ea typeface="ＭＳ Ｐゴシック" charset="-128"/>
              </a:rPr>
              <a:t>hash</a:t>
            </a:r>
            <a:r>
              <a:rPr lang="it-IT" altLang="x-none" sz="1200" dirty="0">
                <a:ea typeface="ＭＳ Ｐゴシック" charset="-128"/>
              </a:rPr>
              <a:t> viene effettuata mediante l’utilizzo di appositi software.</a:t>
            </a:r>
          </a:p>
          <a:p>
            <a:pPr algn="just">
              <a:lnSpc>
                <a:spcPct val="80000"/>
              </a:lnSpc>
              <a:spcBef>
                <a:spcPct val="0"/>
              </a:spcBef>
            </a:pPr>
            <a:r>
              <a:rPr lang="it-IT" altLang="x-none" sz="1200" dirty="0">
                <a:ea typeface="ＭＳ Ｐゴシック" charset="-128"/>
              </a:rPr>
              <a:t>Il D.M. 23 gennaio 2004 prevedeva, al fine di perfezionare il processo di conservazione, l’obbligo di trasmettere alle competenti Agenzie fiscali l’impronta dell’archivio informatico oggetto di conservazione, la relativa sottoscrizione e la marca temporale. </a:t>
            </a:r>
          </a:p>
          <a:p>
            <a:pPr algn="just">
              <a:lnSpc>
                <a:spcPct val="80000"/>
              </a:lnSpc>
              <a:spcBef>
                <a:spcPct val="0"/>
              </a:spcBef>
            </a:pPr>
            <a:r>
              <a:rPr lang="it-IT" altLang="x-none" sz="1200" dirty="0">
                <a:ea typeface="ＭＳ Ｐゴシック" charset="-128"/>
              </a:rPr>
              <a:t>Il D.M. 17 giugno 2014, che sostituisce ed abroga il D.M. 23 gennaio 2004, non ripropone la sopra citata disposizione. Di conseguenza, non sarà più necessario trasmettere all’Amministrazione finanziaria l’impronta dell’archivio informatico conservato.</a:t>
            </a:r>
          </a:p>
          <a:p>
            <a:pPr algn="just">
              <a:lnSpc>
                <a:spcPct val="80000"/>
              </a:lnSpc>
              <a:spcBef>
                <a:spcPct val="0"/>
              </a:spcBef>
            </a:pPr>
            <a:r>
              <a:rPr lang="it-IT" altLang="x-none" sz="1200" dirty="0">
                <a:ea typeface="ＭＳ Ｐゴシック" charset="-128"/>
              </a:rPr>
              <a:t>Per i documenti conservati dal 27 giugno 2014 la comunicazione viene effettuata dal contribuente direttamente nella dichiarazione dei redditi relativa al periodo di imposta di riferimento. L’obbligo di invio dell’impronta all’Agenzia delle Entrate per quanto riguarda i documenti conservati nel periodo 1° gennaio - 26 giugno 2014 potrebbe quindi essere sostituito dall’indicazione nella dichiarazione dei redditi da presentare nel 2015, tuttavia sul punto si ritiene necessaria una precisazione ministeriale.</a:t>
            </a: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pPr/>
              <a:t>62</a:t>
            </a:fld>
            <a:endParaRPr lang="it-IT" altLang="it-IT">
              <a:solidFill>
                <a:srgbClr val="000000"/>
              </a:solidFill>
            </a:endParaRPr>
          </a:p>
        </p:txBody>
      </p:sp>
    </p:spTree>
    <p:extLst>
      <p:ext uri="{BB962C8B-B14F-4D97-AF65-F5344CB8AC3E}">
        <p14:creationId xmlns:p14="http://schemas.microsoft.com/office/powerpoint/2010/main" val="18972550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pPr/>
              <a:t>63</a:t>
            </a:fld>
            <a:endParaRPr lang="it-IT" altLang="it-IT">
              <a:solidFill>
                <a:srgbClr val="000000"/>
              </a:solidFill>
            </a:endParaRPr>
          </a:p>
        </p:txBody>
      </p:sp>
    </p:spTree>
    <p:extLst>
      <p:ext uri="{BB962C8B-B14F-4D97-AF65-F5344CB8AC3E}">
        <p14:creationId xmlns:p14="http://schemas.microsoft.com/office/powerpoint/2010/main" val="6878014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pPr/>
              <a:t>68</a:t>
            </a:fld>
            <a:endParaRPr lang="it-IT" altLang="it-IT">
              <a:solidFill>
                <a:srgbClr val="000000"/>
              </a:solidFill>
            </a:endParaRPr>
          </a:p>
        </p:txBody>
      </p:sp>
    </p:spTree>
    <p:extLst>
      <p:ext uri="{BB962C8B-B14F-4D97-AF65-F5344CB8AC3E}">
        <p14:creationId xmlns:p14="http://schemas.microsoft.com/office/powerpoint/2010/main" val="373736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pPr/>
              <a:t>5</a:t>
            </a:fld>
            <a:endParaRPr lang="it-IT" altLang="it-IT">
              <a:solidFill>
                <a:srgbClr val="000000"/>
              </a:solidFill>
            </a:endParaRPr>
          </a:p>
        </p:txBody>
      </p:sp>
    </p:spTree>
    <p:extLst>
      <p:ext uri="{BB962C8B-B14F-4D97-AF65-F5344CB8AC3E}">
        <p14:creationId xmlns:p14="http://schemas.microsoft.com/office/powerpoint/2010/main" val="3600167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pPr/>
              <a:t>69</a:t>
            </a:fld>
            <a:endParaRPr lang="it-IT" altLang="it-IT">
              <a:solidFill>
                <a:srgbClr val="000000"/>
              </a:solidFill>
            </a:endParaRPr>
          </a:p>
        </p:txBody>
      </p:sp>
    </p:spTree>
    <p:extLst>
      <p:ext uri="{BB962C8B-B14F-4D97-AF65-F5344CB8AC3E}">
        <p14:creationId xmlns:p14="http://schemas.microsoft.com/office/powerpoint/2010/main" val="30775819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Nella banda in alto a destra viene riportato il titolo del paragrafo a cui l’argomento si riferisce: carattere CALIBRI misura 24</a:t>
            </a:r>
          </a:p>
          <a:p>
            <a:r>
              <a:rPr lang="it-IT" altLang="it-IT" dirty="0">
                <a:latin typeface="Arial" panose="020B0604020202020204" pitchFamily="34" charset="0"/>
              </a:rPr>
              <a:t>(per avere la scritta inserita nella medesima posizione tra una slide e l’atra è sufficiente fare copia in colla)</a:t>
            </a:r>
          </a:p>
          <a:p>
            <a:r>
              <a:rPr lang="it-IT" altLang="it-IT" dirty="0">
                <a:latin typeface="Arial" panose="020B0604020202020204" pitchFamily="34" charset="0"/>
              </a:rPr>
              <a:t>Medesima cosa vale per la dicitura pag. (CALIBRI 24)</a:t>
            </a:r>
          </a:p>
          <a:p>
            <a:r>
              <a:rPr lang="it-IT" altLang="it-IT" dirty="0">
                <a:latin typeface="Arial" panose="020B0604020202020204" pitchFamily="34" charset="0"/>
              </a:rPr>
              <a:t>Il titolo della slide deve essere inserito in una propria casella di testo, carattere CALIBRI misura 32.</a:t>
            </a:r>
          </a:p>
          <a:p>
            <a:r>
              <a:rPr lang="it-IT" altLang="it-IT" dirty="0">
                <a:latin typeface="Arial" panose="020B0604020202020204" pitchFamily="34" charset="0"/>
              </a:rPr>
              <a:t>Il contenuto della slide deve essere schematizzato il più possibile, creando caselle di testo, come in questa slide.</a:t>
            </a:r>
          </a:p>
          <a:p>
            <a:r>
              <a:rPr lang="it-IT" altLang="it-IT" dirty="0">
                <a:latin typeface="Arial" panose="020B0604020202020204" pitchFamily="34" charset="0"/>
              </a:rPr>
              <a:t>Per rendere l’immagine più piacevole  possibile inserire ombreggiature, riflessi o simili attraverso il pulsante EFFETTI FORMA che trovate a destra della barra degli strumenti in HOME. (selezionate la forma e cliccate su effetti forma)</a:t>
            </a:r>
          </a:p>
          <a:p>
            <a:r>
              <a:rPr lang="it-IT" altLang="it-IT" dirty="0">
                <a:latin typeface="Arial" panose="020B0604020202020204" pitchFamily="34" charset="0"/>
              </a:rPr>
              <a:t>Cerchiamo di utilizzare colori sobri come il grigio in tutte le sue sfumature o il bianco (evitiamo colori eccessivi come il verde, arancio o giallo)</a:t>
            </a:r>
          </a:p>
        </p:txBody>
      </p:sp>
      <p:sp>
        <p:nvSpPr>
          <p:cNvPr id="327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44EAC8-5E23-4950-9ACD-1E0F8F9CAA10}" type="slidenum">
              <a:rPr lang="it-IT" altLang="it-IT" smtClean="0">
                <a:solidFill>
                  <a:srgbClr val="000000"/>
                </a:solidFill>
              </a:rPr>
              <a:pPr/>
              <a:t>70</a:t>
            </a:fld>
            <a:endParaRPr lang="it-IT" altLang="it-IT">
              <a:solidFill>
                <a:srgbClr val="000000"/>
              </a:solidFill>
            </a:endParaRPr>
          </a:p>
        </p:txBody>
      </p:sp>
    </p:spTree>
    <p:extLst>
      <p:ext uri="{BB962C8B-B14F-4D97-AF65-F5344CB8AC3E}">
        <p14:creationId xmlns:p14="http://schemas.microsoft.com/office/powerpoint/2010/main" val="31478168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pPr/>
              <a:t>71</a:t>
            </a:fld>
            <a:endParaRPr lang="it-IT" altLang="it-IT">
              <a:solidFill>
                <a:srgbClr val="000000"/>
              </a:solidFill>
            </a:endParaRPr>
          </a:p>
        </p:txBody>
      </p:sp>
    </p:spTree>
    <p:extLst>
      <p:ext uri="{BB962C8B-B14F-4D97-AF65-F5344CB8AC3E}">
        <p14:creationId xmlns:p14="http://schemas.microsoft.com/office/powerpoint/2010/main" val="37716342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Nella banda in alto a destra viene riportato il titolo del paragrafo a cui l’argomento si riferisce: carattere CALIBRI misura 24</a:t>
            </a:r>
          </a:p>
          <a:p>
            <a:r>
              <a:rPr lang="it-IT" altLang="it-IT" dirty="0">
                <a:latin typeface="Arial" panose="020B0604020202020204" pitchFamily="34" charset="0"/>
              </a:rPr>
              <a:t>(per avere la scritta inserita nella medesima posizione tra una slide e l’atra è sufficiente fare copia in colla)</a:t>
            </a:r>
          </a:p>
          <a:p>
            <a:r>
              <a:rPr lang="it-IT" altLang="it-IT" dirty="0">
                <a:latin typeface="Arial" panose="020B0604020202020204" pitchFamily="34" charset="0"/>
              </a:rPr>
              <a:t>Medesima cosa vale per la dicitura pag. (CALIBRI 24)</a:t>
            </a:r>
          </a:p>
          <a:p>
            <a:r>
              <a:rPr lang="it-IT" altLang="it-IT" dirty="0">
                <a:latin typeface="Arial" panose="020B0604020202020204" pitchFamily="34" charset="0"/>
              </a:rPr>
              <a:t>Il titolo della slide deve essere inserito in una propria casella di testo, carattere CALIBRI misura 32.</a:t>
            </a:r>
          </a:p>
          <a:p>
            <a:r>
              <a:rPr lang="it-IT" altLang="it-IT" dirty="0">
                <a:latin typeface="Arial" panose="020B0604020202020204" pitchFamily="34" charset="0"/>
              </a:rPr>
              <a:t>Il contenuto della slide deve essere schematizzato il più possibile, creando caselle di testo, come in questa slide.</a:t>
            </a:r>
          </a:p>
          <a:p>
            <a:r>
              <a:rPr lang="it-IT" altLang="it-IT" dirty="0">
                <a:latin typeface="Arial" panose="020B0604020202020204" pitchFamily="34" charset="0"/>
              </a:rPr>
              <a:t>Per rendere l’immagine più piacevole  possibile inserire ombreggiature, riflessi o simili attraverso il pulsante EFFETTI FORMA che trovate a destra della barra degli strumenti in HOME. (selezionate la forma e cliccate su effetti forma)</a:t>
            </a:r>
          </a:p>
          <a:p>
            <a:r>
              <a:rPr lang="it-IT" altLang="it-IT" dirty="0">
                <a:latin typeface="Arial" panose="020B0604020202020204" pitchFamily="34" charset="0"/>
              </a:rPr>
              <a:t>Cerchiamo di utilizzare colori sobri come il grigio in tutte le sue sfumature o il bianco (evitiamo colori eccessivi come il verde, arancio o giallo)</a:t>
            </a:r>
          </a:p>
        </p:txBody>
      </p:sp>
      <p:sp>
        <p:nvSpPr>
          <p:cNvPr id="327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44EAC8-5E23-4950-9ACD-1E0F8F9CAA10}" type="slidenum">
              <a:rPr lang="it-IT" altLang="it-IT" smtClean="0">
                <a:solidFill>
                  <a:srgbClr val="000000"/>
                </a:solidFill>
              </a:rPr>
              <a:pPr/>
              <a:t>72</a:t>
            </a:fld>
            <a:endParaRPr lang="it-IT" altLang="it-IT">
              <a:solidFill>
                <a:srgbClr val="000000"/>
              </a:solidFill>
            </a:endParaRPr>
          </a:p>
        </p:txBody>
      </p:sp>
    </p:spTree>
    <p:extLst>
      <p:ext uri="{BB962C8B-B14F-4D97-AF65-F5344CB8AC3E}">
        <p14:creationId xmlns:p14="http://schemas.microsoft.com/office/powerpoint/2010/main" val="13166310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Nella banda in alto a destra viene riportato il titolo del paragrafo a cui l’argomento si riferisce: carattere CALIBRI misura 24</a:t>
            </a:r>
          </a:p>
          <a:p>
            <a:r>
              <a:rPr lang="it-IT" altLang="it-IT" dirty="0">
                <a:latin typeface="Arial" panose="020B0604020202020204" pitchFamily="34" charset="0"/>
              </a:rPr>
              <a:t>(per avere la scritta inserita nella medesima posizione tra una slide e l’atra è sufficiente fare copia in colla)</a:t>
            </a:r>
          </a:p>
          <a:p>
            <a:r>
              <a:rPr lang="it-IT" altLang="it-IT" dirty="0">
                <a:latin typeface="Arial" panose="020B0604020202020204" pitchFamily="34" charset="0"/>
              </a:rPr>
              <a:t>Medesima cosa vale per la dicitura pag. (CALIBRI 24)</a:t>
            </a:r>
          </a:p>
          <a:p>
            <a:r>
              <a:rPr lang="it-IT" altLang="it-IT" dirty="0">
                <a:latin typeface="Arial" panose="020B0604020202020204" pitchFamily="34" charset="0"/>
              </a:rPr>
              <a:t>Il titolo della slide deve essere inserito in una propria casella di testo, carattere CALIBRI misura 32.</a:t>
            </a:r>
          </a:p>
          <a:p>
            <a:r>
              <a:rPr lang="it-IT" altLang="it-IT" dirty="0">
                <a:latin typeface="Arial" panose="020B0604020202020204" pitchFamily="34" charset="0"/>
              </a:rPr>
              <a:t>Il contenuto della slide deve essere schematizzato il più possibile, creando caselle di testo, come in questa slide.</a:t>
            </a:r>
          </a:p>
          <a:p>
            <a:r>
              <a:rPr lang="it-IT" altLang="it-IT" dirty="0">
                <a:latin typeface="Arial" panose="020B0604020202020204" pitchFamily="34" charset="0"/>
              </a:rPr>
              <a:t>Per rendere l’immagine più piacevole  possibile inserire ombreggiature, riflessi o simili attraverso il pulsante EFFETTI FORMA che trovate a destra della barra degli strumenti in HOME. (selezionate la forma e cliccate su effetti forma)</a:t>
            </a:r>
          </a:p>
          <a:p>
            <a:r>
              <a:rPr lang="it-IT" altLang="it-IT" dirty="0">
                <a:latin typeface="Arial" panose="020B0604020202020204" pitchFamily="34" charset="0"/>
              </a:rPr>
              <a:t>Cerchiamo di utilizzare colori sobri come il grigio in tutte le sue sfumature o il bianco (evitiamo colori eccessivi come il verde, arancio o giallo)</a:t>
            </a:r>
          </a:p>
        </p:txBody>
      </p:sp>
      <p:sp>
        <p:nvSpPr>
          <p:cNvPr id="327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44EAC8-5E23-4950-9ACD-1E0F8F9CAA10}" type="slidenum">
              <a:rPr lang="it-IT" altLang="it-IT" smtClean="0">
                <a:solidFill>
                  <a:srgbClr val="000000"/>
                </a:solidFill>
              </a:rPr>
              <a:pPr/>
              <a:t>73</a:t>
            </a:fld>
            <a:endParaRPr lang="it-IT" altLang="it-IT">
              <a:solidFill>
                <a:srgbClr val="000000"/>
              </a:solidFill>
            </a:endParaRPr>
          </a:p>
        </p:txBody>
      </p:sp>
    </p:spTree>
    <p:extLst>
      <p:ext uri="{BB962C8B-B14F-4D97-AF65-F5344CB8AC3E}">
        <p14:creationId xmlns:p14="http://schemas.microsoft.com/office/powerpoint/2010/main" val="9919508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Nella banda in alto a destra viene riportato il titolo del paragrafo a cui l’argomento si riferisce: carattere CALIBRI misura 24</a:t>
            </a:r>
          </a:p>
          <a:p>
            <a:r>
              <a:rPr lang="it-IT" altLang="it-IT" dirty="0">
                <a:latin typeface="Arial" panose="020B0604020202020204" pitchFamily="34" charset="0"/>
              </a:rPr>
              <a:t>(per avere la scritta inserita nella medesima posizione tra una slide e l’atra è sufficiente fare copia in colla)</a:t>
            </a:r>
          </a:p>
          <a:p>
            <a:r>
              <a:rPr lang="it-IT" altLang="it-IT" dirty="0">
                <a:latin typeface="Arial" panose="020B0604020202020204" pitchFamily="34" charset="0"/>
              </a:rPr>
              <a:t>Medesima cosa vale per la dicitura pag. (CALIBRI 24)</a:t>
            </a:r>
          </a:p>
          <a:p>
            <a:r>
              <a:rPr lang="it-IT" altLang="it-IT" dirty="0">
                <a:latin typeface="Arial" panose="020B0604020202020204" pitchFamily="34" charset="0"/>
              </a:rPr>
              <a:t>Il titolo della slide deve essere inserito in una propria casella di testo, carattere CALIBRI misura 32.</a:t>
            </a:r>
          </a:p>
          <a:p>
            <a:r>
              <a:rPr lang="it-IT" altLang="it-IT" dirty="0">
                <a:latin typeface="Arial" panose="020B0604020202020204" pitchFamily="34" charset="0"/>
              </a:rPr>
              <a:t>Il contenuto della slide deve essere schematizzato il più possibile, creando caselle di testo, come in questa slide.</a:t>
            </a:r>
          </a:p>
          <a:p>
            <a:r>
              <a:rPr lang="it-IT" altLang="it-IT" dirty="0">
                <a:latin typeface="Arial" panose="020B0604020202020204" pitchFamily="34" charset="0"/>
              </a:rPr>
              <a:t>Per rendere l’immagine più piacevole  possibile inserire ombreggiature, riflessi o simili attraverso il pulsante EFFETTI FORMA che trovate a destra della barra degli strumenti in HOME. (selezionate la forma e cliccate su effetti forma)</a:t>
            </a:r>
          </a:p>
          <a:p>
            <a:r>
              <a:rPr lang="it-IT" altLang="it-IT" dirty="0">
                <a:latin typeface="Arial" panose="020B0604020202020204" pitchFamily="34" charset="0"/>
              </a:rPr>
              <a:t>Cerchiamo di utilizzare colori sobri come il grigio in tutte le sue sfumature o il bianco (evitiamo colori eccessivi come il verde, arancio o giallo)</a:t>
            </a:r>
          </a:p>
        </p:txBody>
      </p:sp>
      <p:sp>
        <p:nvSpPr>
          <p:cNvPr id="327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44EAC8-5E23-4950-9ACD-1E0F8F9CAA10}" type="slidenum">
              <a:rPr lang="it-IT" altLang="it-IT" smtClean="0">
                <a:solidFill>
                  <a:srgbClr val="000000"/>
                </a:solidFill>
              </a:rPr>
              <a:pPr/>
              <a:t>74</a:t>
            </a:fld>
            <a:endParaRPr lang="it-IT" altLang="it-IT">
              <a:solidFill>
                <a:srgbClr val="000000"/>
              </a:solidFill>
            </a:endParaRPr>
          </a:p>
        </p:txBody>
      </p:sp>
    </p:spTree>
    <p:extLst>
      <p:ext uri="{BB962C8B-B14F-4D97-AF65-F5344CB8AC3E}">
        <p14:creationId xmlns:p14="http://schemas.microsoft.com/office/powerpoint/2010/main" val="34742470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pPr/>
              <a:t>75</a:t>
            </a:fld>
            <a:endParaRPr lang="it-IT" altLang="it-IT">
              <a:solidFill>
                <a:srgbClr val="000000"/>
              </a:solidFill>
            </a:endParaRPr>
          </a:p>
        </p:txBody>
      </p:sp>
    </p:spTree>
    <p:extLst>
      <p:ext uri="{BB962C8B-B14F-4D97-AF65-F5344CB8AC3E}">
        <p14:creationId xmlns:p14="http://schemas.microsoft.com/office/powerpoint/2010/main" val="34167681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Nella banda in alto a destra viene riportato il titolo del paragrafo a cui l’argomento si riferisce: carattere CALIBRI misura 24</a:t>
            </a:r>
          </a:p>
          <a:p>
            <a:r>
              <a:rPr lang="it-IT" altLang="it-IT" dirty="0">
                <a:latin typeface="Arial" panose="020B0604020202020204" pitchFamily="34" charset="0"/>
              </a:rPr>
              <a:t>(per avere la scritta inserita nella medesima posizione tra una slide e l’atra è sufficiente fare copia in colla)</a:t>
            </a:r>
          </a:p>
          <a:p>
            <a:r>
              <a:rPr lang="it-IT" altLang="it-IT" dirty="0">
                <a:latin typeface="Arial" panose="020B0604020202020204" pitchFamily="34" charset="0"/>
              </a:rPr>
              <a:t>Medesima cosa vale per la dicitura pag. (CALIBRI 24)</a:t>
            </a:r>
          </a:p>
          <a:p>
            <a:r>
              <a:rPr lang="it-IT" altLang="it-IT" dirty="0">
                <a:latin typeface="Arial" panose="020B0604020202020204" pitchFamily="34" charset="0"/>
              </a:rPr>
              <a:t>Il titolo della slide deve essere inserito in una propria casella di testo, carattere CALIBRI misura 32.</a:t>
            </a:r>
          </a:p>
          <a:p>
            <a:r>
              <a:rPr lang="it-IT" altLang="it-IT" dirty="0">
                <a:latin typeface="Arial" panose="020B0604020202020204" pitchFamily="34" charset="0"/>
              </a:rPr>
              <a:t>Il contenuto della slide deve essere schematizzato il più possibile, creando caselle di testo, come in questa slide.</a:t>
            </a:r>
          </a:p>
          <a:p>
            <a:r>
              <a:rPr lang="it-IT" altLang="it-IT" dirty="0">
                <a:latin typeface="Arial" panose="020B0604020202020204" pitchFamily="34" charset="0"/>
              </a:rPr>
              <a:t>Per rendere l’immagine più piacevole  possibile inserire ombreggiature, riflessi o simili attraverso il pulsante EFFETTI FORMA che trovate a destra della barra degli strumenti in HOME. (selezionate la forma e cliccate su effetti forma)</a:t>
            </a:r>
          </a:p>
          <a:p>
            <a:r>
              <a:rPr lang="it-IT" altLang="it-IT" dirty="0">
                <a:latin typeface="Arial" panose="020B0604020202020204" pitchFamily="34" charset="0"/>
              </a:rPr>
              <a:t>Cerchiamo di utilizzare colori sobri come il grigio in tutte le sue sfumature o il bianco (evitiamo colori eccessivi come il verde, arancio o giallo)</a:t>
            </a:r>
          </a:p>
        </p:txBody>
      </p:sp>
      <p:sp>
        <p:nvSpPr>
          <p:cNvPr id="327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44EAC8-5E23-4950-9ACD-1E0F8F9CAA10}" type="slidenum">
              <a:rPr lang="it-IT" altLang="it-IT" smtClean="0">
                <a:solidFill>
                  <a:srgbClr val="000000"/>
                </a:solidFill>
              </a:rPr>
              <a:pPr/>
              <a:t>76</a:t>
            </a:fld>
            <a:endParaRPr lang="it-IT" altLang="it-IT">
              <a:solidFill>
                <a:srgbClr val="000000"/>
              </a:solidFill>
            </a:endParaRPr>
          </a:p>
        </p:txBody>
      </p:sp>
    </p:spTree>
    <p:extLst>
      <p:ext uri="{BB962C8B-B14F-4D97-AF65-F5344CB8AC3E}">
        <p14:creationId xmlns:p14="http://schemas.microsoft.com/office/powerpoint/2010/main" val="32822795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Nella banda in alto a destra viene riportato il titolo del paragrafo a cui l’argomento si riferisce: carattere CALIBRI misura 24</a:t>
            </a:r>
          </a:p>
          <a:p>
            <a:r>
              <a:rPr lang="it-IT" altLang="it-IT" dirty="0">
                <a:latin typeface="Arial" panose="020B0604020202020204" pitchFamily="34" charset="0"/>
              </a:rPr>
              <a:t>(per avere la scritta inserita nella medesima posizione tra una slide e l’atra è sufficiente fare copia in colla)</a:t>
            </a:r>
          </a:p>
          <a:p>
            <a:r>
              <a:rPr lang="it-IT" altLang="it-IT" dirty="0">
                <a:latin typeface="Arial" panose="020B0604020202020204" pitchFamily="34" charset="0"/>
              </a:rPr>
              <a:t>Medesima cosa vale per la dicitura pag. (CALIBRI 24)</a:t>
            </a:r>
          </a:p>
          <a:p>
            <a:r>
              <a:rPr lang="it-IT" altLang="it-IT" dirty="0">
                <a:latin typeface="Arial" panose="020B0604020202020204" pitchFamily="34" charset="0"/>
              </a:rPr>
              <a:t>Il titolo della slide deve essere inserito in una propria casella di testo, carattere CALIBRI misura 32.</a:t>
            </a:r>
          </a:p>
          <a:p>
            <a:r>
              <a:rPr lang="it-IT" altLang="it-IT" dirty="0">
                <a:latin typeface="Arial" panose="020B0604020202020204" pitchFamily="34" charset="0"/>
              </a:rPr>
              <a:t>Il contenuto della slide deve essere schematizzato il più possibile, creando caselle di testo, come in questa slide.</a:t>
            </a:r>
          </a:p>
          <a:p>
            <a:r>
              <a:rPr lang="it-IT" altLang="it-IT" dirty="0">
                <a:latin typeface="Arial" panose="020B0604020202020204" pitchFamily="34" charset="0"/>
              </a:rPr>
              <a:t>Per rendere l’immagine più piacevole  possibile inserire ombreggiature, riflessi o simili attraverso il pulsante EFFETTI FORMA che trovate a destra della barra degli strumenti in HOME. (selezionate la forma e cliccate su effetti forma)</a:t>
            </a:r>
          </a:p>
          <a:p>
            <a:r>
              <a:rPr lang="it-IT" altLang="it-IT" dirty="0">
                <a:latin typeface="Arial" panose="020B0604020202020204" pitchFamily="34" charset="0"/>
              </a:rPr>
              <a:t>Cerchiamo di utilizzare colori sobri come il grigio in tutte le sue sfumature o il bianco (evitiamo colori eccessivi come il verde, arancio o giallo)</a:t>
            </a:r>
          </a:p>
        </p:txBody>
      </p:sp>
      <p:sp>
        <p:nvSpPr>
          <p:cNvPr id="327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44EAC8-5E23-4950-9ACD-1E0F8F9CAA10}" type="slidenum">
              <a:rPr lang="it-IT" altLang="it-IT" smtClean="0">
                <a:solidFill>
                  <a:srgbClr val="000000"/>
                </a:solidFill>
              </a:rPr>
              <a:pPr/>
              <a:t>79</a:t>
            </a:fld>
            <a:endParaRPr lang="it-IT" altLang="it-IT">
              <a:solidFill>
                <a:srgbClr val="000000"/>
              </a:solidFill>
            </a:endParaRPr>
          </a:p>
        </p:txBody>
      </p:sp>
    </p:spTree>
    <p:extLst>
      <p:ext uri="{BB962C8B-B14F-4D97-AF65-F5344CB8AC3E}">
        <p14:creationId xmlns:p14="http://schemas.microsoft.com/office/powerpoint/2010/main" val="28369811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Nella banda in alto a destra viene riportato il titolo del paragrafo a cui l’argomento si riferisce: carattere CALIBRI misura 24</a:t>
            </a:r>
          </a:p>
          <a:p>
            <a:r>
              <a:rPr lang="it-IT" altLang="it-IT" dirty="0">
                <a:latin typeface="Arial" panose="020B0604020202020204" pitchFamily="34" charset="0"/>
              </a:rPr>
              <a:t>(per avere la scritta inserita nella medesima posizione tra una slide e l’atra è sufficiente fare copia in colla)</a:t>
            </a:r>
          </a:p>
          <a:p>
            <a:r>
              <a:rPr lang="it-IT" altLang="it-IT" dirty="0">
                <a:latin typeface="Arial" panose="020B0604020202020204" pitchFamily="34" charset="0"/>
              </a:rPr>
              <a:t>Medesima cosa vale per la dicitura pag. (CALIBRI 24)</a:t>
            </a:r>
          </a:p>
          <a:p>
            <a:r>
              <a:rPr lang="it-IT" altLang="it-IT" dirty="0">
                <a:latin typeface="Arial" panose="020B0604020202020204" pitchFamily="34" charset="0"/>
              </a:rPr>
              <a:t>Il titolo della slide deve essere inserito in una propria casella di testo, carattere CALIBRI misura 32.</a:t>
            </a:r>
          </a:p>
          <a:p>
            <a:r>
              <a:rPr lang="it-IT" altLang="it-IT" dirty="0">
                <a:latin typeface="Arial" panose="020B0604020202020204" pitchFamily="34" charset="0"/>
              </a:rPr>
              <a:t>Il contenuto della slide deve essere schematizzato il più possibile, creando caselle di testo, come in questa slide.</a:t>
            </a:r>
          </a:p>
          <a:p>
            <a:r>
              <a:rPr lang="it-IT" altLang="it-IT" dirty="0">
                <a:latin typeface="Arial" panose="020B0604020202020204" pitchFamily="34" charset="0"/>
              </a:rPr>
              <a:t>Per rendere l’immagine più piacevole  possibile inserire ombreggiature, riflessi o simili attraverso il pulsante EFFETTI FORMA che trovate a destra della barra degli strumenti in HOME. (selezionate la forma e cliccate su effetti forma)</a:t>
            </a:r>
          </a:p>
          <a:p>
            <a:r>
              <a:rPr lang="it-IT" altLang="it-IT" dirty="0">
                <a:latin typeface="Arial" panose="020B0604020202020204" pitchFamily="34" charset="0"/>
              </a:rPr>
              <a:t>Cerchiamo di utilizzare colori sobri come il grigio in tutte le sue sfumature o il bianco (evitiamo colori eccessivi come il verde, arancio o giallo)</a:t>
            </a:r>
          </a:p>
        </p:txBody>
      </p:sp>
      <p:sp>
        <p:nvSpPr>
          <p:cNvPr id="327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44EAC8-5E23-4950-9ACD-1E0F8F9CAA10}" type="slidenum">
              <a:rPr lang="it-IT" altLang="it-IT" smtClean="0">
                <a:solidFill>
                  <a:srgbClr val="000000"/>
                </a:solidFill>
              </a:rPr>
              <a:pPr/>
              <a:t>80</a:t>
            </a:fld>
            <a:endParaRPr lang="it-IT" altLang="it-IT">
              <a:solidFill>
                <a:srgbClr val="000000"/>
              </a:solidFill>
            </a:endParaRPr>
          </a:p>
        </p:txBody>
      </p:sp>
    </p:spTree>
    <p:extLst>
      <p:ext uri="{BB962C8B-B14F-4D97-AF65-F5344CB8AC3E}">
        <p14:creationId xmlns:p14="http://schemas.microsoft.com/office/powerpoint/2010/main" val="2661416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pPr/>
              <a:t>7</a:t>
            </a:fld>
            <a:endParaRPr lang="it-IT" altLang="it-IT">
              <a:solidFill>
                <a:srgbClr val="000000"/>
              </a:solidFill>
            </a:endParaRPr>
          </a:p>
        </p:txBody>
      </p:sp>
    </p:spTree>
    <p:extLst>
      <p:ext uri="{BB962C8B-B14F-4D97-AF65-F5344CB8AC3E}">
        <p14:creationId xmlns:p14="http://schemas.microsoft.com/office/powerpoint/2010/main" val="16203754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pPr/>
              <a:t>81</a:t>
            </a:fld>
            <a:endParaRPr lang="it-IT" altLang="it-IT">
              <a:solidFill>
                <a:srgbClr val="000000"/>
              </a:solidFill>
            </a:endParaRPr>
          </a:p>
        </p:txBody>
      </p:sp>
    </p:spTree>
    <p:extLst>
      <p:ext uri="{BB962C8B-B14F-4D97-AF65-F5344CB8AC3E}">
        <p14:creationId xmlns:p14="http://schemas.microsoft.com/office/powerpoint/2010/main" val="19041370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pPr/>
              <a:t>85</a:t>
            </a:fld>
            <a:endParaRPr lang="it-IT" altLang="it-IT">
              <a:solidFill>
                <a:srgbClr val="000000"/>
              </a:solidFill>
            </a:endParaRPr>
          </a:p>
        </p:txBody>
      </p:sp>
    </p:spTree>
    <p:extLst>
      <p:ext uri="{BB962C8B-B14F-4D97-AF65-F5344CB8AC3E}">
        <p14:creationId xmlns:p14="http://schemas.microsoft.com/office/powerpoint/2010/main" val="17572205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Nella banda in alto a destra viene riportato il titolo del paragrafo a cui l’argomento si riferisce: carattere CALIBRI misura 24</a:t>
            </a:r>
          </a:p>
          <a:p>
            <a:r>
              <a:rPr lang="it-IT" altLang="it-IT" dirty="0">
                <a:latin typeface="Arial" panose="020B0604020202020204" pitchFamily="34" charset="0"/>
              </a:rPr>
              <a:t>(per avere la scritta inserita nella medesima posizione tra una slide e l’atra è sufficiente fare copia in colla)</a:t>
            </a:r>
          </a:p>
          <a:p>
            <a:r>
              <a:rPr lang="it-IT" altLang="it-IT" dirty="0">
                <a:latin typeface="Arial" panose="020B0604020202020204" pitchFamily="34" charset="0"/>
              </a:rPr>
              <a:t>Medesima cosa vale per la dicitura pag. (CALIBRI 24)</a:t>
            </a:r>
          </a:p>
          <a:p>
            <a:r>
              <a:rPr lang="it-IT" altLang="it-IT" dirty="0">
                <a:latin typeface="Arial" panose="020B0604020202020204" pitchFamily="34" charset="0"/>
              </a:rPr>
              <a:t>Il titolo della slide deve essere inserito in una propria casella di testo, carattere CALIBRI misura 32.</a:t>
            </a:r>
          </a:p>
          <a:p>
            <a:r>
              <a:rPr lang="it-IT" altLang="it-IT" dirty="0">
                <a:latin typeface="Arial" panose="020B0604020202020204" pitchFamily="34" charset="0"/>
              </a:rPr>
              <a:t>Il contenuto della slide deve essere schematizzato il più possibile, creando caselle di testo, come in questa slide.</a:t>
            </a:r>
          </a:p>
          <a:p>
            <a:r>
              <a:rPr lang="it-IT" altLang="it-IT" dirty="0">
                <a:latin typeface="Arial" panose="020B0604020202020204" pitchFamily="34" charset="0"/>
              </a:rPr>
              <a:t>Per rendere l’immagine più piacevole  possibile inserire ombreggiature, riflessi o simili attraverso il pulsante EFFETTI FORMA che trovate a destra della barra degli strumenti in HOME. (selezionate la forma e cliccate su effetti forma)</a:t>
            </a:r>
          </a:p>
          <a:p>
            <a:r>
              <a:rPr lang="it-IT" altLang="it-IT" dirty="0">
                <a:latin typeface="Arial" panose="020B0604020202020204" pitchFamily="34" charset="0"/>
              </a:rPr>
              <a:t>Cerchiamo di utilizzare colori sobri come il grigio in tutte le sue sfumature o il bianco (evitiamo colori eccessivi come il verde, arancio o giallo)</a:t>
            </a:r>
          </a:p>
        </p:txBody>
      </p:sp>
      <p:sp>
        <p:nvSpPr>
          <p:cNvPr id="3277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44EAC8-5E23-4950-9ACD-1E0F8F9CAA10}" type="slidenum">
              <a:rPr lang="it-IT" altLang="it-IT" smtClean="0">
                <a:solidFill>
                  <a:srgbClr val="000000"/>
                </a:solidFill>
              </a:rPr>
              <a:pPr/>
              <a:t>86</a:t>
            </a:fld>
            <a:endParaRPr lang="it-IT" altLang="it-IT">
              <a:solidFill>
                <a:srgbClr val="000000"/>
              </a:solidFill>
            </a:endParaRPr>
          </a:p>
        </p:txBody>
      </p:sp>
    </p:spTree>
    <p:extLst>
      <p:ext uri="{BB962C8B-B14F-4D97-AF65-F5344CB8AC3E}">
        <p14:creationId xmlns:p14="http://schemas.microsoft.com/office/powerpoint/2010/main" val="15646993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a:t>You can safely remove this slide. This slide</a:t>
            </a:r>
            <a:r>
              <a:rPr lang="en-US" baseline="0"/>
              <a:t> design was provided by SlideModel.com – You can download more templates, shapes and elements for PowerPoint from http://slidemodel.com</a:t>
            </a:r>
            <a:endParaRPr lang="en-US" dirty="0"/>
          </a:p>
        </p:txBody>
      </p:sp>
      <p:sp>
        <p:nvSpPr>
          <p:cNvPr id="4" name="Slide Number Placeholder 3"/>
          <p:cNvSpPr>
            <a:spLocks noGrp="1"/>
          </p:cNvSpPr>
          <p:nvPr>
            <p:ph type="sldNum" sz="quarter" idx="10"/>
          </p:nvPr>
        </p:nvSpPr>
        <p:spPr/>
        <p:txBody>
          <a:bodyPr/>
          <a:lstStyle/>
          <a:p>
            <a:fld id="{C946254F-9338-4BA9-B7AC-A66622A3D013}" type="slidenum">
              <a:rPr lang="en-US" smtClean="0">
                <a:solidFill>
                  <a:prstClr val="black"/>
                </a:solidFill>
              </a:rPr>
              <a:pPr/>
              <a:t>88</a:t>
            </a:fld>
            <a:endParaRPr lang="en-US">
              <a:solidFill>
                <a:prstClr val="black"/>
              </a:solidFill>
            </a:endParaRPr>
          </a:p>
        </p:txBody>
      </p:sp>
    </p:spTree>
    <p:extLst>
      <p:ext uri="{BB962C8B-B14F-4D97-AF65-F5344CB8AC3E}">
        <p14:creationId xmlns:p14="http://schemas.microsoft.com/office/powerpoint/2010/main" val="4284715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pPr/>
              <a:t>8</a:t>
            </a:fld>
            <a:endParaRPr lang="it-IT" altLang="it-IT">
              <a:solidFill>
                <a:srgbClr val="000000"/>
              </a:solidFill>
            </a:endParaRPr>
          </a:p>
        </p:txBody>
      </p:sp>
    </p:spTree>
    <p:extLst>
      <p:ext uri="{BB962C8B-B14F-4D97-AF65-F5344CB8AC3E}">
        <p14:creationId xmlns:p14="http://schemas.microsoft.com/office/powerpoint/2010/main" val="1947534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pPr/>
              <a:t>11</a:t>
            </a:fld>
            <a:endParaRPr lang="it-IT" altLang="it-IT">
              <a:solidFill>
                <a:srgbClr val="000000"/>
              </a:solidFill>
            </a:endParaRPr>
          </a:p>
        </p:txBody>
      </p:sp>
    </p:spTree>
    <p:extLst>
      <p:ext uri="{BB962C8B-B14F-4D97-AF65-F5344CB8AC3E}">
        <p14:creationId xmlns:p14="http://schemas.microsoft.com/office/powerpoint/2010/main" val="3143413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pPr/>
              <a:t>12</a:t>
            </a:fld>
            <a:endParaRPr lang="it-IT" altLang="it-IT">
              <a:solidFill>
                <a:srgbClr val="000000"/>
              </a:solidFill>
            </a:endParaRPr>
          </a:p>
        </p:txBody>
      </p:sp>
    </p:spTree>
    <p:extLst>
      <p:ext uri="{BB962C8B-B14F-4D97-AF65-F5344CB8AC3E}">
        <p14:creationId xmlns:p14="http://schemas.microsoft.com/office/powerpoint/2010/main" val="4038440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a:ln/>
        </p:spPr>
      </p:sp>
      <p:sp>
        <p:nvSpPr>
          <p:cNvPr id="5427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dirty="0">
                <a:latin typeface="Arial" panose="020B0604020202020204" pitchFamily="34" charset="0"/>
              </a:rPr>
              <a:t>Quando vogliamo ricordare un articolo o una legge inseriamo in una casella di testo i riferimenti della legge/ articolo e in una casella di testo distinta il testo o  la descrizione.</a:t>
            </a:r>
          </a:p>
          <a:p>
            <a:r>
              <a:rPr lang="it-IT" altLang="it-IT" dirty="0">
                <a:latin typeface="Arial" panose="020B0604020202020204" pitchFamily="34" charset="0"/>
              </a:rPr>
              <a:t>In questo modo la slide risulta più completa e di impatto (possiamo utilizzare frecce e colori diversi).</a:t>
            </a:r>
          </a:p>
        </p:txBody>
      </p:sp>
      <p:sp>
        <p:nvSpPr>
          <p:cNvPr id="5427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9D947B-7371-4B8D-8DDE-0BB6B85BB29D}" type="slidenum">
              <a:rPr lang="it-IT" altLang="it-IT" smtClean="0">
                <a:solidFill>
                  <a:srgbClr val="000000"/>
                </a:solidFill>
              </a:rPr>
              <a:pPr/>
              <a:t>13</a:t>
            </a:fld>
            <a:endParaRPr lang="it-IT" altLang="it-IT">
              <a:solidFill>
                <a:srgbClr val="000000"/>
              </a:solidFill>
            </a:endParaRPr>
          </a:p>
        </p:txBody>
      </p:sp>
    </p:spTree>
    <p:extLst>
      <p:ext uri="{BB962C8B-B14F-4D97-AF65-F5344CB8AC3E}">
        <p14:creationId xmlns:p14="http://schemas.microsoft.com/office/powerpoint/2010/main" val="1633901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7816E9-9A2F-4703-B40E-4453E42AC2AC}"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405062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FF8328-F443-460F-8225-1062094FF252}"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504939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A3BC03-1E45-4276-9686-F20FE872840C}"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262349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lipArtAndTx" preserve="1">
  <p:cSld name="Titolo, ClipArt e tes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ClipArt 2"/>
          <p:cNvSpPr>
            <a:spLocks noGrp="1"/>
          </p:cNvSpPr>
          <p:nvPr>
            <p:ph type="clipArt" sz="half" idx="1"/>
          </p:nvPr>
        </p:nvSpPr>
        <p:spPr>
          <a:xfrm>
            <a:off x="457200" y="1600200"/>
            <a:ext cx="4038600" cy="4525963"/>
          </a:xfrm>
        </p:spPr>
        <p:txBody>
          <a:bodyPr/>
          <a:lstStyle/>
          <a:p>
            <a:pPr lvl="0"/>
            <a:endParaRPr lang="it-IT" noProof="0"/>
          </a:p>
        </p:txBody>
      </p:sp>
      <p:sp>
        <p:nvSpPr>
          <p:cNvPr id="4" name="Segnaposto testo 3"/>
          <p:cNvSpPr>
            <a:spLocks noGrp="1"/>
          </p:cNvSpPr>
          <p:nvPr>
            <p:ph type="body" sz="half" idx="2"/>
          </p:nvPr>
        </p:nvSpPr>
        <p:spPr>
          <a:xfrm>
            <a:off x="4648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47401A-957B-4665-89BE-CEB2B0B686C4}"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277856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pPr fontAlgn="base">
              <a:spcBef>
                <a:spcPct val="0"/>
              </a:spcBef>
              <a:spcAft>
                <a:spcPct val="0"/>
              </a:spcAft>
              <a:defRPr/>
            </a:pPr>
            <a:endParaRPr lang="it-IT">
              <a:solidFill>
                <a:srgbClr val="000000"/>
              </a:solidFill>
            </a:endParaRPr>
          </a:p>
        </p:txBody>
      </p:sp>
      <p:sp>
        <p:nvSpPr>
          <p:cNvPr id="4" name="Segnaposto piè di pagina 3"/>
          <p:cNvSpPr>
            <a:spLocks noGrp="1"/>
          </p:cNvSpPr>
          <p:nvPr>
            <p:ph type="ftr" sz="quarter" idx="11"/>
          </p:nvPr>
        </p:nvSpPr>
        <p:spPr/>
        <p:txBody>
          <a:bodyPr/>
          <a:lstStyle/>
          <a:p>
            <a:pPr fontAlgn="base">
              <a:spcBef>
                <a:spcPct val="0"/>
              </a:spcBef>
              <a:spcAft>
                <a:spcPct val="0"/>
              </a:spcAft>
              <a:defRPr/>
            </a:pPr>
            <a:endParaRPr lang="it-IT">
              <a:solidFill>
                <a:srgbClr val="000000"/>
              </a:solidFill>
            </a:endParaRPr>
          </a:p>
        </p:txBody>
      </p:sp>
      <p:sp>
        <p:nvSpPr>
          <p:cNvPr id="5" name="Segnaposto numero diapositiva 4"/>
          <p:cNvSpPr>
            <a:spLocks noGrp="1"/>
          </p:cNvSpPr>
          <p:nvPr>
            <p:ph type="sldNum" sz="quarter" idx="12"/>
          </p:nvPr>
        </p:nvSpPr>
        <p:spPr/>
        <p:txBody>
          <a:bodyPr/>
          <a:lstStyle/>
          <a:p>
            <a:pPr fontAlgn="base">
              <a:spcBef>
                <a:spcPct val="0"/>
              </a:spcBef>
              <a:spcAft>
                <a:spcPct val="0"/>
              </a:spcAft>
              <a:defRPr/>
            </a:pPr>
            <a:fld id="{1C20885E-6A2C-4D2B-9538-DF2922BC1AFC}" type="slidenum">
              <a:rPr lang="it-IT" altLang="it-IT" smtClean="0">
                <a:solidFill>
                  <a:srgbClr val="000000"/>
                </a:solidFill>
              </a:rPr>
              <a:pPr fontAlgn="base">
                <a:spcBef>
                  <a:spcPct val="0"/>
                </a:spcBef>
                <a:spcAft>
                  <a:spcPct val="0"/>
                </a:spcAft>
                <a:defRPr/>
              </a:pPr>
              <a:t>‹N›</a:t>
            </a:fld>
            <a:endParaRPr lang="it-IT" altLang="it-IT">
              <a:solidFill>
                <a:srgbClr val="000000"/>
              </a:solidFill>
            </a:endParaRPr>
          </a:p>
        </p:txBody>
      </p:sp>
      <p:sp>
        <p:nvSpPr>
          <p:cNvPr id="6" name="bk object 16"/>
          <p:cNvSpPr>
            <a:spLocks noChangeArrowheads="1"/>
          </p:cNvSpPr>
          <p:nvPr userDrawn="1"/>
        </p:nvSpPr>
        <p:spPr bwMode="auto">
          <a:xfrm>
            <a:off x="0" y="0"/>
            <a:ext cx="9144000" cy="6858000"/>
          </a:xfrm>
          <a:prstGeom prst="rect">
            <a:avLst/>
          </a:prstGeom>
          <a:blipFill dpi="0" rotWithShape="1">
            <a:blip r:embed="rId2" cstate="print"/>
            <a:srcRect/>
            <a:stretch>
              <a:fillRect/>
            </a:stretch>
          </a:blipFill>
          <a:ln>
            <a:noFill/>
          </a:ln>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it-IT" altLang="it-IT" dirty="0">
              <a:solidFill>
                <a:prstClr val="black"/>
              </a:solidFill>
              <a:cs typeface="Arial" pitchFamily="34" charset="0"/>
            </a:endParaRPr>
          </a:p>
        </p:txBody>
      </p:sp>
    </p:spTree>
    <p:extLst>
      <p:ext uri="{BB962C8B-B14F-4D97-AF65-F5344CB8AC3E}">
        <p14:creationId xmlns:p14="http://schemas.microsoft.com/office/powerpoint/2010/main" val="4166703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5E6596C4-24AB-4C49-918A-04277B675BE8}" type="datetimeFigureOut">
              <a:rPr lang="it-IT" smtClean="0"/>
              <a:t>05/04/2017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8272C45-EF99-4F7B-9B1F-E58C51300D8D}" type="slidenum">
              <a:rPr lang="it-IT" smtClean="0"/>
              <a:t>‹N›</a:t>
            </a:fld>
            <a:endParaRPr lang="it-IT"/>
          </a:p>
        </p:txBody>
      </p:sp>
    </p:spTree>
    <p:extLst>
      <p:ext uri="{BB962C8B-B14F-4D97-AF65-F5344CB8AC3E}">
        <p14:creationId xmlns:p14="http://schemas.microsoft.com/office/powerpoint/2010/main" val="1835161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E6596C4-24AB-4C49-918A-04277B675BE8}" type="datetimeFigureOut">
              <a:rPr lang="it-IT" smtClean="0"/>
              <a:t>05/04/2017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8272C45-EF99-4F7B-9B1F-E58C51300D8D}" type="slidenum">
              <a:rPr lang="it-IT" smtClean="0"/>
              <a:t>‹N›</a:t>
            </a:fld>
            <a:endParaRPr lang="it-IT"/>
          </a:p>
        </p:txBody>
      </p:sp>
    </p:spTree>
    <p:extLst>
      <p:ext uri="{BB962C8B-B14F-4D97-AF65-F5344CB8AC3E}">
        <p14:creationId xmlns:p14="http://schemas.microsoft.com/office/powerpoint/2010/main" val="4078193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5E6596C4-24AB-4C49-918A-04277B675BE8}" type="datetimeFigureOut">
              <a:rPr lang="it-IT" smtClean="0"/>
              <a:t>05/04/2017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8272C45-EF99-4F7B-9B1F-E58C51300D8D}" type="slidenum">
              <a:rPr lang="it-IT" smtClean="0"/>
              <a:t>‹N›</a:t>
            </a:fld>
            <a:endParaRPr lang="it-IT"/>
          </a:p>
        </p:txBody>
      </p:sp>
    </p:spTree>
    <p:extLst>
      <p:ext uri="{BB962C8B-B14F-4D97-AF65-F5344CB8AC3E}">
        <p14:creationId xmlns:p14="http://schemas.microsoft.com/office/powerpoint/2010/main" val="912163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28650" y="1825625"/>
            <a:ext cx="386715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825625"/>
            <a:ext cx="386715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5E6596C4-24AB-4C49-918A-04277B675BE8}" type="datetimeFigureOut">
              <a:rPr lang="it-IT" smtClean="0"/>
              <a:t>05/04/2017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8272C45-EF99-4F7B-9B1F-E58C51300D8D}" type="slidenum">
              <a:rPr lang="it-IT" smtClean="0"/>
              <a:t>‹N›</a:t>
            </a:fld>
            <a:endParaRPr lang="it-IT"/>
          </a:p>
        </p:txBody>
      </p:sp>
    </p:spTree>
    <p:extLst>
      <p:ext uri="{BB962C8B-B14F-4D97-AF65-F5344CB8AC3E}">
        <p14:creationId xmlns:p14="http://schemas.microsoft.com/office/powerpoint/2010/main" val="1316598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5E6596C4-24AB-4C49-918A-04277B675BE8}" type="datetimeFigureOut">
              <a:rPr lang="it-IT" smtClean="0"/>
              <a:t>05/04/2017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8272C45-EF99-4F7B-9B1F-E58C51300D8D}" type="slidenum">
              <a:rPr lang="it-IT" smtClean="0"/>
              <a:t>‹N›</a:t>
            </a:fld>
            <a:endParaRPr lang="it-IT"/>
          </a:p>
        </p:txBody>
      </p:sp>
    </p:spTree>
    <p:extLst>
      <p:ext uri="{BB962C8B-B14F-4D97-AF65-F5344CB8AC3E}">
        <p14:creationId xmlns:p14="http://schemas.microsoft.com/office/powerpoint/2010/main" val="4007725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5E6596C4-24AB-4C49-918A-04277B675BE8}" type="datetimeFigureOut">
              <a:rPr lang="it-IT" smtClean="0"/>
              <a:t>05/04/2017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8272C45-EF99-4F7B-9B1F-E58C51300D8D}" type="slidenum">
              <a:rPr lang="it-IT" smtClean="0"/>
              <a:t>‹N›</a:t>
            </a:fld>
            <a:endParaRPr lang="it-IT"/>
          </a:p>
        </p:txBody>
      </p:sp>
    </p:spTree>
    <p:extLst>
      <p:ext uri="{BB962C8B-B14F-4D97-AF65-F5344CB8AC3E}">
        <p14:creationId xmlns:p14="http://schemas.microsoft.com/office/powerpoint/2010/main" val="2704524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6AA269-6BE4-4833-BDC2-ED72B915B579}"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948637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E6596C4-24AB-4C49-918A-04277B675BE8}" type="datetimeFigureOut">
              <a:rPr lang="it-IT" smtClean="0"/>
              <a:t>05/04/2017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8272C45-EF99-4F7B-9B1F-E58C51300D8D}" type="slidenum">
              <a:rPr lang="it-IT" smtClean="0"/>
              <a:t>‹N›</a:t>
            </a:fld>
            <a:endParaRPr lang="it-IT"/>
          </a:p>
        </p:txBody>
      </p:sp>
    </p:spTree>
    <p:extLst>
      <p:ext uri="{BB962C8B-B14F-4D97-AF65-F5344CB8AC3E}">
        <p14:creationId xmlns:p14="http://schemas.microsoft.com/office/powerpoint/2010/main" val="2942298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5E6596C4-24AB-4C49-918A-04277B675BE8}" type="datetimeFigureOut">
              <a:rPr lang="it-IT" smtClean="0"/>
              <a:t>05/04/2017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8272C45-EF99-4F7B-9B1F-E58C51300D8D}" type="slidenum">
              <a:rPr lang="it-IT" smtClean="0"/>
              <a:t>‹N›</a:t>
            </a:fld>
            <a:endParaRPr lang="it-IT"/>
          </a:p>
        </p:txBody>
      </p:sp>
    </p:spTree>
    <p:extLst>
      <p:ext uri="{BB962C8B-B14F-4D97-AF65-F5344CB8AC3E}">
        <p14:creationId xmlns:p14="http://schemas.microsoft.com/office/powerpoint/2010/main" val="503532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5E6596C4-24AB-4C49-918A-04277B675BE8}" type="datetimeFigureOut">
              <a:rPr lang="it-IT" smtClean="0"/>
              <a:t>05/04/2017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8272C45-EF99-4F7B-9B1F-E58C51300D8D}" type="slidenum">
              <a:rPr lang="it-IT" smtClean="0"/>
              <a:t>‹N›</a:t>
            </a:fld>
            <a:endParaRPr lang="it-IT"/>
          </a:p>
        </p:txBody>
      </p:sp>
    </p:spTree>
    <p:extLst>
      <p:ext uri="{BB962C8B-B14F-4D97-AF65-F5344CB8AC3E}">
        <p14:creationId xmlns:p14="http://schemas.microsoft.com/office/powerpoint/2010/main" val="3628452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E6596C4-24AB-4C49-918A-04277B675BE8}" type="datetimeFigureOut">
              <a:rPr lang="it-IT" smtClean="0"/>
              <a:t>05/04/2017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8272C45-EF99-4F7B-9B1F-E58C51300D8D}" type="slidenum">
              <a:rPr lang="it-IT" smtClean="0"/>
              <a:t>‹N›</a:t>
            </a:fld>
            <a:endParaRPr lang="it-IT"/>
          </a:p>
        </p:txBody>
      </p:sp>
    </p:spTree>
    <p:extLst>
      <p:ext uri="{BB962C8B-B14F-4D97-AF65-F5344CB8AC3E}">
        <p14:creationId xmlns:p14="http://schemas.microsoft.com/office/powerpoint/2010/main" val="8979202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43675" y="365125"/>
            <a:ext cx="1971675"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28650" y="365125"/>
            <a:ext cx="57626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E6596C4-24AB-4C49-918A-04277B675BE8}" type="datetimeFigureOut">
              <a:rPr lang="it-IT" smtClean="0"/>
              <a:t>05/04/2017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8272C45-EF99-4F7B-9B1F-E58C51300D8D}" type="slidenum">
              <a:rPr lang="it-IT" smtClean="0"/>
              <a:t>‹N›</a:t>
            </a:fld>
            <a:endParaRPr lang="it-IT"/>
          </a:p>
        </p:txBody>
      </p:sp>
    </p:spTree>
    <p:extLst>
      <p:ext uri="{BB962C8B-B14F-4D97-AF65-F5344CB8AC3E}">
        <p14:creationId xmlns:p14="http://schemas.microsoft.com/office/powerpoint/2010/main" val="18519002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85000">
              <a:schemeClr val="bg1"/>
            </a:gs>
            <a:gs pos="100000">
              <a:srgbClr val="1181AE"/>
            </a:gs>
            <a:gs pos="10000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14004" y="2870634"/>
            <a:ext cx="4449167" cy="711081"/>
          </a:xfrm>
        </p:spPr>
        <p:txBody>
          <a:bodyPr>
            <a:normAutofit/>
          </a:bodyPr>
          <a:lstStyle>
            <a:lvl1pPr algn="ctr">
              <a:defRPr sz="2701"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425404F2-BE9A-4460-8815-8F645183555F}" type="datetimeFigureOut">
              <a:rPr lang="en-US" smtClean="0"/>
              <a:pPr/>
              <a:t>4/5/2017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‹N›</a:t>
            </a:fld>
            <a:endParaRPr lang="en-US"/>
          </a:p>
        </p:txBody>
      </p:sp>
    </p:spTree>
    <p:extLst>
      <p:ext uri="{BB962C8B-B14F-4D97-AF65-F5344CB8AC3E}">
        <p14:creationId xmlns:p14="http://schemas.microsoft.com/office/powerpoint/2010/main" val="7375428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440" y="2129984"/>
            <a:ext cx="7773120" cy="1470394"/>
          </a:xfrm>
          <a:prstGeom prst="rect">
            <a:avLst/>
          </a:prstGeom>
        </p:spPr>
        <p:txBody>
          <a:bodyPr/>
          <a:lstStyle/>
          <a:p>
            <a:r>
              <a:rPr lang="it-IT"/>
              <a:t>Fare clic per modificare lo stile del titolo</a:t>
            </a:r>
          </a:p>
        </p:txBody>
      </p:sp>
      <p:sp>
        <p:nvSpPr>
          <p:cNvPr id="3" name="Sottotitolo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it-IT"/>
              <a:t>Fare clic per modificare lo stile del sottotitolo dello schema</a:t>
            </a:r>
          </a:p>
        </p:txBody>
      </p:sp>
      <p:sp>
        <p:nvSpPr>
          <p:cNvPr id="4" name="Rectangle 3"/>
          <p:cNvSpPr>
            <a:spLocks noGrp="1" noChangeArrowheads="1"/>
          </p:cNvSpPr>
          <p:nvPr>
            <p:ph type="dt" idx="10"/>
          </p:nvPr>
        </p:nvSpPr>
        <p:spPr>
          <a:ln/>
        </p:spPr>
        <p:txBody>
          <a:bodyPr/>
          <a:lstStyle>
            <a:lvl1pPr>
              <a:defRPr/>
            </a:lvl1pPr>
          </a:lstStyle>
          <a:p>
            <a:pPr>
              <a:defRPr/>
            </a:pPr>
            <a:endParaRPr lang="en-US" altLang="it-IT"/>
          </a:p>
        </p:txBody>
      </p:sp>
      <p:sp>
        <p:nvSpPr>
          <p:cNvPr id="5" name="Rectangle 4"/>
          <p:cNvSpPr>
            <a:spLocks noGrp="1" noChangeArrowheads="1"/>
          </p:cNvSpPr>
          <p:nvPr>
            <p:ph type="ftr" idx="11"/>
          </p:nvPr>
        </p:nvSpPr>
        <p:spPr>
          <a:ln/>
        </p:spPr>
        <p:txBody>
          <a:bodyPr/>
          <a:lstStyle>
            <a:lvl1pPr>
              <a:defRPr/>
            </a:lvl1pPr>
          </a:lstStyle>
          <a:p>
            <a:pPr>
              <a:defRPr/>
            </a:pPr>
            <a:endParaRPr lang="it-IT" altLang="it-IT"/>
          </a:p>
        </p:txBody>
      </p:sp>
      <p:sp>
        <p:nvSpPr>
          <p:cNvPr id="6" name="Rectangle 5"/>
          <p:cNvSpPr>
            <a:spLocks noGrp="1" noChangeArrowheads="1"/>
          </p:cNvSpPr>
          <p:nvPr>
            <p:ph type="sldNum" idx="12"/>
          </p:nvPr>
        </p:nvSpPr>
        <p:spPr>
          <a:ln/>
        </p:spPr>
        <p:txBody>
          <a:bodyPr/>
          <a:lstStyle>
            <a:lvl1pPr>
              <a:defRPr/>
            </a:lvl1pPr>
          </a:lstStyle>
          <a:p>
            <a:pPr>
              <a:defRPr/>
            </a:pPr>
            <a:fld id="{85CB2251-4BAA-44CF-A9BF-6F0C22B39AB4}" type="slidenum">
              <a:rPr lang="it-IT" altLang="it-IT"/>
              <a:pPr>
                <a:defRPr/>
              </a:pPr>
              <a:t>‹N›</a:t>
            </a:fld>
            <a:endParaRPr lang="it-IT" altLang="it-IT"/>
          </a:p>
        </p:txBody>
      </p:sp>
    </p:spTree>
    <p:extLst>
      <p:ext uri="{BB962C8B-B14F-4D97-AF65-F5344CB8AC3E}">
        <p14:creationId xmlns:p14="http://schemas.microsoft.com/office/powerpoint/2010/main" val="28626767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89600" y="0"/>
            <a:ext cx="8226720" cy="114348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
          <p:cNvSpPr>
            <a:spLocks noGrp="1" noChangeArrowheads="1"/>
          </p:cNvSpPr>
          <p:nvPr>
            <p:ph type="dt" idx="10"/>
          </p:nvPr>
        </p:nvSpPr>
        <p:spPr>
          <a:ln/>
        </p:spPr>
        <p:txBody>
          <a:bodyPr/>
          <a:lstStyle>
            <a:lvl1pPr>
              <a:defRPr/>
            </a:lvl1pPr>
          </a:lstStyle>
          <a:p>
            <a:pPr>
              <a:defRPr/>
            </a:pPr>
            <a:endParaRPr lang="en-US" altLang="it-IT"/>
          </a:p>
        </p:txBody>
      </p:sp>
      <p:sp>
        <p:nvSpPr>
          <p:cNvPr id="5" name="Rectangle 4"/>
          <p:cNvSpPr>
            <a:spLocks noGrp="1" noChangeArrowheads="1"/>
          </p:cNvSpPr>
          <p:nvPr>
            <p:ph type="ftr" idx="11"/>
          </p:nvPr>
        </p:nvSpPr>
        <p:spPr>
          <a:ln/>
        </p:spPr>
        <p:txBody>
          <a:bodyPr/>
          <a:lstStyle>
            <a:lvl1pPr>
              <a:defRPr/>
            </a:lvl1pPr>
          </a:lstStyle>
          <a:p>
            <a:pPr>
              <a:defRPr/>
            </a:pPr>
            <a:endParaRPr lang="it-IT" altLang="it-IT"/>
          </a:p>
        </p:txBody>
      </p:sp>
      <p:sp>
        <p:nvSpPr>
          <p:cNvPr id="6" name="Rectangle 5"/>
          <p:cNvSpPr>
            <a:spLocks noGrp="1" noChangeArrowheads="1"/>
          </p:cNvSpPr>
          <p:nvPr>
            <p:ph type="sldNum" idx="12"/>
          </p:nvPr>
        </p:nvSpPr>
        <p:spPr>
          <a:ln/>
        </p:spPr>
        <p:txBody>
          <a:bodyPr/>
          <a:lstStyle>
            <a:lvl1pPr>
              <a:defRPr/>
            </a:lvl1pPr>
          </a:lstStyle>
          <a:p>
            <a:pPr>
              <a:defRPr/>
            </a:pPr>
            <a:fld id="{5ABD4A57-0CB1-4FE7-B449-2D5762A27C68}" type="slidenum">
              <a:rPr lang="it-IT" altLang="it-IT"/>
              <a:pPr>
                <a:defRPr/>
              </a:pPr>
              <a:t>‹N›</a:t>
            </a:fld>
            <a:endParaRPr lang="it-IT" altLang="it-IT"/>
          </a:p>
        </p:txBody>
      </p:sp>
    </p:spTree>
    <p:extLst>
      <p:ext uri="{BB962C8B-B14F-4D97-AF65-F5344CB8AC3E}">
        <p14:creationId xmlns:p14="http://schemas.microsoft.com/office/powerpoint/2010/main" val="9617174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880" y="4406863"/>
            <a:ext cx="7771680" cy="1362383"/>
          </a:xfrm>
          <a:prstGeom prst="rect">
            <a:avLst/>
          </a:prstGeom>
        </p:spPr>
        <p:txBody>
          <a:bodyPr anchor="t"/>
          <a:lstStyle>
            <a:lvl1pPr algn="l">
              <a:defRPr sz="3628" b="1" cap="all"/>
            </a:lvl1pPr>
          </a:lstStyle>
          <a:p>
            <a:r>
              <a:rPr lang="it-IT"/>
              <a:t>Fare clic per modificare lo stile del titolo</a:t>
            </a:r>
          </a:p>
        </p:txBody>
      </p:sp>
      <p:sp>
        <p:nvSpPr>
          <p:cNvPr id="3" name="Segnaposto testo 2"/>
          <p:cNvSpPr>
            <a:spLocks noGrp="1"/>
          </p:cNvSpPr>
          <p:nvPr>
            <p:ph type="body" idx="1"/>
          </p:nvPr>
        </p:nvSpPr>
        <p:spPr>
          <a:xfrm>
            <a:off x="722880" y="2906225"/>
            <a:ext cx="7771680" cy="1500638"/>
          </a:xfrm>
        </p:spPr>
        <p:txBody>
          <a:bodyPr anchor="b"/>
          <a:lstStyle>
            <a:lvl1pPr marL="0" indent="0">
              <a:buNone/>
              <a:defRPr sz="1814"/>
            </a:lvl1pPr>
            <a:lvl2pPr marL="414726" indent="0">
              <a:buNone/>
              <a:defRPr sz="1633"/>
            </a:lvl2pPr>
            <a:lvl3pPr marL="829452" indent="0">
              <a:buNone/>
              <a:defRPr sz="1451"/>
            </a:lvl3pPr>
            <a:lvl4pPr marL="1244178" indent="0">
              <a:buNone/>
              <a:defRPr sz="1270"/>
            </a:lvl4pPr>
            <a:lvl5pPr marL="1658904" indent="0">
              <a:buNone/>
              <a:defRPr sz="1270"/>
            </a:lvl5pPr>
            <a:lvl6pPr marL="2073631" indent="0">
              <a:buNone/>
              <a:defRPr sz="1270"/>
            </a:lvl6pPr>
            <a:lvl7pPr marL="2488357" indent="0">
              <a:buNone/>
              <a:defRPr sz="1270"/>
            </a:lvl7pPr>
            <a:lvl8pPr marL="2903083" indent="0">
              <a:buNone/>
              <a:defRPr sz="1270"/>
            </a:lvl8pPr>
            <a:lvl9pPr marL="3317809" indent="0">
              <a:buNone/>
              <a:defRPr sz="1270"/>
            </a:lvl9pPr>
          </a:lstStyle>
          <a:p>
            <a:pPr lvl="0"/>
            <a:r>
              <a:rPr lang="it-IT"/>
              <a:t>Fare clic per modificare stili del testo dello schema</a:t>
            </a:r>
          </a:p>
        </p:txBody>
      </p:sp>
      <p:sp>
        <p:nvSpPr>
          <p:cNvPr id="4" name="Rectangle 3"/>
          <p:cNvSpPr>
            <a:spLocks noGrp="1" noChangeArrowheads="1"/>
          </p:cNvSpPr>
          <p:nvPr>
            <p:ph type="dt" idx="10"/>
          </p:nvPr>
        </p:nvSpPr>
        <p:spPr>
          <a:ln/>
        </p:spPr>
        <p:txBody>
          <a:bodyPr/>
          <a:lstStyle>
            <a:lvl1pPr>
              <a:defRPr/>
            </a:lvl1pPr>
          </a:lstStyle>
          <a:p>
            <a:pPr>
              <a:defRPr/>
            </a:pPr>
            <a:endParaRPr lang="en-US" altLang="it-IT"/>
          </a:p>
        </p:txBody>
      </p:sp>
      <p:sp>
        <p:nvSpPr>
          <p:cNvPr id="5" name="Rectangle 4"/>
          <p:cNvSpPr>
            <a:spLocks noGrp="1" noChangeArrowheads="1"/>
          </p:cNvSpPr>
          <p:nvPr>
            <p:ph type="ftr" idx="11"/>
          </p:nvPr>
        </p:nvSpPr>
        <p:spPr>
          <a:ln/>
        </p:spPr>
        <p:txBody>
          <a:bodyPr/>
          <a:lstStyle>
            <a:lvl1pPr>
              <a:defRPr/>
            </a:lvl1pPr>
          </a:lstStyle>
          <a:p>
            <a:pPr>
              <a:defRPr/>
            </a:pPr>
            <a:endParaRPr lang="it-IT" altLang="it-IT"/>
          </a:p>
        </p:txBody>
      </p:sp>
      <p:sp>
        <p:nvSpPr>
          <p:cNvPr id="6" name="Rectangle 5"/>
          <p:cNvSpPr>
            <a:spLocks noGrp="1" noChangeArrowheads="1"/>
          </p:cNvSpPr>
          <p:nvPr>
            <p:ph type="sldNum" idx="12"/>
          </p:nvPr>
        </p:nvSpPr>
        <p:spPr>
          <a:ln/>
        </p:spPr>
        <p:txBody>
          <a:bodyPr/>
          <a:lstStyle>
            <a:lvl1pPr>
              <a:defRPr/>
            </a:lvl1pPr>
          </a:lstStyle>
          <a:p>
            <a:pPr>
              <a:defRPr/>
            </a:pPr>
            <a:fld id="{7B834D5E-92DF-4823-B561-1ADECD79531B}" type="slidenum">
              <a:rPr lang="it-IT" altLang="it-IT"/>
              <a:pPr>
                <a:defRPr/>
              </a:pPr>
              <a:t>‹N›</a:t>
            </a:fld>
            <a:endParaRPr lang="it-IT" altLang="it-IT"/>
          </a:p>
        </p:txBody>
      </p:sp>
    </p:spTree>
    <p:extLst>
      <p:ext uri="{BB962C8B-B14F-4D97-AF65-F5344CB8AC3E}">
        <p14:creationId xmlns:p14="http://schemas.microsoft.com/office/powerpoint/2010/main" val="10262700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89600" y="0"/>
            <a:ext cx="8226720" cy="1143480"/>
          </a:xfrm>
          <a:prstGeom prst="rect">
            <a:avLst/>
          </a:prstGeom>
        </p:spPr>
        <p:txBody>
          <a:bodyPr/>
          <a:lstStyle/>
          <a:p>
            <a:r>
              <a:rPr lang="it-IT"/>
              <a:t>Fare clic per modificare lo stile del titolo</a:t>
            </a:r>
          </a:p>
        </p:txBody>
      </p:sp>
      <p:sp>
        <p:nvSpPr>
          <p:cNvPr id="3" name="Segnaposto contenuto 2"/>
          <p:cNvSpPr>
            <a:spLocks noGrp="1"/>
          </p:cNvSpPr>
          <p:nvPr>
            <p:ph sz="half" idx="1"/>
          </p:nvPr>
        </p:nvSpPr>
        <p:spPr>
          <a:xfrm>
            <a:off x="456480" y="1189565"/>
            <a:ext cx="4043520" cy="4524955"/>
          </a:xfrm>
        </p:spPr>
        <p:txBody>
          <a:bodyPr/>
          <a:lstStyle>
            <a:lvl1pPr>
              <a:defRPr sz="2540"/>
            </a:lvl1pPr>
            <a:lvl2pPr>
              <a:defRPr sz="2177"/>
            </a:lvl2pPr>
            <a:lvl3pPr>
              <a:defRPr sz="1814"/>
            </a:lvl3pPr>
            <a:lvl4pPr>
              <a:defRPr sz="1633"/>
            </a:lvl4pPr>
            <a:lvl5pPr>
              <a:defRPr sz="1633"/>
            </a:lvl5pPr>
            <a:lvl6pPr>
              <a:defRPr sz="1633"/>
            </a:lvl6pPr>
            <a:lvl7pPr>
              <a:defRPr sz="1633"/>
            </a:lvl7pPr>
            <a:lvl8pPr>
              <a:defRPr sz="1633"/>
            </a:lvl8pPr>
            <a:lvl9pPr>
              <a:defRPr sz="1633"/>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38241" y="1189565"/>
            <a:ext cx="4044960" cy="4524955"/>
          </a:xfrm>
        </p:spPr>
        <p:txBody>
          <a:bodyPr/>
          <a:lstStyle>
            <a:lvl1pPr>
              <a:defRPr sz="2540"/>
            </a:lvl1pPr>
            <a:lvl2pPr>
              <a:defRPr sz="2177"/>
            </a:lvl2pPr>
            <a:lvl3pPr>
              <a:defRPr sz="1814"/>
            </a:lvl3pPr>
            <a:lvl4pPr>
              <a:defRPr sz="1633"/>
            </a:lvl4pPr>
            <a:lvl5pPr>
              <a:defRPr sz="1633"/>
            </a:lvl5pPr>
            <a:lvl6pPr>
              <a:defRPr sz="1633"/>
            </a:lvl6pPr>
            <a:lvl7pPr>
              <a:defRPr sz="1633"/>
            </a:lvl7pPr>
            <a:lvl8pPr>
              <a:defRPr sz="1633"/>
            </a:lvl8pPr>
            <a:lvl9pPr>
              <a:defRPr sz="1633"/>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3"/>
          <p:cNvSpPr>
            <a:spLocks noGrp="1" noChangeArrowheads="1"/>
          </p:cNvSpPr>
          <p:nvPr>
            <p:ph type="dt" idx="10"/>
          </p:nvPr>
        </p:nvSpPr>
        <p:spPr>
          <a:ln/>
        </p:spPr>
        <p:txBody>
          <a:bodyPr/>
          <a:lstStyle>
            <a:lvl1pPr>
              <a:defRPr/>
            </a:lvl1pPr>
          </a:lstStyle>
          <a:p>
            <a:pPr>
              <a:defRPr/>
            </a:pPr>
            <a:endParaRPr lang="en-US" altLang="it-IT"/>
          </a:p>
        </p:txBody>
      </p:sp>
      <p:sp>
        <p:nvSpPr>
          <p:cNvPr id="6" name="Rectangle 4"/>
          <p:cNvSpPr>
            <a:spLocks noGrp="1" noChangeArrowheads="1"/>
          </p:cNvSpPr>
          <p:nvPr>
            <p:ph type="ftr" idx="11"/>
          </p:nvPr>
        </p:nvSpPr>
        <p:spPr>
          <a:ln/>
        </p:spPr>
        <p:txBody>
          <a:bodyPr/>
          <a:lstStyle>
            <a:lvl1pPr>
              <a:defRPr/>
            </a:lvl1pPr>
          </a:lstStyle>
          <a:p>
            <a:pPr>
              <a:defRPr/>
            </a:pPr>
            <a:endParaRPr lang="it-IT" altLang="it-IT"/>
          </a:p>
        </p:txBody>
      </p:sp>
      <p:sp>
        <p:nvSpPr>
          <p:cNvPr id="7" name="Rectangle 5"/>
          <p:cNvSpPr>
            <a:spLocks noGrp="1" noChangeArrowheads="1"/>
          </p:cNvSpPr>
          <p:nvPr>
            <p:ph type="sldNum" idx="12"/>
          </p:nvPr>
        </p:nvSpPr>
        <p:spPr>
          <a:ln/>
        </p:spPr>
        <p:txBody>
          <a:bodyPr/>
          <a:lstStyle>
            <a:lvl1pPr>
              <a:defRPr/>
            </a:lvl1pPr>
          </a:lstStyle>
          <a:p>
            <a:pPr>
              <a:defRPr/>
            </a:pPr>
            <a:fld id="{C0D072FD-6CBE-4283-98ED-3B8B4ABBA113}" type="slidenum">
              <a:rPr lang="it-IT" altLang="it-IT"/>
              <a:pPr>
                <a:defRPr/>
              </a:pPr>
              <a:t>‹N›</a:t>
            </a:fld>
            <a:endParaRPr lang="it-IT" altLang="it-IT"/>
          </a:p>
        </p:txBody>
      </p:sp>
    </p:spTree>
    <p:extLst>
      <p:ext uri="{BB962C8B-B14F-4D97-AF65-F5344CB8AC3E}">
        <p14:creationId xmlns:p14="http://schemas.microsoft.com/office/powerpoint/2010/main" val="1598868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E644CE-6EE3-45AC-816E-859DCF8B7E50}"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946534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921" y="275070"/>
            <a:ext cx="8229600" cy="1142039"/>
          </a:xfrm>
          <a:prstGeom prst="rect">
            <a:avLst/>
          </a:prstGeo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920" y="1535201"/>
            <a:ext cx="4039200" cy="639427"/>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it-IT"/>
              <a:t>Fare clic per modificare stili del testo dello schema</a:t>
            </a:r>
          </a:p>
        </p:txBody>
      </p:sp>
      <p:sp>
        <p:nvSpPr>
          <p:cNvPr id="4" name="Segnaposto contenuto 3"/>
          <p:cNvSpPr>
            <a:spLocks noGrp="1"/>
          </p:cNvSpPr>
          <p:nvPr>
            <p:ph sz="half" idx="2"/>
          </p:nvPr>
        </p:nvSpPr>
        <p:spPr>
          <a:xfrm>
            <a:off x="457920" y="2174628"/>
            <a:ext cx="4039200" cy="3951775"/>
          </a:xfrm>
        </p:spPr>
        <p:txBody>
          <a:bodyPr/>
          <a:lstStyle>
            <a:lvl1pPr>
              <a:defRPr sz="2177"/>
            </a:lvl1pPr>
            <a:lvl2pPr>
              <a:defRPr sz="1814"/>
            </a:lvl2pPr>
            <a:lvl3pPr>
              <a:defRPr sz="1633"/>
            </a:lvl3pPr>
            <a:lvl4pPr>
              <a:defRPr sz="1451"/>
            </a:lvl4pPr>
            <a:lvl5pPr>
              <a:defRPr sz="1451"/>
            </a:lvl5pPr>
            <a:lvl6pPr>
              <a:defRPr sz="1451"/>
            </a:lvl6pPr>
            <a:lvl7pPr>
              <a:defRPr sz="1451"/>
            </a:lvl7pPr>
            <a:lvl8pPr>
              <a:defRPr sz="1451"/>
            </a:lvl8pPr>
            <a:lvl9pPr>
              <a:defRPr sz="1451"/>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441" y="1535201"/>
            <a:ext cx="4042080" cy="639427"/>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it-IT"/>
              <a:t>Fare clic per modificare stili del testo dello schema</a:t>
            </a:r>
          </a:p>
        </p:txBody>
      </p:sp>
      <p:sp>
        <p:nvSpPr>
          <p:cNvPr id="6" name="Segnaposto contenuto 5"/>
          <p:cNvSpPr>
            <a:spLocks noGrp="1"/>
          </p:cNvSpPr>
          <p:nvPr>
            <p:ph sz="quarter" idx="4"/>
          </p:nvPr>
        </p:nvSpPr>
        <p:spPr>
          <a:xfrm>
            <a:off x="4645441" y="2174628"/>
            <a:ext cx="4042080" cy="3951775"/>
          </a:xfrm>
        </p:spPr>
        <p:txBody>
          <a:bodyPr/>
          <a:lstStyle>
            <a:lvl1pPr>
              <a:defRPr sz="2177"/>
            </a:lvl1pPr>
            <a:lvl2pPr>
              <a:defRPr sz="1814"/>
            </a:lvl2pPr>
            <a:lvl3pPr>
              <a:defRPr sz="1633"/>
            </a:lvl3pPr>
            <a:lvl4pPr>
              <a:defRPr sz="1451"/>
            </a:lvl4pPr>
            <a:lvl5pPr>
              <a:defRPr sz="1451"/>
            </a:lvl5pPr>
            <a:lvl6pPr>
              <a:defRPr sz="1451"/>
            </a:lvl6pPr>
            <a:lvl7pPr>
              <a:defRPr sz="1451"/>
            </a:lvl7pPr>
            <a:lvl8pPr>
              <a:defRPr sz="1451"/>
            </a:lvl8pPr>
            <a:lvl9pPr>
              <a:defRPr sz="1451"/>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3"/>
          <p:cNvSpPr>
            <a:spLocks noGrp="1" noChangeArrowheads="1"/>
          </p:cNvSpPr>
          <p:nvPr>
            <p:ph type="dt" idx="10"/>
          </p:nvPr>
        </p:nvSpPr>
        <p:spPr>
          <a:ln/>
        </p:spPr>
        <p:txBody>
          <a:bodyPr/>
          <a:lstStyle>
            <a:lvl1pPr>
              <a:defRPr/>
            </a:lvl1pPr>
          </a:lstStyle>
          <a:p>
            <a:pPr>
              <a:defRPr/>
            </a:pPr>
            <a:endParaRPr lang="en-US" altLang="it-IT"/>
          </a:p>
        </p:txBody>
      </p:sp>
      <p:sp>
        <p:nvSpPr>
          <p:cNvPr id="8" name="Rectangle 4"/>
          <p:cNvSpPr>
            <a:spLocks noGrp="1" noChangeArrowheads="1"/>
          </p:cNvSpPr>
          <p:nvPr>
            <p:ph type="ftr" idx="11"/>
          </p:nvPr>
        </p:nvSpPr>
        <p:spPr>
          <a:ln/>
        </p:spPr>
        <p:txBody>
          <a:bodyPr/>
          <a:lstStyle>
            <a:lvl1pPr>
              <a:defRPr/>
            </a:lvl1pPr>
          </a:lstStyle>
          <a:p>
            <a:pPr>
              <a:defRPr/>
            </a:pPr>
            <a:endParaRPr lang="it-IT" altLang="it-IT"/>
          </a:p>
        </p:txBody>
      </p:sp>
      <p:sp>
        <p:nvSpPr>
          <p:cNvPr id="9" name="Rectangle 5"/>
          <p:cNvSpPr>
            <a:spLocks noGrp="1" noChangeArrowheads="1"/>
          </p:cNvSpPr>
          <p:nvPr>
            <p:ph type="sldNum" idx="12"/>
          </p:nvPr>
        </p:nvSpPr>
        <p:spPr>
          <a:ln/>
        </p:spPr>
        <p:txBody>
          <a:bodyPr/>
          <a:lstStyle>
            <a:lvl1pPr>
              <a:defRPr/>
            </a:lvl1pPr>
          </a:lstStyle>
          <a:p>
            <a:pPr>
              <a:defRPr/>
            </a:pPr>
            <a:fld id="{3D25E82A-9FA9-4A26-B158-D7236991D00A}" type="slidenum">
              <a:rPr lang="it-IT" altLang="it-IT"/>
              <a:pPr>
                <a:defRPr/>
              </a:pPr>
              <a:t>‹N›</a:t>
            </a:fld>
            <a:endParaRPr lang="it-IT" altLang="it-IT"/>
          </a:p>
        </p:txBody>
      </p:sp>
    </p:spTree>
    <p:extLst>
      <p:ext uri="{BB962C8B-B14F-4D97-AF65-F5344CB8AC3E}">
        <p14:creationId xmlns:p14="http://schemas.microsoft.com/office/powerpoint/2010/main" val="10144359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89600" y="0"/>
            <a:ext cx="8226720" cy="1143480"/>
          </a:xfrm>
          <a:prstGeom prst="rect">
            <a:avLst/>
          </a:prstGeom>
        </p:spPr>
        <p:txBody>
          <a:bodyPr/>
          <a:lstStyle/>
          <a:p>
            <a:r>
              <a:rPr lang="it-IT"/>
              <a:t>Fare clic per modificare lo stile del titolo</a:t>
            </a:r>
          </a:p>
        </p:txBody>
      </p:sp>
      <p:sp>
        <p:nvSpPr>
          <p:cNvPr id="3" name="Rectangle 3"/>
          <p:cNvSpPr>
            <a:spLocks noGrp="1" noChangeArrowheads="1"/>
          </p:cNvSpPr>
          <p:nvPr>
            <p:ph type="dt" idx="10"/>
          </p:nvPr>
        </p:nvSpPr>
        <p:spPr>
          <a:ln/>
        </p:spPr>
        <p:txBody>
          <a:bodyPr/>
          <a:lstStyle>
            <a:lvl1pPr>
              <a:defRPr/>
            </a:lvl1pPr>
          </a:lstStyle>
          <a:p>
            <a:pPr>
              <a:defRPr/>
            </a:pPr>
            <a:endParaRPr lang="en-US" altLang="it-IT"/>
          </a:p>
        </p:txBody>
      </p:sp>
      <p:sp>
        <p:nvSpPr>
          <p:cNvPr id="4" name="Rectangle 4"/>
          <p:cNvSpPr>
            <a:spLocks noGrp="1" noChangeArrowheads="1"/>
          </p:cNvSpPr>
          <p:nvPr>
            <p:ph type="ftr" idx="11"/>
          </p:nvPr>
        </p:nvSpPr>
        <p:spPr>
          <a:ln/>
        </p:spPr>
        <p:txBody>
          <a:bodyPr/>
          <a:lstStyle>
            <a:lvl1pPr>
              <a:defRPr/>
            </a:lvl1pPr>
          </a:lstStyle>
          <a:p>
            <a:pPr>
              <a:defRPr/>
            </a:pPr>
            <a:endParaRPr lang="it-IT" altLang="it-IT"/>
          </a:p>
        </p:txBody>
      </p:sp>
      <p:sp>
        <p:nvSpPr>
          <p:cNvPr id="5" name="Rectangle 5"/>
          <p:cNvSpPr>
            <a:spLocks noGrp="1" noChangeArrowheads="1"/>
          </p:cNvSpPr>
          <p:nvPr>
            <p:ph type="sldNum" idx="12"/>
          </p:nvPr>
        </p:nvSpPr>
        <p:spPr>
          <a:ln/>
        </p:spPr>
        <p:txBody>
          <a:bodyPr/>
          <a:lstStyle>
            <a:lvl1pPr>
              <a:defRPr/>
            </a:lvl1pPr>
          </a:lstStyle>
          <a:p>
            <a:pPr>
              <a:defRPr/>
            </a:pPr>
            <a:fld id="{76BDF338-5359-4C23-BD64-30A0359C79A4}" type="slidenum">
              <a:rPr lang="it-IT" altLang="it-IT"/>
              <a:pPr>
                <a:defRPr/>
              </a:pPr>
              <a:t>‹N›</a:t>
            </a:fld>
            <a:endParaRPr lang="it-IT" altLang="it-IT"/>
          </a:p>
        </p:txBody>
      </p:sp>
    </p:spTree>
    <p:extLst>
      <p:ext uri="{BB962C8B-B14F-4D97-AF65-F5344CB8AC3E}">
        <p14:creationId xmlns:p14="http://schemas.microsoft.com/office/powerpoint/2010/main" val="21413962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ltLang="it-IT"/>
          </a:p>
        </p:txBody>
      </p:sp>
      <p:sp>
        <p:nvSpPr>
          <p:cNvPr id="3" name="Rectangle 4"/>
          <p:cNvSpPr>
            <a:spLocks noGrp="1" noChangeArrowheads="1"/>
          </p:cNvSpPr>
          <p:nvPr>
            <p:ph type="ftr" idx="11"/>
          </p:nvPr>
        </p:nvSpPr>
        <p:spPr>
          <a:ln/>
        </p:spPr>
        <p:txBody>
          <a:bodyPr/>
          <a:lstStyle>
            <a:lvl1pPr>
              <a:defRPr/>
            </a:lvl1pPr>
          </a:lstStyle>
          <a:p>
            <a:pPr>
              <a:defRPr/>
            </a:pPr>
            <a:endParaRPr lang="it-IT" altLang="it-IT"/>
          </a:p>
        </p:txBody>
      </p:sp>
      <p:sp>
        <p:nvSpPr>
          <p:cNvPr id="4" name="Rectangle 5"/>
          <p:cNvSpPr>
            <a:spLocks noGrp="1" noChangeArrowheads="1"/>
          </p:cNvSpPr>
          <p:nvPr>
            <p:ph type="sldNum" idx="12"/>
          </p:nvPr>
        </p:nvSpPr>
        <p:spPr>
          <a:ln/>
        </p:spPr>
        <p:txBody>
          <a:bodyPr/>
          <a:lstStyle>
            <a:lvl1pPr>
              <a:defRPr/>
            </a:lvl1pPr>
          </a:lstStyle>
          <a:p>
            <a:pPr>
              <a:defRPr/>
            </a:pPr>
            <a:fld id="{28EF0DEE-FC29-4D3D-8AD0-9A5B74026479}" type="slidenum">
              <a:rPr lang="it-IT" altLang="it-IT"/>
              <a:pPr>
                <a:defRPr/>
              </a:pPr>
              <a:t>‹N›</a:t>
            </a:fld>
            <a:endParaRPr lang="it-IT" altLang="it-IT"/>
          </a:p>
        </p:txBody>
      </p:sp>
    </p:spTree>
    <p:extLst>
      <p:ext uri="{BB962C8B-B14F-4D97-AF65-F5344CB8AC3E}">
        <p14:creationId xmlns:p14="http://schemas.microsoft.com/office/powerpoint/2010/main" val="31113297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920" y="273629"/>
            <a:ext cx="3008160" cy="1160762"/>
          </a:xfrm>
          <a:prstGeom prst="rect">
            <a:avLst/>
          </a:prstGeom>
        </p:spPr>
        <p:txBody>
          <a:bodyPr anchor="b"/>
          <a:lstStyle>
            <a:lvl1pPr algn="l">
              <a:defRPr sz="1814" b="1"/>
            </a:lvl1pPr>
          </a:lstStyle>
          <a:p>
            <a:r>
              <a:rPr lang="it-IT"/>
              <a:t>Fare clic per modificare lo stile del titolo</a:t>
            </a:r>
          </a:p>
        </p:txBody>
      </p:sp>
      <p:sp>
        <p:nvSpPr>
          <p:cNvPr id="3" name="Segnaposto contenuto 2"/>
          <p:cNvSpPr>
            <a:spLocks noGrp="1"/>
          </p:cNvSpPr>
          <p:nvPr>
            <p:ph idx="1"/>
          </p:nvPr>
        </p:nvSpPr>
        <p:spPr>
          <a:xfrm>
            <a:off x="3575521" y="273629"/>
            <a:ext cx="5112000" cy="5852774"/>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920" y="1434391"/>
            <a:ext cx="3008160" cy="4692013"/>
          </a:xfrm>
        </p:spPr>
        <p:txBody>
          <a:bodyPr/>
          <a:lstStyle>
            <a:lvl1pPr marL="0" indent="0">
              <a:buNone/>
              <a:defRPr sz="1270"/>
            </a:lvl1pPr>
            <a:lvl2pPr marL="414726" indent="0">
              <a:buNone/>
              <a:defRPr sz="1089"/>
            </a:lvl2pPr>
            <a:lvl3pPr marL="829452" indent="0">
              <a:buNone/>
              <a:defRPr sz="907"/>
            </a:lvl3pPr>
            <a:lvl4pPr marL="1244178" indent="0">
              <a:buNone/>
              <a:defRPr sz="816"/>
            </a:lvl4pPr>
            <a:lvl5pPr marL="1658904" indent="0">
              <a:buNone/>
              <a:defRPr sz="816"/>
            </a:lvl5pPr>
            <a:lvl6pPr marL="2073631" indent="0">
              <a:buNone/>
              <a:defRPr sz="816"/>
            </a:lvl6pPr>
            <a:lvl7pPr marL="2488357" indent="0">
              <a:buNone/>
              <a:defRPr sz="816"/>
            </a:lvl7pPr>
            <a:lvl8pPr marL="2903083" indent="0">
              <a:buNone/>
              <a:defRPr sz="816"/>
            </a:lvl8pPr>
            <a:lvl9pPr marL="3317809" indent="0">
              <a:buNone/>
              <a:defRPr sz="816"/>
            </a:lvl9pPr>
          </a:lstStyle>
          <a:p>
            <a:pPr lvl="0"/>
            <a:r>
              <a:rPr lang="it-IT"/>
              <a:t>Fare clic per modificare stili del testo dello schema</a:t>
            </a:r>
          </a:p>
        </p:txBody>
      </p:sp>
      <p:sp>
        <p:nvSpPr>
          <p:cNvPr id="5" name="Rectangle 3"/>
          <p:cNvSpPr>
            <a:spLocks noGrp="1" noChangeArrowheads="1"/>
          </p:cNvSpPr>
          <p:nvPr>
            <p:ph type="dt" idx="10"/>
          </p:nvPr>
        </p:nvSpPr>
        <p:spPr>
          <a:ln/>
        </p:spPr>
        <p:txBody>
          <a:bodyPr/>
          <a:lstStyle>
            <a:lvl1pPr>
              <a:defRPr/>
            </a:lvl1pPr>
          </a:lstStyle>
          <a:p>
            <a:pPr>
              <a:defRPr/>
            </a:pPr>
            <a:endParaRPr lang="en-US" altLang="it-IT"/>
          </a:p>
        </p:txBody>
      </p:sp>
      <p:sp>
        <p:nvSpPr>
          <p:cNvPr id="6" name="Rectangle 4"/>
          <p:cNvSpPr>
            <a:spLocks noGrp="1" noChangeArrowheads="1"/>
          </p:cNvSpPr>
          <p:nvPr>
            <p:ph type="ftr" idx="11"/>
          </p:nvPr>
        </p:nvSpPr>
        <p:spPr>
          <a:ln/>
        </p:spPr>
        <p:txBody>
          <a:bodyPr/>
          <a:lstStyle>
            <a:lvl1pPr>
              <a:defRPr/>
            </a:lvl1pPr>
          </a:lstStyle>
          <a:p>
            <a:pPr>
              <a:defRPr/>
            </a:pPr>
            <a:endParaRPr lang="it-IT" altLang="it-IT"/>
          </a:p>
        </p:txBody>
      </p:sp>
      <p:sp>
        <p:nvSpPr>
          <p:cNvPr id="7" name="Rectangle 5"/>
          <p:cNvSpPr>
            <a:spLocks noGrp="1" noChangeArrowheads="1"/>
          </p:cNvSpPr>
          <p:nvPr>
            <p:ph type="sldNum" idx="12"/>
          </p:nvPr>
        </p:nvSpPr>
        <p:spPr>
          <a:ln/>
        </p:spPr>
        <p:txBody>
          <a:bodyPr/>
          <a:lstStyle>
            <a:lvl1pPr>
              <a:defRPr/>
            </a:lvl1pPr>
          </a:lstStyle>
          <a:p>
            <a:pPr>
              <a:defRPr/>
            </a:pPr>
            <a:fld id="{2DE0DF1E-57B7-4217-98C2-D4D3CEAAF1C5}" type="slidenum">
              <a:rPr lang="it-IT" altLang="it-IT"/>
              <a:pPr>
                <a:defRPr/>
              </a:pPr>
              <a:t>‹N›</a:t>
            </a:fld>
            <a:endParaRPr lang="it-IT" altLang="it-IT"/>
          </a:p>
        </p:txBody>
      </p:sp>
    </p:spTree>
    <p:extLst>
      <p:ext uri="{BB962C8B-B14F-4D97-AF65-F5344CB8AC3E}">
        <p14:creationId xmlns:p14="http://schemas.microsoft.com/office/powerpoint/2010/main" val="8302407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801" y="4800025"/>
            <a:ext cx="5486400" cy="567420"/>
          </a:xfrm>
          <a:prstGeom prst="rect">
            <a:avLst/>
          </a:prstGeom>
        </p:spPr>
        <p:txBody>
          <a:bodyPr anchor="b"/>
          <a:lstStyle>
            <a:lvl1pPr algn="l">
              <a:defRPr sz="1814" b="1"/>
            </a:lvl1pPr>
          </a:lstStyle>
          <a:p>
            <a:r>
              <a:rPr lang="it-IT"/>
              <a:t>Fare clic per modificare lo stile del titolo</a:t>
            </a:r>
          </a:p>
        </p:txBody>
      </p:sp>
      <p:sp>
        <p:nvSpPr>
          <p:cNvPr id="3" name="Segnaposto immagine 2"/>
          <p:cNvSpPr>
            <a:spLocks noGrp="1"/>
          </p:cNvSpPr>
          <p:nvPr>
            <p:ph type="pic" idx="1"/>
          </p:nvPr>
        </p:nvSpPr>
        <p:spPr>
          <a:xfrm>
            <a:off x="1792801" y="612065"/>
            <a:ext cx="5486400" cy="4115952"/>
          </a:xfrm>
        </p:spPr>
        <p:txBody>
          <a:bodyPr/>
          <a:lstStyle>
            <a:lvl1pPr marL="0" indent="0">
              <a:buNone/>
              <a:defRPr sz="2903"/>
            </a:lvl1pPr>
            <a:lvl2pPr marL="414726" indent="0">
              <a:buNone/>
              <a:defRPr sz="2540"/>
            </a:lvl2pPr>
            <a:lvl3pPr marL="829452" indent="0">
              <a:buNone/>
              <a:defRPr sz="2177"/>
            </a:lvl3pPr>
            <a:lvl4pPr marL="1244178" indent="0">
              <a:buNone/>
              <a:defRPr sz="1814"/>
            </a:lvl4pPr>
            <a:lvl5pPr marL="1658904" indent="0">
              <a:buNone/>
              <a:defRPr sz="1814"/>
            </a:lvl5pPr>
            <a:lvl6pPr marL="2073631" indent="0">
              <a:buNone/>
              <a:defRPr sz="1814"/>
            </a:lvl6pPr>
            <a:lvl7pPr marL="2488357" indent="0">
              <a:buNone/>
              <a:defRPr sz="1814"/>
            </a:lvl7pPr>
            <a:lvl8pPr marL="2903083" indent="0">
              <a:buNone/>
              <a:defRPr sz="1814"/>
            </a:lvl8pPr>
            <a:lvl9pPr marL="3317809" indent="0">
              <a:buNone/>
              <a:defRPr sz="1814"/>
            </a:lvl9pPr>
          </a:lstStyle>
          <a:p>
            <a:pPr lvl="0"/>
            <a:endParaRPr lang="it-IT" noProof="0"/>
          </a:p>
        </p:txBody>
      </p:sp>
      <p:sp>
        <p:nvSpPr>
          <p:cNvPr id="4" name="Segnaposto testo 3"/>
          <p:cNvSpPr>
            <a:spLocks noGrp="1"/>
          </p:cNvSpPr>
          <p:nvPr>
            <p:ph type="body" sz="half" idx="2"/>
          </p:nvPr>
        </p:nvSpPr>
        <p:spPr>
          <a:xfrm>
            <a:off x="1792801" y="5367444"/>
            <a:ext cx="5486400" cy="805044"/>
          </a:xfrm>
        </p:spPr>
        <p:txBody>
          <a:bodyPr/>
          <a:lstStyle>
            <a:lvl1pPr marL="0" indent="0">
              <a:buNone/>
              <a:defRPr sz="1270"/>
            </a:lvl1pPr>
            <a:lvl2pPr marL="414726" indent="0">
              <a:buNone/>
              <a:defRPr sz="1089"/>
            </a:lvl2pPr>
            <a:lvl3pPr marL="829452" indent="0">
              <a:buNone/>
              <a:defRPr sz="907"/>
            </a:lvl3pPr>
            <a:lvl4pPr marL="1244178" indent="0">
              <a:buNone/>
              <a:defRPr sz="816"/>
            </a:lvl4pPr>
            <a:lvl5pPr marL="1658904" indent="0">
              <a:buNone/>
              <a:defRPr sz="816"/>
            </a:lvl5pPr>
            <a:lvl6pPr marL="2073631" indent="0">
              <a:buNone/>
              <a:defRPr sz="816"/>
            </a:lvl6pPr>
            <a:lvl7pPr marL="2488357" indent="0">
              <a:buNone/>
              <a:defRPr sz="816"/>
            </a:lvl7pPr>
            <a:lvl8pPr marL="2903083" indent="0">
              <a:buNone/>
              <a:defRPr sz="816"/>
            </a:lvl8pPr>
            <a:lvl9pPr marL="3317809" indent="0">
              <a:buNone/>
              <a:defRPr sz="816"/>
            </a:lvl9pPr>
          </a:lstStyle>
          <a:p>
            <a:pPr lvl="0"/>
            <a:r>
              <a:rPr lang="it-IT"/>
              <a:t>Fare clic per modificare stili del testo dello schema</a:t>
            </a:r>
          </a:p>
        </p:txBody>
      </p:sp>
      <p:sp>
        <p:nvSpPr>
          <p:cNvPr id="5" name="Rectangle 3"/>
          <p:cNvSpPr>
            <a:spLocks noGrp="1" noChangeArrowheads="1"/>
          </p:cNvSpPr>
          <p:nvPr>
            <p:ph type="dt" idx="10"/>
          </p:nvPr>
        </p:nvSpPr>
        <p:spPr>
          <a:ln/>
        </p:spPr>
        <p:txBody>
          <a:bodyPr/>
          <a:lstStyle>
            <a:lvl1pPr>
              <a:defRPr/>
            </a:lvl1pPr>
          </a:lstStyle>
          <a:p>
            <a:pPr>
              <a:defRPr/>
            </a:pPr>
            <a:endParaRPr lang="en-US" altLang="it-IT"/>
          </a:p>
        </p:txBody>
      </p:sp>
      <p:sp>
        <p:nvSpPr>
          <p:cNvPr id="6" name="Rectangle 4"/>
          <p:cNvSpPr>
            <a:spLocks noGrp="1" noChangeArrowheads="1"/>
          </p:cNvSpPr>
          <p:nvPr>
            <p:ph type="ftr" idx="11"/>
          </p:nvPr>
        </p:nvSpPr>
        <p:spPr>
          <a:ln/>
        </p:spPr>
        <p:txBody>
          <a:bodyPr/>
          <a:lstStyle>
            <a:lvl1pPr>
              <a:defRPr/>
            </a:lvl1pPr>
          </a:lstStyle>
          <a:p>
            <a:pPr>
              <a:defRPr/>
            </a:pPr>
            <a:endParaRPr lang="it-IT" altLang="it-IT"/>
          </a:p>
        </p:txBody>
      </p:sp>
      <p:sp>
        <p:nvSpPr>
          <p:cNvPr id="7" name="Rectangle 5"/>
          <p:cNvSpPr>
            <a:spLocks noGrp="1" noChangeArrowheads="1"/>
          </p:cNvSpPr>
          <p:nvPr>
            <p:ph type="sldNum" idx="12"/>
          </p:nvPr>
        </p:nvSpPr>
        <p:spPr>
          <a:ln/>
        </p:spPr>
        <p:txBody>
          <a:bodyPr/>
          <a:lstStyle>
            <a:lvl1pPr>
              <a:defRPr/>
            </a:lvl1pPr>
          </a:lstStyle>
          <a:p>
            <a:pPr>
              <a:defRPr/>
            </a:pPr>
            <a:fld id="{A94E2C77-FE1C-43F8-AA87-08D198B31B60}" type="slidenum">
              <a:rPr lang="it-IT" altLang="it-IT"/>
              <a:pPr>
                <a:defRPr/>
              </a:pPr>
              <a:t>‹N›</a:t>
            </a:fld>
            <a:endParaRPr lang="it-IT" altLang="it-IT"/>
          </a:p>
        </p:txBody>
      </p:sp>
    </p:spTree>
    <p:extLst>
      <p:ext uri="{BB962C8B-B14F-4D97-AF65-F5344CB8AC3E}">
        <p14:creationId xmlns:p14="http://schemas.microsoft.com/office/powerpoint/2010/main" val="19577083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89600" y="0"/>
            <a:ext cx="8226720" cy="1143480"/>
          </a:xfrm>
          <a:prstGeom prst="rect">
            <a:avLst/>
          </a:prstGeom>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
          <p:cNvSpPr>
            <a:spLocks noGrp="1" noChangeArrowheads="1"/>
          </p:cNvSpPr>
          <p:nvPr>
            <p:ph type="dt" idx="10"/>
          </p:nvPr>
        </p:nvSpPr>
        <p:spPr>
          <a:ln/>
        </p:spPr>
        <p:txBody>
          <a:bodyPr/>
          <a:lstStyle>
            <a:lvl1pPr>
              <a:defRPr/>
            </a:lvl1pPr>
          </a:lstStyle>
          <a:p>
            <a:pPr>
              <a:defRPr/>
            </a:pPr>
            <a:endParaRPr lang="en-US" altLang="it-IT"/>
          </a:p>
        </p:txBody>
      </p:sp>
      <p:sp>
        <p:nvSpPr>
          <p:cNvPr id="5" name="Rectangle 4"/>
          <p:cNvSpPr>
            <a:spLocks noGrp="1" noChangeArrowheads="1"/>
          </p:cNvSpPr>
          <p:nvPr>
            <p:ph type="ftr" idx="11"/>
          </p:nvPr>
        </p:nvSpPr>
        <p:spPr>
          <a:ln/>
        </p:spPr>
        <p:txBody>
          <a:bodyPr/>
          <a:lstStyle>
            <a:lvl1pPr>
              <a:defRPr/>
            </a:lvl1pPr>
          </a:lstStyle>
          <a:p>
            <a:pPr>
              <a:defRPr/>
            </a:pPr>
            <a:endParaRPr lang="it-IT" altLang="it-IT"/>
          </a:p>
        </p:txBody>
      </p:sp>
      <p:sp>
        <p:nvSpPr>
          <p:cNvPr id="6" name="Rectangle 5"/>
          <p:cNvSpPr>
            <a:spLocks noGrp="1" noChangeArrowheads="1"/>
          </p:cNvSpPr>
          <p:nvPr>
            <p:ph type="sldNum" idx="12"/>
          </p:nvPr>
        </p:nvSpPr>
        <p:spPr>
          <a:ln/>
        </p:spPr>
        <p:txBody>
          <a:bodyPr/>
          <a:lstStyle>
            <a:lvl1pPr>
              <a:defRPr/>
            </a:lvl1pPr>
          </a:lstStyle>
          <a:p>
            <a:pPr>
              <a:defRPr/>
            </a:pPr>
            <a:fld id="{B3569E5F-45E4-4E4F-8859-F14BB452EC3C}" type="slidenum">
              <a:rPr lang="it-IT" altLang="it-IT"/>
              <a:pPr>
                <a:defRPr/>
              </a:pPr>
              <a:t>‹N›</a:t>
            </a:fld>
            <a:endParaRPr lang="it-IT" altLang="it-IT"/>
          </a:p>
        </p:txBody>
      </p:sp>
    </p:spTree>
    <p:extLst>
      <p:ext uri="{BB962C8B-B14F-4D97-AF65-F5344CB8AC3E}">
        <p14:creationId xmlns:p14="http://schemas.microsoft.com/office/powerpoint/2010/main" val="42786090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51361" y="0"/>
            <a:ext cx="2064960" cy="5714520"/>
          </a:xfrm>
          <a:prstGeom prst="rect">
            <a:avLst/>
          </a:prstGeo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6481" y="0"/>
            <a:ext cx="6056640" cy="571452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
          <p:cNvSpPr>
            <a:spLocks noGrp="1" noChangeArrowheads="1"/>
          </p:cNvSpPr>
          <p:nvPr>
            <p:ph type="dt" idx="10"/>
          </p:nvPr>
        </p:nvSpPr>
        <p:spPr>
          <a:ln/>
        </p:spPr>
        <p:txBody>
          <a:bodyPr/>
          <a:lstStyle>
            <a:lvl1pPr>
              <a:defRPr/>
            </a:lvl1pPr>
          </a:lstStyle>
          <a:p>
            <a:pPr>
              <a:defRPr/>
            </a:pPr>
            <a:endParaRPr lang="en-US" altLang="it-IT"/>
          </a:p>
        </p:txBody>
      </p:sp>
      <p:sp>
        <p:nvSpPr>
          <p:cNvPr id="5" name="Rectangle 4"/>
          <p:cNvSpPr>
            <a:spLocks noGrp="1" noChangeArrowheads="1"/>
          </p:cNvSpPr>
          <p:nvPr>
            <p:ph type="ftr" idx="11"/>
          </p:nvPr>
        </p:nvSpPr>
        <p:spPr>
          <a:ln/>
        </p:spPr>
        <p:txBody>
          <a:bodyPr/>
          <a:lstStyle>
            <a:lvl1pPr>
              <a:defRPr/>
            </a:lvl1pPr>
          </a:lstStyle>
          <a:p>
            <a:pPr>
              <a:defRPr/>
            </a:pPr>
            <a:endParaRPr lang="it-IT" altLang="it-IT"/>
          </a:p>
        </p:txBody>
      </p:sp>
      <p:sp>
        <p:nvSpPr>
          <p:cNvPr id="6" name="Rectangle 5"/>
          <p:cNvSpPr>
            <a:spLocks noGrp="1" noChangeArrowheads="1"/>
          </p:cNvSpPr>
          <p:nvPr>
            <p:ph type="sldNum" idx="12"/>
          </p:nvPr>
        </p:nvSpPr>
        <p:spPr>
          <a:ln/>
        </p:spPr>
        <p:txBody>
          <a:bodyPr/>
          <a:lstStyle>
            <a:lvl1pPr>
              <a:defRPr/>
            </a:lvl1pPr>
          </a:lstStyle>
          <a:p>
            <a:pPr>
              <a:defRPr/>
            </a:pPr>
            <a:fld id="{3EC6FE74-B378-4B61-944D-F9D117050DE4}" type="slidenum">
              <a:rPr lang="it-IT" altLang="it-IT"/>
              <a:pPr>
                <a:defRPr/>
              </a:pPr>
              <a:t>‹N›</a:t>
            </a:fld>
            <a:endParaRPr lang="it-IT" altLang="it-IT"/>
          </a:p>
        </p:txBody>
      </p:sp>
    </p:spTree>
    <p:extLst>
      <p:ext uri="{BB962C8B-B14F-4D97-AF65-F5344CB8AC3E}">
        <p14:creationId xmlns:p14="http://schemas.microsoft.com/office/powerpoint/2010/main" val="5475634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3" name="Rectangle 3"/>
          <p:cNvSpPr>
            <a:spLocks noGrp="1" noChangeArrowheads="1"/>
          </p:cNvSpPr>
          <p:nvPr>
            <p:ph type="dt" idx="10"/>
          </p:nvPr>
        </p:nvSpPr>
        <p:spPr>
          <a:ln/>
        </p:spPr>
        <p:txBody>
          <a:bodyPr/>
          <a:lstStyle>
            <a:lvl1pPr>
              <a:defRPr/>
            </a:lvl1pPr>
          </a:lstStyle>
          <a:p>
            <a:pPr>
              <a:defRPr/>
            </a:pPr>
            <a:endParaRPr lang="en-US" altLang="it-IT"/>
          </a:p>
        </p:txBody>
      </p:sp>
      <p:sp>
        <p:nvSpPr>
          <p:cNvPr id="5" name="Rectangle 5"/>
          <p:cNvSpPr>
            <a:spLocks noGrp="1" noChangeArrowheads="1"/>
          </p:cNvSpPr>
          <p:nvPr>
            <p:ph type="sldNum" idx="12"/>
          </p:nvPr>
        </p:nvSpPr>
        <p:spPr>
          <a:ln/>
        </p:spPr>
        <p:txBody>
          <a:bodyPr/>
          <a:lstStyle>
            <a:lvl1pPr>
              <a:defRPr/>
            </a:lvl1pPr>
          </a:lstStyle>
          <a:p>
            <a:pPr>
              <a:defRPr/>
            </a:pPr>
            <a:fld id="{E84B0DB4-F1B2-4518-8599-06F8B934F913}" type="slidenum">
              <a:rPr lang="it-IT" altLang="it-IT"/>
              <a:pPr>
                <a:defRPr/>
              </a:pPr>
              <a:t>‹N›</a:t>
            </a:fld>
            <a:endParaRPr lang="it-IT" altLang="it-IT"/>
          </a:p>
        </p:txBody>
      </p:sp>
    </p:spTree>
    <p:extLst>
      <p:ext uri="{BB962C8B-B14F-4D97-AF65-F5344CB8AC3E}">
        <p14:creationId xmlns:p14="http://schemas.microsoft.com/office/powerpoint/2010/main" val="2563990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1C2432-2266-41B8-BB2B-D85C870E68FB}"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217540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321B367-E7BD-4012-809B-7B814D51E40B}"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9394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FFA23A9-A316-4D33-9666-A8B89BFD5DC9}"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906530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212E531-3402-4894-B166-4F977AB96EC9}"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296086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DCD5A5-3BDD-4434-A9F8-318716149FB9}"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012545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5400C6-395D-432A-BEEA-2DD565895976}"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797588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1C20885E-6A2C-4D2B-9538-DF2922BC1AFC}" type="slidenum">
              <a:rPr lang="it-IT" altLang="it-IT">
                <a:solidFill>
                  <a:srgbClr val="000000"/>
                </a:solidFill>
              </a:rPr>
              <a:pPr fontAlgn="base">
                <a:spcBef>
                  <a:spcPct val="0"/>
                </a:spcBef>
                <a:spcAft>
                  <a:spcPct val="0"/>
                </a:spcAft>
                <a:defRPr/>
              </a:pPr>
              <a:t>‹N›</a:t>
            </a:fld>
            <a:endParaRPr lang="it-IT" altLang="it-IT">
              <a:solidFill>
                <a:srgbClr val="000000"/>
              </a:solidFill>
            </a:endParaRPr>
          </a:p>
        </p:txBody>
      </p:sp>
      <p:pic>
        <p:nvPicPr>
          <p:cNvPr id="8" name="Immagine 7"/>
          <p:cNvPicPr>
            <a:picLocks noChangeAspect="1"/>
          </p:cNvPicPr>
          <p:nvPr userDrawn="1"/>
        </p:nvPicPr>
        <p:blipFill>
          <a:blip r:embed="rId15"/>
          <a:stretch>
            <a:fillRect/>
          </a:stretch>
        </p:blipFill>
        <p:spPr>
          <a:xfrm>
            <a:off x="0" y="1"/>
            <a:ext cx="9144000" cy="6859072"/>
          </a:xfrm>
          <a:prstGeom prst="rect">
            <a:avLst/>
          </a:prstGeom>
        </p:spPr>
      </p:pic>
    </p:spTree>
    <p:extLst>
      <p:ext uri="{BB962C8B-B14F-4D97-AF65-F5344CB8AC3E}">
        <p14:creationId xmlns:p14="http://schemas.microsoft.com/office/powerpoint/2010/main" val="204608194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6596C4-24AB-4C49-918A-04277B675BE8}" type="datetimeFigureOut">
              <a:rPr lang="it-IT" smtClean="0"/>
              <a:t>05/04/2017</a:t>
            </a:fld>
            <a:endParaRPr lang="it-IT"/>
          </a:p>
        </p:txBody>
      </p:sp>
      <p:sp>
        <p:nvSpPr>
          <p:cNvPr id="5" name="Segnaposto piè di pagina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272C45-EF99-4F7B-9B1F-E58C51300D8D}" type="slidenum">
              <a:rPr lang="it-IT" smtClean="0"/>
              <a:t>‹N›</a:t>
            </a:fld>
            <a:endParaRPr lang="it-IT"/>
          </a:p>
        </p:txBody>
      </p:sp>
    </p:spTree>
    <p:extLst>
      <p:ext uri="{BB962C8B-B14F-4D97-AF65-F5344CB8AC3E}">
        <p14:creationId xmlns:p14="http://schemas.microsoft.com/office/powerpoint/2010/main" val="130691488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body" idx="1"/>
          </p:nvPr>
        </p:nvSpPr>
        <p:spPr bwMode="auto">
          <a:xfrm>
            <a:off x="456481" y="1189565"/>
            <a:ext cx="8226720" cy="4524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2" name="Rectangle 3"/>
          <p:cNvSpPr>
            <a:spLocks noGrp="1" noChangeArrowheads="1"/>
          </p:cNvSpPr>
          <p:nvPr>
            <p:ph type="dt"/>
          </p:nvPr>
        </p:nvSpPr>
        <p:spPr bwMode="auto">
          <a:xfrm>
            <a:off x="456481" y="624737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5000"/>
              </a:lnSpc>
              <a:buClr>
                <a:srgbClr val="000000"/>
              </a:buClr>
              <a:buSzPct val="100000"/>
              <a:buFont typeface="Times New Roman" pitchFamily="16" charset="0"/>
              <a:buNone/>
              <a:tabLst>
                <a:tab pos="656650" algn="l"/>
                <a:tab pos="1313299" algn="l"/>
                <a:tab pos="1969949" algn="l"/>
              </a:tabLst>
              <a:defRPr sz="1270">
                <a:solidFill>
                  <a:srgbClr val="000000"/>
                </a:solidFill>
                <a:latin typeface="Times New Roman" pitchFamily="16" charset="0"/>
                <a:ea typeface="Microsoft YaHei" charset="-122"/>
                <a:cs typeface="Arial Unicode MS" charset="0"/>
              </a:defRPr>
            </a:lvl1pPr>
          </a:lstStyle>
          <a:p>
            <a:pPr>
              <a:defRPr/>
            </a:pPr>
            <a:endParaRPr lang="en-US" altLang="it-IT"/>
          </a:p>
        </p:txBody>
      </p:sp>
      <p:sp>
        <p:nvSpPr>
          <p:cNvPr id="2052" name="Rectangle 4"/>
          <p:cNvSpPr>
            <a:spLocks noGrp="1" noChangeArrowheads="1"/>
          </p:cNvSpPr>
          <p:nvPr>
            <p:ph type="ftr"/>
          </p:nvPr>
        </p:nvSpPr>
        <p:spPr bwMode="auto">
          <a:xfrm>
            <a:off x="3127680" y="6247376"/>
            <a:ext cx="289728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eaLnBrk="1">
              <a:lnSpc>
                <a:spcPct val="95000"/>
              </a:lnSpc>
              <a:buClr>
                <a:srgbClr val="000000"/>
              </a:buClr>
              <a:buSzPct val="100000"/>
              <a:buFont typeface="Times New Roman" pitchFamily="16" charset="0"/>
              <a:buNone/>
              <a:tabLst>
                <a:tab pos="656650" algn="l"/>
                <a:tab pos="1313299" algn="l"/>
                <a:tab pos="1969949" algn="l"/>
                <a:tab pos="2626599" algn="l"/>
              </a:tabLst>
              <a:defRPr sz="1270">
                <a:solidFill>
                  <a:srgbClr val="000000"/>
                </a:solidFill>
                <a:latin typeface="Times New Roman" pitchFamily="16" charset="0"/>
                <a:ea typeface="Microsoft YaHei" charset="-122"/>
                <a:cs typeface="Arial Unicode MS" charset="0"/>
              </a:defRPr>
            </a:lvl1pPr>
          </a:lstStyle>
          <a:p>
            <a:pPr>
              <a:defRPr/>
            </a:pPr>
            <a:endParaRPr lang="it-IT" altLang="it-IT"/>
          </a:p>
        </p:txBody>
      </p:sp>
      <p:sp>
        <p:nvSpPr>
          <p:cNvPr id="2053" name="Rectangle 5"/>
          <p:cNvSpPr>
            <a:spLocks noGrp="1" noChangeArrowheads="1"/>
          </p:cNvSpPr>
          <p:nvPr>
            <p:ph type="sldNum"/>
          </p:nvPr>
        </p:nvSpPr>
        <p:spPr bwMode="auto">
          <a:xfrm>
            <a:off x="6556321" y="624737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656650" algn="l"/>
                <a:tab pos="1313299" algn="l"/>
                <a:tab pos="1969949" algn="l"/>
              </a:tabLst>
              <a:defRPr sz="1270"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defRPr>
            </a:lvl1pPr>
          </a:lstStyle>
          <a:p>
            <a:pPr>
              <a:defRPr/>
            </a:pPr>
            <a:fld id="{3A1FCA3D-9A03-499F-A3E5-5A32B8FCE5EA}" type="slidenum">
              <a:rPr lang="it-IT" altLang="it-IT"/>
              <a:pPr>
                <a:defRPr/>
              </a:pPr>
              <a:t>‹N›</a:t>
            </a:fld>
            <a:endParaRPr lang="it-IT" altLang="it-IT"/>
          </a:p>
        </p:txBody>
      </p:sp>
      <p:sp>
        <p:nvSpPr>
          <p:cNvPr id="1032" name="AutoShape 7"/>
          <p:cNvSpPr>
            <a:spLocks noChangeArrowheads="1"/>
          </p:cNvSpPr>
          <p:nvPr/>
        </p:nvSpPr>
        <p:spPr bwMode="auto">
          <a:xfrm>
            <a:off x="489600" y="5389046"/>
            <a:ext cx="8163360" cy="489651"/>
          </a:xfrm>
          <a:prstGeom prst="roundRect">
            <a:avLst>
              <a:gd name="adj" fmla="val 292"/>
            </a:avLst>
          </a:prstGeom>
          <a:solidFill>
            <a:srgbClr val="FFFFFF"/>
          </a:solidFill>
          <a:ln>
            <a:noFill/>
          </a:ln>
          <a:effectLst/>
          <a:extLst>
            <a:ext uri="{91240B29-F687-4F45-9708-019B960494DF}">
              <a14:hiddenLine xmlns:a14="http://schemas.microsoft.com/office/drawing/2010/main" w="36000">
                <a:solidFill>
                  <a:srgbClr val="008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sz="1633"/>
          </a:p>
        </p:txBody>
      </p:sp>
      <p:sp>
        <p:nvSpPr>
          <p:cNvPr id="2061" name="Rectangle 13"/>
          <p:cNvSpPr>
            <a:spLocks noGrp="1" noChangeArrowheads="1"/>
          </p:cNvSpPr>
          <p:nvPr>
            <p:ph type="title"/>
          </p:nvPr>
        </p:nvSpPr>
        <p:spPr bwMode="auto">
          <a:xfrm>
            <a:off x="462960" y="153311"/>
            <a:ext cx="822672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it-IT" dirty="0"/>
              <a:t>Fate </a:t>
            </a:r>
            <a:r>
              <a:rPr lang="en-GB" altLang="it-IT" dirty="0" err="1"/>
              <a:t>clic</a:t>
            </a:r>
            <a:r>
              <a:rPr lang="en-GB" altLang="it-IT" dirty="0"/>
              <a:t> per </a:t>
            </a:r>
            <a:r>
              <a:rPr lang="en-GB" altLang="it-IT" dirty="0" err="1"/>
              <a:t>modificare</a:t>
            </a:r>
            <a:r>
              <a:rPr lang="en-GB" altLang="it-IT" dirty="0"/>
              <a:t> </a:t>
            </a:r>
            <a:r>
              <a:rPr lang="en-GB" altLang="it-IT" dirty="0" err="1"/>
              <a:t>il</a:t>
            </a:r>
            <a:r>
              <a:rPr lang="en-GB" altLang="it-IT" dirty="0"/>
              <a:t> </a:t>
            </a:r>
            <a:r>
              <a:rPr lang="en-GB" altLang="it-IT" dirty="0" err="1"/>
              <a:t>formato</a:t>
            </a:r>
            <a:r>
              <a:rPr lang="en-GB" altLang="it-IT" dirty="0"/>
              <a:t> del </a:t>
            </a:r>
            <a:r>
              <a:rPr lang="en-GB" altLang="it-IT" dirty="0" err="1"/>
              <a:t>testo</a:t>
            </a:r>
            <a:r>
              <a:rPr lang="en-GB" altLang="it-IT" dirty="0"/>
              <a:t> del </a:t>
            </a:r>
            <a:r>
              <a:rPr lang="en-GB" altLang="it-IT" dirty="0" err="1"/>
              <a:t>titolo</a:t>
            </a:r>
            <a:endParaRPr lang="en-GB" altLang="it-IT" dirty="0"/>
          </a:p>
        </p:txBody>
      </p:sp>
    </p:spTree>
    <p:extLst>
      <p:ext uri="{BB962C8B-B14F-4D97-AF65-F5344CB8AC3E}">
        <p14:creationId xmlns:p14="http://schemas.microsoft.com/office/powerpoint/2010/main" val="243343471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sldNum="0" hdr="0" ftr="0"/>
  <p:txStyles>
    <p:titleStyle>
      <a:lvl1pPr algn="ctr" defTabSz="407526" rtl="0" eaLnBrk="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FFFFFF"/>
          </a:solidFill>
          <a:effectLst>
            <a:outerShdw blurRad="38100" dist="38100" dir="2700000" algn="tl">
              <a:srgbClr val="C0C0C0"/>
            </a:outerShdw>
          </a:effectLst>
          <a:latin typeface="+mj-lt"/>
          <a:ea typeface="+mj-ea"/>
          <a:cs typeface="+mj-cs"/>
        </a:defRPr>
      </a:lvl1pPr>
      <a:lvl2pPr algn="ctr" defTabSz="407526" rtl="0" eaLnBrk="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FFFFFF"/>
          </a:solidFill>
          <a:effectLst>
            <a:outerShdw blurRad="38100" dist="38100" dir="2700000" algn="tl">
              <a:srgbClr val="C0C0C0"/>
            </a:outerShdw>
          </a:effectLst>
          <a:latin typeface="Arial" charset="0"/>
          <a:ea typeface="Microsoft YaHei" charset="-122"/>
        </a:defRPr>
      </a:lvl2pPr>
      <a:lvl3pPr algn="ctr" defTabSz="407526" rtl="0" eaLnBrk="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FFFFFF"/>
          </a:solidFill>
          <a:effectLst>
            <a:outerShdw blurRad="38100" dist="38100" dir="2700000" algn="tl">
              <a:srgbClr val="C0C0C0"/>
            </a:outerShdw>
          </a:effectLst>
          <a:latin typeface="Arial" charset="0"/>
          <a:ea typeface="Microsoft YaHei" charset="-122"/>
        </a:defRPr>
      </a:lvl3pPr>
      <a:lvl4pPr algn="ctr" defTabSz="407526" rtl="0" eaLnBrk="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FFFFFF"/>
          </a:solidFill>
          <a:effectLst>
            <a:outerShdw blurRad="38100" dist="38100" dir="2700000" algn="tl">
              <a:srgbClr val="C0C0C0"/>
            </a:outerShdw>
          </a:effectLst>
          <a:latin typeface="Arial" charset="0"/>
          <a:ea typeface="Microsoft YaHei" charset="-122"/>
        </a:defRPr>
      </a:lvl4pPr>
      <a:lvl5pPr algn="ctr" defTabSz="407526" rtl="0" eaLnBrk="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FFFFFF"/>
          </a:solidFill>
          <a:effectLst>
            <a:outerShdw blurRad="38100" dist="38100" dir="2700000" algn="tl">
              <a:srgbClr val="C0C0C0"/>
            </a:outerShdw>
          </a:effectLst>
          <a:latin typeface="Arial" charset="0"/>
          <a:ea typeface="Microsoft YaHei" charset="-122"/>
        </a:defRPr>
      </a:lvl5pPr>
      <a:lvl6pPr marL="2280994" indent="-207363" algn="ctr" defTabSz="407526" rtl="0" fontAlgn="base" hangingPunct="0">
        <a:lnSpc>
          <a:spcPct val="93000"/>
        </a:lnSpc>
        <a:spcBef>
          <a:spcPct val="0"/>
        </a:spcBef>
        <a:spcAft>
          <a:spcPct val="0"/>
        </a:spcAft>
        <a:buClr>
          <a:srgbClr val="000000"/>
        </a:buClr>
        <a:buSzPct val="100000"/>
        <a:buFont typeface="Times New Roman" pitchFamily="16" charset="0"/>
        <a:defRPr sz="3991">
          <a:solidFill>
            <a:srgbClr val="FFFFFF"/>
          </a:solidFill>
          <a:effectLst>
            <a:outerShdw blurRad="38100" dist="38100" dir="2700000" algn="tl">
              <a:srgbClr val="C0C0C0"/>
            </a:outerShdw>
          </a:effectLst>
          <a:latin typeface="Arial" charset="0"/>
          <a:ea typeface="Microsoft YaHei" charset="-122"/>
        </a:defRPr>
      </a:lvl6pPr>
      <a:lvl7pPr marL="2695720" indent="-207363" algn="ctr" defTabSz="407526" rtl="0" fontAlgn="base" hangingPunct="0">
        <a:lnSpc>
          <a:spcPct val="93000"/>
        </a:lnSpc>
        <a:spcBef>
          <a:spcPct val="0"/>
        </a:spcBef>
        <a:spcAft>
          <a:spcPct val="0"/>
        </a:spcAft>
        <a:buClr>
          <a:srgbClr val="000000"/>
        </a:buClr>
        <a:buSzPct val="100000"/>
        <a:buFont typeface="Times New Roman" pitchFamily="16" charset="0"/>
        <a:defRPr sz="3991">
          <a:solidFill>
            <a:srgbClr val="FFFFFF"/>
          </a:solidFill>
          <a:effectLst>
            <a:outerShdw blurRad="38100" dist="38100" dir="2700000" algn="tl">
              <a:srgbClr val="C0C0C0"/>
            </a:outerShdw>
          </a:effectLst>
          <a:latin typeface="Arial" charset="0"/>
          <a:ea typeface="Microsoft YaHei" charset="-122"/>
        </a:defRPr>
      </a:lvl7pPr>
      <a:lvl8pPr marL="3110446" indent="-207363" algn="ctr" defTabSz="407526" rtl="0" fontAlgn="base" hangingPunct="0">
        <a:lnSpc>
          <a:spcPct val="93000"/>
        </a:lnSpc>
        <a:spcBef>
          <a:spcPct val="0"/>
        </a:spcBef>
        <a:spcAft>
          <a:spcPct val="0"/>
        </a:spcAft>
        <a:buClr>
          <a:srgbClr val="000000"/>
        </a:buClr>
        <a:buSzPct val="100000"/>
        <a:buFont typeface="Times New Roman" pitchFamily="16" charset="0"/>
        <a:defRPr sz="3991">
          <a:solidFill>
            <a:srgbClr val="FFFFFF"/>
          </a:solidFill>
          <a:effectLst>
            <a:outerShdw blurRad="38100" dist="38100" dir="2700000" algn="tl">
              <a:srgbClr val="C0C0C0"/>
            </a:outerShdw>
          </a:effectLst>
          <a:latin typeface="Arial" charset="0"/>
          <a:ea typeface="Microsoft YaHei" charset="-122"/>
        </a:defRPr>
      </a:lvl8pPr>
      <a:lvl9pPr marL="3525172" indent="-207363" algn="ctr" defTabSz="407526" rtl="0" fontAlgn="base" hangingPunct="0">
        <a:lnSpc>
          <a:spcPct val="93000"/>
        </a:lnSpc>
        <a:spcBef>
          <a:spcPct val="0"/>
        </a:spcBef>
        <a:spcAft>
          <a:spcPct val="0"/>
        </a:spcAft>
        <a:buClr>
          <a:srgbClr val="000000"/>
        </a:buClr>
        <a:buSzPct val="100000"/>
        <a:buFont typeface="Times New Roman" pitchFamily="16" charset="0"/>
        <a:defRPr sz="3991">
          <a:solidFill>
            <a:srgbClr val="FFFFFF"/>
          </a:solidFill>
          <a:effectLst>
            <a:outerShdw blurRad="38100" dist="38100" dir="2700000" algn="tl">
              <a:srgbClr val="C0C0C0"/>
            </a:outerShdw>
          </a:effectLst>
          <a:latin typeface="Arial" charset="0"/>
          <a:ea typeface="Microsoft YaHei" charset="-122"/>
        </a:defRPr>
      </a:lvl9pPr>
    </p:titleStyle>
    <p:bodyStyle>
      <a:lvl1pPr marL="311045" indent="-311045" algn="l" defTabSz="407526" rtl="0" eaLnBrk="0" fontAlgn="base" hangingPunct="0">
        <a:lnSpc>
          <a:spcPct val="93000"/>
        </a:lnSpc>
        <a:spcBef>
          <a:spcPct val="0"/>
        </a:spcBef>
        <a:spcAft>
          <a:spcPts val="1293"/>
        </a:spcAft>
        <a:buClr>
          <a:srgbClr val="000000"/>
        </a:buClr>
        <a:buSzPct val="100000"/>
        <a:buFont typeface="Times New Roman" panose="02020603050405020304" pitchFamily="18" charset="0"/>
        <a:defRPr sz="2903">
          <a:solidFill>
            <a:srgbClr val="000000"/>
          </a:solidFill>
          <a:latin typeface="+mn-lt"/>
          <a:ea typeface="+mn-ea"/>
          <a:cs typeface="+mn-cs"/>
        </a:defRPr>
      </a:lvl1pPr>
      <a:lvl2pPr marL="673930" indent="-259204" algn="l" defTabSz="407526" rtl="0" eaLnBrk="0" fontAlgn="base" hangingPunct="0">
        <a:lnSpc>
          <a:spcPct val="93000"/>
        </a:lnSpc>
        <a:spcBef>
          <a:spcPct val="0"/>
        </a:spcBef>
        <a:spcAft>
          <a:spcPts val="1032"/>
        </a:spcAft>
        <a:buClr>
          <a:srgbClr val="000000"/>
        </a:buClr>
        <a:buSzPct val="100000"/>
        <a:buFont typeface="Times New Roman" panose="02020603050405020304" pitchFamily="18" charset="0"/>
        <a:defRPr sz="2540">
          <a:solidFill>
            <a:srgbClr val="000000"/>
          </a:solidFill>
          <a:latin typeface="+mn-lt"/>
          <a:ea typeface="+mn-ea"/>
        </a:defRPr>
      </a:lvl2pPr>
      <a:lvl3pPr marL="1036815" indent="-207363" algn="l" defTabSz="407526" rtl="0" eaLnBrk="0" fontAlgn="base" hangingPunct="0">
        <a:lnSpc>
          <a:spcPct val="93000"/>
        </a:lnSpc>
        <a:spcBef>
          <a:spcPct val="0"/>
        </a:spcBef>
        <a:spcAft>
          <a:spcPts val="771"/>
        </a:spcAft>
        <a:buClr>
          <a:srgbClr val="000000"/>
        </a:buClr>
        <a:buSzPct val="100000"/>
        <a:buFont typeface="Times New Roman" panose="02020603050405020304" pitchFamily="18" charset="0"/>
        <a:defRPr sz="2177">
          <a:solidFill>
            <a:srgbClr val="000000"/>
          </a:solidFill>
          <a:latin typeface="+mn-lt"/>
          <a:ea typeface="+mn-ea"/>
        </a:defRPr>
      </a:lvl3pPr>
      <a:lvl4pPr marL="1451541" indent="-207363" algn="l" defTabSz="407526" rtl="0" eaLnBrk="0" fontAlgn="base" hangingPunct="0">
        <a:lnSpc>
          <a:spcPct val="93000"/>
        </a:lnSpc>
        <a:spcBef>
          <a:spcPct val="0"/>
        </a:spcBef>
        <a:spcAft>
          <a:spcPts val="522"/>
        </a:spcAft>
        <a:buClr>
          <a:srgbClr val="000000"/>
        </a:buClr>
        <a:buSzPct val="100000"/>
        <a:buFont typeface="Times New Roman" panose="02020603050405020304" pitchFamily="18" charset="0"/>
        <a:defRPr sz="1814">
          <a:solidFill>
            <a:srgbClr val="000000"/>
          </a:solidFill>
          <a:latin typeface="+mn-lt"/>
          <a:ea typeface="+mn-ea"/>
        </a:defRPr>
      </a:lvl4pPr>
      <a:lvl5pPr marL="1866268" indent="-207363" algn="l" defTabSz="407526" rtl="0" eaLnBrk="0" fontAlgn="base" hangingPunct="0">
        <a:lnSpc>
          <a:spcPct val="93000"/>
        </a:lnSpc>
        <a:spcBef>
          <a:spcPct val="0"/>
        </a:spcBef>
        <a:spcAft>
          <a:spcPts val="261"/>
        </a:spcAft>
        <a:buClr>
          <a:srgbClr val="000000"/>
        </a:buClr>
        <a:buSzPct val="100000"/>
        <a:buFont typeface="Times New Roman" panose="02020603050405020304" pitchFamily="18" charset="0"/>
        <a:defRPr sz="1814">
          <a:solidFill>
            <a:srgbClr val="000000"/>
          </a:solidFill>
          <a:latin typeface="+mn-lt"/>
          <a:ea typeface="+mn-ea"/>
        </a:defRPr>
      </a:lvl5pPr>
      <a:lvl6pPr marL="2280994" indent="-207363" algn="l" defTabSz="407526" rtl="0" fontAlgn="base" hangingPunct="0">
        <a:lnSpc>
          <a:spcPct val="93000"/>
        </a:lnSpc>
        <a:spcBef>
          <a:spcPct val="0"/>
        </a:spcBef>
        <a:spcAft>
          <a:spcPts val="261"/>
        </a:spcAft>
        <a:buClr>
          <a:srgbClr val="000000"/>
        </a:buClr>
        <a:buSzPct val="100000"/>
        <a:buFont typeface="Times New Roman" pitchFamily="16" charset="0"/>
        <a:defRPr sz="1814">
          <a:solidFill>
            <a:srgbClr val="000000"/>
          </a:solidFill>
          <a:latin typeface="+mn-lt"/>
          <a:ea typeface="+mn-ea"/>
        </a:defRPr>
      </a:lvl6pPr>
      <a:lvl7pPr marL="2695720" indent="-207363" algn="l" defTabSz="407526" rtl="0" fontAlgn="base" hangingPunct="0">
        <a:lnSpc>
          <a:spcPct val="93000"/>
        </a:lnSpc>
        <a:spcBef>
          <a:spcPct val="0"/>
        </a:spcBef>
        <a:spcAft>
          <a:spcPts val="261"/>
        </a:spcAft>
        <a:buClr>
          <a:srgbClr val="000000"/>
        </a:buClr>
        <a:buSzPct val="100000"/>
        <a:buFont typeface="Times New Roman" pitchFamily="16" charset="0"/>
        <a:defRPr sz="1814">
          <a:solidFill>
            <a:srgbClr val="000000"/>
          </a:solidFill>
          <a:latin typeface="+mn-lt"/>
          <a:ea typeface="+mn-ea"/>
        </a:defRPr>
      </a:lvl7pPr>
      <a:lvl8pPr marL="3110446" indent="-207363" algn="l" defTabSz="407526" rtl="0" fontAlgn="base" hangingPunct="0">
        <a:lnSpc>
          <a:spcPct val="93000"/>
        </a:lnSpc>
        <a:spcBef>
          <a:spcPct val="0"/>
        </a:spcBef>
        <a:spcAft>
          <a:spcPts val="261"/>
        </a:spcAft>
        <a:buClr>
          <a:srgbClr val="000000"/>
        </a:buClr>
        <a:buSzPct val="100000"/>
        <a:buFont typeface="Times New Roman" pitchFamily="16" charset="0"/>
        <a:defRPr sz="1814">
          <a:solidFill>
            <a:srgbClr val="000000"/>
          </a:solidFill>
          <a:latin typeface="+mn-lt"/>
          <a:ea typeface="+mn-ea"/>
        </a:defRPr>
      </a:lvl8pPr>
      <a:lvl9pPr marL="3525172" indent="-207363" algn="l" defTabSz="407526" rtl="0" fontAlgn="base" hangingPunct="0">
        <a:lnSpc>
          <a:spcPct val="93000"/>
        </a:lnSpc>
        <a:spcBef>
          <a:spcPct val="0"/>
        </a:spcBef>
        <a:spcAft>
          <a:spcPts val="261"/>
        </a:spcAft>
        <a:buClr>
          <a:srgbClr val="000000"/>
        </a:buClr>
        <a:buSzPct val="100000"/>
        <a:buFont typeface="Times New Roman" pitchFamily="16" charset="0"/>
        <a:defRPr sz="1814">
          <a:solidFill>
            <a:srgbClr val="000000"/>
          </a:solidFill>
          <a:latin typeface="+mn-lt"/>
          <a:ea typeface="+mn-ea"/>
        </a:defRPr>
      </a:lvl9pPr>
    </p:bodyStyle>
    <p:otherStyle>
      <a:defPPr>
        <a:defRPr lang="it-IT"/>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emf"/><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23.jpeg"/><Relationship Id="rId10" Type="http://schemas.openxmlformats.org/officeDocument/2006/relationships/image" Target="../media/image18.png"/><Relationship Id="rId4" Type="http://schemas.openxmlformats.org/officeDocument/2006/relationships/image" Target="../media/image12.wmf"/><Relationship Id="rId9" Type="http://schemas.openxmlformats.org/officeDocument/2006/relationships/image" Target="../media/image17.png"/><Relationship Id="rId14" Type="http://schemas.openxmlformats.org/officeDocument/2006/relationships/image" Target="../media/image22.jpeg"/></Relationships>
</file>

<file path=ppt/slides/_rels/slide88.xml.rels><?xml version="1.0" encoding="UTF-8" standalone="yes"?>
<Relationships xmlns="http://schemas.openxmlformats.org/package/2006/relationships"><Relationship Id="rId3" Type="http://schemas.openxmlformats.org/officeDocument/2006/relationships/hyperlink" Target="mailto:cortellazzo.jr@cortellazzo-soatto.it" TargetMode="External"/><Relationship Id="rId2" Type="http://schemas.openxmlformats.org/officeDocument/2006/relationships/notesSlide" Target="../notesSlides/notesSlide53.xml"/><Relationship Id="rId1" Type="http://schemas.openxmlformats.org/officeDocument/2006/relationships/slideLayout" Target="../slideLayouts/slideLayout25.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subTitle" idx="4294967295"/>
          </p:nvPr>
        </p:nvSpPr>
        <p:spPr>
          <a:xfrm>
            <a:off x="456481" y="816841"/>
            <a:ext cx="8228160" cy="5313600"/>
          </a:xfrm>
        </p:spPr>
        <p:txBody>
          <a:bodyPr anchor="ctr"/>
          <a:lstStyle/>
          <a:p>
            <a:pPr marL="0" indent="0" algn="ctr" eaLnBrk="1">
              <a:spcAft>
                <a:spcPct val="0"/>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it-IT" sz="3200" b="1" dirty="0">
                <a:latin typeface="Calibri" panose="020F0502020204030204" pitchFamily="34" charset="0"/>
              </a:rPr>
              <a:t>LA FATTURAZIONE ELETTRONICA E </a:t>
            </a:r>
            <a:br>
              <a:rPr lang="it-IT" sz="3200" b="1" dirty="0">
                <a:latin typeface="Calibri" panose="020F0502020204030204" pitchFamily="34" charset="0"/>
              </a:rPr>
            </a:br>
            <a:r>
              <a:rPr lang="it-IT" sz="3200" b="1" dirty="0">
                <a:latin typeface="Calibri" panose="020F0502020204030204" pitchFamily="34" charset="0"/>
              </a:rPr>
              <a:t>LA RIORGANIZZAZIONE DEGLI ADEMPIMENTI FISCALI</a:t>
            </a:r>
            <a:endParaRPr lang="it-IT" altLang="it-IT" dirty="0">
              <a:latin typeface="Calibri" panose="020F0502020204030204" pitchFamily="34" charset="0"/>
            </a:endParaRPr>
          </a:p>
          <a:p>
            <a:pPr marL="0" indent="0" algn="ctr" eaLnBrk="1">
              <a:spcAft>
                <a:spcPct val="0"/>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it-IT" altLang="it-IT" dirty="0"/>
          </a:p>
        </p:txBody>
      </p:sp>
      <p:sp>
        <p:nvSpPr>
          <p:cNvPr id="4099" name="Text Box 2"/>
          <p:cNvSpPr txBox="1">
            <a:spLocks noChangeArrowheads="1"/>
          </p:cNvSpPr>
          <p:nvPr/>
        </p:nvSpPr>
        <p:spPr bwMode="auto">
          <a:xfrm>
            <a:off x="1631521" y="4478097"/>
            <a:ext cx="5878080" cy="11725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4401" rIns="0" bIns="0"/>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Microsoft YaHei" panose="020B0503020204020204" pitchFamily="34" charset="-122"/>
              </a:defRPr>
            </a:lvl9pPr>
          </a:lstStyle>
          <a:p>
            <a:pPr algn="ctr" defTabSz="829452">
              <a:spcAft>
                <a:spcPts val="1293"/>
              </a:spcAft>
              <a:tabLst>
                <a:tab pos="656650" algn="l"/>
                <a:tab pos="1313299" algn="l"/>
                <a:tab pos="1969949" algn="l"/>
                <a:tab pos="2626599" algn="l"/>
                <a:tab pos="3283248" algn="l"/>
                <a:tab pos="3939898" algn="l"/>
                <a:tab pos="4596548" algn="l"/>
                <a:tab pos="5253198" algn="l"/>
              </a:tabLst>
            </a:pPr>
            <a:r>
              <a:rPr lang="it-IT" altLang="it-IT" sz="1633" kern="0" dirty="0">
                <a:solidFill>
                  <a:srgbClr val="000000"/>
                </a:solidFill>
              </a:rPr>
              <a:t>RELATORE:</a:t>
            </a:r>
          </a:p>
          <a:p>
            <a:pPr algn="ctr" defTabSz="829452">
              <a:spcAft>
                <a:spcPts val="1293"/>
              </a:spcAft>
              <a:tabLst>
                <a:tab pos="656650" algn="l"/>
                <a:tab pos="1313299" algn="l"/>
                <a:tab pos="1969949" algn="l"/>
                <a:tab pos="2626599" algn="l"/>
                <a:tab pos="3283248" algn="l"/>
                <a:tab pos="3939898" algn="l"/>
                <a:tab pos="4596548" algn="l"/>
                <a:tab pos="5253198" algn="l"/>
              </a:tabLst>
            </a:pPr>
            <a:r>
              <a:rPr lang="it-IT" altLang="it-IT" sz="1633" b="1" kern="0" dirty="0">
                <a:solidFill>
                  <a:srgbClr val="000000"/>
                </a:solidFill>
              </a:rPr>
              <a:t>Andrea Cortellazzo </a:t>
            </a:r>
          </a:p>
          <a:p>
            <a:pPr algn="ctr" defTabSz="829452">
              <a:spcAft>
                <a:spcPts val="1293"/>
              </a:spcAft>
              <a:tabLst>
                <a:tab pos="656650" algn="l"/>
                <a:tab pos="1313299" algn="l"/>
                <a:tab pos="1969949" algn="l"/>
                <a:tab pos="2626599" algn="l"/>
                <a:tab pos="3283248" algn="l"/>
                <a:tab pos="3939898" algn="l"/>
                <a:tab pos="4596548" algn="l"/>
                <a:tab pos="5253198" algn="l"/>
              </a:tabLst>
            </a:pPr>
            <a:r>
              <a:rPr lang="it-IT" altLang="it-IT" sz="1633" kern="0" dirty="0">
                <a:solidFill>
                  <a:srgbClr val="000000"/>
                </a:solidFill>
              </a:rPr>
              <a:t>Dottore Commercialista in Padova e promotore della Rete d’Impresa Menocarta.net</a:t>
            </a:r>
          </a:p>
          <a:p>
            <a:pPr algn="ctr" defTabSz="829452">
              <a:spcAft>
                <a:spcPts val="1293"/>
              </a:spcAft>
              <a:tabLst>
                <a:tab pos="656650" algn="l"/>
                <a:tab pos="1313299" algn="l"/>
                <a:tab pos="1969949" algn="l"/>
                <a:tab pos="2626599" algn="l"/>
                <a:tab pos="3283248" algn="l"/>
                <a:tab pos="3939898" algn="l"/>
                <a:tab pos="4596548" algn="l"/>
                <a:tab pos="5253198" algn="l"/>
              </a:tabLst>
            </a:pPr>
            <a:endParaRPr lang="it-IT" altLang="it-IT" sz="1633" kern="0" dirty="0">
              <a:solidFill>
                <a:srgbClr val="000000"/>
              </a:solidFill>
            </a:endParaRPr>
          </a:p>
        </p:txBody>
      </p:sp>
      <p:sp>
        <p:nvSpPr>
          <p:cNvPr id="4101" name="Text Box 4"/>
          <p:cNvSpPr txBox="1">
            <a:spLocks noChangeArrowheads="1"/>
          </p:cNvSpPr>
          <p:nvPr/>
        </p:nvSpPr>
        <p:spPr bwMode="auto">
          <a:xfrm>
            <a:off x="4458241" y="3267721"/>
            <a:ext cx="231840" cy="393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55220" rIns="81638" bIns="40819"/>
          <a:lstStyle/>
          <a:p>
            <a:pPr defTabSz="829452">
              <a:lnSpc>
                <a:spcPct val="93000"/>
              </a:lnSpc>
              <a:buClr>
                <a:srgbClr val="000000"/>
              </a:buClr>
              <a:buSzPct val="100000"/>
            </a:pPr>
            <a:r>
              <a:rPr lang="it-IT" altLang="it-IT" sz="1633" kern="0">
                <a:solidFill>
                  <a:srgbClr val="000000"/>
                </a:solidFill>
              </a:rPr>
              <a:t> </a:t>
            </a:r>
          </a:p>
        </p:txBody>
      </p:sp>
      <p:sp>
        <p:nvSpPr>
          <p:cNvPr id="4102" name="Segnaposto data 1"/>
          <p:cNvSpPr>
            <a:spLocks noGrp="1"/>
          </p:cNvSpPr>
          <p:nvPr>
            <p:ph type="dt" sz="quarter" idx="10"/>
          </p:nvPr>
        </p:nvSpPr>
        <p:spPr>
          <a:xfrm>
            <a:off x="456481" y="6228522"/>
            <a:ext cx="2128320" cy="470930"/>
          </a:xfrm>
          <a:noFill/>
        </p:spPr>
        <p:txBody>
          <a:bodyPr/>
          <a:lstStyle>
            <a:lvl1pPr>
              <a:lnSpc>
                <a:spcPct val="93000"/>
              </a:lnSpc>
              <a:buClr>
                <a:srgbClr val="000000"/>
              </a:buClr>
              <a:buSzPct val="100000"/>
              <a:buFont typeface="Times New Roman" panose="02020603050405020304" pitchFamily="18" charset="0"/>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5pPr>
            <a:lvl6pPr marL="2280994" indent="-207363" defTabSz="407526" eaLnBrk="0" fontAlgn="base" hangingPunct="0">
              <a:lnSpc>
                <a:spcPct val="93000"/>
              </a:lnSpc>
              <a:spcBef>
                <a:spcPct val="0"/>
              </a:spcBef>
              <a:spcAft>
                <a:spcPct val="0"/>
              </a:spcAft>
              <a:buClr>
                <a:srgbClr val="000000"/>
              </a:buClr>
              <a:buSzPct val="100000"/>
              <a:buFont typeface="Times New Roman" panose="02020603050405020304" pitchFamily="18" charset="0"/>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6pPr>
            <a:lvl7pPr marL="2695720" indent="-207363" defTabSz="407526" eaLnBrk="0" fontAlgn="base" hangingPunct="0">
              <a:lnSpc>
                <a:spcPct val="93000"/>
              </a:lnSpc>
              <a:spcBef>
                <a:spcPct val="0"/>
              </a:spcBef>
              <a:spcAft>
                <a:spcPct val="0"/>
              </a:spcAft>
              <a:buClr>
                <a:srgbClr val="000000"/>
              </a:buClr>
              <a:buSzPct val="100000"/>
              <a:buFont typeface="Times New Roman" panose="02020603050405020304" pitchFamily="18" charset="0"/>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7pPr>
            <a:lvl8pPr marL="3110446" indent="-207363" defTabSz="407526" eaLnBrk="0" fontAlgn="base" hangingPunct="0">
              <a:lnSpc>
                <a:spcPct val="93000"/>
              </a:lnSpc>
              <a:spcBef>
                <a:spcPct val="0"/>
              </a:spcBef>
              <a:spcAft>
                <a:spcPct val="0"/>
              </a:spcAft>
              <a:buClr>
                <a:srgbClr val="000000"/>
              </a:buClr>
              <a:buSzPct val="100000"/>
              <a:buFont typeface="Times New Roman" panose="02020603050405020304" pitchFamily="18" charset="0"/>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8pPr>
            <a:lvl9pPr marL="3525172" indent="-207363" defTabSz="407526" eaLnBrk="0" fontAlgn="base" hangingPunct="0">
              <a:lnSpc>
                <a:spcPct val="93000"/>
              </a:lnSpc>
              <a:spcBef>
                <a:spcPct val="0"/>
              </a:spcBef>
              <a:spcAft>
                <a:spcPct val="0"/>
              </a:spcAft>
              <a:buClr>
                <a:srgbClr val="000000"/>
              </a:buClr>
              <a:buSzPct val="100000"/>
              <a:buFont typeface="Times New Roman" panose="02020603050405020304" pitchFamily="18" charset="0"/>
              <a:tabLst>
                <a:tab pos="656650" algn="l"/>
                <a:tab pos="1313299" algn="l"/>
                <a:tab pos="1969949" algn="l"/>
              </a:tabLst>
              <a:defRPr>
                <a:solidFill>
                  <a:schemeClr val="tx1"/>
                </a:solidFill>
                <a:latin typeface="Arial" panose="020B0604020202020204" pitchFamily="34" charset="0"/>
                <a:ea typeface="Microsoft YaHei" panose="020B0503020204020204" pitchFamily="34" charset="-122"/>
              </a:defRPr>
            </a:lvl9pPr>
          </a:lstStyle>
          <a:p>
            <a:pPr defTabSz="829452">
              <a:lnSpc>
                <a:spcPct val="95000"/>
              </a:lnSpc>
            </a:pPr>
            <a:r>
              <a:rPr lang="en-US" altLang="it-IT" sz="1633" kern="0" dirty="0">
                <a:solidFill>
                  <a:srgbClr val="000000"/>
                </a:solidFill>
                <a:latin typeface="+mj-lt"/>
                <a:ea typeface="Arial Unicode MS" charset="-128"/>
              </a:rPr>
              <a:t>5 </a:t>
            </a:r>
            <a:r>
              <a:rPr lang="en-US" altLang="it-IT" sz="1633" kern="0" dirty="0" err="1">
                <a:solidFill>
                  <a:srgbClr val="000000"/>
                </a:solidFill>
                <a:latin typeface="+mj-lt"/>
                <a:ea typeface="Arial Unicode MS" charset="-128"/>
              </a:rPr>
              <a:t>aprile</a:t>
            </a:r>
            <a:r>
              <a:rPr lang="en-US" altLang="it-IT" sz="1633" kern="0" dirty="0">
                <a:solidFill>
                  <a:srgbClr val="000000"/>
                </a:solidFill>
                <a:latin typeface="+mj-lt"/>
                <a:ea typeface="Arial Unicode MS" charset="-128"/>
              </a:rPr>
              <a:t> 2017</a:t>
            </a:r>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991" y="467040"/>
            <a:ext cx="6580099" cy="965420"/>
          </a:xfrm>
          <a:prstGeom prst="rect">
            <a:avLst/>
          </a:prstGeom>
        </p:spPr>
      </p:pic>
      <p:pic>
        <p:nvPicPr>
          <p:cNvPr id="8" name="Immagine 7"/>
          <p:cNvPicPr/>
          <p:nvPr/>
        </p:nvPicPr>
        <p:blipFill>
          <a:blip r:embed="rId4" cstate="print">
            <a:extLst>
              <a:ext uri="{28A0092B-C50C-407E-A947-70E740481C1C}">
                <a14:useLocalDpi xmlns:a14="http://schemas.microsoft.com/office/drawing/2010/main" val="0"/>
              </a:ext>
            </a:extLst>
          </a:blip>
          <a:stretch>
            <a:fillRect/>
          </a:stretch>
        </p:blipFill>
        <p:spPr>
          <a:xfrm>
            <a:off x="6336983" y="5827490"/>
            <a:ext cx="2345235" cy="839771"/>
          </a:xfrm>
          <a:prstGeom prst="rect">
            <a:avLst/>
          </a:prstGeom>
        </p:spPr>
      </p:pic>
    </p:spTree>
    <p:extLst>
      <p:ext uri="{BB962C8B-B14F-4D97-AF65-F5344CB8AC3E}">
        <p14:creationId xmlns:p14="http://schemas.microsoft.com/office/powerpoint/2010/main" val="34552559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olo 1"/>
          <p:cNvSpPr>
            <a:spLocks noGrp="1"/>
          </p:cNvSpPr>
          <p:nvPr>
            <p:ph type="title"/>
          </p:nvPr>
        </p:nvSpPr>
        <p:spPr>
          <a:xfrm>
            <a:off x="0" y="1227138"/>
            <a:ext cx="9144000" cy="546100"/>
          </a:xfrm>
        </p:spPr>
        <p:txBody>
          <a:bodyPr/>
          <a:lstStyle/>
          <a:p>
            <a:r>
              <a:rPr lang="it-IT" sz="3200" b="1" dirty="0">
                <a:latin typeface="Calibri" pitchFamily="34" charset="0"/>
              </a:rPr>
              <a:t>CIRCOLARE 18/E/2014</a:t>
            </a:r>
            <a:endParaRPr lang="it-IT" altLang="it-IT" sz="3200" b="1" dirty="0">
              <a:latin typeface="Calibri" panose="020F0502020204030204" pitchFamily="34" charset="0"/>
            </a:endParaRPr>
          </a:p>
        </p:txBody>
      </p:sp>
      <p:sp>
        <p:nvSpPr>
          <p:cNvPr id="6" name="Rettangolo 5"/>
          <p:cNvSpPr/>
          <p:nvPr/>
        </p:nvSpPr>
        <p:spPr>
          <a:xfrm>
            <a:off x="742480" y="1953888"/>
            <a:ext cx="2044343" cy="900163"/>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defRPr/>
            </a:pPr>
            <a:r>
              <a:rPr lang="it-IT" sz="2000" b="1" dirty="0">
                <a:solidFill>
                  <a:schemeClr val="tx1"/>
                </a:solidFill>
                <a:latin typeface="Calibri" panose="020F0502020204030204" pitchFamily="34" charset="0"/>
              </a:rPr>
              <a:t>A - AUTENTICITÀ</a:t>
            </a:r>
            <a:endParaRPr kumimoji="0" lang="it-IT" sz="2000" b="1" i="0" u="none" strike="noStrike" kern="1200" cap="none" spc="0" normalizeH="0" baseline="0" noProof="0" dirty="0">
              <a:ln>
                <a:noFill/>
              </a:ln>
              <a:solidFill>
                <a:schemeClr val="tx1"/>
              </a:solidFill>
              <a:effectLst/>
              <a:uLnTx/>
              <a:uFillTx/>
              <a:latin typeface="Calibri" panose="020F0502020204030204" pitchFamily="34" charset="0"/>
            </a:endParaRPr>
          </a:p>
        </p:txBody>
      </p:sp>
      <p:sp>
        <p:nvSpPr>
          <p:cNvPr id="8" name="Rettangolo 7"/>
          <p:cNvSpPr/>
          <p:nvPr/>
        </p:nvSpPr>
        <p:spPr>
          <a:xfrm>
            <a:off x="3307126" y="1956414"/>
            <a:ext cx="5052817" cy="897637"/>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it-IT" sz="2000" b="1" dirty="0">
                <a:solidFill>
                  <a:srgbClr val="000000"/>
                </a:solidFill>
                <a:latin typeface="Calibri" pitchFamily="34" charset="0"/>
              </a:rPr>
              <a:t>DEVE PROVENIRE DAL FORNITORE NELLA FATTURA</a:t>
            </a:r>
          </a:p>
        </p:txBody>
      </p:sp>
      <p:sp>
        <p:nvSpPr>
          <p:cNvPr id="12" name="Rettangolo 11"/>
          <p:cNvSpPr/>
          <p:nvPr/>
        </p:nvSpPr>
        <p:spPr>
          <a:xfrm>
            <a:off x="742480" y="3925284"/>
            <a:ext cx="2044343" cy="902528"/>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defRPr/>
            </a:pPr>
            <a:r>
              <a:rPr lang="it-IT" sz="2000" b="1" dirty="0">
                <a:solidFill>
                  <a:schemeClr val="tx1"/>
                </a:solidFill>
                <a:latin typeface="Calibri" panose="020F0502020204030204" pitchFamily="34" charset="0"/>
              </a:rPr>
              <a:t>L - LEGGIBILITÀ</a:t>
            </a:r>
            <a:endParaRPr kumimoji="0" lang="it-IT" sz="2000" b="1" i="0" u="none" strike="noStrike" kern="1200" cap="none" spc="0" normalizeH="0" baseline="0" noProof="0" dirty="0">
              <a:ln>
                <a:noFill/>
              </a:ln>
              <a:solidFill>
                <a:schemeClr val="tx1"/>
              </a:solidFill>
              <a:effectLst/>
              <a:uLnTx/>
              <a:uFillTx/>
              <a:latin typeface="Calibri" panose="020F0502020204030204" pitchFamily="34" charset="0"/>
            </a:endParaRPr>
          </a:p>
        </p:txBody>
      </p:sp>
      <p:sp>
        <p:nvSpPr>
          <p:cNvPr id="13" name="Rettangolo 12"/>
          <p:cNvSpPr/>
          <p:nvPr/>
        </p:nvSpPr>
        <p:spPr>
          <a:xfrm>
            <a:off x="3307126" y="3925284"/>
            <a:ext cx="5052817" cy="902528"/>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defRPr/>
            </a:pPr>
            <a:r>
              <a:rPr lang="it-IT" sz="2000" b="1" dirty="0">
                <a:solidFill>
                  <a:srgbClr val="000000"/>
                </a:solidFill>
                <a:latin typeface="Calibri" pitchFamily="34" charset="0"/>
              </a:rPr>
              <a:t>DEVE ESSERE VISUALIZZABILE: TUTTE INFORMAZIONI RILEVANTI LEGGIBILI SU CARTA O VIDEO</a:t>
            </a:r>
            <a:endParaRPr kumimoji="0" lang="it-IT"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20" name="Rettangolo 19"/>
          <p:cNvSpPr/>
          <p:nvPr/>
        </p:nvSpPr>
        <p:spPr>
          <a:xfrm>
            <a:off x="742480" y="2938404"/>
            <a:ext cx="2044343" cy="902527"/>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defRPr/>
            </a:pPr>
            <a:r>
              <a:rPr lang="it-IT" sz="2000" b="1" dirty="0">
                <a:solidFill>
                  <a:schemeClr val="tx1"/>
                </a:solidFill>
                <a:latin typeface="Calibri" panose="020F0502020204030204" pitchFamily="34" charset="0"/>
              </a:rPr>
              <a:t>I - INTEGRITÀ</a:t>
            </a:r>
            <a:endParaRPr kumimoji="0" lang="it-IT" sz="2000" b="1" i="0" u="none" strike="noStrike" kern="1200" cap="none" spc="0" normalizeH="0" baseline="0" noProof="0" dirty="0">
              <a:ln>
                <a:noFill/>
              </a:ln>
              <a:solidFill>
                <a:schemeClr val="tx1"/>
              </a:solidFill>
              <a:effectLst/>
              <a:uLnTx/>
              <a:uFillTx/>
              <a:latin typeface="Calibri" panose="020F0502020204030204" pitchFamily="34" charset="0"/>
            </a:endParaRPr>
          </a:p>
        </p:txBody>
      </p:sp>
      <p:sp>
        <p:nvSpPr>
          <p:cNvPr id="21" name="Rettangolo 20"/>
          <p:cNvSpPr/>
          <p:nvPr/>
        </p:nvSpPr>
        <p:spPr>
          <a:xfrm>
            <a:off x="3307127" y="2947871"/>
            <a:ext cx="5052816" cy="902528"/>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defRPr/>
            </a:pPr>
            <a:r>
              <a:rPr lang="it-IT" sz="2000" b="1" dirty="0">
                <a:solidFill>
                  <a:srgbClr val="000000"/>
                </a:solidFill>
                <a:latin typeface="Calibri" pitchFamily="34" charset="0"/>
              </a:rPr>
              <a:t>NON DEVE AVER SUBITO MODIFICHE NEL CONTENUTO DAL MOMENTO DI EMISSIONE SINO ALLA RICEZIONE</a:t>
            </a:r>
            <a:endParaRPr kumimoji="0" lang="it-IT"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23" name="Rettangolo 22"/>
          <p:cNvSpPr/>
          <p:nvPr/>
        </p:nvSpPr>
        <p:spPr>
          <a:xfrm>
            <a:off x="742480" y="4950800"/>
            <a:ext cx="7617462" cy="1038398"/>
          </a:xfrm>
          <a:prstGeom prst="rect">
            <a:avLst/>
          </a:prstGeom>
          <a:solidFill>
            <a:schemeClr val="bg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000" b="1" dirty="0">
                <a:solidFill>
                  <a:schemeClr val="tx1"/>
                </a:solidFill>
                <a:latin typeface="Calibri" pitchFamily="34" charset="0"/>
              </a:rPr>
              <a:t>FATTURAZIONE ELETTRONICA: DOCUMENTO CHE NON VIENE MAI MATERIALIZZATO DALL’EMISSIONE ALLA CONSERVAZIONE E DEVE RISPETTARE I REQUISITI A.I.L.</a:t>
            </a:r>
            <a:endParaRPr kumimoji="0" lang="it-IT" sz="2000" b="1" i="1" u="none" strike="noStrike" kern="1200" cap="none" spc="0" normalizeH="0" baseline="0" noProof="0" dirty="0">
              <a:ln>
                <a:noFill/>
              </a:ln>
              <a:solidFill>
                <a:srgbClr val="000000"/>
              </a:solidFill>
              <a:effectLst/>
              <a:uLnTx/>
              <a:uFillTx/>
              <a:latin typeface="Calibri" pitchFamily="34" charset="0"/>
              <a:ea typeface="+mn-ea"/>
              <a:cs typeface="+mn-cs"/>
            </a:endParaRPr>
          </a:p>
        </p:txBody>
      </p:sp>
      <p:sp>
        <p:nvSpPr>
          <p:cNvPr id="11" name="Rettangolo 10"/>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98 dispensa</a:t>
            </a:r>
          </a:p>
        </p:txBody>
      </p:sp>
    </p:spTree>
    <p:extLst>
      <p:ext uri="{BB962C8B-B14F-4D97-AF65-F5344CB8AC3E}">
        <p14:creationId xmlns:p14="http://schemas.microsoft.com/office/powerpoint/2010/main" val="422738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2" grpId="0" animBg="1"/>
      <p:bldP spid="13" grpId="0" animBg="1"/>
      <p:bldP spid="20" grpId="0" animBg="1"/>
      <p:bldP spid="21"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olo 1"/>
          <p:cNvSpPr>
            <a:spLocks noGrp="1"/>
          </p:cNvSpPr>
          <p:nvPr>
            <p:ph type="title"/>
          </p:nvPr>
        </p:nvSpPr>
        <p:spPr>
          <a:xfrm>
            <a:off x="0" y="1227138"/>
            <a:ext cx="9144000" cy="546100"/>
          </a:xfrm>
        </p:spPr>
        <p:txBody>
          <a:bodyPr/>
          <a:lstStyle/>
          <a:p>
            <a:r>
              <a:rPr lang="it-IT" altLang="it-IT" sz="3200" b="1" dirty="0">
                <a:latin typeface="Calibri" panose="020F0502020204030204" pitchFamily="34" charset="0"/>
              </a:rPr>
              <a:t>REQUISITI «A.I.L.»</a:t>
            </a:r>
          </a:p>
        </p:txBody>
      </p:sp>
      <p:sp>
        <p:nvSpPr>
          <p:cNvPr id="9" name="Rectangle 3"/>
          <p:cNvSpPr txBox="1">
            <a:spLocks noChangeArrowheads="1"/>
          </p:cNvSpPr>
          <p:nvPr/>
        </p:nvSpPr>
        <p:spPr bwMode="auto">
          <a:xfrm>
            <a:off x="755650" y="2039491"/>
            <a:ext cx="7632700" cy="3837974"/>
          </a:xfrm>
          <a:prstGeom prst="rect">
            <a:avLst/>
          </a:prstGeom>
          <a:solidFill>
            <a:schemeClr val="bg2">
              <a:lumMod val="40000"/>
              <a:lumOff val="60000"/>
            </a:schemeClr>
          </a:solidFill>
          <a:ln w="25400" cap="flat" cmpd="sng" algn="ctr">
            <a:solidFill>
              <a:schemeClr val="accent2">
                <a:lumMod val="75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l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lt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lt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lt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lt1"/>
                </a:solidFill>
                <a:latin typeface="+mn-lt"/>
                <a:ea typeface="+mn-ea"/>
                <a:cs typeface="+mn-cs"/>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lgn="just">
              <a:buNone/>
              <a:defRPr/>
            </a:pPr>
            <a:r>
              <a:rPr lang="it-IT" sz="2000" b="1" dirty="0">
                <a:solidFill>
                  <a:schemeClr val="tx1"/>
                </a:solidFill>
                <a:latin typeface="Calibri" pitchFamily="34" charset="0"/>
              </a:rPr>
              <a:t>AUTENTICITÀ E INTEGRITÀ:</a:t>
            </a:r>
          </a:p>
          <a:p>
            <a:pPr marL="285750" indent="-285750" algn="just">
              <a:buFont typeface="Arial" panose="020B0604020202020204" pitchFamily="34" charset="0"/>
              <a:buChar char="•"/>
              <a:defRPr/>
            </a:pPr>
            <a:r>
              <a:rPr lang="it-IT" sz="2000" b="1" dirty="0">
                <a:solidFill>
                  <a:schemeClr val="tx1"/>
                </a:solidFill>
                <a:latin typeface="Calibri" pitchFamily="34" charset="0"/>
              </a:rPr>
              <a:t>APPOSIZIONE FIRMA ELETTRONICA QUALIFICATA O DIGITALE</a:t>
            </a:r>
          </a:p>
          <a:p>
            <a:pPr marL="285750" indent="-285750" algn="just">
              <a:buFont typeface="Arial" panose="020B0604020202020204" pitchFamily="34" charset="0"/>
              <a:buChar char="•"/>
              <a:defRPr/>
            </a:pPr>
            <a:r>
              <a:rPr lang="it-IT" sz="2000" b="1" dirty="0">
                <a:solidFill>
                  <a:schemeClr val="tx1"/>
                </a:solidFill>
                <a:latin typeface="Calibri" pitchFamily="34" charset="0"/>
              </a:rPr>
              <a:t>UTILIZZO SISTEMI EDI DI TRASMISSIONE;</a:t>
            </a:r>
          </a:p>
          <a:p>
            <a:pPr marL="285750" indent="-285750" algn="just">
              <a:buFont typeface="Arial" panose="020B0604020202020204" pitchFamily="34" charset="0"/>
              <a:buChar char="•"/>
              <a:defRPr/>
            </a:pPr>
            <a:r>
              <a:rPr lang="it-IT" sz="2000" b="1" dirty="0">
                <a:solidFill>
                  <a:schemeClr val="tx1"/>
                </a:solidFill>
                <a:latin typeface="Calibri" pitchFamily="34" charset="0"/>
              </a:rPr>
              <a:t>SISTEMI DI CONTROLLO DI GESTIONE PER COLLEGAMENTO AFFIDABILE TRA FATTURA E RELATIVA CESSIONE</a:t>
            </a:r>
          </a:p>
          <a:p>
            <a:pPr marL="0" indent="0" algn="just">
              <a:buNone/>
              <a:defRPr/>
            </a:pPr>
            <a:endParaRPr lang="it-IT" sz="1600" b="1" dirty="0">
              <a:solidFill>
                <a:schemeClr val="tx1"/>
              </a:solidFill>
              <a:latin typeface="Calibri" pitchFamily="34" charset="0"/>
            </a:endParaRPr>
          </a:p>
          <a:p>
            <a:pPr marL="0" indent="0" algn="just">
              <a:buNone/>
              <a:defRPr/>
            </a:pPr>
            <a:r>
              <a:rPr lang="it-IT" sz="2000" b="1" dirty="0">
                <a:solidFill>
                  <a:schemeClr val="tx1"/>
                </a:solidFill>
                <a:latin typeface="Calibri" pitchFamily="34" charset="0"/>
              </a:rPr>
              <a:t>LEGGIBILITÀ:</a:t>
            </a:r>
          </a:p>
          <a:p>
            <a:pPr marL="285750" indent="-285750" algn="just">
              <a:buFont typeface="Arial" panose="020B0604020202020204" pitchFamily="34" charset="0"/>
              <a:buChar char="•"/>
              <a:defRPr/>
            </a:pPr>
            <a:r>
              <a:rPr lang="it-IT" sz="2000" b="1" dirty="0">
                <a:solidFill>
                  <a:schemeClr val="tx1"/>
                </a:solidFill>
                <a:latin typeface="Calibri" pitchFamily="34" charset="0"/>
              </a:rPr>
              <a:t>PUÒ ESSERE IL RISULTATO DI UNA CONVERSIONE CON SOFTWARE DI VISUALIZZAZIONE (ES. FORMATI XML O EDI)</a:t>
            </a:r>
          </a:p>
          <a:p>
            <a:pPr marL="285750" indent="-285750" algn="just">
              <a:buFont typeface="Arial" panose="020B0604020202020204" pitchFamily="34" charset="0"/>
              <a:buChar char="•"/>
              <a:defRPr/>
            </a:pPr>
            <a:r>
              <a:rPr lang="it-IT" sz="2000" b="1" dirty="0">
                <a:solidFill>
                  <a:schemeClr val="tx1"/>
                </a:solidFill>
                <a:latin typeface="Calibri" pitchFamily="34" charset="0"/>
              </a:rPr>
              <a:t>GARANTITA PER TUTTO IL PERIODO DI CONSERVAZIONE ELETTRONICA OBBLIGATORIO</a:t>
            </a:r>
            <a:endParaRPr lang="it-IT" altLang="it-IT" sz="2000" b="1" kern="1200" dirty="0">
              <a:solidFill>
                <a:schemeClr val="tx1"/>
              </a:solidFill>
              <a:latin typeface="Calibri" pitchFamily="34" charset="0"/>
            </a:endParaRPr>
          </a:p>
        </p:txBody>
      </p:sp>
      <p:sp>
        <p:nvSpPr>
          <p:cNvPr id="5" name="Rettangolo 4"/>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99 dispensa</a:t>
            </a:r>
          </a:p>
        </p:txBody>
      </p:sp>
    </p:spTree>
    <p:extLst>
      <p:ext uri="{BB962C8B-B14F-4D97-AF65-F5344CB8AC3E}">
        <p14:creationId xmlns:p14="http://schemas.microsoft.com/office/powerpoint/2010/main" val="1527557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olo 1"/>
          <p:cNvSpPr>
            <a:spLocks noGrp="1"/>
          </p:cNvSpPr>
          <p:nvPr>
            <p:ph type="title"/>
          </p:nvPr>
        </p:nvSpPr>
        <p:spPr>
          <a:xfrm>
            <a:off x="0" y="1227138"/>
            <a:ext cx="9144000" cy="546100"/>
          </a:xfrm>
        </p:spPr>
        <p:txBody>
          <a:bodyPr/>
          <a:lstStyle/>
          <a:p>
            <a:r>
              <a:rPr lang="it-IT" altLang="it-IT" sz="3200" b="1" dirty="0">
                <a:latin typeface="Calibri" panose="020F0502020204030204" pitchFamily="34" charset="0"/>
              </a:rPr>
              <a:t>SISTEMI DI CONTROLLO REQUISITI F.E.</a:t>
            </a:r>
          </a:p>
        </p:txBody>
      </p:sp>
      <p:sp>
        <p:nvSpPr>
          <p:cNvPr id="10" name="Rectangle 3"/>
          <p:cNvSpPr txBox="1">
            <a:spLocks noChangeArrowheads="1"/>
          </p:cNvSpPr>
          <p:nvPr/>
        </p:nvSpPr>
        <p:spPr bwMode="auto">
          <a:xfrm>
            <a:off x="755650" y="2031024"/>
            <a:ext cx="7632700" cy="3837974"/>
          </a:xfrm>
          <a:prstGeom prst="rect">
            <a:avLst/>
          </a:prstGeom>
          <a:solidFill>
            <a:schemeClr val="bg2">
              <a:lumMod val="40000"/>
              <a:lumOff val="60000"/>
            </a:schemeClr>
          </a:solidFill>
          <a:ln w="25400" cap="flat" cmpd="sng" algn="ctr">
            <a:solidFill>
              <a:schemeClr val="accent2">
                <a:lumMod val="75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l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lt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lt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lt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lt1"/>
                </a:solidFill>
                <a:latin typeface="+mn-lt"/>
                <a:ea typeface="+mn-ea"/>
                <a:cs typeface="+mn-cs"/>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lgn="just">
              <a:buNone/>
              <a:defRPr/>
            </a:pPr>
            <a:r>
              <a:rPr lang="it-IT" sz="2000" b="1" dirty="0">
                <a:solidFill>
                  <a:schemeClr val="tx1"/>
                </a:solidFill>
                <a:latin typeface="Calibri" panose="020F0502020204030204" pitchFamily="34" charset="0"/>
              </a:rPr>
              <a:t>DEVONO ESSERE UTILIZZATI PER:</a:t>
            </a:r>
          </a:p>
          <a:p>
            <a:pPr algn="just">
              <a:defRPr/>
            </a:pPr>
            <a:r>
              <a:rPr lang="it-IT" sz="2000" b="1" dirty="0">
                <a:solidFill>
                  <a:schemeClr val="tx1"/>
                </a:solidFill>
                <a:latin typeface="Calibri" panose="020F0502020204030204" pitchFamily="34" charset="0"/>
              </a:rPr>
              <a:t>GARANTIRE COLLEGAMENTO CERTO TRA OPERAZIONE IMPONIBILE IVA E FATTURA EMESSA  (AUTENTICITÀ ED INTEGRITÀ)</a:t>
            </a:r>
          </a:p>
          <a:p>
            <a:pPr algn="just">
              <a:defRPr/>
            </a:pPr>
            <a:r>
              <a:rPr lang="it-IT" sz="2000" b="1" dirty="0">
                <a:solidFill>
                  <a:schemeClr val="tx1"/>
                </a:solidFill>
                <a:latin typeface="Calibri" panose="020F0502020204030204" pitchFamily="34" charset="0"/>
              </a:rPr>
              <a:t>TENERE TRACCIA DOCUMENTI COLLEGATI RELATIVI AL CICLO DI FATTURAZIONE</a:t>
            </a:r>
          </a:p>
          <a:p>
            <a:pPr marL="0" indent="0" algn="just">
              <a:buNone/>
              <a:defRPr/>
            </a:pPr>
            <a:r>
              <a:rPr lang="it-IT" sz="2000" b="1" dirty="0">
                <a:solidFill>
                  <a:schemeClr val="tx1"/>
                </a:solidFill>
                <a:latin typeface="Calibri" panose="020F0502020204030204" pitchFamily="34" charset="0"/>
              </a:rPr>
              <a:t>ELEMENTI DA RICONCILIARE:</a:t>
            </a:r>
          </a:p>
          <a:p>
            <a:pPr algn="just">
              <a:defRPr/>
            </a:pPr>
            <a:r>
              <a:rPr lang="it-IT" sz="2000" b="1" dirty="0">
                <a:solidFill>
                  <a:schemeClr val="tx1"/>
                </a:solidFill>
                <a:latin typeface="Calibri" panose="020F0502020204030204" pitchFamily="34" charset="0"/>
              </a:rPr>
              <a:t>AUTENTICITÀ: VERIFICA ESISTENZA DELL’ORDINE, CONFERMA DI AVVENUTA  CONSEGNA, CONTROLLO INTESTATARIO FATTURA</a:t>
            </a:r>
          </a:p>
          <a:p>
            <a:pPr algn="just">
              <a:defRPr/>
            </a:pPr>
            <a:r>
              <a:rPr lang="it-IT" sz="2000" b="1" dirty="0">
                <a:solidFill>
                  <a:schemeClr val="tx1"/>
                </a:solidFill>
                <a:latin typeface="Calibri" panose="020F0502020204030204" pitchFamily="34" charset="0"/>
              </a:rPr>
              <a:t>INTEGRITÀ: VERIFICA PREZZO, QUANTITÀ, TERMINI DI PAGAMENTO, IVA DOVUTA, P.I. CORRETTA</a:t>
            </a:r>
            <a:endParaRPr lang="it-IT" sz="2000" dirty="0">
              <a:solidFill>
                <a:schemeClr val="tx1"/>
              </a:solidFill>
              <a:latin typeface="Calibri" panose="020F0502020204030204" pitchFamily="34" charset="0"/>
            </a:endParaRPr>
          </a:p>
        </p:txBody>
      </p:sp>
      <p:sp>
        <p:nvSpPr>
          <p:cNvPr id="5" name="Rettangolo 4"/>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99 dispensa</a:t>
            </a:r>
          </a:p>
        </p:txBody>
      </p:sp>
    </p:spTree>
    <p:extLst>
      <p:ext uri="{BB962C8B-B14F-4D97-AF65-F5344CB8AC3E}">
        <p14:creationId xmlns:p14="http://schemas.microsoft.com/office/powerpoint/2010/main" val="1432124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a:latin typeface="Calibri" panose="020F0502020204030204" pitchFamily="34" charset="0"/>
              </a:rPr>
              <a:t>SISTEMI DI CONTROLLO REQUISITI F.E.</a:t>
            </a:r>
          </a:p>
        </p:txBody>
      </p:sp>
      <p:sp>
        <p:nvSpPr>
          <p:cNvPr id="9" name="Callout con freccia in giù 18"/>
          <p:cNvSpPr/>
          <p:nvPr/>
        </p:nvSpPr>
        <p:spPr>
          <a:xfrm>
            <a:off x="755650" y="2011680"/>
            <a:ext cx="7632700" cy="1065800"/>
          </a:xfrm>
          <a:prstGeom prst="downArrowCallou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it-IT" sz="2400" b="1" dirty="0">
                <a:solidFill>
                  <a:schemeClr val="tx1"/>
                </a:solidFill>
                <a:latin typeface="Calibri" panose="020F0502020204030204" pitchFamily="34" charset="0"/>
              </a:rPr>
              <a:t>ACCORDO </a:t>
            </a:r>
            <a:endParaRPr lang="it-IT" sz="2400" b="1" dirty="0">
              <a:solidFill>
                <a:schemeClr val="tx1"/>
              </a:solidFill>
              <a:latin typeface="Calibri" panose="020F0502020204030204" pitchFamily="34" charset="0"/>
              <a:cs typeface="Arial" panose="020B0604020202020204" pitchFamily="34" charset="0"/>
            </a:endParaRPr>
          </a:p>
        </p:txBody>
      </p:sp>
      <p:sp>
        <p:nvSpPr>
          <p:cNvPr id="10" name="Rectangle 3"/>
          <p:cNvSpPr txBox="1">
            <a:spLocks noChangeArrowheads="1"/>
          </p:cNvSpPr>
          <p:nvPr/>
        </p:nvSpPr>
        <p:spPr bwMode="auto">
          <a:xfrm>
            <a:off x="755650" y="3166888"/>
            <a:ext cx="7632700" cy="2773716"/>
          </a:xfrm>
          <a:prstGeom prst="rect">
            <a:avLst/>
          </a:prstGeom>
          <a:solidFill>
            <a:schemeClr val="bg2">
              <a:lumMod val="40000"/>
              <a:lumOff val="60000"/>
            </a:schemeClr>
          </a:solidFill>
          <a:ln w="25400" cap="flat" cmpd="sng" algn="ctr">
            <a:solidFill>
              <a:schemeClr val="accent2">
                <a:lumMod val="75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l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lt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lt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lt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lt1"/>
                </a:solidFill>
                <a:latin typeface="+mn-lt"/>
                <a:ea typeface="+mn-ea"/>
                <a:cs typeface="+mn-cs"/>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lgn="just">
              <a:buNone/>
              <a:defRPr/>
            </a:pPr>
            <a:r>
              <a:rPr lang="it-IT" sz="2000" b="1" dirty="0">
                <a:solidFill>
                  <a:schemeClr val="tx1"/>
                </a:solidFill>
                <a:latin typeface="Calibri" panose="020F0502020204030204" pitchFamily="34" charset="0"/>
              </a:rPr>
              <a:t>ANCHE IN ASSENZA DI ESPRESSA PREVISIONE SI RITIENE DEBBA ESSERE FORMALIZZATO POICHÉ LE PARTI DEVONO CONCORDARE:</a:t>
            </a:r>
          </a:p>
          <a:p>
            <a:pPr marL="285750" indent="-285750" algn="just">
              <a:buFont typeface="Arial" panose="020B0604020202020204" pitchFamily="34" charset="0"/>
              <a:buChar char="•"/>
              <a:defRPr/>
            </a:pPr>
            <a:r>
              <a:rPr lang="it-IT" sz="2000" b="1" dirty="0">
                <a:solidFill>
                  <a:schemeClr val="tx1"/>
                </a:solidFill>
                <a:latin typeface="Calibri" panose="020F0502020204030204" pitchFamily="34" charset="0"/>
              </a:rPr>
              <a:t>FORMATO DELLA F.E.</a:t>
            </a:r>
          </a:p>
          <a:p>
            <a:pPr marL="285750" indent="-285750" algn="just">
              <a:buFont typeface="Arial" panose="020B0604020202020204" pitchFamily="34" charset="0"/>
              <a:buChar char="•"/>
              <a:defRPr/>
            </a:pPr>
            <a:r>
              <a:rPr lang="it-IT" sz="2000" b="1" dirty="0">
                <a:solidFill>
                  <a:schemeClr val="tx1"/>
                </a:solidFill>
                <a:latin typeface="Calibri" panose="020F0502020204030204" pitchFamily="34" charset="0"/>
              </a:rPr>
              <a:t>SISTEMA DI TRASMISSIONE USATO</a:t>
            </a:r>
          </a:p>
          <a:p>
            <a:pPr marL="285750" indent="-285750" algn="just">
              <a:buFont typeface="Arial" panose="020B0604020202020204" pitchFamily="34" charset="0"/>
              <a:buChar char="•"/>
              <a:defRPr/>
            </a:pPr>
            <a:r>
              <a:rPr lang="it-IT" sz="2000" b="1" dirty="0">
                <a:solidFill>
                  <a:schemeClr val="tx1"/>
                </a:solidFill>
                <a:latin typeface="Calibri" panose="020F0502020204030204" pitchFamily="34" charset="0"/>
              </a:rPr>
              <a:t>METODI USATI PER GARANTIRE «A.I.L.»</a:t>
            </a:r>
          </a:p>
          <a:p>
            <a:pPr marL="285750" indent="-285750" algn="just">
              <a:buFont typeface="Arial" panose="020B0604020202020204" pitchFamily="34" charset="0"/>
              <a:buChar char="•"/>
              <a:defRPr/>
            </a:pPr>
            <a:r>
              <a:rPr lang="it-IT" sz="2000" b="1" dirty="0">
                <a:solidFill>
                  <a:schemeClr val="tx1"/>
                </a:solidFill>
                <a:latin typeface="Calibri" panose="020F0502020204030204" pitchFamily="34" charset="0"/>
              </a:rPr>
              <a:t>TEMPISTICHE</a:t>
            </a:r>
          </a:p>
        </p:txBody>
      </p:sp>
      <p:sp>
        <p:nvSpPr>
          <p:cNvPr id="6" name="Rettangolo 5"/>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100 dispensa</a:t>
            </a:r>
          </a:p>
        </p:txBody>
      </p:sp>
    </p:spTree>
    <p:extLst>
      <p:ext uri="{BB962C8B-B14F-4D97-AF65-F5344CB8AC3E}">
        <p14:creationId xmlns:p14="http://schemas.microsoft.com/office/powerpoint/2010/main" val="458835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84633" y="1714053"/>
            <a:ext cx="8631898" cy="4115872"/>
          </a:xfrm>
          <a:prstGeom prst="rect">
            <a:avLst/>
          </a:prstGeom>
          <a:solidFill>
            <a:srgbClr val="094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29" name="Titolo 1"/>
          <p:cNvSpPr txBox="1">
            <a:spLocks/>
          </p:cNvSpPr>
          <p:nvPr/>
        </p:nvSpPr>
        <p:spPr>
          <a:xfrm>
            <a:off x="457201" y="1062613"/>
            <a:ext cx="8229600" cy="533450"/>
          </a:xfrm>
          <a:prstGeom prst="rect">
            <a:avLst/>
          </a:prstGeom>
        </p:spPr>
        <p:txBody>
          <a:bodyPr vert="horz" lIns="91448" tIns="45724" rIns="91448" bIns="45724" rtlCol="0" anchor="ctr">
            <a:no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r>
              <a:rPr lang="it-IT" sz="2701" b="1" dirty="0"/>
              <a:t>I requisiti della Fatturazione Elettronica</a:t>
            </a:r>
          </a:p>
        </p:txBody>
      </p:sp>
      <p:sp>
        <p:nvSpPr>
          <p:cNvPr id="30" name="TextBox 6"/>
          <p:cNvSpPr txBox="1"/>
          <p:nvPr/>
        </p:nvSpPr>
        <p:spPr>
          <a:xfrm>
            <a:off x="3085925" y="2686794"/>
            <a:ext cx="2505529" cy="2354491"/>
          </a:xfrm>
          <a:prstGeom prst="rect">
            <a:avLst/>
          </a:prstGeom>
          <a:noFill/>
        </p:spPr>
        <p:txBody>
          <a:bodyPr wrap="square" numCol="1" rtlCol="0">
            <a:spAutoFit/>
          </a:bodyPr>
          <a:lstStyle/>
          <a:p>
            <a:r>
              <a:rPr lang="it-IT" sz="1050" b="1" dirty="0">
                <a:solidFill>
                  <a:schemeClr val="bg1"/>
                </a:solidFill>
                <a:latin typeface="+mj-lt"/>
              </a:rPr>
              <a:t>PRIMA</a:t>
            </a:r>
            <a:r>
              <a:rPr lang="it-IT" sz="1050" dirty="0">
                <a:solidFill>
                  <a:schemeClr val="bg1"/>
                </a:solidFill>
                <a:latin typeface="+mj-lt"/>
              </a:rPr>
              <a:t> - L’articolo 21, comma 3, del D.P.R. n. 633/1972, prevedeva che l’attestazione della data, l’autenticità dell’origine e l’integrità del contenuto della fattura elettronica fossero “</a:t>
            </a:r>
            <a:r>
              <a:rPr lang="it-IT" sz="1050" i="1" dirty="0">
                <a:solidFill>
                  <a:schemeClr val="bg1"/>
                </a:solidFill>
                <a:latin typeface="+mj-lt"/>
              </a:rPr>
              <a:t>rispettivamente garantite mediante  l’apposizione su ciascuna fattura o sul lotto di fatture del </a:t>
            </a:r>
            <a:r>
              <a:rPr lang="it-IT" sz="1050" b="1" i="1" dirty="0">
                <a:solidFill>
                  <a:schemeClr val="bg1"/>
                </a:solidFill>
                <a:latin typeface="+mj-lt"/>
              </a:rPr>
              <a:t>riferimento temporale e della firma elettronica qualificata dell’emittente o mediante sistemi EDI di trasmissione elettronica dei dati che garantiscano i predetti requisiti di autenticità e integrità</a:t>
            </a:r>
            <a:r>
              <a:rPr lang="it-IT" sz="1050" i="1" dirty="0">
                <a:solidFill>
                  <a:schemeClr val="bg1"/>
                </a:solidFill>
                <a:latin typeface="+mj-lt"/>
              </a:rPr>
              <a:t>” </a:t>
            </a:r>
            <a:r>
              <a:rPr lang="it-IT" sz="1050" dirty="0">
                <a:solidFill>
                  <a:schemeClr val="bg1"/>
                </a:solidFill>
                <a:latin typeface="+mj-lt"/>
              </a:rPr>
              <a:t>(cfr. circ. n. 45/E del  2005).</a:t>
            </a:r>
          </a:p>
        </p:txBody>
      </p:sp>
      <p:sp>
        <p:nvSpPr>
          <p:cNvPr id="31" name="TextBox 7"/>
          <p:cNvSpPr txBox="1"/>
          <p:nvPr/>
        </p:nvSpPr>
        <p:spPr>
          <a:xfrm>
            <a:off x="6013630" y="2712341"/>
            <a:ext cx="2505529" cy="2516073"/>
          </a:xfrm>
          <a:prstGeom prst="rect">
            <a:avLst/>
          </a:prstGeom>
          <a:noFill/>
        </p:spPr>
        <p:txBody>
          <a:bodyPr wrap="square" numCol="1" rtlCol="0">
            <a:spAutoFit/>
          </a:bodyPr>
          <a:lstStyle/>
          <a:p>
            <a:r>
              <a:rPr lang="it-IT" sz="1050" b="1" dirty="0">
                <a:solidFill>
                  <a:schemeClr val="bg1"/>
                </a:solidFill>
                <a:latin typeface="+mj-lt"/>
              </a:rPr>
              <a:t>DOPO</a:t>
            </a:r>
            <a:r>
              <a:rPr lang="it-IT" sz="1050" dirty="0">
                <a:solidFill>
                  <a:schemeClr val="bg1"/>
                </a:solidFill>
                <a:latin typeface="+mj-lt"/>
              </a:rPr>
              <a:t> – La circolare 18/E del 24/06/2014 dell’ </a:t>
            </a:r>
            <a:r>
              <a:rPr lang="it-IT" sz="1050" dirty="0" err="1">
                <a:solidFill>
                  <a:schemeClr val="bg1"/>
                </a:solidFill>
                <a:latin typeface="+mj-lt"/>
              </a:rPr>
              <a:t>A.d.E</a:t>
            </a:r>
            <a:r>
              <a:rPr lang="it-IT" sz="1050" dirty="0">
                <a:solidFill>
                  <a:schemeClr val="bg1"/>
                </a:solidFill>
                <a:latin typeface="+mj-lt"/>
              </a:rPr>
              <a:t>. rimette al soggetto emittente </a:t>
            </a:r>
            <a:r>
              <a:rPr lang="it-IT" sz="1050" b="1" dirty="0">
                <a:solidFill>
                  <a:schemeClr val="bg1"/>
                </a:solidFill>
                <a:latin typeface="+mj-lt"/>
              </a:rPr>
              <a:t>l’utilizzo della tecnologia ritenuta più idonea a  garantire i requisiti di autenticità e integrità</a:t>
            </a:r>
            <a:r>
              <a:rPr lang="it-IT" sz="1050" dirty="0">
                <a:solidFill>
                  <a:schemeClr val="bg1"/>
                </a:solidFill>
                <a:latin typeface="+mj-lt"/>
              </a:rPr>
              <a:t>, richiamando a titolo esemplificativo tra le alternative:</a:t>
            </a:r>
          </a:p>
          <a:p>
            <a:pPr marL="257244" indent="-257244">
              <a:buAutoNum type="arabicParenR"/>
            </a:pPr>
            <a:r>
              <a:rPr lang="it-IT" sz="1050" dirty="0">
                <a:solidFill>
                  <a:schemeClr val="bg1"/>
                </a:solidFill>
                <a:latin typeface="+mj-lt"/>
              </a:rPr>
              <a:t>sistemi di </a:t>
            </a:r>
            <a:r>
              <a:rPr lang="it-IT" sz="1050" b="1" dirty="0">
                <a:solidFill>
                  <a:schemeClr val="bg1"/>
                </a:solidFill>
                <a:latin typeface="+mj-lt"/>
              </a:rPr>
              <a:t>CONTROLLO DI GESTIONE </a:t>
            </a:r>
            <a:r>
              <a:rPr lang="it-IT" sz="1050" dirty="0">
                <a:solidFill>
                  <a:schemeClr val="bg1"/>
                </a:solidFill>
                <a:latin typeface="+mj-lt"/>
              </a:rPr>
              <a:t>che assicurino un collegamento affidabile tra la fattura e la cessione di beni o la  prestazione di servizi ad essa riferibile;</a:t>
            </a:r>
          </a:p>
          <a:p>
            <a:pPr marL="257244" indent="-257244">
              <a:buAutoNum type="arabicParenR"/>
            </a:pPr>
            <a:r>
              <a:rPr lang="it-IT" sz="1050" dirty="0">
                <a:solidFill>
                  <a:schemeClr val="bg1"/>
                </a:solidFill>
                <a:latin typeface="+mj-lt"/>
              </a:rPr>
              <a:t>la </a:t>
            </a:r>
            <a:r>
              <a:rPr lang="it-IT" sz="1050" b="1" dirty="0">
                <a:solidFill>
                  <a:schemeClr val="bg1"/>
                </a:solidFill>
                <a:latin typeface="+mj-lt"/>
              </a:rPr>
              <a:t>FIRMA ELETTRONICA o SIGILLO DIGITALE </a:t>
            </a:r>
            <a:r>
              <a:rPr lang="it-IT" sz="1050" dirty="0">
                <a:solidFill>
                  <a:schemeClr val="bg1"/>
                </a:solidFill>
                <a:latin typeface="+mj-lt"/>
              </a:rPr>
              <a:t>dell’emittente</a:t>
            </a:r>
            <a:r>
              <a:rPr lang="en-US" sz="1050" dirty="0">
                <a:solidFill>
                  <a:schemeClr val="bg1"/>
                </a:solidFill>
                <a:latin typeface="+mj-lt"/>
              </a:rPr>
              <a:t>. </a:t>
            </a:r>
          </a:p>
        </p:txBody>
      </p:sp>
      <p:cxnSp>
        <p:nvCxnSpPr>
          <p:cNvPr id="33" name="Straight Connector 10"/>
          <p:cNvCxnSpPr/>
          <p:nvPr/>
        </p:nvCxnSpPr>
        <p:spPr>
          <a:xfrm>
            <a:off x="5784226" y="2712485"/>
            <a:ext cx="0" cy="2071171"/>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sp>
        <p:nvSpPr>
          <p:cNvPr id="34" name="Oval 12"/>
          <p:cNvSpPr/>
          <p:nvPr/>
        </p:nvSpPr>
        <p:spPr>
          <a:xfrm>
            <a:off x="5536700" y="3503297"/>
            <a:ext cx="519362" cy="497352"/>
          </a:xfrm>
          <a:prstGeom prst="ellipse">
            <a:avLst/>
          </a:prstGeom>
          <a:solidFill>
            <a:srgbClr val="235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bg1"/>
                </a:solidFill>
              </a:rPr>
              <a:t>VS</a:t>
            </a:r>
          </a:p>
        </p:txBody>
      </p:sp>
      <p:sp>
        <p:nvSpPr>
          <p:cNvPr id="35" name="Rectangle 9"/>
          <p:cNvSpPr/>
          <p:nvPr/>
        </p:nvSpPr>
        <p:spPr>
          <a:xfrm>
            <a:off x="348339" y="2750843"/>
            <a:ext cx="2485598" cy="2032813"/>
          </a:xfrm>
          <a:prstGeom prst="rect">
            <a:avLst/>
          </a:prstGeom>
          <a:solidFill>
            <a:srgbClr val="2062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TextBox 10"/>
          <p:cNvSpPr txBox="1"/>
          <p:nvPr/>
        </p:nvSpPr>
        <p:spPr>
          <a:xfrm>
            <a:off x="220602" y="2881507"/>
            <a:ext cx="2698329" cy="415627"/>
          </a:xfrm>
          <a:prstGeom prst="rect">
            <a:avLst/>
          </a:prstGeom>
          <a:noFill/>
        </p:spPr>
        <p:txBody>
          <a:bodyPr wrap="square" rtlCol="0">
            <a:spAutoFit/>
          </a:bodyPr>
          <a:lstStyle/>
          <a:p>
            <a:pPr algn="ctr"/>
            <a:r>
              <a:rPr lang="en-US" sz="2101" b="1" dirty="0">
                <a:solidFill>
                  <a:schemeClr val="bg1">
                    <a:lumMod val="95000"/>
                  </a:schemeClr>
                </a:solidFill>
                <a:latin typeface="Oswald Regular" panose="02000503000000000000" pitchFamily="2" charset="0"/>
                <a:ea typeface="Arial" charset="0"/>
                <a:cs typeface="Arial" charset="0"/>
              </a:rPr>
              <a:t>FOCUS</a:t>
            </a:r>
          </a:p>
        </p:txBody>
      </p:sp>
      <p:cxnSp>
        <p:nvCxnSpPr>
          <p:cNvPr id="37" name="Straight Connector 11"/>
          <p:cNvCxnSpPr/>
          <p:nvPr/>
        </p:nvCxnSpPr>
        <p:spPr>
          <a:xfrm>
            <a:off x="1093039" y="3299142"/>
            <a:ext cx="91343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8" name="TextBox 13"/>
          <p:cNvSpPr txBox="1"/>
          <p:nvPr/>
        </p:nvSpPr>
        <p:spPr>
          <a:xfrm>
            <a:off x="200592" y="3422897"/>
            <a:ext cx="2698329" cy="923330"/>
          </a:xfrm>
          <a:prstGeom prst="rect">
            <a:avLst/>
          </a:prstGeom>
          <a:noFill/>
        </p:spPr>
        <p:txBody>
          <a:bodyPr wrap="square" rtlCol="0">
            <a:spAutoFit/>
          </a:bodyPr>
          <a:lstStyle>
            <a:defPPr>
              <a:defRPr lang="en-US"/>
            </a:defPPr>
            <a:lvl1pPr algn="ctr">
              <a:defRPr>
                <a:solidFill>
                  <a:schemeClr val="bg1"/>
                </a:solidFill>
              </a:defRPr>
            </a:lvl1pPr>
          </a:lstStyle>
          <a:p>
            <a:r>
              <a:rPr lang="it-IT" sz="1350" dirty="0">
                <a:latin typeface="Oswald Regular" panose="02000503000000000000" pitchFamily="2" charset="0"/>
              </a:rPr>
              <a:t>MODALITÀ CHE GARANTISCONO</a:t>
            </a:r>
          </a:p>
          <a:p>
            <a:r>
              <a:rPr lang="it-IT" sz="1350" dirty="0">
                <a:latin typeface="Oswald Regular" panose="02000503000000000000" pitchFamily="2" charset="0"/>
              </a:rPr>
              <a:t> I REQUISITI DELLA </a:t>
            </a:r>
          </a:p>
          <a:p>
            <a:r>
              <a:rPr lang="it-IT" sz="1350" dirty="0">
                <a:latin typeface="Oswald Regular" panose="02000503000000000000" pitchFamily="2" charset="0"/>
              </a:rPr>
              <a:t>FATTURA ELETTRONICA</a:t>
            </a:r>
          </a:p>
        </p:txBody>
      </p:sp>
    </p:spTree>
    <p:extLst>
      <p:ext uri="{BB962C8B-B14F-4D97-AF65-F5344CB8AC3E}">
        <p14:creationId xmlns:p14="http://schemas.microsoft.com/office/powerpoint/2010/main" val="3774181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ttangolo 4"/>
          <p:cNvSpPr/>
          <p:nvPr/>
        </p:nvSpPr>
        <p:spPr>
          <a:xfrm>
            <a:off x="650875" y="2016771"/>
            <a:ext cx="3744913" cy="506973"/>
          </a:xfrm>
          <a:prstGeom prst="rect">
            <a:avLst/>
          </a:prstGeom>
          <a:solidFill>
            <a:schemeClr val="bg2">
              <a:lumMod val="40000"/>
              <a:lumOff val="60000"/>
            </a:schemeClr>
          </a:solid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2200" b="1" i="0" u="none" strike="noStrike" kern="1200" cap="none" spc="0" normalizeH="0" baseline="0" noProof="0" dirty="0">
                <a:ln>
                  <a:noFill/>
                </a:ln>
                <a:solidFill>
                  <a:srgbClr val="000000"/>
                </a:solidFill>
                <a:effectLst/>
                <a:highlight>
                  <a:srgbClr val="CCCCCC"/>
                </a:highlight>
                <a:uLnTx/>
                <a:uFillTx/>
                <a:latin typeface="Calibri" panose="020F0502020204030204" pitchFamily="34" charset="0"/>
                <a:ea typeface="+mn-ea"/>
                <a:cs typeface="+mn-cs"/>
              </a:rPr>
              <a:t>SCENARIO 1</a:t>
            </a:r>
          </a:p>
        </p:txBody>
      </p:sp>
      <p:sp>
        <p:nvSpPr>
          <p:cNvPr id="9" name="Rettangolo 8"/>
          <p:cNvSpPr/>
          <p:nvPr/>
        </p:nvSpPr>
        <p:spPr>
          <a:xfrm>
            <a:off x="650870" y="3030876"/>
            <a:ext cx="3744913" cy="3000808"/>
          </a:xfrm>
          <a:prstGeom prst="rect">
            <a:avLst/>
          </a:prstGeom>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anchor="ctr"/>
          <a:lstStyle/>
          <a:p>
            <a:pPr lvl="0" algn="just" fontAlgn="base">
              <a:spcBef>
                <a:spcPct val="0"/>
              </a:spcBef>
              <a:spcAft>
                <a:spcPct val="0"/>
              </a:spcAft>
              <a:defRPr/>
            </a:pPr>
            <a:r>
              <a:rPr lang="it-IT" sz="2000" b="1" dirty="0">
                <a:latin typeface="Calibri" panose="020F0502020204030204" pitchFamily="34" charset="0"/>
              </a:rPr>
              <a:t>IL SOGGETTO EMITTENTE GARANTISCE AUTENTICITÀ ED INTEGRITÀ ATTRAVERSO UN </a:t>
            </a:r>
            <a:r>
              <a:rPr lang="it-IT" sz="2400" b="1" dirty="0">
                <a:latin typeface="Calibri" panose="020F0502020204030204" pitchFamily="34" charset="0"/>
              </a:rPr>
              <a:t>SISTEMA DI CONTROLLO DI GESTIONE</a:t>
            </a:r>
            <a:r>
              <a:rPr lang="it-IT" sz="2000" b="1" dirty="0">
                <a:latin typeface="Calibri" panose="020F0502020204030204" pitchFamily="34" charset="0"/>
              </a:rPr>
              <a:t> CHE ASSICURI IL COLLEGAMENTO  AFFIDABILE TRA FATTURA E OPERAZIONE IMPONIBILE IVA AD ESSA RIFERIBILE</a:t>
            </a:r>
            <a:endParaRPr kumimoji="0" lang="it-IT" sz="2000" b="1" i="0" u="none" strike="noStrike" kern="1200" cap="none" spc="0" normalizeH="0" baseline="0" noProof="0" dirty="0">
              <a:ln>
                <a:noFill/>
              </a:ln>
              <a:solidFill>
                <a:srgbClr val="000000"/>
              </a:solidFill>
              <a:effectLst/>
              <a:uLnTx/>
              <a:uFillTx/>
              <a:latin typeface="Calibri" panose="020F0502020204030204" pitchFamily="34" charset="0"/>
            </a:endParaRPr>
          </a:p>
        </p:txBody>
      </p:sp>
      <p:sp>
        <p:nvSpPr>
          <p:cNvPr id="13" name="Rettangolo 12"/>
          <p:cNvSpPr/>
          <p:nvPr/>
        </p:nvSpPr>
        <p:spPr>
          <a:xfrm>
            <a:off x="4683124" y="3048822"/>
            <a:ext cx="3744913" cy="2982861"/>
          </a:xfrm>
          <a:prstGeom prst="rect">
            <a:avLst/>
          </a:prstGeom>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anchor="ctr"/>
          <a:lstStyle/>
          <a:p>
            <a:pPr lvl="0" algn="just" fontAlgn="base">
              <a:spcBef>
                <a:spcPct val="0"/>
              </a:spcBef>
              <a:spcAft>
                <a:spcPct val="0"/>
              </a:spcAft>
            </a:pPr>
            <a:r>
              <a:rPr lang="it-IT" sz="2000" b="1" dirty="0">
                <a:solidFill>
                  <a:schemeClr val="tx1"/>
                </a:solidFill>
                <a:latin typeface="Calibri" panose="020F0502020204030204" pitchFamily="34" charset="0"/>
              </a:rPr>
              <a:t>IL SOGGETTO EMITTENTE GARANTISCE AUTENTICITÀ ED INTEGRITÀ DEI FLUSSI DI FATTURAZIONE  ELETTRONICA ATTRAVERSO LA </a:t>
            </a:r>
            <a:r>
              <a:rPr lang="it-IT" sz="2400" b="1" dirty="0">
                <a:solidFill>
                  <a:schemeClr val="tx1"/>
                </a:solidFill>
                <a:latin typeface="Calibri" panose="020F0502020204030204" pitchFamily="34" charset="0"/>
              </a:rPr>
              <a:t>FIRMA</a:t>
            </a:r>
            <a:r>
              <a:rPr lang="it-IT" sz="2000" b="1" dirty="0">
                <a:solidFill>
                  <a:schemeClr val="tx1"/>
                </a:solidFill>
                <a:latin typeface="Calibri" panose="020F0502020204030204" pitchFamily="34" charset="0"/>
              </a:rPr>
              <a:t> ELETTRONICA QUALIFICATA O </a:t>
            </a:r>
            <a:r>
              <a:rPr lang="it-IT" sz="2400" b="1" dirty="0">
                <a:solidFill>
                  <a:schemeClr val="tx1"/>
                </a:solidFill>
                <a:latin typeface="Calibri" panose="020F0502020204030204" pitchFamily="34" charset="0"/>
              </a:rPr>
              <a:t>DIGITALE</a:t>
            </a:r>
            <a:r>
              <a:rPr lang="it-IT" sz="2000" b="1" dirty="0">
                <a:solidFill>
                  <a:schemeClr val="tx1"/>
                </a:solidFill>
                <a:latin typeface="Calibri" panose="020F0502020204030204" pitchFamily="34" charset="0"/>
              </a:rPr>
              <a:t> DELL’EMITTENTE</a:t>
            </a:r>
            <a:endParaRPr kumimoji="0" lang="it-IT" sz="2000" b="1" i="0" u="none" strike="noStrike" kern="1200" cap="none" spc="0" normalizeH="0" baseline="0" noProof="0" dirty="0">
              <a:ln>
                <a:noFill/>
              </a:ln>
              <a:solidFill>
                <a:schemeClr val="tx1"/>
              </a:solidFill>
              <a:effectLst/>
              <a:uLnTx/>
              <a:uFillTx/>
              <a:latin typeface="Calibri" panose="020F0502020204030204" pitchFamily="34" charset="0"/>
            </a:endParaRPr>
          </a:p>
        </p:txBody>
      </p:sp>
      <p:sp>
        <p:nvSpPr>
          <p:cNvPr id="3" name="Freccia in giù 2"/>
          <p:cNvSpPr/>
          <p:nvPr/>
        </p:nvSpPr>
        <p:spPr>
          <a:xfrm>
            <a:off x="2343938" y="2642616"/>
            <a:ext cx="358775" cy="28733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4" name="Rettangolo 13"/>
          <p:cNvSpPr/>
          <p:nvPr/>
        </p:nvSpPr>
        <p:spPr>
          <a:xfrm>
            <a:off x="4683125" y="2016771"/>
            <a:ext cx="3744913" cy="506973"/>
          </a:xfrm>
          <a:prstGeom prst="rect">
            <a:avLst/>
          </a:prstGeom>
          <a:solidFill>
            <a:schemeClr val="bg2">
              <a:lumMod val="40000"/>
              <a:lumOff val="60000"/>
            </a:schemeClr>
          </a:solidFill>
          <a:ln/>
        </p:spPr>
        <p:style>
          <a:lnRef idx="2">
            <a:schemeClr val="dk1"/>
          </a:lnRef>
          <a:fillRef idx="1">
            <a:schemeClr val="lt1"/>
          </a:fillRef>
          <a:effectRef idx="0">
            <a:schemeClr val="dk1"/>
          </a:effectRef>
          <a:fontRef idx="minor">
            <a:schemeClr val="dk1"/>
          </a:fontRef>
        </p:style>
        <p:txBody>
          <a:bodyPr anchor="ctr"/>
          <a:lstStyle/>
          <a:p>
            <a:pPr lvl="0" algn="ctr" fontAlgn="base">
              <a:spcBef>
                <a:spcPct val="0"/>
              </a:spcBef>
              <a:spcAft>
                <a:spcPct val="0"/>
              </a:spcAft>
              <a:defRPr/>
            </a:pPr>
            <a:r>
              <a:rPr lang="it-IT" sz="2200" b="1" dirty="0">
                <a:solidFill>
                  <a:srgbClr val="000000"/>
                </a:solidFill>
                <a:latin typeface="Calibri" panose="020F0502020204030204" pitchFamily="34" charset="0"/>
              </a:rPr>
              <a:t>SCENARIO 2</a:t>
            </a:r>
          </a:p>
        </p:txBody>
      </p:sp>
      <p:sp>
        <p:nvSpPr>
          <p:cNvPr id="10"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sz="3200" b="1" dirty="0"/>
              <a:t>    </a:t>
            </a:r>
          </a:p>
          <a:p>
            <a:r>
              <a:rPr lang="it-IT" sz="3200" b="1" dirty="0">
                <a:latin typeface="Calibri" panose="020F0502020204030204" pitchFamily="34" charset="0"/>
              </a:rPr>
              <a:t>REQUISITI FATTURA ELETTRONICA</a:t>
            </a:r>
          </a:p>
          <a:p>
            <a:endParaRPr lang="it-IT" sz="3200" b="1" dirty="0">
              <a:latin typeface="Calibri" panose="020F0502020204030204" pitchFamily="34" charset="0"/>
            </a:endParaRPr>
          </a:p>
        </p:txBody>
      </p:sp>
      <p:sp>
        <p:nvSpPr>
          <p:cNvPr id="16" name="Freccia in giù 15"/>
          <p:cNvSpPr/>
          <p:nvPr/>
        </p:nvSpPr>
        <p:spPr>
          <a:xfrm>
            <a:off x="6376192" y="2642616"/>
            <a:ext cx="358775" cy="28733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2" name="Rettangolo 11"/>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101 dispensa</a:t>
            </a:r>
          </a:p>
        </p:txBody>
      </p:sp>
    </p:spTree>
    <p:extLst>
      <p:ext uri="{BB962C8B-B14F-4D97-AF65-F5344CB8AC3E}">
        <p14:creationId xmlns:p14="http://schemas.microsoft.com/office/powerpoint/2010/main" val="945502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4787" name="Rectangle 3"/>
          <p:cNvSpPr>
            <a:spLocks noGrp="1" noChangeArrowheads="1"/>
          </p:cNvSpPr>
          <p:nvPr>
            <p:ph idx="1"/>
          </p:nvPr>
        </p:nvSpPr>
        <p:spPr>
          <a:xfrm>
            <a:off x="755650" y="2075636"/>
            <a:ext cx="7632700" cy="3837974"/>
          </a:xfrm>
          <a:solidFill>
            <a:schemeClr val="bg2">
              <a:lumMod val="40000"/>
              <a:lumOff val="60000"/>
            </a:schemeClr>
          </a:solidFill>
          <a:ln>
            <a:solidFill>
              <a:schemeClr val="accent2">
                <a:lumMod val="75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indent="0">
              <a:buNone/>
              <a:defRPr/>
            </a:pPr>
            <a:endParaRPr lang="it-IT" sz="2000" b="1" dirty="0">
              <a:solidFill>
                <a:schemeClr val="tx1"/>
              </a:solidFill>
              <a:latin typeface="Calibri" pitchFamily="34" charset="0"/>
            </a:endParaRPr>
          </a:p>
          <a:p>
            <a:pPr marL="0" indent="0" algn="just">
              <a:buNone/>
              <a:defRPr/>
            </a:pPr>
            <a:r>
              <a:rPr lang="it-IT" sz="2000" b="1" dirty="0">
                <a:solidFill>
                  <a:schemeClr val="tx1"/>
                </a:solidFill>
                <a:latin typeface="Calibri" pitchFamily="34" charset="0"/>
              </a:rPr>
              <a:t>DEFINISCE: </a:t>
            </a:r>
          </a:p>
          <a:p>
            <a:pPr marL="285750" indent="-285750" algn="just">
              <a:buFont typeface="Arial" panose="020B0604020202020204" pitchFamily="34" charset="0"/>
              <a:buChar char="•"/>
              <a:defRPr/>
            </a:pPr>
            <a:r>
              <a:rPr lang="it-IT" sz="2000" b="1" dirty="0">
                <a:solidFill>
                  <a:schemeClr val="tx1"/>
                </a:solidFill>
                <a:latin typeface="Calibri" pitchFamily="34" charset="0"/>
              </a:rPr>
              <a:t>REQUISITI FATTURA ELETTRONICA</a:t>
            </a:r>
          </a:p>
          <a:p>
            <a:pPr marL="285750" indent="-285750" algn="just">
              <a:buFont typeface="Arial" panose="020B0604020202020204" pitchFamily="34" charset="0"/>
              <a:buChar char="•"/>
              <a:defRPr/>
            </a:pPr>
            <a:r>
              <a:rPr lang="it-IT" sz="2000" b="1" dirty="0">
                <a:solidFill>
                  <a:schemeClr val="tx1"/>
                </a:solidFill>
                <a:latin typeface="Calibri" pitchFamily="34" charset="0"/>
              </a:rPr>
              <a:t>MODALITÀ CHE GARANTISCONO I REQUISITI DELLA FATTURA ELETTRONICA</a:t>
            </a:r>
          </a:p>
          <a:p>
            <a:pPr marL="285750" indent="-285750" algn="just">
              <a:buFont typeface="Arial" panose="020B0604020202020204" pitchFamily="34" charset="0"/>
              <a:buChar char="•"/>
              <a:defRPr/>
            </a:pPr>
            <a:endParaRPr lang="it-IT" sz="1600" b="1" dirty="0">
              <a:solidFill>
                <a:schemeClr val="tx1"/>
              </a:solidFill>
              <a:latin typeface="Calibri" pitchFamily="34" charset="0"/>
            </a:endParaRPr>
          </a:p>
          <a:p>
            <a:pPr marL="0" indent="0" algn="just">
              <a:buNone/>
              <a:defRPr/>
            </a:pPr>
            <a:r>
              <a:rPr lang="it-IT" sz="2000" b="1" dirty="0">
                <a:solidFill>
                  <a:schemeClr val="tx1"/>
                </a:solidFill>
                <a:latin typeface="Calibri" pitchFamily="34" charset="0"/>
              </a:rPr>
              <a:t>N.B.: LA CIRCOLARE SOSTIENE L’IMPORTANZA DEL CONTROLLO DI GESTIONE PER GARANTIRE I REQUISITI DELLA FATTURAZIONE ELETTRONICA  E RIMETTE AL SOGGETTO EMITTENTE L’UTILIZZO DELLA TECNOLOGIA RITENUTA PIÙ IDONEA A GARANTIRE I REQUISITI DI AUTENTICITÀ E INTEGRITÀ</a:t>
            </a:r>
          </a:p>
          <a:p>
            <a:pPr algn="just" eaLnBrk="1" hangingPunct="1">
              <a:spcBef>
                <a:spcPct val="0"/>
              </a:spcBef>
            </a:pPr>
            <a:endParaRPr lang="it-IT" altLang="it-IT" sz="2000" b="1" kern="1200" dirty="0">
              <a:solidFill>
                <a:srgbClr val="000000"/>
              </a:solidFill>
              <a:latin typeface="Calibri" pitchFamily="34" charset="0"/>
            </a:endParaRPr>
          </a:p>
        </p:txBody>
      </p:sp>
      <p:sp>
        <p:nvSpPr>
          <p:cNvPr id="6"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it-IT" sz="3200" b="1" dirty="0">
                <a:latin typeface="Calibri" pitchFamily="34" charset="0"/>
              </a:rPr>
              <a:t>CIRCOLARE 18/E/2014</a:t>
            </a:r>
          </a:p>
        </p:txBody>
      </p:sp>
      <p:sp>
        <p:nvSpPr>
          <p:cNvPr id="5" name="Rettangolo 4"/>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102 dispensa</a:t>
            </a:r>
          </a:p>
        </p:txBody>
      </p:sp>
    </p:spTree>
    <p:extLst>
      <p:ext uri="{BB962C8B-B14F-4D97-AF65-F5344CB8AC3E}">
        <p14:creationId xmlns:p14="http://schemas.microsoft.com/office/powerpoint/2010/main" val="541306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4787" name="Rectangle 3"/>
          <p:cNvSpPr>
            <a:spLocks noGrp="1" noChangeArrowheads="1"/>
          </p:cNvSpPr>
          <p:nvPr>
            <p:ph idx="1"/>
          </p:nvPr>
        </p:nvSpPr>
        <p:spPr>
          <a:xfrm>
            <a:off x="610997" y="2024837"/>
            <a:ext cx="7922006" cy="3837974"/>
          </a:xfrm>
          <a:solidFill>
            <a:schemeClr val="bg2">
              <a:lumMod val="40000"/>
              <a:lumOff val="60000"/>
            </a:schemeClr>
          </a:solidFill>
          <a:ln>
            <a:solidFill>
              <a:schemeClr val="accent2">
                <a:lumMod val="75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indent="0" algn="just">
              <a:buNone/>
            </a:pPr>
            <a:r>
              <a:rPr lang="it-IT" sz="2000" b="1" dirty="0">
                <a:solidFill>
                  <a:schemeClr val="tx1"/>
                </a:solidFill>
                <a:latin typeface="Calibri" panose="020F0502020204030204" pitchFamily="34" charset="0"/>
              </a:rPr>
              <a:t>INTRODUCE TRASMISSIONE TELEMATICA OPERAZIONI IVA E ATTIVAZIONE SU BASE VOLONTARIA DELLA FEB2B</a:t>
            </a:r>
          </a:p>
          <a:p>
            <a:pPr marL="0" indent="0" algn="just">
              <a:buNone/>
            </a:pPr>
            <a:r>
              <a:rPr lang="it-IT" sz="2000" b="1" dirty="0">
                <a:solidFill>
                  <a:schemeClr val="tx1"/>
                </a:solidFill>
                <a:latin typeface="Calibri" panose="020F0502020204030204" pitchFamily="34" charset="0"/>
              </a:rPr>
              <a:t>NOVITÀ INTRODOTTE:</a:t>
            </a:r>
          </a:p>
          <a:p>
            <a:pPr marL="285750" indent="-285750" algn="just">
              <a:buFont typeface="Arial" panose="020B0604020202020204" pitchFamily="34" charset="0"/>
              <a:buChar char="•"/>
            </a:pPr>
            <a:r>
              <a:rPr lang="it-IT" sz="2000" b="1" dirty="0">
                <a:solidFill>
                  <a:schemeClr val="tx1"/>
                </a:solidFill>
                <a:latin typeface="Calibri" panose="020F0502020204030204" pitchFamily="34" charset="0"/>
              </a:rPr>
              <a:t>DAL 01.01.2017 SOGEI METTE A DISPOSIZIONE INFRASTRUTTURA GIÀ IN USO PER FATTURAZIONE ELETTRONICA P.A.</a:t>
            </a:r>
          </a:p>
          <a:p>
            <a:pPr marL="285750" indent="-285750" algn="just">
              <a:buFont typeface="Arial" panose="020B0604020202020204" pitchFamily="34" charset="0"/>
              <a:buChar char="•"/>
            </a:pPr>
            <a:r>
              <a:rPr lang="it-IT" sz="2000" b="1" dirty="0">
                <a:solidFill>
                  <a:schemeClr val="tx1"/>
                </a:solidFill>
                <a:latin typeface="Calibri" panose="020F0502020204030204" pitchFamily="34" charset="0"/>
              </a:rPr>
              <a:t>UTILIZZO STANDARD XMLPA 1.2 SIA PER LE PUBBLICHE AMMINISTRAZIONI CHE PER IL B2B</a:t>
            </a:r>
          </a:p>
          <a:p>
            <a:pPr marL="285750" indent="-285750" algn="just">
              <a:buFont typeface="Arial" panose="020B0604020202020204" pitchFamily="34" charset="0"/>
              <a:buChar char="•"/>
            </a:pPr>
            <a:r>
              <a:rPr lang="it-IT" sz="2000" b="1" dirty="0">
                <a:solidFill>
                  <a:schemeClr val="tx1"/>
                </a:solidFill>
                <a:latin typeface="Calibri" panose="020F0502020204030204" pitchFamily="34" charset="0"/>
              </a:rPr>
              <a:t>CONFERMA VALIDITÀ DETTAMI DI PROCESSO EVIDENZIATI NELLA CIRCOLARE 18/E/2014</a:t>
            </a:r>
          </a:p>
          <a:p>
            <a:pPr marL="285750" indent="-285750" algn="just">
              <a:buFont typeface="Arial" panose="020B0604020202020204" pitchFamily="34" charset="0"/>
              <a:buChar char="•"/>
            </a:pPr>
            <a:r>
              <a:rPr lang="it-IT" sz="2000" b="1" dirty="0">
                <a:solidFill>
                  <a:schemeClr val="tx1"/>
                </a:solidFill>
                <a:latin typeface="Calibri" panose="020F0502020204030204" pitchFamily="34" charset="0"/>
              </a:rPr>
              <a:t>SISTEMA DI INCENTIVI PER SOGGETTI CHE ADOTTERANNO FEB2B A PARTIRE DAL 01.01.2017</a:t>
            </a:r>
            <a:endParaRPr lang="it-IT" sz="1600" b="1" dirty="0">
              <a:latin typeface="Calibri" panose="020F0502020204030204" pitchFamily="34" charset="0"/>
            </a:endParaRPr>
          </a:p>
        </p:txBody>
      </p:sp>
      <p:sp>
        <p:nvSpPr>
          <p:cNvPr id="6"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it-IT" sz="3200" b="1" dirty="0">
                <a:latin typeface="Calibri" pitchFamily="34" charset="0"/>
              </a:rPr>
              <a:t>D.LGS. 127/2015 </a:t>
            </a:r>
          </a:p>
        </p:txBody>
      </p:sp>
      <p:sp>
        <p:nvSpPr>
          <p:cNvPr id="5" name="Rettangolo 4"/>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102 dispensa</a:t>
            </a:r>
          </a:p>
        </p:txBody>
      </p:sp>
    </p:spTree>
    <p:extLst>
      <p:ext uri="{BB962C8B-B14F-4D97-AF65-F5344CB8AC3E}">
        <p14:creationId xmlns:p14="http://schemas.microsoft.com/office/powerpoint/2010/main" val="365791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1" y="318783"/>
            <a:ext cx="8229600" cy="1451294"/>
          </a:xfrm>
        </p:spPr>
        <p:txBody>
          <a:bodyPr/>
          <a:lstStyle/>
          <a:p>
            <a:r>
              <a:rPr lang="it-IT" sz="2800" b="1" dirty="0"/>
              <a:t>Cosa cambia dal 1° gennaio 2017? Nuovi adempimenti fiscali, incentivi e nuove opportunità da cogliere</a:t>
            </a:r>
            <a:endParaRPr lang="en-US" sz="2800" b="1" dirty="0"/>
          </a:p>
        </p:txBody>
      </p:sp>
      <p:grpSp>
        <p:nvGrpSpPr>
          <p:cNvPr id="37" name="Group 36"/>
          <p:cNvGrpSpPr/>
          <p:nvPr/>
        </p:nvGrpSpPr>
        <p:grpSpPr>
          <a:xfrm>
            <a:off x="570458" y="2139262"/>
            <a:ext cx="6414307" cy="3967923"/>
            <a:chOff x="489827" y="-101743"/>
            <a:chExt cx="8153400" cy="4648200"/>
          </a:xfrm>
        </p:grpSpPr>
        <p:sp>
          <p:nvSpPr>
            <p:cNvPr id="7" name="Rectangle 6"/>
            <p:cNvSpPr/>
            <p:nvPr/>
          </p:nvSpPr>
          <p:spPr>
            <a:xfrm>
              <a:off x="489827" y="-101743"/>
              <a:ext cx="8153400" cy="4648200"/>
            </a:xfrm>
            <a:prstGeom prst="rect">
              <a:avLst/>
            </a:prstGeom>
            <a:solidFill>
              <a:schemeClr val="bg1">
                <a:lumMod val="8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extBox 16"/>
            <p:cNvSpPr txBox="1"/>
            <p:nvPr/>
          </p:nvSpPr>
          <p:spPr>
            <a:xfrm>
              <a:off x="764226" y="249534"/>
              <a:ext cx="7650401" cy="4093720"/>
            </a:xfrm>
            <a:prstGeom prst="rect">
              <a:avLst/>
            </a:prstGeom>
            <a:noFill/>
          </p:spPr>
          <p:txBody>
            <a:bodyPr wrap="square" rtlCol="0">
              <a:spAutoFit/>
            </a:bodyPr>
            <a:lstStyle/>
            <a:p>
              <a:pPr algn="just"/>
              <a:r>
                <a:rPr lang="it-IT" sz="1650" dirty="0">
                  <a:solidFill>
                    <a:schemeClr val="tx1">
                      <a:lumMod val="85000"/>
                      <a:lumOff val="15000"/>
                    </a:schemeClr>
                  </a:solidFill>
                  <a:latin typeface="Arial" pitchFamily="34" charset="0"/>
                  <a:cs typeface="Arial" pitchFamily="34" charset="0"/>
                </a:rPr>
                <a:t>A partire dal </a:t>
              </a:r>
              <a:r>
                <a:rPr lang="it-IT" sz="1650" b="1" dirty="0">
                  <a:solidFill>
                    <a:schemeClr val="tx1">
                      <a:lumMod val="85000"/>
                      <a:lumOff val="15000"/>
                    </a:schemeClr>
                  </a:solidFill>
                  <a:latin typeface="Arial" pitchFamily="34" charset="0"/>
                  <a:cs typeface="Arial" pitchFamily="34" charset="0"/>
                </a:rPr>
                <a:t>1° gennaio 2017</a:t>
              </a:r>
              <a:r>
                <a:rPr lang="it-IT" sz="1650" dirty="0">
                  <a:solidFill>
                    <a:schemeClr val="tx1">
                      <a:lumMod val="85000"/>
                      <a:lumOff val="15000"/>
                    </a:schemeClr>
                  </a:solidFill>
                  <a:latin typeface="Arial" pitchFamily="34" charset="0"/>
                  <a:cs typeface="Arial" pitchFamily="34" charset="0"/>
                </a:rPr>
                <a:t> entrano in vigore in Italia il </a:t>
              </a:r>
              <a:r>
                <a:rPr lang="it-IT" sz="1650" b="1" dirty="0" err="1">
                  <a:solidFill>
                    <a:schemeClr val="tx1">
                      <a:lumMod val="85000"/>
                      <a:lumOff val="15000"/>
                    </a:schemeClr>
                  </a:solidFill>
                  <a:latin typeface="Arial" pitchFamily="34" charset="0"/>
                  <a:cs typeface="Arial" pitchFamily="34" charset="0"/>
                </a:rPr>
                <a:t>D.Lgs.</a:t>
              </a:r>
              <a:r>
                <a:rPr lang="it-IT" sz="1650" b="1" dirty="0">
                  <a:solidFill>
                    <a:schemeClr val="tx1">
                      <a:lumMod val="85000"/>
                      <a:lumOff val="15000"/>
                    </a:schemeClr>
                  </a:solidFill>
                  <a:latin typeface="Arial" pitchFamily="34" charset="0"/>
                  <a:cs typeface="Arial" pitchFamily="34" charset="0"/>
                </a:rPr>
                <a:t> 127/2015 </a:t>
              </a:r>
              <a:r>
                <a:rPr lang="it-IT" sz="1650" dirty="0">
                  <a:solidFill>
                    <a:schemeClr val="tx1">
                      <a:lumMod val="85000"/>
                      <a:lumOff val="15000"/>
                    </a:schemeClr>
                  </a:solidFill>
                  <a:latin typeface="Arial" pitchFamily="34" charset="0"/>
                  <a:cs typeface="Arial" pitchFamily="34" charset="0"/>
                </a:rPr>
                <a:t>e il </a:t>
              </a:r>
              <a:r>
                <a:rPr lang="it-IT" sz="1650" b="1" dirty="0">
                  <a:solidFill>
                    <a:schemeClr val="tx1">
                      <a:lumMod val="85000"/>
                      <a:lumOff val="15000"/>
                    </a:schemeClr>
                  </a:solidFill>
                  <a:latin typeface="Arial" pitchFamily="34" charset="0"/>
                  <a:cs typeface="Arial" pitchFamily="34" charset="0"/>
                </a:rPr>
                <a:t>D.L. 193/2016</a:t>
              </a:r>
              <a:r>
                <a:rPr lang="it-IT" sz="1650" dirty="0">
                  <a:solidFill>
                    <a:schemeClr val="tx1">
                      <a:lumMod val="85000"/>
                      <a:lumOff val="15000"/>
                    </a:schemeClr>
                  </a:solidFill>
                  <a:latin typeface="Arial" pitchFamily="34" charset="0"/>
                  <a:cs typeface="Arial" pitchFamily="34" charset="0"/>
                </a:rPr>
                <a:t>. </a:t>
              </a:r>
            </a:p>
            <a:p>
              <a:pPr algn="just"/>
              <a:endParaRPr lang="it-IT" sz="1650" dirty="0">
                <a:solidFill>
                  <a:schemeClr val="tx1">
                    <a:lumMod val="85000"/>
                    <a:lumOff val="15000"/>
                  </a:schemeClr>
                </a:solidFill>
                <a:latin typeface="Arial" pitchFamily="34" charset="0"/>
                <a:cs typeface="Arial" pitchFamily="34" charset="0"/>
              </a:endParaRPr>
            </a:p>
            <a:p>
              <a:pPr algn="just"/>
              <a:r>
                <a:rPr lang="it-IT" sz="1650" dirty="0">
                  <a:solidFill>
                    <a:schemeClr val="tx1">
                      <a:lumMod val="85000"/>
                      <a:lumOff val="15000"/>
                    </a:schemeClr>
                  </a:solidFill>
                  <a:latin typeface="Arial" pitchFamily="34" charset="0"/>
                  <a:cs typeface="Arial" pitchFamily="34" charset="0"/>
                </a:rPr>
                <a:t>Si tratta di due normative correlate che coinvolgeranno la </a:t>
              </a:r>
              <a:r>
                <a:rPr lang="it-IT" sz="1650" b="1" dirty="0">
                  <a:solidFill>
                    <a:schemeClr val="tx1">
                      <a:lumMod val="85000"/>
                      <a:lumOff val="15000"/>
                    </a:schemeClr>
                  </a:solidFill>
                  <a:latin typeface="Arial" pitchFamily="34" charset="0"/>
                  <a:cs typeface="Arial" pitchFamily="34" charset="0"/>
                </a:rPr>
                <a:t>totalità delle imprese </a:t>
              </a:r>
              <a:r>
                <a:rPr lang="it-IT" sz="1650" dirty="0">
                  <a:solidFill>
                    <a:schemeClr val="tx1">
                      <a:lumMod val="85000"/>
                      <a:lumOff val="15000"/>
                    </a:schemeClr>
                  </a:solidFill>
                  <a:latin typeface="Arial" pitchFamily="34" charset="0"/>
                  <a:cs typeface="Arial" pitchFamily="34" charset="0"/>
                </a:rPr>
                <a:t>nell’ambito della trasmissione telematica dei dati delle fatture attive e passive oltre che delle bollette doganali e delle liquidazioni iva periodiche.</a:t>
              </a:r>
            </a:p>
            <a:p>
              <a:pPr algn="just"/>
              <a:endParaRPr lang="it-IT" sz="1650" dirty="0">
                <a:solidFill>
                  <a:schemeClr val="tx1">
                    <a:lumMod val="85000"/>
                    <a:lumOff val="15000"/>
                  </a:schemeClr>
                </a:solidFill>
                <a:latin typeface="Arial" pitchFamily="34" charset="0"/>
                <a:cs typeface="Arial" pitchFamily="34" charset="0"/>
              </a:endParaRPr>
            </a:p>
            <a:p>
              <a:pPr algn="just"/>
              <a:r>
                <a:rPr lang="it-IT" sz="1650" dirty="0">
                  <a:solidFill>
                    <a:schemeClr val="tx1">
                      <a:lumMod val="85000"/>
                      <a:lumOff val="15000"/>
                    </a:schemeClr>
                  </a:solidFill>
                  <a:latin typeface="Arial" pitchFamily="34" charset="0"/>
                  <a:cs typeface="Arial" pitchFamily="34" charset="0"/>
                </a:rPr>
                <a:t>Entrambi i provvedimenti sono accomunati dalle </a:t>
              </a:r>
              <a:r>
                <a:rPr lang="it-IT" sz="1650" b="1" dirty="0">
                  <a:solidFill>
                    <a:schemeClr val="tx1">
                      <a:lumMod val="85000"/>
                      <a:lumOff val="15000"/>
                    </a:schemeClr>
                  </a:solidFill>
                  <a:latin typeface="Arial" pitchFamily="34" charset="0"/>
                  <a:cs typeface="Arial" pitchFamily="34" charset="0"/>
                </a:rPr>
                <a:t>stesse regole tecniche</a:t>
              </a:r>
              <a:r>
                <a:rPr lang="it-IT" sz="1650" dirty="0">
                  <a:solidFill>
                    <a:schemeClr val="tx1">
                      <a:lumMod val="85000"/>
                      <a:lumOff val="15000"/>
                    </a:schemeClr>
                  </a:solidFill>
                  <a:latin typeface="Arial" pitchFamily="34" charset="0"/>
                  <a:cs typeface="Arial" pitchFamily="34" charset="0"/>
                </a:rPr>
                <a:t> di riferimento emanate con il </a:t>
              </a:r>
              <a:r>
                <a:rPr lang="it-IT" sz="1650" b="1" dirty="0">
                  <a:solidFill>
                    <a:schemeClr val="tx1">
                      <a:lumMod val="85000"/>
                      <a:lumOff val="15000"/>
                    </a:schemeClr>
                  </a:solidFill>
                  <a:latin typeface="Arial" pitchFamily="34" charset="0"/>
                  <a:cs typeface="Arial" pitchFamily="34" charset="0"/>
                </a:rPr>
                <a:t>Provvedimento</a:t>
              </a:r>
              <a:r>
                <a:rPr lang="it-IT" sz="1650" dirty="0">
                  <a:solidFill>
                    <a:schemeClr val="tx1">
                      <a:lumMod val="85000"/>
                      <a:lumOff val="15000"/>
                    </a:schemeClr>
                  </a:solidFill>
                  <a:latin typeface="Arial" pitchFamily="34" charset="0"/>
                  <a:cs typeface="Arial" pitchFamily="34" charset="0"/>
                </a:rPr>
                <a:t> dell’Agenzia delle Entrate del 28 ottobre 2016.</a:t>
              </a:r>
            </a:p>
          </p:txBody>
        </p:sp>
      </p:grpSp>
      <p:sp>
        <p:nvSpPr>
          <p:cNvPr id="41" name="Oval 8"/>
          <p:cNvSpPr/>
          <p:nvPr/>
        </p:nvSpPr>
        <p:spPr>
          <a:xfrm>
            <a:off x="7258750" y="3200340"/>
            <a:ext cx="1154066" cy="115406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2" name="TextBox 4"/>
          <p:cNvSpPr txBox="1"/>
          <p:nvPr/>
        </p:nvSpPr>
        <p:spPr>
          <a:xfrm>
            <a:off x="7321303" y="3479374"/>
            <a:ext cx="1046024" cy="584904"/>
          </a:xfrm>
          <a:prstGeom prst="rect">
            <a:avLst/>
          </a:prstGeom>
          <a:noFill/>
        </p:spPr>
        <p:txBody>
          <a:bodyPr wrap="square" rtlCol="0">
            <a:spAutoFit/>
          </a:bodyPr>
          <a:lstStyle/>
          <a:p>
            <a:pPr algn="ctr"/>
            <a:r>
              <a:rPr lang="en-US" sz="2401" b="1" baseline="3000" dirty="0" err="1">
                <a:solidFill>
                  <a:schemeClr val="bg1"/>
                </a:solidFill>
                <a:latin typeface="Arial" pitchFamily="34" charset="0"/>
                <a:cs typeface="Arial" pitchFamily="34" charset="0"/>
              </a:rPr>
              <a:t>D.Lgs</a:t>
            </a:r>
            <a:r>
              <a:rPr lang="en-US" sz="2401" b="1" baseline="3000" dirty="0">
                <a:solidFill>
                  <a:schemeClr val="bg1"/>
                </a:solidFill>
                <a:latin typeface="Arial" pitchFamily="34" charset="0"/>
                <a:cs typeface="Arial" pitchFamily="34" charset="0"/>
              </a:rPr>
              <a:t>.</a:t>
            </a:r>
          </a:p>
          <a:p>
            <a:pPr algn="ctr"/>
            <a:r>
              <a:rPr lang="en-US" sz="2401" b="1" baseline="3000" dirty="0">
                <a:solidFill>
                  <a:schemeClr val="bg1"/>
                </a:solidFill>
                <a:latin typeface="Arial" pitchFamily="34" charset="0"/>
                <a:cs typeface="Arial" pitchFamily="34" charset="0"/>
              </a:rPr>
              <a:t>193/2016</a:t>
            </a:r>
          </a:p>
        </p:txBody>
      </p:sp>
      <p:sp>
        <p:nvSpPr>
          <p:cNvPr id="43" name="Oval 8"/>
          <p:cNvSpPr/>
          <p:nvPr/>
        </p:nvSpPr>
        <p:spPr>
          <a:xfrm>
            <a:off x="7258750" y="4402295"/>
            <a:ext cx="1154066" cy="1154066"/>
          </a:xfrm>
          <a:prstGeom prst="ellipse">
            <a:avLst/>
          </a:prstGeom>
          <a:solidFill>
            <a:srgbClr val="235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4" name="TextBox 4"/>
          <p:cNvSpPr txBox="1"/>
          <p:nvPr/>
        </p:nvSpPr>
        <p:spPr>
          <a:xfrm>
            <a:off x="7321303" y="4452123"/>
            <a:ext cx="1046024" cy="1077474"/>
          </a:xfrm>
          <a:prstGeom prst="rect">
            <a:avLst/>
          </a:prstGeom>
          <a:noFill/>
        </p:spPr>
        <p:txBody>
          <a:bodyPr wrap="square" rtlCol="0">
            <a:spAutoFit/>
          </a:bodyPr>
          <a:lstStyle/>
          <a:p>
            <a:pPr algn="ctr"/>
            <a:r>
              <a:rPr lang="en-US" sz="2401" b="1" baseline="3000" dirty="0" err="1">
                <a:solidFill>
                  <a:schemeClr val="bg1"/>
                </a:solidFill>
                <a:latin typeface="Arial" pitchFamily="34" charset="0"/>
                <a:cs typeface="Arial" pitchFamily="34" charset="0"/>
              </a:rPr>
              <a:t>Provv</a:t>
            </a:r>
            <a:r>
              <a:rPr lang="en-US" sz="2401" b="1" baseline="3000" dirty="0">
                <a:solidFill>
                  <a:schemeClr val="bg1"/>
                </a:solidFill>
                <a:latin typeface="Arial" pitchFamily="34" charset="0"/>
                <a:cs typeface="Arial" pitchFamily="34" charset="0"/>
              </a:rPr>
              <a:t>.</a:t>
            </a:r>
          </a:p>
          <a:p>
            <a:pPr algn="ctr"/>
            <a:r>
              <a:rPr lang="en-US" sz="2401" b="1" baseline="3000" dirty="0" err="1">
                <a:solidFill>
                  <a:schemeClr val="bg1"/>
                </a:solidFill>
                <a:latin typeface="Arial" pitchFamily="34" charset="0"/>
                <a:cs typeface="Arial" pitchFamily="34" charset="0"/>
              </a:rPr>
              <a:t>A.d.E</a:t>
            </a:r>
            <a:r>
              <a:rPr lang="en-US" sz="2401" b="1" baseline="3000" dirty="0">
                <a:solidFill>
                  <a:schemeClr val="bg1"/>
                </a:solidFill>
                <a:latin typeface="Arial" pitchFamily="34" charset="0"/>
                <a:cs typeface="Arial" pitchFamily="34" charset="0"/>
              </a:rPr>
              <a:t>.</a:t>
            </a:r>
          </a:p>
          <a:p>
            <a:pPr algn="ctr"/>
            <a:r>
              <a:rPr lang="en-US" sz="2401" b="1" baseline="3000" dirty="0">
                <a:solidFill>
                  <a:schemeClr val="bg1"/>
                </a:solidFill>
                <a:latin typeface="Arial" pitchFamily="34" charset="0"/>
                <a:cs typeface="Arial" pitchFamily="34" charset="0"/>
              </a:rPr>
              <a:t>182070</a:t>
            </a:r>
          </a:p>
          <a:p>
            <a:pPr algn="ctr"/>
            <a:r>
              <a:rPr lang="en-US" sz="2401" b="1" baseline="3000" dirty="0">
                <a:solidFill>
                  <a:schemeClr val="bg1"/>
                </a:solidFill>
                <a:latin typeface="Arial" pitchFamily="34" charset="0"/>
                <a:cs typeface="Arial" pitchFamily="34" charset="0"/>
              </a:rPr>
              <a:t>182017</a:t>
            </a:r>
          </a:p>
        </p:txBody>
      </p:sp>
      <p:sp>
        <p:nvSpPr>
          <p:cNvPr id="45" name="Oval 8"/>
          <p:cNvSpPr/>
          <p:nvPr/>
        </p:nvSpPr>
        <p:spPr>
          <a:xfrm>
            <a:off x="7258750" y="1998386"/>
            <a:ext cx="1154066" cy="115406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6" name="TextBox 4"/>
          <p:cNvSpPr txBox="1"/>
          <p:nvPr/>
        </p:nvSpPr>
        <p:spPr>
          <a:xfrm>
            <a:off x="7321303" y="2277419"/>
            <a:ext cx="1046024" cy="584904"/>
          </a:xfrm>
          <a:prstGeom prst="rect">
            <a:avLst/>
          </a:prstGeom>
          <a:noFill/>
        </p:spPr>
        <p:txBody>
          <a:bodyPr wrap="square" rtlCol="0">
            <a:spAutoFit/>
          </a:bodyPr>
          <a:lstStyle/>
          <a:p>
            <a:pPr algn="ctr"/>
            <a:r>
              <a:rPr lang="en-US" sz="2401" b="1" baseline="3000" dirty="0" err="1">
                <a:solidFill>
                  <a:schemeClr val="bg1"/>
                </a:solidFill>
                <a:latin typeface="Arial" pitchFamily="34" charset="0"/>
                <a:cs typeface="Arial" pitchFamily="34" charset="0"/>
              </a:rPr>
              <a:t>D.Lgs</a:t>
            </a:r>
            <a:r>
              <a:rPr lang="en-US" sz="2401" b="1" baseline="3000" dirty="0">
                <a:solidFill>
                  <a:schemeClr val="bg1"/>
                </a:solidFill>
                <a:latin typeface="Arial" pitchFamily="34" charset="0"/>
                <a:cs typeface="Arial" pitchFamily="34" charset="0"/>
              </a:rPr>
              <a:t>.</a:t>
            </a:r>
          </a:p>
          <a:p>
            <a:pPr algn="ctr"/>
            <a:r>
              <a:rPr lang="en-US" sz="2401" b="1" baseline="3000" dirty="0">
                <a:solidFill>
                  <a:schemeClr val="bg1"/>
                </a:solidFill>
                <a:latin typeface="Arial" pitchFamily="34" charset="0"/>
                <a:cs typeface="Arial" pitchFamily="34" charset="0"/>
              </a:rPr>
              <a:t>127/2015</a:t>
            </a:r>
          </a:p>
        </p:txBody>
      </p:sp>
    </p:spTree>
    <p:extLst>
      <p:ext uri="{BB962C8B-B14F-4D97-AF65-F5344CB8AC3E}">
        <p14:creationId xmlns:p14="http://schemas.microsoft.com/office/powerpoint/2010/main" val="2612338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1" y="351166"/>
            <a:ext cx="8229600" cy="1495966"/>
          </a:xfrm>
        </p:spPr>
        <p:txBody>
          <a:bodyPr/>
          <a:lstStyle/>
          <a:p>
            <a:r>
              <a:rPr lang="it-IT" sz="2800" b="1" dirty="0"/>
              <a:t>Cosa cambia dal 1° gennaio 2017? Nuovi adempimenti fiscali, incentivi e nuove opportunità da cogliere</a:t>
            </a:r>
            <a:endParaRPr lang="en-US" sz="2800" b="1" dirty="0"/>
          </a:p>
        </p:txBody>
      </p:sp>
      <p:grpSp>
        <p:nvGrpSpPr>
          <p:cNvPr id="37" name="Group 36"/>
          <p:cNvGrpSpPr/>
          <p:nvPr/>
        </p:nvGrpSpPr>
        <p:grpSpPr>
          <a:xfrm>
            <a:off x="570458" y="2139262"/>
            <a:ext cx="6414307" cy="3276223"/>
            <a:chOff x="489827" y="-101743"/>
            <a:chExt cx="8153400" cy="4648200"/>
          </a:xfrm>
        </p:grpSpPr>
        <p:sp>
          <p:nvSpPr>
            <p:cNvPr id="7" name="Rectangle 6"/>
            <p:cNvSpPr/>
            <p:nvPr/>
          </p:nvSpPr>
          <p:spPr>
            <a:xfrm>
              <a:off x="489827" y="-101743"/>
              <a:ext cx="8153400" cy="4648200"/>
            </a:xfrm>
            <a:prstGeom prst="rect">
              <a:avLst/>
            </a:prstGeom>
            <a:solidFill>
              <a:schemeClr val="bg1">
                <a:lumMod val="8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extBox 16"/>
            <p:cNvSpPr txBox="1"/>
            <p:nvPr/>
          </p:nvSpPr>
          <p:spPr>
            <a:xfrm>
              <a:off x="764226" y="249534"/>
              <a:ext cx="7650401" cy="4093720"/>
            </a:xfrm>
            <a:prstGeom prst="rect">
              <a:avLst/>
            </a:prstGeom>
            <a:noFill/>
          </p:spPr>
          <p:txBody>
            <a:bodyPr wrap="square" rtlCol="0">
              <a:spAutoFit/>
            </a:bodyPr>
            <a:lstStyle/>
            <a:p>
              <a:pPr lvl="3" algn="just"/>
              <a:r>
                <a:rPr lang="it-IT" sz="1650" dirty="0">
                  <a:solidFill>
                    <a:schemeClr val="tx1">
                      <a:lumMod val="85000"/>
                      <a:lumOff val="15000"/>
                    </a:schemeClr>
                  </a:solidFill>
                  <a:latin typeface="Arial" pitchFamily="34" charset="0"/>
                  <a:cs typeface="Arial" pitchFamily="34" charset="0"/>
                </a:rPr>
                <a:t>I contribuenti avranno </a:t>
              </a:r>
              <a:r>
                <a:rPr lang="it-IT" sz="1650" b="1" dirty="0">
                  <a:solidFill>
                    <a:schemeClr val="tx1">
                      <a:lumMod val="85000"/>
                      <a:lumOff val="15000"/>
                    </a:schemeClr>
                  </a:solidFill>
                  <a:latin typeface="Arial" pitchFamily="34" charset="0"/>
                  <a:cs typeface="Arial" pitchFamily="34" charset="0"/>
                </a:rPr>
                <a:t>tempo fino al 31 dicembre 2016</a:t>
              </a:r>
              <a:r>
                <a:rPr lang="it-IT" sz="1650" dirty="0">
                  <a:solidFill>
                    <a:schemeClr val="tx1">
                      <a:lumMod val="85000"/>
                      <a:lumOff val="15000"/>
                    </a:schemeClr>
                  </a:solidFill>
                  <a:latin typeface="Arial" pitchFamily="34" charset="0"/>
                  <a:cs typeface="Arial" pitchFamily="34" charset="0"/>
                </a:rPr>
                <a:t> per scegliere se esercitare l’opzione al </a:t>
              </a:r>
              <a:r>
                <a:rPr lang="it-IT" sz="1650" dirty="0" err="1">
                  <a:solidFill>
                    <a:schemeClr val="tx1">
                      <a:lumMod val="85000"/>
                      <a:lumOff val="15000"/>
                    </a:schemeClr>
                  </a:solidFill>
                  <a:latin typeface="Arial" pitchFamily="34" charset="0"/>
                  <a:cs typeface="Arial" pitchFamily="34" charset="0"/>
                </a:rPr>
                <a:t>D.Lgs.</a:t>
              </a:r>
              <a:r>
                <a:rPr lang="it-IT" sz="1650" dirty="0">
                  <a:solidFill>
                    <a:schemeClr val="tx1">
                      <a:lumMod val="85000"/>
                      <a:lumOff val="15000"/>
                    </a:schemeClr>
                  </a:solidFill>
                  <a:latin typeface="Arial" pitchFamily="34" charset="0"/>
                  <a:cs typeface="Arial" pitchFamily="34" charset="0"/>
                </a:rPr>
                <a:t> 127/2015 o adeguarsi alle previsioni del D.L. 193/2016.</a:t>
              </a:r>
            </a:p>
            <a:p>
              <a:pPr algn="just"/>
              <a:endParaRPr lang="it-IT" sz="1650" dirty="0">
                <a:solidFill>
                  <a:schemeClr val="tx1">
                    <a:lumMod val="85000"/>
                    <a:lumOff val="15000"/>
                  </a:schemeClr>
                </a:solidFill>
                <a:latin typeface="Arial" pitchFamily="34" charset="0"/>
                <a:cs typeface="Arial" pitchFamily="34" charset="0"/>
              </a:endParaRPr>
            </a:p>
            <a:p>
              <a:pPr algn="just"/>
              <a:r>
                <a:rPr lang="it-IT" sz="1650" dirty="0">
                  <a:solidFill>
                    <a:schemeClr val="tx1">
                      <a:lumMod val="85000"/>
                      <a:lumOff val="15000"/>
                    </a:schemeClr>
                  </a:solidFill>
                  <a:latin typeface="Arial" pitchFamily="34" charset="0"/>
                  <a:cs typeface="Arial" pitchFamily="34" charset="0"/>
                </a:rPr>
                <a:t>Si tratta apparentemente di due normative molto simili, ma nella sostanza </a:t>
              </a:r>
              <a:r>
                <a:rPr lang="it-IT" sz="1650" b="1" dirty="0">
                  <a:solidFill>
                    <a:schemeClr val="tx1">
                      <a:lumMod val="85000"/>
                      <a:lumOff val="15000"/>
                    </a:schemeClr>
                  </a:solidFill>
                  <a:latin typeface="Arial" pitchFamily="34" charset="0"/>
                  <a:cs typeface="Arial" pitchFamily="34" charset="0"/>
                </a:rPr>
                <a:t>le differenze che le contraddistinguono sono alquanto rilevanti per le imprese.</a:t>
              </a:r>
            </a:p>
            <a:p>
              <a:pPr algn="just"/>
              <a:r>
                <a:rPr lang="it-IT" sz="1650" dirty="0">
                  <a:solidFill>
                    <a:schemeClr val="tx1">
                      <a:lumMod val="85000"/>
                      <a:lumOff val="15000"/>
                    </a:schemeClr>
                  </a:solidFill>
                  <a:latin typeface="Arial" pitchFamily="34" charset="0"/>
                  <a:cs typeface="Arial" pitchFamily="34" charset="0"/>
                </a:rPr>
                <a:t> </a:t>
              </a:r>
            </a:p>
            <a:p>
              <a:pPr algn="just"/>
              <a:r>
                <a:rPr lang="it-IT" sz="1650" b="1" dirty="0">
                  <a:solidFill>
                    <a:srgbClr val="C00000"/>
                  </a:solidFill>
                  <a:latin typeface="Arial" pitchFamily="34" charset="0"/>
                  <a:cs typeface="Arial" pitchFamily="34" charset="0"/>
                </a:rPr>
                <a:t>Quale è la scelta migliore per l’impresa?</a:t>
              </a:r>
            </a:p>
            <a:p>
              <a:pPr algn="just"/>
              <a:endParaRPr lang="it-IT" sz="1650" dirty="0">
                <a:solidFill>
                  <a:schemeClr val="tx1">
                    <a:lumMod val="85000"/>
                    <a:lumOff val="15000"/>
                  </a:schemeClr>
                </a:solidFill>
                <a:latin typeface="Arial" pitchFamily="34" charset="0"/>
                <a:cs typeface="Arial" pitchFamily="34" charset="0"/>
              </a:endParaRPr>
            </a:p>
          </p:txBody>
        </p:sp>
      </p:grpSp>
      <p:sp>
        <p:nvSpPr>
          <p:cNvPr id="41" name="Oval 8"/>
          <p:cNvSpPr/>
          <p:nvPr/>
        </p:nvSpPr>
        <p:spPr>
          <a:xfrm>
            <a:off x="7258750" y="3200340"/>
            <a:ext cx="1154066" cy="115406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2" name="TextBox 4"/>
          <p:cNvSpPr txBox="1"/>
          <p:nvPr/>
        </p:nvSpPr>
        <p:spPr>
          <a:xfrm>
            <a:off x="7321303" y="3479374"/>
            <a:ext cx="1046024" cy="584904"/>
          </a:xfrm>
          <a:prstGeom prst="rect">
            <a:avLst/>
          </a:prstGeom>
          <a:noFill/>
        </p:spPr>
        <p:txBody>
          <a:bodyPr wrap="square" rtlCol="0">
            <a:spAutoFit/>
          </a:bodyPr>
          <a:lstStyle/>
          <a:p>
            <a:pPr algn="ctr"/>
            <a:r>
              <a:rPr lang="en-US" sz="2401" b="1" baseline="3000" dirty="0" err="1">
                <a:solidFill>
                  <a:schemeClr val="bg1"/>
                </a:solidFill>
                <a:latin typeface="Arial" pitchFamily="34" charset="0"/>
                <a:cs typeface="Arial" pitchFamily="34" charset="0"/>
              </a:rPr>
              <a:t>D.Lgs</a:t>
            </a:r>
            <a:r>
              <a:rPr lang="en-US" sz="2401" b="1" baseline="3000" dirty="0">
                <a:solidFill>
                  <a:schemeClr val="bg1"/>
                </a:solidFill>
                <a:latin typeface="Arial" pitchFamily="34" charset="0"/>
                <a:cs typeface="Arial" pitchFamily="34" charset="0"/>
              </a:rPr>
              <a:t>.</a:t>
            </a:r>
          </a:p>
          <a:p>
            <a:pPr algn="ctr"/>
            <a:r>
              <a:rPr lang="en-US" sz="2401" b="1" baseline="3000" dirty="0">
                <a:solidFill>
                  <a:schemeClr val="bg1"/>
                </a:solidFill>
                <a:latin typeface="Arial" pitchFamily="34" charset="0"/>
                <a:cs typeface="Arial" pitchFamily="34" charset="0"/>
              </a:rPr>
              <a:t>193/2016</a:t>
            </a:r>
          </a:p>
        </p:txBody>
      </p:sp>
      <p:sp>
        <p:nvSpPr>
          <p:cNvPr id="43" name="Oval 8"/>
          <p:cNvSpPr/>
          <p:nvPr/>
        </p:nvSpPr>
        <p:spPr>
          <a:xfrm>
            <a:off x="7258750" y="4402295"/>
            <a:ext cx="1154066" cy="1154066"/>
          </a:xfrm>
          <a:prstGeom prst="ellipse">
            <a:avLst/>
          </a:prstGeom>
          <a:solidFill>
            <a:srgbClr val="235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4" name="TextBox 4"/>
          <p:cNvSpPr txBox="1"/>
          <p:nvPr/>
        </p:nvSpPr>
        <p:spPr>
          <a:xfrm>
            <a:off x="7321303" y="4452123"/>
            <a:ext cx="1046024" cy="1077474"/>
          </a:xfrm>
          <a:prstGeom prst="rect">
            <a:avLst/>
          </a:prstGeom>
          <a:noFill/>
        </p:spPr>
        <p:txBody>
          <a:bodyPr wrap="square" rtlCol="0">
            <a:spAutoFit/>
          </a:bodyPr>
          <a:lstStyle/>
          <a:p>
            <a:pPr algn="ctr"/>
            <a:r>
              <a:rPr lang="en-US" sz="2401" b="1" baseline="3000" dirty="0" err="1">
                <a:solidFill>
                  <a:schemeClr val="bg1"/>
                </a:solidFill>
                <a:latin typeface="Arial" pitchFamily="34" charset="0"/>
                <a:cs typeface="Arial" pitchFamily="34" charset="0"/>
              </a:rPr>
              <a:t>Provv</a:t>
            </a:r>
            <a:r>
              <a:rPr lang="en-US" sz="2401" b="1" baseline="3000" dirty="0">
                <a:solidFill>
                  <a:schemeClr val="bg1"/>
                </a:solidFill>
                <a:latin typeface="Arial" pitchFamily="34" charset="0"/>
                <a:cs typeface="Arial" pitchFamily="34" charset="0"/>
              </a:rPr>
              <a:t>.</a:t>
            </a:r>
          </a:p>
          <a:p>
            <a:pPr algn="ctr"/>
            <a:r>
              <a:rPr lang="en-US" sz="2401" b="1" baseline="3000" dirty="0" err="1">
                <a:solidFill>
                  <a:schemeClr val="bg1"/>
                </a:solidFill>
                <a:latin typeface="Arial" pitchFamily="34" charset="0"/>
                <a:cs typeface="Arial" pitchFamily="34" charset="0"/>
              </a:rPr>
              <a:t>A.d.E</a:t>
            </a:r>
            <a:r>
              <a:rPr lang="en-US" sz="2401" b="1" baseline="3000" dirty="0">
                <a:solidFill>
                  <a:schemeClr val="bg1"/>
                </a:solidFill>
                <a:latin typeface="Arial" pitchFamily="34" charset="0"/>
                <a:cs typeface="Arial" pitchFamily="34" charset="0"/>
              </a:rPr>
              <a:t>.</a:t>
            </a:r>
          </a:p>
          <a:p>
            <a:pPr algn="ctr"/>
            <a:r>
              <a:rPr lang="en-US" sz="2401" b="1" baseline="3000" dirty="0">
                <a:solidFill>
                  <a:schemeClr val="bg1"/>
                </a:solidFill>
                <a:latin typeface="Arial" pitchFamily="34" charset="0"/>
                <a:cs typeface="Arial" pitchFamily="34" charset="0"/>
              </a:rPr>
              <a:t>182070</a:t>
            </a:r>
          </a:p>
          <a:p>
            <a:pPr algn="ctr"/>
            <a:r>
              <a:rPr lang="en-US" sz="2401" b="1" baseline="3000" dirty="0">
                <a:solidFill>
                  <a:schemeClr val="bg1"/>
                </a:solidFill>
                <a:latin typeface="Arial" pitchFamily="34" charset="0"/>
                <a:cs typeface="Arial" pitchFamily="34" charset="0"/>
              </a:rPr>
              <a:t>182017</a:t>
            </a:r>
          </a:p>
        </p:txBody>
      </p:sp>
      <p:sp>
        <p:nvSpPr>
          <p:cNvPr id="45" name="Oval 8"/>
          <p:cNvSpPr/>
          <p:nvPr/>
        </p:nvSpPr>
        <p:spPr>
          <a:xfrm>
            <a:off x="7258750" y="1998386"/>
            <a:ext cx="1154066" cy="115406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6" name="TextBox 4"/>
          <p:cNvSpPr txBox="1"/>
          <p:nvPr/>
        </p:nvSpPr>
        <p:spPr>
          <a:xfrm>
            <a:off x="7321303" y="2277419"/>
            <a:ext cx="1046024" cy="584904"/>
          </a:xfrm>
          <a:prstGeom prst="rect">
            <a:avLst/>
          </a:prstGeom>
          <a:noFill/>
        </p:spPr>
        <p:txBody>
          <a:bodyPr wrap="square" rtlCol="0">
            <a:spAutoFit/>
          </a:bodyPr>
          <a:lstStyle/>
          <a:p>
            <a:pPr algn="ctr"/>
            <a:r>
              <a:rPr lang="en-US" sz="2401" b="1" baseline="3000" dirty="0" err="1">
                <a:solidFill>
                  <a:schemeClr val="bg1"/>
                </a:solidFill>
                <a:latin typeface="Arial" pitchFamily="34" charset="0"/>
                <a:cs typeface="Arial" pitchFamily="34" charset="0"/>
              </a:rPr>
              <a:t>D.Lgs</a:t>
            </a:r>
            <a:r>
              <a:rPr lang="en-US" sz="2401" b="1" baseline="3000" dirty="0">
                <a:solidFill>
                  <a:schemeClr val="bg1"/>
                </a:solidFill>
                <a:latin typeface="Arial" pitchFamily="34" charset="0"/>
                <a:cs typeface="Arial" pitchFamily="34" charset="0"/>
              </a:rPr>
              <a:t>.</a:t>
            </a:r>
          </a:p>
          <a:p>
            <a:pPr algn="ctr"/>
            <a:r>
              <a:rPr lang="en-US" sz="2401" b="1" baseline="3000" dirty="0">
                <a:solidFill>
                  <a:schemeClr val="bg1"/>
                </a:solidFill>
                <a:latin typeface="Arial" pitchFamily="34" charset="0"/>
                <a:cs typeface="Arial" pitchFamily="34" charset="0"/>
              </a:rPr>
              <a:t>127/2015</a:t>
            </a:r>
          </a:p>
        </p:txBody>
      </p:sp>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128" y="2137260"/>
            <a:ext cx="1527396" cy="1348905"/>
          </a:xfrm>
          <a:prstGeom prst="rect">
            <a:avLst/>
          </a:prstGeom>
        </p:spPr>
      </p:pic>
    </p:spTree>
    <p:extLst>
      <p:ext uri="{BB962C8B-B14F-4D97-AF65-F5344CB8AC3E}">
        <p14:creationId xmlns:p14="http://schemas.microsoft.com/office/powerpoint/2010/main" val="2076425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p:cNvSpPr txBox="1"/>
          <p:nvPr/>
        </p:nvSpPr>
        <p:spPr>
          <a:xfrm>
            <a:off x="527540" y="2152256"/>
            <a:ext cx="8229600" cy="3508653"/>
          </a:xfrm>
          <a:prstGeom prst="rect">
            <a:avLst/>
          </a:prstGeom>
          <a:solidFill>
            <a:schemeClr val="bg2">
              <a:lumMod val="40000"/>
              <a:lumOff val="60000"/>
            </a:schemeClr>
          </a:solidFill>
          <a:ln/>
        </p:spPr>
        <p:style>
          <a:lnRef idx="2">
            <a:schemeClr val="dk1"/>
          </a:lnRef>
          <a:fillRef idx="1">
            <a:schemeClr val="lt1"/>
          </a:fillRef>
          <a:effectRef idx="0">
            <a:schemeClr val="dk1"/>
          </a:effectRef>
          <a:fontRef idx="minor">
            <a:schemeClr val="dk1"/>
          </a:fontRef>
        </p:style>
        <p:txBody>
          <a:bodyPr anchor="ctr"/>
          <a:lstStyle>
            <a:defPPr>
              <a:defRPr lang="it-IT"/>
            </a:defPPr>
            <a:lvl1pPr marL="285750" lvl="0" indent="-285750">
              <a:buFont typeface="Arial" panose="020B0604020202020204" pitchFamily="34" charset="0"/>
              <a:buChar char="•"/>
              <a:defRPr sz="2000" b="1">
                <a:solidFill>
                  <a:schemeClr val="dk1"/>
                </a:solidFill>
                <a:latin typeface="Calibri" panose="020F050202020403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it-IT" dirty="0"/>
              <a:t>INQUADRAMENTO DELLA FATTURA ELETTRONICA: PILASTRI NORMATIVI E PRASSI DI RIFERIMENTO</a:t>
            </a:r>
            <a:br>
              <a:rPr lang="it-IT" dirty="0"/>
            </a:br>
            <a:endParaRPr lang="it-IT" dirty="0"/>
          </a:p>
          <a:p>
            <a:r>
              <a:rPr lang="it-IT" i="1" dirty="0"/>
              <a:t>BEST PRACTICE </a:t>
            </a:r>
            <a:r>
              <a:rPr lang="it-IT" dirty="0"/>
              <a:t>DELLA FATTURAZIONE ELETTRONICA PA IN ITALIA</a:t>
            </a:r>
            <a:br>
              <a:rPr lang="it-IT" dirty="0"/>
            </a:br>
            <a:endParaRPr lang="it-IT" dirty="0"/>
          </a:p>
          <a:p>
            <a:r>
              <a:rPr lang="it-IT" dirty="0"/>
              <a:t>SCENARI FATTURAZIONE ELETTRONICA B2B IN ITALIA</a:t>
            </a:r>
            <a:br>
              <a:rPr lang="it-IT" dirty="0"/>
            </a:br>
            <a:endParaRPr lang="it-IT" dirty="0"/>
          </a:p>
          <a:p>
            <a:r>
              <a:rPr lang="it-IT" dirty="0"/>
              <a:t>CONSERVAZIONE A NORMA SOSTITUTIVA DOCUMENTI AMMINISTRATIVI E FISCALI </a:t>
            </a:r>
            <a:br>
              <a:rPr lang="it-IT" dirty="0"/>
            </a:br>
            <a:endParaRPr lang="it-IT" dirty="0"/>
          </a:p>
          <a:p>
            <a:r>
              <a:rPr lang="it-IT" dirty="0"/>
              <a:t>RIORGANIZZAZIONE ADEMPIMENTI FISCALI</a:t>
            </a:r>
          </a:p>
        </p:txBody>
      </p:sp>
      <p:sp>
        <p:nvSpPr>
          <p:cNvPr id="7"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a:latin typeface="Calibri" panose="020F0502020204030204" pitchFamily="34" charset="0"/>
              </a:rPr>
              <a:t>PROGRAMMA </a:t>
            </a:r>
          </a:p>
        </p:txBody>
      </p:sp>
      <p:sp>
        <p:nvSpPr>
          <p:cNvPr id="6" name="Rettangolo 5"/>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94 dispensa</a:t>
            </a:r>
          </a:p>
        </p:txBody>
      </p:sp>
    </p:spTree>
    <p:extLst>
      <p:ext uri="{BB962C8B-B14F-4D97-AF65-F5344CB8AC3E}">
        <p14:creationId xmlns:p14="http://schemas.microsoft.com/office/powerpoint/2010/main" val="3482284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6"/>
          <p:cNvSpPr txBox="1"/>
          <p:nvPr/>
        </p:nvSpPr>
        <p:spPr>
          <a:xfrm>
            <a:off x="-503233" y="2951808"/>
            <a:ext cx="3339836" cy="307777"/>
          </a:xfrm>
          <a:prstGeom prst="rect">
            <a:avLst/>
          </a:prstGeom>
          <a:noFill/>
        </p:spPr>
        <p:txBody>
          <a:bodyPr wrap="square" numCol="1" rtlCol="0">
            <a:spAutoFit/>
          </a:bodyPr>
          <a:lstStyle/>
          <a:p>
            <a:endParaRPr lang="it-IT" sz="1400" dirty="0">
              <a:latin typeface="+mj-lt"/>
            </a:endParaRPr>
          </a:p>
        </p:txBody>
      </p:sp>
      <p:sp>
        <p:nvSpPr>
          <p:cNvPr id="12"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it-IT" sz="3200" b="1" dirty="0">
              <a:latin typeface="Calibri" panose="020F0502020204030204" pitchFamily="34" charset="0"/>
            </a:endParaRPr>
          </a:p>
          <a:p>
            <a:r>
              <a:rPr lang="it-IT" sz="3200" b="1" dirty="0">
                <a:latin typeface="Calibri" panose="020F0502020204030204" pitchFamily="34" charset="0"/>
              </a:rPr>
              <a:t>   </a:t>
            </a:r>
          </a:p>
          <a:p>
            <a:r>
              <a:rPr lang="it-IT" sz="3200" b="1" dirty="0">
                <a:latin typeface="Calibri" panose="020F0502020204030204" pitchFamily="34" charset="0"/>
              </a:rPr>
              <a:t>D.LGS. 127/2015 VS. D.L. 193/2016</a:t>
            </a:r>
          </a:p>
          <a:p>
            <a:endParaRPr lang="it-IT" sz="3200" b="1" dirty="0">
              <a:latin typeface="Calibri" panose="020F0502020204030204" pitchFamily="34" charset="0"/>
            </a:endParaRPr>
          </a:p>
          <a:p>
            <a:endParaRPr lang="it-IT" altLang="it-IT" sz="3200" b="1" kern="0" dirty="0">
              <a:latin typeface="Calibri" panose="020F0502020204030204" pitchFamily="34" charset="0"/>
            </a:endParaRPr>
          </a:p>
        </p:txBody>
      </p:sp>
      <p:sp>
        <p:nvSpPr>
          <p:cNvPr id="13" name="Rettangolo 12"/>
          <p:cNvSpPr/>
          <p:nvPr/>
        </p:nvSpPr>
        <p:spPr>
          <a:xfrm>
            <a:off x="347471" y="2010545"/>
            <a:ext cx="3920297" cy="530541"/>
          </a:xfrm>
          <a:prstGeom prst="rect">
            <a:avLst/>
          </a:prstGeom>
          <a:solidFill>
            <a:schemeClr val="bg2">
              <a:lumMod val="40000"/>
              <a:lumOff val="60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200" b="1" dirty="0">
                <a:solidFill>
                  <a:srgbClr val="000000"/>
                </a:solidFill>
                <a:latin typeface="Calibri" panose="020F0502020204030204" pitchFamily="34" charset="0"/>
              </a:rPr>
              <a:t>D.LGS. 127/2015</a:t>
            </a:r>
            <a:endParaRPr lang="it-IT" sz="2200" b="1" dirty="0">
              <a:solidFill>
                <a:srgbClr val="000000"/>
              </a:solidFill>
              <a:highlight>
                <a:srgbClr val="CCCCCC"/>
              </a:highlight>
              <a:latin typeface="Calibri" panose="020F0502020204030204" pitchFamily="34" charset="0"/>
            </a:endParaRPr>
          </a:p>
        </p:txBody>
      </p:sp>
      <p:sp>
        <p:nvSpPr>
          <p:cNvPr id="14" name="Rettangolo 13"/>
          <p:cNvSpPr/>
          <p:nvPr/>
        </p:nvSpPr>
        <p:spPr>
          <a:xfrm>
            <a:off x="4767449" y="1981465"/>
            <a:ext cx="3920297" cy="544552"/>
          </a:xfrm>
          <a:prstGeom prst="rect">
            <a:avLst/>
          </a:prstGeom>
          <a:solidFill>
            <a:schemeClr val="bg2">
              <a:lumMod val="40000"/>
              <a:lumOff val="60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200" b="1" dirty="0">
                <a:solidFill>
                  <a:srgbClr val="000000"/>
                </a:solidFill>
                <a:latin typeface="Calibri" panose="020F0502020204030204" pitchFamily="34" charset="0"/>
              </a:rPr>
              <a:t>D.L. 193/2016</a:t>
            </a:r>
          </a:p>
        </p:txBody>
      </p:sp>
      <p:sp>
        <p:nvSpPr>
          <p:cNvPr id="15" name="Rettangolo 14"/>
          <p:cNvSpPr/>
          <p:nvPr/>
        </p:nvSpPr>
        <p:spPr>
          <a:xfrm>
            <a:off x="2611851" y="2778393"/>
            <a:ext cx="3920297" cy="3328416"/>
          </a:xfrm>
          <a:prstGeom prst="rect">
            <a:avLst/>
          </a:prstGeom>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anchor="ctr"/>
          <a:lstStyle/>
          <a:p>
            <a:pPr algn="just"/>
            <a:r>
              <a:rPr lang="it-IT" sz="2000" b="1" dirty="0">
                <a:latin typeface="Calibri" panose="020F0502020204030204" pitchFamily="34" charset="0"/>
                <a:ea typeface="Roboto Slab" pitchFamily="2" charset="0"/>
                <a:cs typeface="Arial" pitchFamily="34" charset="0"/>
              </a:rPr>
              <a:t>TRASFERIMENTO TELEMATICO ELENCHI FATTURE ATTIVE E PASSIVE, VARIAZIONI E RICEVUTE DOGANALI PER IL 2017 DUE COMUNICAZIONI SEMESTRALI: 25 LUGLIO E FINE FEBBRAIO 2018.</a:t>
            </a:r>
          </a:p>
          <a:p>
            <a:pPr algn="just"/>
            <a:r>
              <a:rPr lang="it-IT" sz="2000" b="1" dirty="0">
                <a:latin typeface="Calibri" panose="020F0502020204030204" pitchFamily="34" charset="0"/>
                <a:ea typeface="Roboto Slab" pitchFamily="2" charset="0"/>
                <a:cs typeface="Arial" pitchFamily="34" charset="0"/>
              </a:rPr>
              <a:t>LE FATTURE ELETTRONICHE INVIATE TRAMITE SDI POSSONO NON ESSERE INSERITE IN QUESTI ELENCHI</a:t>
            </a:r>
          </a:p>
        </p:txBody>
      </p:sp>
      <p:sp>
        <p:nvSpPr>
          <p:cNvPr id="8" name="Rettangolo 7"/>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103 dispensa</a:t>
            </a:r>
          </a:p>
        </p:txBody>
      </p:sp>
    </p:spTree>
    <p:extLst>
      <p:ext uri="{BB962C8B-B14F-4D97-AF65-F5344CB8AC3E}">
        <p14:creationId xmlns:p14="http://schemas.microsoft.com/office/powerpoint/2010/main" val="3894193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6"/>
          <p:cNvSpPr txBox="1"/>
          <p:nvPr/>
        </p:nvSpPr>
        <p:spPr>
          <a:xfrm>
            <a:off x="-503233" y="2951808"/>
            <a:ext cx="3339836" cy="307777"/>
          </a:xfrm>
          <a:prstGeom prst="rect">
            <a:avLst/>
          </a:prstGeom>
          <a:noFill/>
        </p:spPr>
        <p:txBody>
          <a:bodyPr wrap="square" numCol="1" rtlCol="0">
            <a:spAutoFit/>
          </a:bodyPr>
          <a:lstStyle/>
          <a:p>
            <a:endParaRPr lang="it-IT" sz="1400" dirty="0">
              <a:latin typeface="+mj-lt"/>
            </a:endParaRPr>
          </a:p>
        </p:txBody>
      </p:sp>
      <p:sp>
        <p:nvSpPr>
          <p:cNvPr id="12"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it-IT" sz="3200" b="1" dirty="0">
              <a:latin typeface="Calibri" panose="020F0502020204030204" pitchFamily="34" charset="0"/>
            </a:endParaRPr>
          </a:p>
          <a:p>
            <a:r>
              <a:rPr lang="it-IT" sz="3200" b="1" dirty="0">
                <a:latin typeface="Calibri" panose="020F0502020204030204" pitchFamily="34" charset="0"/>
              </a:rPr>
              <a:t>   </a:t>
            </a:r>
          </a:p>
          <a:p>
            <a:r>
              <a:rPr lang="it-IT" sz="3200" b="1" dirty="0">
                <a:latin typeface="Calibri" panose="020F0502020204030204" pitchFamily="34" charset="0"/>
              </a:rPr>
              <a:t>D.LGS. 127/2015 VS. D.L. 193/2016</a:t>
            </a:r>
          </a:p>
          <a:p>
            <a:endParaRPr lang="it-IT" sz="3200" b="1" dirty="0">
              <a:latin typeface="Calibri" panose="020F0502020204030204" pitchFamily="34" charset="0"/>
            </a:endParaRPr>
          </a:p>
          <a:p>
            <a:endParaRPr lang="it-IT" altLang="it-IT" sz="3200" b="1" kern="0" dirty="0">
              <a:latin typeface="Calibri" panose="020F0502020204030204" pitchFamily="34" charset="0"/>
            </a:endParaRPr>
          </a:p>
        </p:txBody>
      </p:sp>
      <p:sp>
        <p:nvSpPr>
          <p:cNvPr id="13" name="Rettangolo 12"/>
          <p:cNvSpPr/>
          <p:nvPr/>
        </p:nvSpPr>
        <p:spPr>
          <a:xfrm>
            <a:off x="347471" y="2010545"/>
            <a:ext cx="3920297" cy="778375"/>
          </a:xfrm>
          <a:prstGeom prst="rect">
            <a:avLst/>
          </a:prstGeom>
          <a:solidFill>
            <a:schemeClr val="bg2">
              <a:lumMod val="40000"/>
              <a:lumOff val="60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200" b="1" dirty="0">
                <a:solidFill>
                  <a:srgbClr val="000000"/>
                </a:solidFill>
                <a:latin typeface="Calibri" panose="020F0502020204030204" pitchFamily="34" charset="0"/>
              </a:rPr>
              <a:t>ART. 1 C. 2 D.LGS. 127/2015</a:t>
            </a:r>
            <a:endParaRPr lang="it-IT" sz="2200" b="1" dirty="0">
              <a:solidFill>
                <a:srgbClr val="000000"/>
              </a:solidFill>
              <a:highlight>
                <a:srgbClr val="CCCCCC"/>
              </a:highlight>
              <a:latin typeface="Calibri" panose="020F0502020204030204" pitchFamily="34" charset="0"/>
            </a:endParaRPr>
          </a:p>
        </p:txBody>
      </p:sp>
      <p:sp>
        <p:nvSpPr>
          <p:cNvPr id="14" name="Rettangolo 13"/>
          <p:cNvSpPr/>
          <p:nvPr/>
        </p:nvSpPr>
        <p:spPr>
          <a:xfrm>
            <a:off x="4767449" y="2010545"/>
            <a:ext cx="3920297" cy="778375"/>
          </a:xfrm>
          <a:prstGeom prst="rect">
            <a:avLst/>
          </a:prstGeom>
          <a:solidFill>
            <a:schemeClr val="bg2">
              <a:lumMod val="40000"/>
              <a:lumOff val="60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200" b="1" dirty="0">
                <a:solidFill>
                  <a:srgbClr val="000000"/>
                </a:solidFill>
                <a:latin typeface="Calibri" panose="020F0502020204030204" pitchFamily="34" charset="0"/>
              </a:rPr>
              <a:t>D.L. 193/2016 E </a:t>
            </a:r>
          </a:p>
          <a:p>
            <a:pPr algn="ctr" fontAlgn="base">
              <a:spcBef>
                <a:spcPct val="0"/>
              </a:spcBef>
              <a:spcAft>
                <a:spcPct val="0"/>
              </a:spcAft>
              <a:defRPr/>
            </a:pPr>
            <a:r>
              <a:rPr lang="it-IT" sz="2200" b="1" dirty="0">
                <a:solidFill>
                  <a:srgbClr val="000000"/>
                </a:solidFill>
                <a:latin typeface="Calibri" panose="020F0502020204030204" pitchFamily="34" charset="0"/>
              </a:rPr>
              <a:t>ARTT. 4 E 21 D.L. 78/2010</a:t>
            </a:r>
          </a:p>
        </p:txBody>
      </p:sp>
      <p:sp>
        <p:nvSpPr>
          <p:cNvPr id="15" name="Rettangolo 14"/>
          <p:cNvSpPr/>
          <p:nvPr/>
        </p:nvSpPr>
        <p:spPr>
          <a:xfrm>
            <a:off x="2611851" y="3125991"/>
            <a:ext cx="3920297" cy="2624328"/>
          </a:xfrm>
          <a:prstGeom prst="rect">
            <a:avLst/>
          </a:prstGeom>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anchor="ctr"/>
          <a:lstStyle/>
          <a:p>
            <a:pPr lvl="0" algn="just"/>
            <a:r>
              <a:rPr lang="it-IT" sz="2000" b="1" dirty="0">
                <a:solidFill>
                  <a:srgbClr val="000000">
                    <a:lumMod val="85000"/>
                    <a:lumOff val="15000"/>
                  </a:srgbClr>
                </a:solidFill>
                <a:latin typeface="Calibri" panose="020F0502020204030204" pitchFamily="34" charset="0"/>
                <a:ea typeface="Roboto Slab" pitchFamily="2" charset="0"/>
                <a:cs typeface="Arial" pitchFamily="34" charset="0"/>
              </a:rPr>
              <a:t>POSSIBILITÀ DI ESERCITARE TRASMISSIONE TELEMATICA </a:t>
            </a:r>
            <a:r>
              <a:rPr lang="it-IT" sz="2000" b="1" dirty="0" err="1">
                <a:solidFill>
                  <a:srgbClr val="000000">
                    <a:lumMod val="85000"/>
                    <a:lumOff val="15000"/>
                  </a:srgbClr>
                </a:solidFill>
                <a:latin typeface="Calibri" panose="020F0502020204030204" pitchFamily="34" charset="0"/>
                <a:ea typeface="Roboto Slab" pitchFamily="2" charset="0"/>
                <a:cs typeface="Arial" pitchFamily="34" charset="0"/>
              </a:rPr>
              <a:t>ALL'AdE</a:t>
            </a:r>
            <a:r>
              <a:rPr lang="it-IT" sz="2000" b="1" dirty="0">
                <a:solidFill>
                  <a:srgbClr val="000000">
                    <a:lumMod val="85000"/>
                    <a:lumOff val="15000"/>
                  </a:srgbClr>
                </a:solidFill>
                <a:latin typeface="Calibri" panose="020F0502020204030204" pitchFamily="34" charset="0"/>
                <a:ea typeface="Roboto Slab" pitchFamily="2" charset="0"/>
                <a:cs typeface="Arial" pitchFamily="34" charset="0"/>
              </a:rPr>
              <a:t> DEI DATI DI TUTTE LE FATTURE E DELLE RELATIVE VARIAZIONI, ANCHE MEDIANTE IL SISTEMA DI INTERSCAMBIO (SDI)</a:t>
            </a:r>
          </a:p>
        </p:txBody>
      </p:sp>
      <p:sp>
        <p:nvSpPr>
          <p:cNvPr id="9" name="Rettangolo 8"/>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104 dispensa</a:t>
            </a:r>
          </a:p>
        </p:txBody>
      </p:sp>
    </p:spTree>
    <p:extLst>
      <p:ext uri="{BB962C8B-B14F-4D97-AF65-F5344CB8AC3E}">
        <p14:creationId xmlns:p14="http://schemas.microsoft.com/office/powerpoint/2010/main" val="4246035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6"/>
          <p:cNvSpPr txBox="1"/>
          <p:nvPr/>
        </p:nvSpPr>
        <p:spPr>
          <a:xfrm>
            <a:off x="-503233" y="2951808"/>
            <a:ext cx="3339836" cy="307777"/>
          </a:xfrm>
          <a:prstGeom prst="rect">
            <a:avLst/>
          </a:prstGeom>
          <a:noFill/>
        </p:spPr>
        <p:txBody>
          <a:bodyPr wrap="square" numCol="1" rtlCol="0">
            <a:spAutoFit/>
          </a:bodyPr>
          <a:lstStyle/>
          <a:p>
            <a:endParaRPr lang="it-IT" sz="1400" dirty="0">
              <a:latin typeface="+mj-lt"/>
            </a:endParaRPr>
          </a:p>
        </p:txBody>
      </p:sp>
      <p:sp>
        <p:nvSpPr>
          <p:cNvPr id="12"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it-IT" sz="3200" b="1" dirty="0">
              <a:latin typeface="Calibri" panose="020F0502020204030204" pitchFamily="34" charset="0"/>
            </a:endParaRPr>
          </a:p>
          <a:p>
            <a:r>
              <a:rPr lang="it-IT" sz="3200" b="1" dirty="0">
                <a:latin typeface="Calibri" panose="020F0502020204030204" pitchFamily="34" charset="0"/>
              </a:rPr>
              <a:t>   </a:t>
            </a:r>
          </a:p>
          <a:p>
            <a:r>
              <a:rPr lang="it-IT" sz="3200" b="1" dirty="0">
                <a:latin typeface="Calibri" panose="020F0502020204030204" pitchFamily="34" charset="0"/>
              </a:rPr>
              <a:t>D.LGS. 127/2015 VS. D.L. 193/2016</a:t>
            </a:r>
          </a:p>
          <a:p>
            <a:endParaRPr lang="it-IT" sz="3200" b="1" dirty="0">
              <a:latin typeface="Calibri" panose="020F0502020204030204" pitchFamily="34" charset="0"/>
            </a:endParaRPr>
          </a:p>
          <a:p>
            <a:endParaRPr lang="it-IT" altLang="it-IT" sz="3200" b="1" kern="0" dirty="0">
              <a:latin typeface="Calibri" panose="020F0502020204030204" pitchFamily="34" charset="0"/>
            </a:endParaRPr>
          </a:p>
        </p:txBody>
      </p:sp>
      <p:sp>
        <p:nvSpPr>
          <p:cNvPr id="13" name="Rettangolo 12"/>
          <p:cNvSpPr/>
          <p:nvPr/>
        </p:nvSpPr>
        <p:spPr>
          <a:xfrm>
            <a:off x="347472" y="1941047"/>
            <a:ext cx="3920297" cy="491257"/>
          </a:xfrm>
          <a:prstGeom prst="rect">
            <a:avLst/>
          </a:prstGeom>
          <a:solidFill>
            <a:schemeClr val="bg2">
              <a:lumMod val="40000"/>
              <a:lumOff val="60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200" b="1" dirty="0">
                <a:solidFill>
                  <a:srgbClr val="000000"/>
                </a:solidFill>
                <a:latin typeface="Calibri" panose="020F0502020204030204" pitchFamily="34" charset="0"/>
              </a:rPr>
              <a:t>ARTT. 3 E 4 D.LGS. 127/2015</a:t>
            </a:r>
            <a:endParaRPr lang="it-IT" sz="2200" b="1" dirty="0">
              <a:solidFill>
                <a:srgbClr val="000000"/>
              </a:solidFill>
              <a:highlight>
                <a:srgbClr val="CCCCCC"/>
              </a:highlight>
              <a:latin typeface="Calibri" panose="020F0502020204030204" pitchFamily="34" charset="0"/>
            </a:endParaRPr>
          </a:p>
        </p:txBody>
      </p:sp>
      <p:sp>
        <p:nvSpPr>
          <p:cNvPr id="14" name="Rettangolo 13"/>
          <p:cNvSpPr/>
          <p:nvPr/>
        </p:nvSpPr>
        <p:spPr>
          <a:xfrm>
            <a:off x="4767449" y="1941047"/>
            <a:ext cx="3920297" cy="491257"/>
          </a:xfrm>
          <a:prstGeom prst="rect">
            <a:avLst/>
          </a:prstGeom>
          <a:solidFill>
            <a:schemeClr val="bg2">
              <a:lumMod val="40000"/>
              <a:lumOff val="60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200" b="1" dirty="0">
                <a:solidFill>
                  <a:srgbClr val="000000"/>
                </a:solidFill>
                <a:latin typeface="Calibri" panose="020F0502020204030204" pitchFamily="34" charset="0"/>
              </a:rPr>
              <a:t>ART. 4 C. 4 D.L. 193/2016</a:t>
            </a:r>
          </a:p>
        </p:txBody>
      </p:sp>
      <p:sp>
        <p:nvSpPr>
          <p:cNvPr id="15" name="Rettangolo 14"/>
          <p:cNvSpPr/>
          <p:nvPr/>
        </p:nvSpPr>
        <p:spPr>
          <a:xfrm>
            <a:off x="347472" y="2600113"/>
            <a:ext cx="3920297" cy="3261191"/>
          </a:xfrm>
          <a:prstGeom prst="rect">
            <a:avLst/>
          </a:prstGeom>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anchor="ctr"/>
          <a:lstStyle/>
          <a:p>
            <a:pPr algn="just"/>
            <a:r>
              <a:rPr lang="it-IT" b="1" dirty="0">
                <a:latin typeface="Calibri" panose="020F0502020204030204" pitchFamily="34" charset="0"/>
                <a:ea typeface="Roboto Slab" pitchFamily="2" charset="0"/>
                <a:cs typeface="Arial" pitchFamily="34" charset="0"/>
              </a:rPr>
              <a:t>SEMPLIFICAZIONI FISCALI:</a:t>
            </a:r>
          </a:p>
          <a:p>
            <a:pPr marL="285750" indent="-285750" algn="just">
              <a:buFont typeface="Arial" panose="020B0604020202020204" pitchFamily="34" charset="0"/>
              <a:buChar char="•"/>
            </a:pPr>
            <a:r>
              <a:rPr lang="it-IT" b="1" dirty="0">
                <a:solidFill>
                  <a:srgbClr val="FF0000"/>
                </a:solidFill>
                <a:latin typeface="Calibri" panose="020F0502020204030204" pitchFamily="34" charset="0"/>
                <a:ea typeface="Roboto Slab" pitchFamily="2" charset="0"/>
                <a:cs typeface="Arial" pitchFamily="34" charset="0"/>
              </a:rPr>
              <a:t>NO INTRA2 (ACQUISTI)</a:t>
            </a:r>
            <a:r>
              <a:rPr lang="it-IT" b="1" dirty="0">
                <a:latin typeface="Calibri" panose="020F0502020204030204" pitchFamily="34" charset="0"/>
                <a:ea typeface="Roboto Slab" pitchFamily="2" charset="0"/>
                <a:cs typeface="Arial" pitchFamily="34" charset="0"/>
              </a:rPr>
              <a:t> E BLACKLIST;</a:t>
            </a:r>
          </a:p>
          <a:p>
            <a:pPr marL="285750" indent="-285750" algn="just">
              <a:buFont typeface="Arial" panose="020B0604020202020204" pitchFamily="34" charset="0"/>
              <a:buChar char="•"/>
            </a:pPr>
            <a:r>
              <a:rPr lang="it-IT" b="1" dirty="0">
                <a:latin typeface="Calibri" panose="020F0502020204030204" pitchFamily="34" charset="0"/>
                <a:ea typeface="Roboto Slab" pitchFamily="2" charset="0"/>
                <a:cs typeface="Arial" pitchFamily="34" charset="0"/>
              </a:rPr>
              <a:t>PER IMPRESE DI MINORI DIMENSIONI ELIMINAZIONE SCRITTURE OBBLIGATORIE IVA</a:t>
            </a:r>
          </a:p>
          <a:p>
            <a:pPr algn="just"/>
            <a:r>
              <a:rPr lang="it-IT" b="1" dirty="0">
                <a:latin typeface="Calibri" panose="020F0502020204030204" pitchFamily="34" charset="0"/>
                <a:ea typeface="Roboto Slab" pitchFamily="2" charset="0"/>
                <a:cs typeface="Arial" pitchFamily="34" charset="0"/>
              </a:rPr>
              <a:t>INCENTIVI:</a:t>
            </a:r>
          </a:p>
          <a:p>
            <a:pPr marL="285750" indent="-285750" algn="just">
              <a:buFont typeface="Arial" panose="020B0604020202020204" pitchFamily="34" charset="0"/>
              <a:buChar char="•"/>
            </a:pPr>
            <a:r>
              <a:rPr lang="it-IT" b="1" dirty="0">
                <a:latin typeface="Calibri" panose="020F0502020204030204" pitchFamily="34" charset="0"/>
                <a:ea typeface="Roboto Slab" pitchFamily="2" charset="0"/>
                <a:cs typeface="Arial" pitchFamily="34" charset="0"/>
              </a:rPr>
              <a:t>RIMBORSI IVA PRIORITARI</a:t>
            </a:r>
          </a:p>
          <a:p>
            <a:pPr marL="285750" indent="-285750" algn="just">
              <a:buFont typeface="Arial" panose="020B0604020202020204" pitchFamily="34" charset="0"/>
              <a:buChar char="•"/>
            </a:pPr>
            <a:r>
              <a:rPr lang="it-IT" b="1" dirty="0">
                <a:latin typeface="Calibri" panose="020F0502020204030204" pitchFamily="34" charset="0"/>
                <a:ea typeface="Roboto Slab" pitchFamily="2" charset="0"/>
                <a:cs typeface="Arial" pitchFamily="34" charset="0"/>
              </a:rPr>
              <a:t>RIDUZIONE DI 2 ANNI PERIODO ACCERTAMENTI FISCALI CON TRACCIABILITÀ DEI PAGAMENTI</a:t>
            </a:r>
          </a:p>
        </p:txBody>
      </p:sp>
      <p:sp>
        <p:nvSpPr>
          <p:cNvPr id="16" name="Rettangolo 15"/>
          <p:cNvSpPr/>
          <p:nvPr/>
        </p:nvSpPr>
        <p:spPr>
          <a:xfrm>
            <a:off x="4767448" y="2600113"/>
            <a:ext cx="3920297" cy="3261191"/>
          </a:xfrm>
          <a:prstGeom prst="rect">
            <a:avLst/>
          </a:prstGeom>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anchor="ctr"/>
          <a:lstStyle/>
          <a:p>
            <a:pPr algn="just"/>
            <a:r>
              <a:rPr lang="it-IT" b="1" dirty="0">
                <a:latin typeface="Calibri" panose="020F0502020204030204" pitchFamily="34" charset="0"/>
                <a:cs typeface="Arial" pitchFamily="34" charset="0"/>
              </a:rPr>
              <a:t>PREVEDE SOLO LE SEGUENTI SEMPLIFICAZIONI FISCALI:</a:t>
            </a:r>
            <a:br>
              <a:rPr lang="it-IT" b="1" dirty="0">
                <a:latin typeface="Calibri" panose="020F0502020204030204" pitchFamily="34" charset="0"/>
                <a:cs typeface="Arial" pitchFamily="34" charset="0"/>
              </a:rPr>
            </a:br>
            <a:endParaRPr lang="it-IT" b="1" dirty="0">
              <a:latin typeface="Calibri" panose="020F0502020204030204" pitchFamily="34" charset="0"/>
              <a:cs typeface="Arial" pitchFamily="34" charset="0"/>
            </a:endParaRPr>
          </a:p>
          <a:p>
            <a:pPr marL="285750" indent="-285750" algn="just">
              <a:buFont typeface="Arial" panose="020B0604020202020204" pitchFamily="34" charset="0"/>
              <a:buChar char="•"/>
            </a:pPr>
            <a:r>
              <a:rPr lang="it-IT" b="1" dirty="0">
                <a:solidFill>
                  <a:srgbClr val="FF0000"/>
                </a:solidFill>
                <a:latin typeface="Calibri" panose="020F0502020204030204" pitchFamily="34" charset="0"/>
                <a:cs typeface="Arial" pitchFamily="34" charset="0"/>
              </a:rPr>
              <a:t>NO INTRA2 (ACQUISTI)</a:t>
            </a:r>
          </a:p>
          <a:p>
            <a:pPr marL="285750" indent="-285750" algn="just">
              <a:buFont typeface="Arial" panose="020B0604020202020204" pitchFamily="34" charset="0"/>
              <a:buChar char="•"/>
            </a:pPr>
            <a:r>
              <a:rPr lang="it-IT" b="1" dirty="0">
                <a:latin typeface="Calibri" panose="020F0502020204030204" pitchFamily="34" charset="0"/>
                <a:cs typeface="Arial" pitchFamily="34" charset="0"/>
              </a:rPr>
              <a:t>NO BLACKLIST</a:t>
            </a:r>
          </a:p>
          <a:p>
            <a:pPr algn="just"/>
            <a:endParaRPr lang="it-IT" b="1" dirty="0">
              <a:latin typeface="Calibri" panose="020F0502020204030204" pitchFamily="34" charset="0"/>
              <a:cs typeface="Arial" pitchFamily="34" charset="0"/>
            </a:endParaRPr>
          </a:p>
          <a:p>
            <a:pPr algn="just"/>
            <a:r>
              <a:rPr lang="it-IT" b="1" dirty="0">
                <a:latin typeface="Calibri" panose="020F0502020204030204" pitchFamily="34" charset="0"/>
                <a:cs typeface="Arial" pitchFamily="34" charset="0"/>
              </a:rPr>
              <a:t>NON SONO PREVISTI INCENTIVI</a:t>
            </a:r>
          </a:p>
        </p:txBody>
      </p:sp>
      <p:sp>
        <p:nvSpPr>
          <p:cNvPr id="9" name="Rettangolo 8"/>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104 dispensa</a:t>
            </a:r>
          </a:p>
        </p:txBody>
      </p:sp>
    </p:spTree>
    <p:extLst>
      <p:ext uri="{BB962C8B-B14F-4D97-AF65-F5344CB8AC3E}">
        <p14:creationId xmlns:p14="http://schemas.microsoft.com/office/powerpoint/2010/main" val="1317512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4787" name="Rectangle 3"/>
          <p:cNvSpPr>
            <a:spLocks noGrp="1" noChangeArrowheads="1"/>
          </p:cNvSpPr>
          <p:nvPr>
            <p:ph idx="1"/>
          </p:nvPr>
        </p:nvSpPr>
        <p:spPr>
          <a:xfrm>
            <a:off x="610997" y="2340864"/>
            <a:ext cx="7922006" cy="3300984"/>
          </a:xfrm>
          <a:solidFill>
            <a:schemeClr val="bg2">
              <a:lumMod val="40000"/>
              <a:lumOff val="60000"/>
            </a:schemeClr>
          </a:solidFill>
          <a:ln>
            <a:solidFill>
              <a:schemeClr val="accent2">
                <a:lumMod val="75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lvl="0" indent="-285750">
              <a:buFont typeface="Arial" panose="020B0604020202020204" pitchFamily="34" charset="0"/>
              <a:buChar char="•"/>
            </a:pPr>
            <a:endParaRPr lang="it-IT" sz="2000" b="1" dirty="0">
              <a:solidFill>
                <a:schemeClr val="tx1"/>
              </a:solidFill>
              <a:latin typeface="Calibri" panose="020F0502020204030204" pitchFamily="34" charset="0"/>
            </a:endParaRPr>
          </a:p>
          <a:p>
            <a:pPr marL="285750" lvl="0" indent="-285750">
              <a:buFont typeface="Arial" panose="020B0604020202020204" pitchFamily="34" charset="0"/>
              <a:buChar char="•"/>
            </a:pPr>
            <a:endParaRPr lang="it-IT" sz="2000" b="1" dirty="0">
              <a:solidFill>
                <a:schemeClr val="tx1"/>
              </a:solidFill>
              <a:latin typeface="Calibri" panose="020F0502020204030204" pitchFamily="34" charset="0"/>
            </a:endParaRPr>
          </a:p>
          <a:p>
            <a:pPr marL="285750" lvl="0" indent="-285750">
              <a:buFont typeface="Arial" panose="020B0604020202020204" pitchFamily="34" charset="0"/>
              <a:buChar char="•"/>
            </a:pPr>
            <a:r>
              <a:rPr lang="it-IT" sz="2000" b="1" dirty="0">
                <a:solidFill>
                  <a:schemeClr val="tx1"/>
                </a:solidFill>
                <a:latin typeface="Calibri" panose="020F0502020204030204" pitchFamily="34" charset="0"/>
              </a:rPr>
              <a:t>FORMATO XMLPA E SUA EVOLUZIONE VERSO GLI STANDARD INTERNAZIONALI PER L’INTEROPERABILITÀ</a:t>
            </a:r>
          </a:p>
          <a:p>
            <a:pPr marL="285750" lvl="0" indent="-285750">
              <a:buFont typeface="Arial" panose="020B0604020202020204" pitchFamily="34" charset="0"/>
              <a:buChar char="•"/>
            </a:pPr>
            <a:endParaRPr lang="it-IT" sz="2000" b="1" dirty="0">
              <a:solidFill>
                <a:schemeClr val="tx1"/>
              </a:solidFill>
              <a:latin typeface="Calibri" panose="020F0502020204030204" pitchFamily="34" charset="0"/>
            </a:endParaRPr>
          </a:p>
          <a:p>
            <a:pPr marL="285750" lvl="0" indent="-285750">
              <a:buFont typeface="Arial" panose="020B0604020202020204" pitchFamily="34" charset="0"/>
              <a:buChar char="•"/>
            </a:pPr>
            <a:r>
              <a:rPr lang="it-IT" sz="2000" b="1" dirty="0">
                <a:solidFill>
                  <a:schemeClr val="tx1"/>
                </a:solidFill>
                <a:latin typeface="Calibri" panose="020F0502020204030204" pitchFamily="34" charset="0"/>
              </a:rPr>
              <a:t>SISTEMA DI INTERSCAMBIO (SDI) E RELATIVA VALIDAZIONE FLUSSI DI FATTURAZIONE ELETTRONICA</a:t>
            </a:r>
          </a:p>
          <a:p>
            <a:pPr marL="285750" lvl="0" indent="-285750">
              <a:buFont typeface="Arial" panose="020B0604020202020204" pitchFamily="34" charset="0"/>
              <a:buChar char="•"/>
            </a:pPr>
            <a:endParaRPr lang="it-IT" sz="2000" b="1" dirty="0">
              <a:solidFill>
                <a:schemeClr val="tx1"/>
              </a:solidFill>
              <a:latin typeface="Calibri" panose="020F0502020204030204" pitchFamily="34" charset="0"/>
            </a:endParaRPr>
          </a:p>
          <a:p>
            <a:pPr marL="285750" lvl="0" indent="-285750">
              <a:buFont typeface="Arial" panose="020B0604020202020204" pitchFamily="34" charset="0"/>
              <a:buChar char="•"/>
            </a:pPr>
            <a:r>
              <a:rPr lang="it-IT" sz="2000" b="1" dirty="0">
                <a:solidFill>
                  <a:schemeClr val="tx1"/>
                </a:solidFill>
                <a:latin typeface="Calibri" panose="020F0502020204030204" pitchFamily="34" charset="0"/>
              </a:rPr>
              <a:t>REQUISITI PREVISTI DA CIRCOLARE 18/E/2014</a:t>
            </a:r>
          </a:p>
          <a:p>
            <a:pPr marL="285750" lvl="0" indent="-285750">
              <a:buFont typeface="Arial" panose="020B0604020202020204" pitchFamily="34" charset="0"/>
              <a:buChar char="•"/>
            </a:pPr>
            <a:endParaRPr lang="it-IT" sz="2000" b="1" dirty="0">
              <a:solidFill>
                <a:schemeClr val="tx1"/>
              </a:solidFill>
              <a:latin typeface="Calibri" panose="020F0502020204030204" pitchFamily="34" charset="0"/>
            </a:endParaRPr>
          </a:p>
          <a:p>
            <a:pPr marL="0" indent="0" algn="just">
              <a:buNone/>
            </a:pPr>
            <a:endParaRPr lang="it-IT" sz="1600" b="1" dirty="0">
              <a:latin typeface="Calibri" panose="020F0502020204030204" pitchFamily="34" charset="0"/>
            </a:endParaRPr>
          </a:p>
        </p:txBody>
      </p:sp>
      <p:sp>
        <p:nvSpPr>
          <p:cNvPr id="6"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it-IT" sz="3200" b="1" dirty="0">
                <a:solidFill>
                  <a:schemeClr val="tx1"/>
                </a:solidFill>
                <a:latin typeface="Calibri" panose="020F0502020204030204" pitchFamily="34" charset="0"/>
              </a:rPr>
              <a:t>BEST PRACTICE FATTURA ELETTRONICA P.A.</a:t>
            </a:r>
          </a:p>
        </p:txBody>
      </p:sp>
      <p:sp>
        <p:nvSpPr>
          <p:cNvPr id="5" name="Rettangolo 4"/>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105 dispensa</a:t>
            </a:r>
          </a:p>
        </p:txBody>
      </p:sp>
    </p:spTree>
    <p:extLst>
      <p:ext uri="{BB962C8B-B14F-4D97-AF65-F5344CB8AC3E}">
        <p14:creationId xmlns:p14="http://schemas.microsoft.com/office/powerpoint/2010/main" val="536682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4787" name="Rectangle 3"/>
          <p:cNvSpPr>
            <a:spLocks noGrp="1" noChangeArrowheads="1"/>
          </p:cNvSpPr>
          <p:nvPr>
            <p:ph idx="1"/>
          </p:nvPr>
        </p:nvSpPr>
        <p:spPr>
          <a:xfrm>
            <a:off x="610997" y="2269744"/>
            <a:ext cx="7922006" cy="3300984"/>
          </a:xfrm>
          <a:solidFill>
            <a:schemeClr val="bg2">
              <a:lumMod val="40000"/>
              <a:lumOff val="60000"/>
            </a:schemeClr>
          </a:solidFill>
          <a:ln>
            <a:solidFill>
              <a:schemeClr val="accent2">
                <a:lumMod val="75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indent="0" algn="just">
              <a:buNone/>
              <a:defRPr/>
            </a:pPr>
            <a:r>
              <a:rPr lang="it-IT" sz="2000" b="1" dirty="0">
                <a:solidFill>
                  <a:schemeClr val="tx1"/>
                </a:solidFill>
                <a:latin typeface="Calibri" pitchFamily="34" charset="0"/>
              </a:rPr>
              <a:t>L'EMISSIONE, TRASMISSIONE, CONSERVAZIONE E ARCHIVIAZIONE DELLE </a:t>
            </a:r>
            <a:r>
              <a:rPr lang="it-IT" sz="2000" b="1" u="heavy" dirty="0">
                <a:solidFill>
                  <a:schemeClr val="tx1"/>
                </a:solidFill>
                <a:uFill>
                  <a:solidFill>
                    <a:srgbClr val="FF0000"/>
                  </a:solidFill>
                </a:uFill>
                <a:latin typeface="Calibri" pitchFamily="34" charset="0"/>
              </a:rPr>
              <a:t>FATTURE EMESSE NEI RAPPORTI CON LE AMMINISTRAZIONI PUBBLICHE</a:t>
            </a:r>
            <a:r>
              <a:rPr lang="it-IT" sz="2000" b="1" dirty="0">
                <a:solidFill>
                  <a:schemeClr val="tx1"/>
                </a:solidFill>
                <a:latin typeface="Calibri" pitchFamily="34" charset="0"/>
              </a:rPr>
              <a:t>, NONCHÉ CON LE AMMINISTRAZIONI AUTONOME, ANCHE SOTTO FORMA DI NOTA, CONTO, PARCELLA E SIMILI, DEVE ESSERE EFFETTUATA </a:t>
            </a:r>
            <a:r>
              <a:rPr lang="it-IT" sz="2000" b="1" u="heavy" dirty="0">
                <a:solidFill>
                  <a:schemeClr val="tx1"/>
                </a:solidFill>
                <a:uFill>
                  <a:solidFill>
                    <a:srgbClr val="FF0000"/>
                  </a:solidFill>
                </a:uFill>
                <a:latin typeface="Calibri" pitchFamily="34" charset="0"/>
              </a:rPr>
              <a:t>ESCLUSIVAMENTE IN FORMA ELETTRONICA</a:t>
            </a:r>
            <a:r>
              <a:rPr lang="it-IT" sz="2000" b="1" dirty="0">
                <a:solidFill>
                  <a:schemeClr val="tx1"/>
                </a:solidFill>
                <a:latin typeface="Calibri" pitchFamily="34" charset="0"/>
              </a:rPr>
              <a:t>, CON L'OSSERVANZA DEL D.LGS. 52/2004, E DEL CODICE DELL'AMMINISTRAZIONE DIGITALE, DI CUI AL D.LGS. 82/2005, POI MODIFICATO DAL D.LGS. 179/2016</a:t>
            </a:r>
          </a:p>
        </p:txBody>
      </p:sp>
      <p:sp>
        <p:nvSpPr>
          <p:cNvPr id="6"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it-IT" sz="3200" b="1" dirty="0">
                <a:latin typeface="Calibri" pitchFamily="34" charset="0"/>
              </a:rPr>
              <a:t>ART. 1 C. 209-214 L. 244/2007</a:t>
            </a:r>
            <a:endParaRPr lang="it-IT" sz="3200" b="1" dirty="0">
              <a:solidFill>
                <a:schemeClr val="tx1"/>
              </a:solidFill>
              <a:latin typeface="Calibri" pitchFamily="34" charset="0"/>
            </a:endParaRPr>
          </a:p>
        </p:txBody>
      </p:sp>
      <p:sp>
        <p:nvSpPr>
          <p:cNvPr id="5" name="Rettangolo 4"/>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105 dispensa</a:t>
            </a:r>
          </a:p>
        </p:txBody>
      </p:sp>
    </p:spTree>
    <p:extLst>
      <p:ext uri="{BB962C8B-B14F-4D97-AF65-F5344CB8AC3E}">
        <p14:creationId xmlns:p14="http://schemas.microsoft.com/office/powerpoint/2010/main" val="2412272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30"/>
          <p:cNvGrpSpPr>
            <a:grpSpLocks/>
          </p:cNvGrpSpPr>
          <p:nvPr/>
        </p:nvGrpSpPr>
        <p:grpSpPr bwMode="auto">
          <a:xfrm>
            <a:off x="390842" y="2167128"/>
            <a:ext cx="8656894" cy="3411920"/>
            <a:chOff x="-393410" y="292371"/>
            <a:chExt cx="9213882" cy="2685470"/>
          </a:xfrm>
        </p:grpSpPr>
        <p:sp>
          <p:nvSpPr>
            <p:cNvPr id="5" name="Shape 317"/>
            <p:cNvSpPr>
              <a:spLocks noChangeArrowheads="1"/>
            </p:cNvSpPr>
            <p:nvPr/>
          </p:nvSpPr>
          <p:spPr bwMode="auto">
            <a:xfrm>
              <a:off x="52180" y="1612170"/>
              <a:ext cx="8768292" cy="311720"/>
            </a:xfrm>
            <a:prstGeom prst="rightArrow">
              <a:avLst>
                <a:gd name="adj1" fmla="val 32000"/>
                <a:gd name="adj2" fmla="val 355256"/>
              </a:avLst>
            </a:prstGeom>
            <a:solidFill>
              <a:srgbClr val="50A0E1">
                <a:alpha val="70195"/>
              </a:srgbClr>
            </a:solidFill>
            <a:ln>
              <a:noFill/>
            </a:ln>
            <a:extLst>
              <a:ext uri="{91240B29-F687-4f45-9708-019B960494DF}">
                <a14:hiddenLine xmlns="" xmlns:a14="http://schemas.microsoft.com/office/drawing/2010/main" w="12700">
                  <a:solidFill>
                    <a:srgbClr val="000000"/>
                  </a:solidFill>
                  <a:miter lim="400000"/>
                  <a:headEnd/>
                  <a:tailEnd/>
                </a14:hiddenLine>
              </a:ext>
            </a:extLst>
          </p:spPr>
          <p:txBody>
            <a:bodyPr lIns="72248" tIns="72248" rIns="72248" bIns="72248" anchor="ctr"/>
            <a:lstStyle/>
            <a:p>
              <a:pPr defTabSz="647700">
                <a:buClr>
                  <a:srgbClr val="000000"/>
                </a:buClr>
              </a:pPr>
              <a:endParaRPr lang="it-IT" sz="2400">
                <a:latin typeface="Calibri" charset="0"/>
              </a:endParaRPr>
            </a:p>
          </p:txBody>
        </p:sp>
        <p:sp>
          <p:nvSpPr>
            <p:cNvPr id="6" name="Shape 318"/>
            <p:cNvSpPr>
              <a:spLocks noChangeShapeType="1"/>
            </p:cNvSpPr>
            <p:nvPr/>
          </p:nvSpPr>
          <p:spPr bwMode="auto">
            <a:xfrm flipV="1">
              <a:off x="312800" y="1491030"/>
              <a:ext cx="1" cy="311720"/>
            </a:xfrm>
            <a:prstGeom prst="line">
              <a:avLst/>
            </a:prstGeom>
            <a:noFill/>
            <a:ln w="50800">
              <a:solidFill>
                <a:srgbClr val="000000"/>
              </a:solidFill>
              <a:miter lim="400000"/>
              <a:headEnd/>
              <a:tailEnd/>
            </a:ln>
            <a:extLst>
              <a:ext uri="{909E8E84-426E-40dd-AFC4-6F175D3DCCD1}">
                <a14:hiddenFill xmlns="" xmlns:a14="http://schemas.microsoft.com/office/drawing/2010/main">
                  <a:noFill/>
                </a14:hiddenFill>
              </a:ext>
            </a:extLst>
          </p:spPr>
          <p:txBody>
            <a:bodyPr lIns="0" tIns="0" rIns="0" bIns="0"/>
            <a:lstStyle/>
            <a:p>
              <a:endParaRPr lang="it-IT"/>
            </a:p>
          </p:txBody>
        </p:sp>
        <p:sp>
          <p:nvSpPr>
            <p:cNvPr id="7" name="Shape 319"/>
            <p:cNvSpPr>
              <a:spLocks noChangeArrowheads="1"/>
            </p:cNvSpPr>
            <p:nvPr/>
          </p:nvSpPr>
          <p:spPr bwMode="auto">
            <a:xfrm rot="16200000">
              <a:off x="-246837" y="675287"/>
              <a:ext cx="1119273" cy="353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72248" tIns="72248" rIns="72248" bIns="72248" anchor="ctr"/>
            <a:lstStyle/>
            <a:p>
              <a:pPr defTabSz="457200"/>
              <a:r>
                <a:rPr lang="it-IT" sz="2000" b="1" dirty="0">
                  <a:latin typeface="Calibri" panose="020F0502020204030204" pitchFamily="34" charset="0"/>
                  <a:cs typeface="Helvetica" charset="0"/>
                  <a:sym typeface="Helvetica" charset="0"/>
                </a:rPr>
                <a:t>06/06/13</a:t>
              </a:r>
            </a:p>
          </p:txBody>
        </p:sp>
        <p:sp>
          <p:nvSpPr>
            <p:cNvPr id="8" name="Shape 320"/>
            <p:cNvSpPr>
              <a:spLocks noChangeShapeType="1"/>
            </p:cNvSpPr>
            <p:nvPr/>
          </p:nvSpPr>
          <p:spPr bwMode="auto">
            <a:xfrm flipV="1">
              <a:off x="4476878" y="1514149"/>
              <a:ext cx="1" cy="311720"/>
            </a:xfrm>
            <a:prstGeom prst="line">
              <a:avLst/>
            </a:prstGeom>
            <a:noFill/>
            <a:ln w="50800">
              <a:solidFill>
                <a:srgbClr val="000000"/>
              </a:solidFill>
              <a:miter lim="400000"/>
              <a:headEnd/>
              <a:tailEnd/>
            </a:ln>
            <a:extLst>
              <a:ext uri="{909E8E84-426E-40dd-AFC4-6F175D3DCCD1}">
                <a14:hiddenFill xmlns="" xmlns:a14="http://schemas.microsoft.com/office/drawing/2010/main">
                  <a:noFill/>
                </a14:hiddenFill>
              </a:ext>
            </a:extLst>
          </p:spPr>
          <p:txBody>
            <a:bodyPr lIns="0" tIns="0" rIns="0" bIns="0"/>
            <a:lstStyle/>
            <a:p>
              <a:endParaRPr lang="it-IT"/>
            </a:p>
          </p:txBody>
        </p:sp>
        <p:sp>
          <p:nvSpPr>
            <p:cNvPr id="9" name="Shape 321"/>
            <p:cNvSpPr>
              <a:spLocks noChangeShapeType="1"/>
            </p:cNvSpPr>
            <p:nvPr/>
          </p:nvSpPr>
          <p:spPr bwMode="auto">
            <a:xfrm flipV="1">
              <a:off x="2160867" y="1511907"/>
              <a:ext cx="1" cy="311720"/>
            </a:xfrm>
            <a:prstGeom prst="line">
              <a:avLst/>
            </a:prstGeom>
            <a:noFill/>
            <a:ln w="50800">
              <a:solidFill>
                <a:srgbClr val="000000"/>
              </a:solidFill>
              <a:miter lim="400000"/>
              <a:headEnd/>
              <a:tailEnd/>
            </a:ln>
            <a:extLst>
              <a:ext uri="{909E8E84-426E-40dd-AFC4-6F175D3DCCD1}">
                <a14:hiddenFill xmlns="" xmlns:a14="http://schemas.microsoft.com/office/drawing/2010/main">
                  <a:noFill/>
                </a14:hiddenFill>
              </a:ext>
            </a:extLst>
          </p:spPr>
          <p:txBody>
            <a:bodyPr lIns="0" tIns="0" rIns="0" bIns="0"/>
            <a:lstStyle/>
            <a:p>
              <a:endParaRPr lang="it-IT"/>
            </a:p>
          </p:txBody>
        </p:sp>
        <p:sp>
          <p:nvSpPr>
            <p:cNvPr id="10" name="Shape 322"/>
            <p:cNvSpPr>
              <a:spLocks noChangeShapeType="1"/>
            </p:cNvSpPr>
            <p:nvPr/>
          </p:nvSpPr>
          <p:spPr bwMode="auto">
            <a:xfrm flipV="1">
              <a:off x="6792890" y="1514149"/>
              <a:ext cx="1" cy="311720"/>
            </a:xfrm>
            <a:prstGeom prst="line">
              <a:avLst/>
            </a:prstGeom>
            <a:noFill/>
            <a:ln w="50800">
              <a:solidFill>
                <a:srgbClr val="000000"/>
              </a:solidFill>
              <a:miter lim="400000"/>
              <a:headEnd/>
              <a:tailEnd/>
            </a:ln>
            <a:extLst>
              <a:ext uri="{909E8E84-426E-40dd-AFC4-6F175D3DCCD1}">
                <a14:hiddenFill xmlns="" xmlns:a14="http://schemas.microsoft.com/office/drawing/2010/main">
                  <a:noFill/>
                </a14:hiddenFill>
              </a:ext>
            </a:extLst>
          </p:spPr>
          <p:txBody>
            <a:bodyPr lIns="0" tIns="0" rIns="0" bIns="0"/>
            <a:lstStyle/>
            <a:p>
              <a:endParaRPr lang="it-IT"/>
            </a:p>
          </p:txBody>
        </p:sp>
        <p:sp>
          <p:nvSpPr>
            <p:cNvPr id="11" name="Shape 323"/>
            <p:cNvSpPr>
              <a:spLocks noChangeArrowheads="1"/>
            </p:cNvSpPr>
            <p:nvPr/>
          </p:nvSpPr>
          <p:spPr bwMode="auto">
            <a:xfrm rot="16200000">
              <a:off x="6233254" y="675287"/>
              <a:ext cx="1119271" cy="3534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72248" tIns="72248" rIns="72248" bIns="72248" anchor="ctr"/>
            <a:lstStyle/>
            <a:p>
              <a:pPr defTabSz="457200"/>
              <a:r>
                <a:rPr lang="it-IT" sz="2000" b="1" dirty="0">
                  <a:latin typeface="Calibri" panose="020F0502020204030204" pitchFamily="34" charset="0"/>
                  <a:cs typeface="Helvetica" charset="0"/>
                  <a:sym typeface="Helvetica" charset="0"/>
                </a:rPr>
                <a:t>31/03/15</a:t>
              </a:r>
            </a:p>
          </p:txBody>
        </p:sp>
        <p:sp>
          <p:nvSpPr>
            <p:cNvPr id="12" name="Shape 324"/>
            <p:cNvSpPr>
              <a:spLocks noChangeArrowheads="1"/>
            </p:cNvSpPr>
            <p:nvPr/>
          </p:nvSpPr>
          <p:spPr bwMode="auto">
            <a:xfrm rot="16200000">
              <a:off x="3917244" y="675287"/>
              <a:ext cx="1119271" cy="353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72248" tIns="72248" rIns="72248" bIns="72248" anchor="ctr"/>
            <a:lstStyle/>
            <a:p>
              <a:pPr defTabSz="457200"/>
              <a:r>
                <a:rPr lang="it-IT" sz="2000" b="1" dirty="0">
                  <a:latin typeface="Calibri" panose="020F0502020204030204" pitchFamily="34" charset="0"/>
                  <a:cs typeface="Helvetica" charset="0"/>
                  <a:sym typeface="Helvetica" charset="0"/>
                </a:rPr>
                <a:t>06/06/14</a:t>
              </a:r>
            </a:p>
          </p:txBody>
        </p:sp>
        <p:sp>
          <p:nvSpPr>
            <p:cNvPr id="13" name="Shape 325"/>
            <p:cNvSpPr>
              <a:spLocks noChangeArrowheads="1"/>
            </p:cNvSpPr>
            <p:nvPr/>
          </p:nvSpPr>
          <p:spPr bwMode="auto">
            <a:xfrm rot="16200000">
              <a:off x="1601231" y="675287"/>
              <a:ext cx="1119271" cy="353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72248" tIns="72248" rIns="72248" bIns="72248" anchor="ctr"/>
            <a:lstStyle/>
            <a:p>
              <a:pPr defTabSz="457200"/>
              <a:r>
                <a:rPr lang="it-IT" sz="2000" b="1" dirty="0">
                  <a:latin typeface="Calibri" panose="020F0502020204030204" pitchFamily="34" charset="0"/>
                  <a:cs typeface="Helvetica" charset="0"/>
                  <a:sym typeface="Helvetica" charset="0"/>
                </a:rPr>
                <a:t>06/12/13</a:t>
              </a:r>
            </a:p>
          </p:txBody>
        </p:sp>
        <p:sp>
          <p:nvSpPr>
            <p:cNvPr id="14" name="Shape 326"/>
            <p:cNvSpPr>
              <a:spLocks noChangeArrowheads="1"/>
            </p:cNvSpPr>
            <p:nvPr/>
          </p:nvSpPr>
          <p:spPr bwMode="auto">
            <a:xfrm>
              <a:off x="-393410" y="1563299"/>
              <a:ext cx="1471987" cy="11979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72248" tIns="72248" rIns="72248" bIns="72248" anchor="ctr"/>
            <a:lstStyle/>
            <a:p>
              <a:pPr algn="ctr" defTabSz="457200"/>
              <a:r>
                <a:rPr lang="it-IT" sz="2000" b="1" dirty="0">
                  <a:latin typeface="Calibri" panose="020F0502020204030204" pitchFamily="34" charset="0"/>
                  <a:cs typeface="Helvetica" charset="0"/>
                  <a:sym typeface="Helvetica" charset="0"/>
                </a:rPr>
                <a:t>ENTRATA</a:t>
              </a:r>
            </a:p>
            <a:p>
              <a:pPr algn="ctr" defTabSz="457200"/>
              <a:endParaRPr lang="it-IT" sz="900" b="1" dirty="0">
                <a:latin typeface="Calibri" panose="020F0502020204030204" pitchFamily="34" charset="0"/>
                <a:cs typeface="Helvetica" charset="0"/>
                <a:sym typeface="Helvetica" charset="0"/>
              </a:endParaRPr>
            </a:p>
            <a:p>
              <a:pPr algn="ctr" defTabSz="457200"/>
              <a:r>
                <a:rPr lang="it-IT" sz="2000" b="1" dirty="0">
                  <a:latin typeface="Calibri" panose="020F0502020204030204" pitchFamily="34" charset="0"/>
                  <a:cs typeface="Helvetica" charset="0"/>
                  <a:sym typeface="Helvetica" charset="0"/>
                </a:rPr>
                <a:t>IN VIGORE</a:t>
              </a:r>
            </a:p>
          </p:txBody>
        </p:sp>
        <p:sp>
          <p:nvSpPr>
            <p:cNvPr id="15" name="Shape 327"/>
            <p:cNvSpPr>
              <a:spLocks noChangeArrowheads="1"/>
            </p:cNvSpPr>
            <p:nvPr/>
          </p:nvSpPr>
          <p:spPr bwMode="auto">
            <a:xfrm>
              <a:off x="1420348" y="1592655"/>
              <a:ext cx="1703522" cy="11392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72248" tIns="72248" rIns="72248" bIns="72248" anchor="ctr"/>
            <a:lstStyle/>
            <a:p>
              <a:pPr algn="ctr" defTabSz="406400">
                <a:lnSpc>
                  <a:spcPct val="150000"/>
                </a:lnSpc>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b="1" dirty="0">
                  <a:latin typeface="Calibri" panose="020F0502020204030204" pitchFamily="34" charset="0"/>
                  <a:cs typeface="Times New Roman" charset="0"/>
                  <a:sym typeface="Times New Roman" charset="0"/>
                </a:rPr>
                <a:t>ADOZIONE VOLONTARIA</a:t>
              </a:r>
            </a:p>
          </p:txBody>
        </p:sp>
        <p:sp>
          <p:nvSpPr>
            <p:cNvPr id="16" name="Shape 328"/>
            <p:cNvSpPr>
              <a:spLocks noChangeArrowheads="1"/>
            </p:cNvSpPr>
            <p:nvPr/>
          </p:nvSpPr>
          <p:spPr bwMode="auto">
            <a:xfrm>
              <a:off x="3444391" y="1732218"/>
              <a:ext cx="2001562" cy="12456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72248" tIns="72248" rIns="72248" bIns="72248" anchor="ctr"/>
            <a:lstStyle/>
            <a:p>
              <a:pPr algn="ctr" defTabSz="406400">
                <a:lnSpc>
                  <a:spcPct val="150000"/>
                </a:lnSpc>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b="1" dirty="0">
                  <a:latin typeface="Calibri" panose="020F0502020204030204" pitchFamily="34" charset="0"/>
                  <a:cs typeface="Times New Roman" charset="0"/>
                  <a:sym typeface="Times New Roman" charset="0"/>
                </a:rPr>
                <a:t>ADOZIONE OBBLIGATORIA: I FASE</a:t>
              </a:r>
              <a:endParaRPr lang="it-IT" sz="2000" dirty="0">
                <a:latin typeface="Calibri" panose="020F0502020204030204" pitchFamily="34" charset="0"/>
                <a:cs typeface="Times New Roman" charset="0"/>
                <a:sym typeface="Times New Roman" charset="0"/>
              </a:endParaRPr>
            </a:p>
          </p:txBody>
        </p:sp>
        <p:sp>
          <p:nvSpPr>
            <p:cNvPr id="17" name="Shape 329"/>
            <p:cNvSpPr>
              <a:spLocks noChangeArrowheads="1"/>
            </p:cNvSpPr>
            <p:nvPr/>
          </p:nvSpPr>
          <p:spPr bwMode="auto">
            <a:xfrm>
              <a:off x="5766474" y="1761572"/>
              <a:ext cx="1975663" cy="11869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72248" tIns="72248" rIns="72248" bIns="72248" anchor="ctr"/>
            <a:lstStyle/>
            <a:p>
              <a:pPr algn="ctr" defTabSz="406400">
                <a:lnSpc>
                  <a:spcPct val="150000"/>
                </a:lnSpc>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b="1" dirty="0">
                  <a:latin typeface="Calibri" panose="020F0502020204030204" pitchFamily="34" charset="0"/>
                  <a:cs typeface="Times New Roman" charset="0"/>
                  <a:sym typeface="Times New Roman" charset="0"/>
                </a:rPr>
                <a:t>ADOZIONE OBBLIGATORIA:</a:t>
              </a:r>
            </a:p>
            <a:p>
              <a:pPr algn="ctr" defTabSz="406400">
                <a:lnSpc>
                  <a:spcPct val="150000"/>
                </a:lnSpc>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b="1" dirty="0">
                  <a:latin typeface="Calibri" panose="020F0502020204030204" pitchFamily="34" charset="0"/>
                  <a:cs typeface="Times New Roman" charset="0"/>
                  <a:sym typeface="Times New Roman" charset="0"/>
                </a:rPr>
                <a:t>II FASE</a:t>
              </a:r>
              <a:endParaRPr lang="it-IT" sz="2000" dirty="0">
                <a:latin typeface="Calibri" panose="020F0502020204030204" pitchFamily="34" charset="0"/>
                <a:cs typeface="Times New Roman" charset="0"/>
                <a:sym typeface="Times New Roman" charset="0"/>
              </a:endParaRPr>
            </a:p>
          </p:txBody>
        </p:sp>
      </p:grpSp>
      <p:sp>
        <p:nvSpPr>
          <p:cNvPr id="22"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it-IT" sz="3200" b="1" dirty="0">
                <a:solidFill>
                  <a:schemeClr val="tx1"/>
                </a:solidFill>
                <a:latin typeface="Calibri" panose="020F0502020204030204" pitchFamily="34" charset="0"/>
              </a:rPr>
              <a:t>TEMPISTICHE DI ADOZIONE</a:t>
            </a:r>
          </a:p>
        </p:txBody>
      </p:sp>
      <p:sp>
        <p:nvSpPr>
          <p:cNvPr id="19" name="Rettangolo 18"/>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106 dispensa</a:t>
            </a:r>
          </a:p>
        </p:txBody>
      </p:sp>
    </p:spTree>
    <p:extLst>
      <p:ext uri="{BB962C8B-B14F-4D97-AF65-F5344CB8AC3E}">
        <p14:creationId xmlns:p14="http://schemas.microsoft.com/office/powerpoint/2010/main" val="1343353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4787" name="Rectangle 3"/>
          <p:cNvSpPr>
            <a:spLocks noGrp="1" noChangeArrowheads="1"/>
          </p:cNvSpPr>
          <p:nvPr>
            <p:ph idx="1"/>
          </p:nvPr>
        </p:nvSpPr>
        <p:spPr>
          <a:xfrm>
            <a:off x="610997" y="2278211"/>
            <a:ext cx="7922006" cy="3300984"/>
          </a:xfrm>
          <a:solidFill>
            <a:schemeClr val="bg2">
              <a:lumMod val="40000"/>
              <a:lumOff val="60000"/>
            </a:schemeClr>
          </a:solidFill>
          <a:ln>
            <a:solidFill>
              <a:schemeClr val="accent2">
                <a:lumMod val="75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buFont typeface="Arial" panose="020B0604020202020204" pitchFamily="34" charset="0"/>
              <a:buChar char="•"/>
            </a:pPr>
            <a:r>
              <a:rPr lang="it-IT" sz="2000" b="1" dirty="0">
                <a:solidFill>
                  <a:schemeClr val="tx1"/>
                </a:solidFill>
                <a:latin typeface="Calibri" panose="020F0502020204030204" pitchFamily="34" charset="0"/>
              </a:rPr>
              <a:t>LA GENERAZIONE DEVE AVVENIRE IN FORMATO X(STENSIBLE) M(ARKUP) L(ANGUAGE), NON CONTENENTE MACROISTRUZIONI O CODICI ESEGUIBILI TALI DA ATTIVARE FUNZIONALITÀ CHE POSSANO MODIFICARE GLI ATTI, I FATTI O I DATI RAPPRESENTATI (ART. 1 C. 1 E ALLEGATO «A» PUNTO 1 REGOLAMENTO)</a:t>
            </a:r>
          </a:p>
          <a:p>
            <a:pPr algn="just">
              <a:buFont typeface="Arial" panose="020B0604020202020204" pitchFamily="34" charset="0"/>
              <a:buChar char="•"/>
            </a:pPr>
            <a:r>
              <a:rPr lang="it-IT" sz="2000" b="1" dirty="0">
                <a:solidFill>
                  <a:schemeClr val="tx1"/>
                </a:solidFill>
                <a:latin typeface="Calibri" panose="020F0502020204030204" pitchFamily="34" charset="0"/>
              </a:rPr>
              <a:t>PER FATTURA ELETTRONICA SI INTENDE UN DOCUMENTO INFORMATICO IN FORMATO XML, SOTTOSCRITTO CON FIRMA ELETTRONICA QUALIFICATA O DIGITALE (ART. 21 C. 3 D.P.R. 633/1972 E PUNTO 2 C. 2 REGOLAMENTO)</a:t>
            </a:r>
          </a:p>
        </p:txBody>
      </p:sp>
      <p:sp>
        <p:nvSpPr>
          <p:cNvPr id="6"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it-IT" sz="3200" b="1" dirty="0">
                <a:latin typeface="Calibri" pitchFamily="34" charset="0"/>
              </a:rPr>
              <a:t>GENERAZIONE FATTURA ELETTRONICA P.A.</a:t>
            </a:r>
            <a:endParaRPr lang="it-IT" sz="3200" b="1" dirty="0">
              <a:solidFill>
                <a:schemeClr val="tx1"/>
              </a:solidFill>
              <a:latin typeface="Calibri" pitchFamily="34" charset="0"/>
            </a:endParaRPr>
          </a:p>
        </p:txBody>
      </p:sp>
      <p:sp>
        <p:nvSpPr>
          <p:cNvPr id="5" name="Rettangolo 4"/>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106 dispensa</a:t>
            </a:r>
          </a:p>
        </p:txBody>
      </p:sp>
    </p:spTree>
    <p:extLst>
      <p:ext uri="{BB962C8B-B14F-4D97-AF65-F5344CB8AC3E}">
        <p14:creationId xmlns:p14="http://schemas.microsoft.com/office/powerpoint/2010/main" val="3351002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4787" name="Rectangle 3"/>
          <p:cNvSpPr>
            <a:spLocks noGrp="1" noChangeArrowheads="1"/>
          </p:cNvSpPr>
          <p:nvPr>
            <p:ph idx="1"/>
          </p:nvPr>
        </p:nvSpPr>
        <p:spPr>
          <a:xfrm>
            <a:off x="610997" y="2303609"/>
            <a:ext cx="7922006" cy="3590751"/>
          </a:xfrm>
          <a:solidFill>
            <a:schemeClr val="bg2">
              <a:lumMod val="40000"/>
              <a:lumOff val="60000"/>
            </a:schemeClr>
          </a:solidFill>
          <a:ln>
            <a:solidFill>
              <a:schemeClr val="accent2">
                <a:lumMod val="75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indent="-179388" defTabSz="406400">
              <a:spcBef>
                <a:spcPts val="1200"/>
              </a:spcBef>
              <a:buClr>
                <a:srgbClr val="000000"/>
              </a:buClr>
              <a:buSzPct val="100000"/>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b="1" dirty="0">
                <a:solidFill>
                  <a:schemeClr val="tx1"/>
                </a:solidFill>
                <a:latin typeface="Calibri" charset="0"/>
              </a:rPr>
              <a:t>PEC: COME ALLEGATO AL MESSAGGIO. POSSONO ESSERCI PIÙ ALLEGATI. NON È NECESSARIO UN PARTICOLARE ACCREDITAMENTO (MAX 30MB) SDI01@PEC.FATTURAPA.IT</a:t>
            </a:r>
          </a:p>
          <a:p>
            <a:pPr marL="179388" indent="-179388" defTabSz="406400">
              <a:spcBef>
                <a:spcPts val="1200"/>
              </a:spcBef>
              <a:buClr>
                <a:srgbClr val="000000"/>
              </a:buClr>
              <a:buSzPct val="100000"/>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b="1" dirty="0">
                <a:solidFill>
                  <a:schemeClr val="tx1"/>
                </a:solidFill>
                <a:latin typeface="Calibri" charset="0"/>
              </a:rPr>
              <a:t>MODELLO “WEB SERVICE” FRUIBILE ATTRAVERSO PROTOCOLLO HTTPS (MAX 5 MB)</a:t>
            </a:r>
          </a:p>
          <a:p>
            <a:pPr marL="179388" indent="-179388" defTabSz="406400">
              <a:spcBef>
                <a:spcPts val="1200"/>
              </a:spcBef>
              <a:buClr>
                <a:srgbClr val="000000"/>
              </a:buClr>
              <a:buSzPct val="100000"/>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b="1" dirty="0">
                <a:solidFill>
                  <a:schemeClr val="tx1"/>
                </a:solidFill>
                <a:latin typeface="Calibri" charset="0"/>
              </a:rPr>
              <a:t>SISTEMA PUBBLICO DI COOPERAZIONE (SDI COOP): UN SOLO FILE ALLA VOLTA. PREVEDE LA SOTTOSCRIZIONE DI UN ACCORDO DI SERVIZIO</a:t>
            </a:r>
          </a:p>
          <a:p>
            <a:pPr marL="179388" indent="-179388" defTabSz="406400">
              <a:spcBef>
                <a:spcPts val="1200"/>
              </a:spcBef>
              <a:buClr>
                <a:srgbClr val="000000"/>
              </a:buClr>
              <a:buSzPct val="100000"/>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b="1" dirty="0">
                <a:solidFill>
                  <a:schemeClr val="tx1"/>
                </a:solidFill>
                <a:latin typeface="Calibri" charset="0"/>
              </a:rPr>
              <a:t>PROTOCOLLO FTP </a:t>
            </a:r>
          </a:p>
          <a:p>
            <a:pPr marL="179388" indent="-179388" defTabSz="406400">
              <a:spcBef>
                <a:spcPts val="1200"/>
              </a:spcBef>
              <a:buClr>
                <a:srgbClr val="000000"/>
              </a:buClr>
              <a:buSzPct val="100000"/>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b="1" dirty="0">
                <a:solidFill>
                  <a:schemeClr val="tx1"/>
                </a:solidFill>
                <a:latin typeface="Calibri" charset="0"/>
              </a:rPr>
              <a:t>PORTALE WWW.FATTURAPA.GOV.IT </a:t>
            </a:r>
          </a:p>
        </p:txBody>
      </p:sp>
      <p:sp>
        <p:nvSpPr>
          <p:cNvPr id="6"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it-IT" sz="3200" b="1" dirty="0">
                <a:latin typeface="Calibri" pitchFamily="34" charset="0"/>
              </a:rPr>
              <a:t>MODALITÀ DI TRASMISSIONE</a:t>
            </a:r>
          </a:p>
        </p:txBody>
      </p:sp>
      <p:sp>
        <p:nvSpPr>
          <p:cNvPr id="5" name="Rettangolo 4"/>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107 dispensa</a:t>
            </a:r>
          </a:p>
        </p:txBody>
      </p:sp>
    </p:spTree>
    <p:extLst>
      <p:ext uri="{BB962C8B-B14F-4D97-AF65-F5344CB8AC3E}">
        <p14:creationId xmlns:p14="http://schemas.microsoft.com/office/powerpoint/2010/main" val="2114088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24066" y="2388138"/>
            <a:ext cx="7496107" cy="3463374"/>
          </a:xfr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it-IT" sz="3200" b="1" dirty="0">
                <a:latin typeface="Calibri" pitchFamily="34" charset="0"/>
              </a:rPr>
              <a:t>SISTEMA DI INTERSCAMBIO</a:t>
            </a:r>
          </a:p>
        </p:txBody>
      </p:sp>
      <p:sp>
        <p:nvSpPr>
          <p:cNvPr id="6" name="Rettangolo 5"/>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107 dispensa</a:t>
            </a:r>
          </a:p>
        </p:txBody>
      </p:sp>
    </p:spTree>
    <p:extLst>
      <p:ext uri="{BB962C8B-B14F-4D97-AF65-F5344CB8AC3E}">
        <p14:creationId xmlns:p14="http://schemas.microsoft.com/office/powerpoint/2010/main" val="2296941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33632" y="2485748"/>
            <a:ext cx="8229600" cy="3033826"/>
          </a:xfr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it-IT" sz="3200" b="1" dirty="0">
                <a:latin typeface="Calibri" pitchFamily="34" charset="0"/>
              </a:rPr>
              <a:t>SISTEMA DI INTERSCAMBIO</a:t>
            </a:r>
          </a:p>
        </p:txBody>
      </p:sp>
      <p:sp>
        <p:nvSpPr>
          <p:cNvPr id="5" name="Rettangolo 4"/>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108 dispensa</a:t>
            </a:r>
          </a:p>
        </p:txBody>
      </p:sp>
    </p:spTree>
    <p:extLst>
      <p:ext uri="{BB962C8B-B14F-4D97-AF65-F5344CB8AC3E}">
        <p14:creationId xmlns:p14="http://schemas.microsoft.com/office/powerpoint/2010/main" val="7914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 </a:t>
            </a:r>
          </a:p>
        </p:txBody>
      </p:sp>
      <p:sp>
        <p:nvSpPr>
          <p:cNvPr id="3" name="Segnaposto testo 2"/>
          <p:cNvSpPr>
            <a:spLocks noGrp="1"/>
          </p:cNvSpPr>
          <p:nvPr>
            <p:ph type="body" idx="1"/>
          </p:nvPr>
        </p:nvSpPr>
        <p:spPr>
          <a:xfrm>
            <a:off x="722880" y="2597809"/>
            <a:ext cx="7771680" cy="1500638"/>
          </a:xfrm>
        </p:spPr>
        <p:txBody>
          <a:bodyPr/>
          <a:lstStyle/>
          <a:p>
            <a:pPr algn="ctr" eaLnBrk="1">
              <a:spcAft>
                <a:spcPct val="0"/>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it-IT" sz="3200" b="1" dirty="0">
                <a:latin typeface="Calibri" panose="020F0502020204030204" pitchFamily="34" charset="0"/>
              </a:rPr>
              <a:t>L’INQUADRAMENTO DELLA FATTURA ELETTRONICA: NORMATIVA E PRASSI</a:t>
            </a:r>
          </a:p>
        </p:txBody>
      </p:sp>
      <p:sp>
        <p:nvSpPr>
          <p:cNvPr id="4" name="Segnaposto data 3"/>
          <p:cNvSpPr>
            <a:spLocks noGrp="1"/>
          </p:cNvSpPr>
          <p:nvPr>
            <p:ph type="dt" idx="10"/>
          </p:nvPr>
        </p:nvSpPr>
        <p:spPr/>
        <p:txBody>
          <a:bodyPr/>
          <a:lstStyle/>
          <a:p>
            <a:pPr>
              <a:defRPr/>
            </a:pPr>
            <a:r>
              <a:rPr lang="en-US" altLang="it-IT" dirty="0"/>
              <a:t> </a:t>
            </a: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670" y="316211"/>
            <a:ext cx="6580099" cy="965420"/>
          </a:xfrm>
          <a:prstGeom prst="rect">
            <a:avLst/>
          </a:prstGeom>
        </p:spPr>
      </p:pic>
      <p:pic>
        <p:nvPicPr>
          <p:cNvPr id="7" name="Immagine 6"/>
          <p:cNvPicPr/>
          <p:nvPr/>
        </p:nvPicPr>
        <p:blipFill>
          <a:blip r:embed="rId3" cstate="print">
            <a:extLst>
              <a:ext uri="{28A0092B-C50C-407E-A947-70E740481C1C}">
                <a14:useLocalDpi xmlns:a14="http://schemas.microsoft.com/office/drawing/2010/main" val="0"/>
              </a:ext>
            </a:extLst>
          </a:blip>
          <a:stretch>
            <a:fillRect/>
          </a:stretch>
        </p:blipFill>
        <p:spPr>
          <a:xfrm>
            <a:off x="3436201" y="5723041"/>
            <a:ext cx="2345235" cy="839771"/>
          </a:xfrm>
          <a:prstGeom prst="rect">
            <a:avLst/>
          </a:prstGeom>
        </p:spPr>
      </p:pic>
    </p:spTree>
    <p:extLst>
      <p:ext uri="{BB962C8B-B14F-4D97-AF65-F5344CB8AC3E}">
        <p14:creationId xmlns:p14="http://schemas.microsoft.com/office/powerpoint/2010/main" val="6728404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 </a:t>
            </a:r>
          </a:p>
        </p:txBody>
      </p:sp>
      <p:sp>
        <p:nvSpPr>
          <p:cNvPr id="3" name="Segnaposto testo 2"/>
          <p:cNvSpPr>
            <a:spLocks noGrp="1"/>
          </p:cNvSpPr>
          <p:nvPr>
            <p:ph type="body" idx="1"/>
          </p:nvPr>
        </p:nvSpPr>
        <p:spPr>
          <a:xfrm>
            <a:off x="722880" y="2459770"/>
            <a:ext cx="7771680" cy="1500638"/>
          </a:xfrm>
        </p:spPr>
        <p:txBody>
          <a:bodyPr/>
          <a:lstStyle/>
          <a:p>
            <a:pPr algn="ctr" eaLnBrk="1">
              <a:spcAft>
                <a:spcPct val="0"/>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it-IT" sz="3200" b="1" dirty="0">
                <a:latin typeface="Calibri" panose="020F0502020204030204" pitchFamily="34" charset="0"/>
              </a:rPr>
              <a:t>GLI SCENARI DELLA FATTURAZIONE ELETTRONICA B2B IN ITALIA</a:t>
            </a:r>
          </a:p>
        </p:txBody>
      </p:sp>
      <p:sp>
        <p:nvSpPr>
          <p:cNvPr id="4" name="Segnaposto data 3"/>
          <p:cNvSpPr>
            <a:spLocks noGrp="1"/>
          </p:cNvSpPr>
          <p:nvPr>
            <p:ph type="dt" idx="10"/>
          </p:nvPr>
        </p:nvSpPr>
        <p:spPr/>
        <p:txBody>
          <a:bodyPr/>
          <a:lstStyle/>
          <a:p>
            <a:pPr>
              <a:defRPr/>
            </a:pPr>
            <a:r>
              <a:rPr lang="en-US" altLang="it-IT" dirty="0"/>
              <a:t> </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670" y="316211"/>
            <a:ext cx="6580099" cy="965420"/>
          </a:xfrm>
          <a:prstGeom prst="rect">
            <a:avLst/>
          </a:prstGeom>
        </p:spPr>
      </p:pic>
      <p:pic>
        <p:nvPicPr>
          <p:cNvPr id="6" name="Immagine 5"/>
          <p:cNvPicPr/>
          <p:nvPr/>
        </p:nvPicPr>
        <p:blipFill>
          <a:blip r:embed="rId3" cstate="print">
            <a:extLst>
              <a:ext uri="{28A0092B-C50C-407E-A947-70E740481C1C}">
                <a14:useLocalDpi xmlns:a14="http://schemas.microsoft.com/office/drawing/2010/main" val="0"/>
              </a:ext>
            </a:extLst>
          </a:blip>
          <a:stretch>
            <a:fillRect/>
          </a:stretch>
        </p:blipFill>
        <p:spPr>
          <a:xfrm>
            <a:off x="3436201" y="5723041"/>
            <a:ext cx="2345235" cy="839771"/>
          </a:xfrm>
          <a:prstGeom prst="rect">
            <a:avLst/>
          </a:prstGeom>
        </p:spPr>
      </p:pic>
    </p:spTree>
    <p:extLst>
      <p:ext uri="{BB962C8B-B14F-4D97-AF65-F5344CB8AC3E}">
        <p14:creationId xmlns:p14="http://schemas.microsoft.com/office/powerpoint/2010/main" val="27937480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4787" name="Rectangle 3"/>
          <p:cNvSpPr>
            <a:spLocks noGrp="1" noChangeArrowheads="1"/>
          </p:cNvSpPr>
          <p:nvPr>
            <p:ph idx="1"/>
          </p:nvPr>
        </p:nvSpPr>
        <p:spPr>
          <a:xfrm>
            <a:off x="332912" y="2213006"/>
            <a:ext cx="8478175" cy="3435658"/>
          </a:xfrm>
          <a:solidFill>
            <a:schemeClr val="bg2">
              <a:lumMod val="40000"/>
              <a:lumOff val="60000"/>
            </a:schemeClr>
          </a:solidFill>
          <a:ln>
            <a:solidFill>
              <a:schemeClr val="accent2">
                <a:lumMod val="75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lvl="0" indent="-285750">
              <a:buFont typeface="Arial" panose="020B0604020202020204" pitchFamily="34" charset="0"/>
              <a:buChar char="•"/>
            </a:pPr>
            <a:r>
              <a:rPr lang="it-IT" sz="2000" b="1" dirty="0">
                <a:solidFill>
                  <a:schemeClr val="tx1"/>
                </a:solidFill>
                <a:latin typeface="Calibri" panose="020F0502020204030204" pitchFamily="34" charset="0"/>
              </a:rPr>
              <a:t>RUOLO DI SOGEI E DEL SISTEMA DI INTERSCAMBIO (SDI) </a:t>
            </a:r>
          </a:p>
          <a:p>
            <a:pPr marL="285750" lvl="0" indent="-285750">
              <a:buFont typeface="Arial" panose="020B0604020202020204" pitchFamily="34" charset="0"/>
              <a:buChar char="•"/>
            </a:pPr>
            <a:r>
              <a:rPr lang="it-IT" sz="2000" b="1" dirty="0">
                <a:solidFill>
                  <a:schemeClr val="tx1"/>
                </a:solidFill>
                <a:latin typeface="Calibri" panose="020F0502020204030204" pitchFamily="34" charset="0"/>
              </a:rPr>
              <a:t>INCENTIVI FISCALI DALL’1.1.2017</a:t>
            </a:r>
          </a:p>
          <a:p>
            <a:pPr marL="285750" lvl="0" indent="-285750">
              <a:buFont typeface="Arial" panose="020B0604020202020204" pitchFamily="34" charset="0"/>
              <a:buChar char="•"/>
            </a:pPr>
            <a:r>
              <a:rPr lang="it-IT" sz="2000" b="1" dirty="0">
                <a:solidFill>
                  <a:schemeClr val="tx1"/>
                </a:solidFill>
                <a:latin typeface="Calibri" panose="020F0502020204030204" pitchFamily="34" charset="0"/>
              </a:rPr>
              <a:t>DIVERSE FASI DELL’EMISSIONE DELLA FATTURA ELETTRONICA</a:t>
            </a:r>
          </a:p>
          <a:p>
            <a:pPr marL="285750" lvl="0" indent="-285750">
              <a:buFont typeface="Arial" panose="020B0604020202020204" pitchFamily="34" charset="0"/>
              <a:buChar char="•"/>
            </a:pPr>
            <a:r>
              <a:rPr lang="it-IT" sz="2000" b="1" dirty="0">
                <a:solidFill>
                  <a:schemeClr val="tx1"/>
                </a:solidFill>
                <a:latin typeface="Calibri" panose="020F0502020204030204" pitchFamily="34" charset="0"/>
              </a:rPr>
              <a:t>INTEGRAZIONE DEI FORNITORI CON I CLIENTI TRAMITE FATTURAZIONE ELETTRONICA</a:t>
            </a:r>
          </a:p>
          <a:p>
            <a:pPr marL="285750" lvl="0" indent="-285750">
              <a:buFont typeface="Arial" panose="020B0604020202020204" pitchFamily="34" charset="0"/>
              <a:buChar char="•"/>
            </a:pPr>
            <a:r>
              <a:rPr lang="it-IT" sz="2000" b="1" dirty="0">
                <a:solidFill>
                  <a:schemeClr val="tx1"/>
                </a:solidFill>
                <a:latin typeface="Calibri" panose="020F0502020204030204" pitchFamily="34" charset="0"/>
              </a:rPr>
              <a:t>IMPORTANZA DELLA SUPPLY CHAIN FINANCE</a:t>
            </a:r>
          </a:p>
          <a:p>
            <a:pPr marL="285750" lvl="0" indent="-285750">
              <a:buFont typeface="Arial" panose="020B0604020202020204" pitchFamily="34" charset="0"/>
              <a:buChar char="•"/>
            </a:pPr>
            <a:r>
              <a:rPr lang="it-IT" sz="2000" b="1" dirty="0">
                <a:solidFill>
                  <a:schemeClr val="tx1"/>
                </a:solidFill>
                <a:latin typeface="Calibri" panose="020F0502020204030204" pitchFamily="34" charset="0"/>
              </a:rPr>
              <a:t>RUOLO DEGLI ISTITUTI DI CREDITO E INTEGRAZIONE CON LA DINAMICA DEGLI INCASSI E PAGAMENTI</a:t>
            </a:r>
          </a:p>
          <a:p>
            <a:pPr marL="285750" lvl="0" indent="-285750">
              <a:buFont typeface="Arial" panose="020B0604020202020204" pitchFamily="34" charset="0"/>
              <a:buChar char="•"/>
            </a:pPr>
            <a:r>
              <a:rPr lang="it-IT" sz="2000" b="1" dirty="0">
                <a:solidFill>
                  <a:schemeClr val="tx1"/>
                </a:solidFill>
                <a:latin typeface="Calibri" panose="020F0502020204030204" pitchFamily="34" charset="0"/>
              </a:rPr>
              <a:t>RUOLO DEL COMMERCIALISTA NELLA VALIDAZIONE DEI REQUISITI PREVISTI DAL D.LGS. 127/2015</a:t>
            </a:r>
          </a:p>
        </p:txBody>
      </p:sp>
      <p:sp>
        <p:nvSpPr>
          <p:cNvPr id="6"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it-IT" sz="3200" b="1" dirty="0">
              <a:latin typeface="Calibri" pitchFamily="34" charset="0"/>
            </a:endParaRPr>
          </a:p>
        </p:txBody>
      </p:sp>
      <p:sp>
        <p:nvSpPr>
          <p:cNvPr id="4" name="Titolo 1"/>
          <p:cNvSpPr txBox="1">
            <a:spLocks/>
          </p:cNvSpPr>
          <p:nvPr/>
        </p:nvSpPr>
        <p:spPr bwMode="auto">
          <a:xfrm>
            <a:off x="0" y="1215041"/>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it-IT" sz="3200" b="1" dirty="0">
                <a:solidFill>
                  <a:schemeClr val="tx1"/>
                </a:solidFill>
                <a:latin typeface="Calibri" panose="020F0502020204030204" pitchFamily="34" charset="0"/>
              </a:rPr>
              <a:t>SCENARI FATTURAZIONE ELETTRONICA B2B </a:t>
            </a:r>
          </a:p>
        </p:txBody>
      </p:sp>
      <p:sp>
        <p:nvSpPr>
          <p:cNvPr id="7" name="Rettangolo 6"/>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109 dispensa</a:t>
            </a:r>
          </a:p>
        </p:txBody>
      </p:sp>
    </p:spTree>
    <p:extLst>
      <p:ext uri="{BB962C8B-B14F-4D97-AF65-F5344CB8AC3E}">
        <p14:creationId xmlns:p14="http://schemas.microsoft.com/office/powerpoint/2010/main" val="1514837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4787" name="Rectangle 3"/>
          <p:cNvSpPr>
            <a:spLocks noGrp="1" noChangeArrowheads="1"/>
          </p:cNvSpPr>
          <p:nvPr>
            <p:ph idx="1"/>
          </p:nvPr>
        </p:nvSpPr>
        <p:spPr>
          <a:xfrm>
            <a:off x="332912" y="2238081"/>
            <a:ext cx="8478175" cy="3435658"/>
          </a:xfrm>
          <a:solidFill>
            <a:schemeClr val="bg2">
              <a:lumMod val="40000"/>
              <a:lumOff val="60000"/>
            </a:schemeClr>
          </a:solidFill>
          <a:ln>
            <a:solidFill>
              <a:schemeClr val="accent2">
                <a:lumMod val="75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t-IT" sz="2000" b="1" dirty="0">
                <a:solidFill>
                  <a:schemeClr val="tx1"/>
                </a:solidFill>
                <a:latin typeface="Calibri" panose="020F0502020204030204" pitchFamily="34" charset="0"/>
              </a:rPr>
              <a:t>IL CONTRIBUENTE CHE DECIDERÀ DI ESERCITARE L’OPZIONE PREVISTA DAL D.LGS. 127/2015 POTRÀ UTILIZZARE IL SISTEMA DI INTERSCAMBIO (SDI) PER SCAMBIARE LE FATTURE ELETTRONICHE CON I PROPRI CLIENTI E </a:t>
            </a:r>
            <a:r>
              <a:rPr lang="it-IT" sz="2000" b="1" dirty="0" err="1">
                <a:solidFill>
                  <a:schemeClr val="tx1"/>
                </a:solidFill>
                <a:latin typeface="Calibri" panose="020F0502020204030204" pitchFamily="34" charset="0"/>
              </a:rPr>
              <a:t>L’AdE</a:t>
            </a:r>
            <a:r>
              <a:rPr lang="it-IT" sz="2000" b="1" dirty="0">
                <a:solidFill>
                  <a:schemeClr val="tx1"/>
                </a:solidFill>
                <a:latin typeface="Calibri" panose="020F0502020204030204" pitchFamily="34" charset="0"/>
              </a:rPr>
              <a:t> ACQUISIRÀ AUTOMATICAMENTE I DATI DELLE FATTURE</a:t>
            </a:r>
          </a:p>
          <a:p>
            <a:pPr>
              <a:defRPr/>
            </a:pPr>
            <a:endParaRPr lang="it-IT" sz="2000" b="1" dirty="0">
              <a:solidFill>
                <a:schemeClr val="tx1"/>
              </a:solidFill>
              <a:latin typeface="Calibri" panose="020F0502020204030204" pitchFamily="34" charset="0"/>
            </a:endParaRPr>
          </a:p>
          <a:p>
            <a:pPr>
              <a:defRPr/>
            </a:pPr>
            <a:r>
              <a:rPr lang="it-IT" sz="2000" b="1" dirty="0">
                <a:solidFill>
                  <a:schemeClr val="tx1"/>
                </a:solidFill>
                <a:latin typeface="Calibri" panose="020F0502020204030204" pitchFamily="34" charset="0"/>
              </a:rPr>
              <a:t>IL CONTRIBUENTE POTRÀ EVITARE IN PARTE O IN TOTO L’ADEMPIMENTO DI TRASMISSIONE DEI DATI DELLE FATTURE</a:t>
            </a:r>
          </a:p>
        </p:txBody>
      </p:sp>
      <p:sp>
        <p:nvSpPr>
          <p:cNvPr id="6"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it-IT" sz="3200" b="1" dirty="0">
              <a:latin typeface="Calibri" pitchFamily="34" charset="0"/>
            </a:endParaRPr>
          </a:p>
        </p:txBody>
      </p:sp>
      <p:sp>
        <p:nvSpPr>
          <p:cNvPr id="4" name="Titolo 1"/>
          <p:cNvSpPr txBox="1">
            <a:spLocks/>
          </p:cNvSpPr>
          <p:nvPr/>
        </p:nvSpPr>
        <p:spPr bwMode="auto">
          <a:xfrm>
            <a:off x="0" y="1215041"/>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it-IT" sz="3200" b="1" dirty="0">
                <a:latin typeface="Calibri" panose="020F0502020204030204" pitchFamily="34" charset="0"/>
              </a:rPr>
              <a:t>RUOLO DI SOGEI E SDI</a:t>
            </a:r>
            <a:r>
              <a:rPr lang="it-IT" sz="3200" b="1" dirty="0">
                <a:solidFill>
                  <a:schemeClr val="tx1"/>
                </a:solidFill>
                <a:latin typeface="Calibri" panose="020F0502020204030204" pitchFamily="34" charset="0"/>
              </a:rPr>
              <a:t> </a:t>
            </a:r>
          </a:p>
        </p:txBody>
      </p:sp>
      <p:sp>
        <p:nvSpPr>
          <p:cNvPr id="7" name="Rettangolo 6"/>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110 dispensa</a:t>
            </a:r>
          </a:p>
        </p:txBody>
      </p:sp>
    </p:spTree>
    <p:extLst>
      <p:ext uri="{BB962C8B-B14F-4D97-AF65-F5344CB8AC3E}">
        <p14:creationId xmlns:p14="http://schemas.microsoft.com/office/powerpoint/2010/main" val="22161374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4787" name="Rectangle 3"/>
          <p:cNvSpPr>
            <a:spLocks noGrp="1" noChangeArrowheads="1"/>
          </p:cNvSpPr>
          <p:nvPr>
            <p:ph idx="1"/>
          </p:nvPr>
        </p:nvSpPr>
        <p:spPr>
          <a:xfrm>
            <a:off x="332912" y="2263806"/>
            <a:ext cx="8478175" cy="3435658"/>
          </a:xfrm>
          <a:solidFill>
            <a:schemeClr val="bg2">
              <a:lumMod val="40000"/>
              <a:lumOff val="60000"/>
            </a:schemeClr>
          </a:solidFill>
          <a:ln>
            <a:solidFill>
              <a:schemeClr val="accent2">
                <a:lumMod val="75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t-IT" sz="2000" b="1" dirty="0">
                <a:solidFill>
                  <a:schemeClr val="tx1"/>
                </a:solidFill>
                <a:latin typeface="Calibri" panose="020F0502020204030204" pitchFamily="34" charset="0"/>
              </a:rPr>
              <a:t>IL CONTRIBUENTE ACCEDERÀ AI BENEFICI STABILITI ALL’ART. 3 D.LGS. 127/2015 TRA CUI I RIMBORSI PRIORITARI CREDITO IVA ENTRO 3 MESI DALLA DICHIARAZIONE IVA ANNUALE OLTRE ALLA RIDUZIONE DI 2 ANNI DEI TEMPI DI ACCERTAMENTO DA PARTE </a:t>
            </a:r>
            <a:r>
              <a:rPr lang="it-IT" sz="2000" b="1" dirty="0" err="1">
                <a:solidFill>
                  <a:schemeClr val="tx1"/>
                </a:solidFill>
                <a:latin typeface="Calibri" panose="020F0502020204030204" pitchFamily="34" charset="0"/>
              </a:rPr>
              <a:t>DELL’AdE</a:t>
            </a:r>
            <a:r>
              <a:rPr lang="it-IT" sz="2000" b="1" dirty="0">
                <a:solidFill>
                  <a:schemeClr val="tx1"/>
                </a:solidFill>
                <a:latin typeface="Calibri" panose="020F0502020204030204" pitchFamily="34" charset="0"/>
              </a:rPr>
              <a:t> QUALORA RICEVA ED EFFETTUI I PAGAMENTI DELLE LORO FATTURE EMESSE E RICEVUTE IN MODALITÀ TRACCIATA</a:t>
            </a:r>
          </a:p>
          <a:p>
            <a:pPr>
              <a:defRPr/>
            </a:pPr>
            <a:r>
              <a:rPr lang="it-IT" sz="2000" b="1" dirty="0">
                <a:solidFill>
                  <a:schemeClr val="tx1"/>
                </a:solidFill>
                <a:latin typeface="Calibri" panose="020F0502020204030204" pitchFamily="34" charset="0"/>
              </a:rPr>
              <a:t>I CONTRIBUENTI DI MINORI DIMENSIONI (&lt; 200.000 EURO FATTURATO) SARANNO ESENTATI DALLA TENUTA DELLE REGISTRAZIONI OBBLIGATORIE IVA E DALL’OBBLIGO DEL VISTO DI CONFORMITÀ IVA</a:t>
            </a:r>
          </a:p>
        </p:txBody>
      </p:sp>
      <p:sp>
        <p:nvSpPr>
          <p:cNvPr id="6"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it-IT" sz="3200" b="1" dirty="0">
              <a:latin typeface="Calibri" pitchFamily="34" charset="0"/>
            </a:endParaRPr>
          </a:p>
        </p:txBody>
      </p:sp>
      <p:sp>
        <p:nvSpPr>
          <p:cNvPr id="4" name="Titolo 1"/>
          <p:cNvSpPr txBox="1">
            <a:spLocks/>
          </p:cNvSpPr>
          <p:nvPr/>
        </p:nvSpPr>
        <p:spPr bwMode="auto">
          <a:xfrm>
            <a:off x="0" y="1215041"/>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it-IT" sz="3200" b="1" dirty="0">
                <a:latin typeface="Calibri" panose="020F0502020204030204" pitchFamily="34" charset="0"/>
              </a:rPr>
              <a:t>INCENTIVI FISCALI</a:t>
            </a:r>
            <a:r>
              <a:rPr lang="it-IT" sz="3200" b="1" dirty="0">
                <a:solidFill>
                  <a:schemeClr val="tx1"/>
                </a:solidFill>
                <a:latin typeface="Calibri" panose="020F0502020204030204" pitchFamily="34" charset="0"/>
              </a:rPr>
              <a:t> </a:t>
            </a:r>
          </a:p>
        </p:txBody>
      </p:sp>
      <p:sp>
        <p:nvSpPr>
          <p:cNvPr id="7" name="Rettangolo 6"/>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110 dispensa</a:t>
            </a:r>
          </a:p>
        </p:txBody>
      </p:sp>
    </p:spTree>
    <p:extLst>
      <p:ext uri="{BB962C8B-B14F-4D97-AF65-F5344CB8AC3E}">
        <p14:creationId xmlns:p14="http://schemas.microsoft.com/office/powerpoint/2010/main" val="678499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4787" name="Rectangle 3"/>
          <p:cNvSpPr>
            <a:spLocks noGrp="1" noChangeArrowheads="1"/>
          </p:cNvSpPr>
          <p:nvPr>
            <p:ph idx="1"/>
          </p:nvPr>
        </p:nvSpPr>
        <p:spPr>
          <a:xfrm>
            <a:off x="315157" y="2174617"/>
            <a:ext cx="8513686" cy="3533313"/>
          </a:xfrm>
          <a:solidFill>
            <a:schemeClr val="bg2">
              <a:lumMod val="40000"/>
              <a:lumOff val="60000"/>
            </a:schemeClr>
          </a:solidFill>
          <a:ln>
            <a:solidFill>
              <a:schemeClr val="accent2">
                <a:lumMod val="75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indent="0">
              <a:buNone/>
            </a:pPr>
            <a:r>
              <a:rPr lang="it-IT" sz="2000" b="1" dirty="0">
                <a:solidFill>
                  <a:schemeClr val="tx1"/>
                </a:solidFill>
                <a:latin typeface="Calibri" panose="020F0502020204030204" pitchFamily="34" charset="0"/>
              </a:rPr>
              <a:t>LE FATTURE ELETTRONICHE IN FORMATO XML, FATTE TRANSITARE ATTRAVERSO IL SDI POTRANNO ESSERE INVIATE E RECAPITATE AL CLIENTE:</a:t>
            </a:r>
          </a:p>
          <a:p>
            <a:pPr marL="285750" indent="-285750">
              <a:buFont typeface="Arial" panose="020B0604020202020204" pitchFamily="34" charset="0"/>
              <a:buChar char="•"/>
            </a:pPr>
            <a:r>
              <a:rPr lang="it-IT" sz="2000" b="1" dirty="0">
                <a:solidFill>
                  <a:schemeClr val="tx1"/>
                </a:solidFill>
                <a:latin typeface="Calibri" panose="020F0502020204030204" pitchFamily="34" charset="0"/>
              </a:rPr>
              <a:t>TRAMITE PEC </a:t>
            </a:r>
          </a:p>
          <a:p>
            <a:pPr marL="285750" indent="-285750">
              <a:buFont typeface="Arial" panose="020B0604020202020204" pitchFamily="34" charset="0"/>
              <a:buChar char="•"/>
            </a:pPr>
            <a:r>
              <a:rPr lang="it-IT" sz="2000" b="1" dirty="0">
                <a:solidFill>
                  <a:schemeClr val="tx1"/>
                </a:solidFill>
                <a:latin typeface="Calibri" panose="020F0502020204030204" pitchFamily="34" charset="0"/>
              </a:rPr>
              <a:t>INSERENDO NEL TRACCIATO XML IL CODICE DESTINATARIO DI 7 CIFRE </a:t>
            </a:r>
          </a:p>
          <a:p>
            <a:pPr marL="0" indent="0">
              <a:buNone/>
            </a:pPr>
            <a:r>
              <a:rPr lang="it-IT" sz="2000" b="1" dirty="0">
                <a:solidFill>
                  <a:schemeClr val="tx1"/>
                </a:solidFill>
                <a:latin typeface="Calibri" panose="020F0502020204030204" pitchFamily="34" charset="0"/>
              </a:rPr>
              <a:t>IL CODICE DESTINATARIO VIENE ATTRIBUITO ESCLUSIVAMENTE DAL SDI NELLA FASE DI ACCREDITAMENTO DEL CANALE DI RICEZIONE.</a:t>
            </a:r>
          </a:p>
          <a:p>
            <a:pPr marL="0" indent="0">
              <a:buNone/>
            </a:pPr>
            <a:r>
              <a:rPr lang="it-IT" sz="2000" b="1" dirty="0">
                <a:solidFill>
                  <a:schemeClr val="tx1"/>
                </a:solidFill>
                <a:latin typeface="Calibri" panose="020F0502020204030204" pitchFamily="34" charset="0"/>
              </a:rPr>
              <a:t>IL CANALE DI RICEZIONE PUÒ ESSERE ATTIVATO DA:</a:t>
            </a:r>
          </a:p>
          <a:p>
            <a:pPr marL="285750" indent="-285750">
              <a:buFont typeface="Arial" panose="020B0604020202020204" pitchFamily="34" charset="0"/>
              <a:buChar char="•"/>
            </a:pPr>
            <a:r>
              <a:rPr lang="it-IT" sz="2000" b="1" dirty="0">
                <a:solidFill>
                  <a:schemeClr val="tx1"/>
                </a:solidFill>
                <a:latin typeface="Calibri" panose="020F0502020204030204" pitchFamily="34" charset="0"/>
              </a:rPr>
              <a:t>INTERMEDIARIO CHA A SUA VOLTA TRASMETTERÀ IL DOCUMENTO AL CESSIONARIO/COMMITTENTE</a:t>
            </a:r>
          </a:p>
          <a:p>
            <a:pPr marL="285750" indent="-285750">
              <a:buFont typeface="Arial" panose="020B0604020202020204" pitchFamily="34" charset="0"/>
              <a:buChar char="•"/>
            </a:pPr>
            <a:r>
              <a:rPr lang="it-IT" sz="2000" b="1" dirty="0">
                <a:solidFill>
                  <a:schemeClr val="tx1"/>
                </a:solidFill>
                <a:latin typeface="Calibri" panose="020F0502020204030204" pitchFamily="34" charset="0"/>
              </a:rPr>
              <a:t>DIRETTAMENTE DAL CESSIONARIO/COMMITTENTE</a:t>
            </a:r>
          </a:p>
        </p:txBody>
      </p:sp>
      <p:sp>
        <p:nvSpPr>
          <p:cNvPr id="6"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it-IT" sz="3200" b="1" dirty="0">
                <a:solidFill>
                  <a:srgbClr val="000000"/>
                </a:solidFill>
                <a:latin typeface="Calibri" panose="020F0502020204030204" pitchFamily="34" charset="0"/>
              </a:rPr>
              <a:t>INVIO E RICEZIONE FEB2B</a:t>
            </a:r>
          </a:p>
        </p:txBody>
      </p:sp>
      <p:sp>
        <p:nvSpPr>
          <p:cNvPr id="7" name="Rettangolo 6"/>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111 dispensa</a:t>
            </a:r>
          </a:p>
        </p:txBody>
      </p:sp>
    </p:spTree>
    <p:extLst>
      <p:ext uri="{BB962C8B-B14F-4D97-AF65-F5344CB8AC3E}">
        <p14:creationId xmlns:p14="http://schemas.microsoft.com/office/powerpoint/2010/main" val="30826750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4787" name="Rectangle 3"/>
          <p:cNvSpPr>
            <a:spLocks noGrp="1" noChangeArrowheads="1"/>
          </p:cNvSpPr>
          <p:nvPr>
            <p:ph idx="1"/>
          </p:nvPr>
        </p:nvSpPr>
        <p:spPr>
          <a:xfrm>
            <a:off x="315157" y="2174618"/>
            <a:ext cx="8513686" cy="3533313"/>
          </a:xfrm>
          <a:solidFill>
            <a:schemeClr val="bg2">
              <a:lumMod val="40000"/>
              <a:lumOff val="60000"/>
            </a:schemeClr>
          </a:solidFill>
          <a:ln>
            <a:solidFill>
              <a:schemeClr val="accent2">
                <a:lumMod val="75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indent="-179388" defTabSz="406400">
              <a:spcBef>
                <a:spcPts val="1200"/>
              </a:spcBef>
              <a:buClr>
                <a:srgbClr val="000000"/>
              </a:buClr>
              <a:buSzPct val="100000"/>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b="1" dirty="0">
                <a:solidFill>
                  <a:schemeClr val="tx1"/>
                </a:solidFill>
                <a:latin typeface="Calibri" panose="020F0502020204030204" pitchFamily="34" charset="0"/>
              </a:rPr>
              <a:t>PEC: COME ALLEGATO AL MESSAGGIO. POSSONO ESSERCI PIÙ ALLEGATI. NON È NECESSARIO UN PARTICOLARE ACCREDITAMENTO (MAX 30MB) SDI01@PEC.FATTURAPA.IT</a:t>
            </a:r>
          </a:p>
          <a:p>
            <a:pPr marL="179388" indent="-179388" defTabSz="406400">
              <a:spcBef>
                <a:spcPts val="1200"/>
              </a:spcBef>
              <a:buClr>
                <a:srgbClr val="000000"/>
              </a:buClr>
              <a:buSzPct val="100000"/>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b="1" dirty="0">
                <a:solidFill>
                  <a:schemeClr val="tx1"/>
                </a:solidFill>
                <a:latin typeface="Calibri" panose="020F0502020204030204" pitchFamily="34" charset="0"/>
              </a:rPr>
              <a:t>MODELLO “WEB SERVICE” FRUIBILE ATTRAVERSO PROTOCOLLO HTTPS (MAX 5 MB)</a:t>
            </a:r>
          </a:p>
          <a:p>
            <a:pPr marL="179388" indent="-179388" defTabSz="406400">
              <a:spcBef>
                <a:spcPts val="1200"/>
              </a:spcBef>
              <a:buClr>
                <a:srgbClr val="000000"/>
              </a:buClr>
              <a:buSzPct val="100000"/>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b="1" dirty="0">
                <a:solidFill>
                  <a:schemeClr val="tx1"/>
                </a:solidFill>
                <a:latin typeface="Calibri" panose="020F0502020204030204" pitchFamily="34" charset="0"/>
              </a:rPr>
              <a:t>SISTEMA PUBBLICO DI COOPERAZIONE (SDI COOP): UN SOLO FILE ALLA VOLTA. PREVEDE LA SOTTOSCRIZIONE DI UN ACCORDO DI SERVIZIO.</a:t>
            </a:r>
          </a:p>
          <a:p>
            <a:pPr marL="179388" indent="-179388" defTabSz="406400">
              <a:spcBef>
                <a:spcPts val="1200"/>
              </a:spcBef>
              <a:buClr>
                <a:srgbClr val="000000"/>
              </a:buClr>
              <a:buSzPct val="100000"/>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b="1" dirty="0">
                <a:solidFill>
                  <a:schemeClr val="tx1"/>
                </a:solidFill>
                <a:latin typeface="Calibri" panose="020F0502020204030204" pitchFamily="34" charset="0"/>
              </a:rPr>
              <a:t>PROTOCOLLO FTP </a:t>
            </a:r>
          </a:p>
          <a:p>
            <a:pPr marL="179388" indent="-179388" defTabSz="406400">
              <a:spcBef>
                <a:spcPts val="1200"/>
              </a:spcBef>
              <a:buClr>
                <a:srgbClr val="000000"/>
              </a:buClr>
              <a:buSzPct val="100000"/>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b="1" dirty="0">
                <a:solidFill>
                  <a:schemeClr val="tx1"/>
                </a:solidFill>
                <a:latin typeface="Calibri" panose="020F0502020204030204" pitchFamily="34" charset="0"/>
              </a:rPr>
              <a:t>PORTALE WEB WWW.FATTURAPA.GOV.IT</a:t>
            </a:r>
          </a:p>
        </p:txBody>
      </p:sp>
      <p:sp>
        <p:nvSpPr>
          <p:cNvPr id="6"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it-IT" sz="3200" b="1" dirty="0">
                <a:solidFill>
                  <a:srgbClr val="000000"/>
                </a:solidFill>
                <a:latin typeface="Calibri" panose="020F0502020204030204" pitchFamily="34" charset="0"/>
              </a:rPr>
              <a:t>MODALITÀ DI TRASMISSIONE</a:t>
            </a:r>
          </a:p>
        </p:txBody>
      </p:sp>
      <p:sp>
        <p:nvSpPr>
          <p:cNvPr id="7" name="Rettangolo 6"/>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111 dispensa</a:t>
            </a:r>
          </a:p>
        </p:txBody>
      </p:sp>
    </p:spTree>
    <p:extLst>
      <p:ext uri="{BB962C8B-B14F-4D97-AF65-F5344CB8AC3E}">
        <p14:creationId xmlns:p14="http://schemas.microsoft.com/office/powerpoint/2010/main" val="30339378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4787" name="Rectangle 3"/>
          <p:cNvSpPr>
            <a:spLocks noGrp="1" noChangeArrowheads="1"/>
          </p:cNvSpPr>
          <p:nvPr>
            <p:ph idx="1"/>
          </p:nvPr>
        </p:nvSpPr>
        <p:spPr>
          <a:xfrm>
            <a:off x="315157" y="2174618"/>
            <a:ext cx="8513686" cy="3533313"/>
          </a:xfrm>
          <a:solidFill>
            <a:schemeClr val="bg2">
              <a:lumMod val="40000"/>
              <a:lumOff val="60000"/>
            </a:schemeClr>
          </a:solidFill>
          <a:ln>
            <a:solidFill>
              <a:schemeClr val="accent2">
                <a:lumMod val="75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indent="-179388" defTabSz="406400">
              <a:spcBef>
                <a:spcPts val="1200"/>
              </a:spcBef>
              <a:buClr>
                <a:srgbClr val="000000"/>
              </a:buClr>
              <a:buSzPct val="100000"/>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b="1" dirty="0">
                <a:solidFill>
                  <a:schemeClr val="tx1"/>
                </a:solidFill>
                <a:latin typeface="Calibri" charset="0"/>
              </a:rPr>
              <a:t>PEC: COME ALLEGATO AL MESSAGGIO. POSSONO ESSERCI PIÙ ALLEGATI. NON È NECESSARIO UN PARTICOLARE ACCREDITAMENTO (MAX 30MB) SDI01@PEC.FATTURAPA.IT</a:t>
            </a:r>
          </a:p>
          <a:p>
            <a:pPr marL="179388" indent="-179388" defTabSz="406400">
              <a:spcBef>
                <a:spcPts val="1200"/>
              </a:spcBef>
              <a:buClr>
                <a:srgbClr val="000000"/>
              </a:buClr>
              <a:buSzPct val="100000"/>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b="1" dirty="0">
                <a:solidFill>
                  <a:schemeClr val="tx1"/>
                </a:solidFill>
                <a:latin typeface="Calibri" charset="0"/>
              </a:rPr>
              <a:t>MODELLO “WEB SERVICE” FRUIBILE ATTRAVERSO PROTOCOLLO HTTPS (MAX 5 MB)</a:t>
            </a:r>
          </a:p>
          <a:p>
            <a:pPr marL="179388" indent="-179388" defTabSz="406400">
              <a:spcBef>
                <a:spcPts val="1200"/>
              </a:spcBef>
              <a:buClr>
                <a:srgbClr val="000000"/>
              </a:buClr>
              <a:buSzPct val="100000"/>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b="1" dirty="0">
                <a:solidFill>
                  <a:schemeClr val="tx1"/>
                </a:solidFill>
                <a:latin typeface="Calibri" charset="0"/>
              </a:rPr>
              <a:t>SISTEMA PUBBLICO DI COOPERAZIONE (SDI COOP): UN SOLO FILE ALLA VOLTA. PREVEDE LA SOTTOSCRIZIONE DI UN ACCORDO DI SERVIZIO.</a:t>
            </a:r>
          </a:p>
          <a:p>
            <a:pPr marL="179388" indent="-179388" defTabSz="406400">
              <a:spcBef>
                <a:spcPts val="1200"/>
              </a:spcBef>
              <a:buClr>
                <a:srgbClr val="000000"/>
              </a:buClr>
              <a:buSzPct val="100000"/>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b="1" dirty="0">
                <a:solidFill>
                  <a:schemeClr val="tx1"/>
                </a:solidFill>
                <a:latin typeface="Calibri" charset="0"/>
              </a:rPr>
              <a:t>PROTOCOLLO FTP </a:t>
            </a:r>
          </a:p>
        </p:txBody>
      </p:sp>
      <p:sp>
        <p:nvSpPr>
          <p:cNvPr id="6"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it-IT" sz="3200" b="1" dirty="0">
                <a:solidFill>
                  <a:srgbClr val="000000"/>
                </a:solidFill>
                <a:latin typeface="Calibri" panose="020F0502020204030204" pitchFamily="34" charset="0"/>
              </a:rPr>
              <a:t>MODALITÀ DI RICEZIONE</a:t>
            </a:r>
          </a:p>
        </p:txBody>
      </p:sp>
      <p:sp>
        <p:nvSpPr>
          <p:cNvPr id="5" name="Rettangolo 4"/>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112 dispensa</a:t>
            </a:r>
          </a:p>
        </p:txBody>
      </p:sp>
    </p:spTree>
    <p:extLst>
      <p:ext uri="{BB962C8B-B14F-4D97-AF65-F5344CB8AC3E}">
        <p14:creationId xmlns:p14="http://schemas.microsoft.com/office/powerpoint/2010/main" val="6318134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3">
            <a:extLst>
              <a:ext uri="{BEBA8EAE-BF5A-486C-A8C5-ECC9F3942E4B}">
                <a14:imgProps xmlns:a14="http://schemas.microsoft.com/office/drawing/2010/main">
                  <a14:imgLayer r:embed="rId4">
                    <a14:imgEffect>
                      <a14:colorTemperature colorTemp="4674"/>
                    </a14:imgEffect>
                    <a14:imgEffect>
                      <a14:saturation sat="192000"/>
                    </a14:imgEffect>
                  </a14:imgLayer>
                </a14:imgProps>
              </a:ext>
              <a:ext uri="{28A0092B-C50C-407E-A947-70E740481C1C}">
                <a14:useLocalDpi xmlns:a14="http://schemas.microsoft.com/office/drawing/2010/main" val="0"/>
              </a:ext>
            </a:extLst>
          </a:blip>
          <a:stretch>
            <a:fillRect/>
          </a:stretch>
        </p:blipFill>
        <p:spPr>
          <a:xfrm>
            <a:off x="0" y="856580"/>
            <a:ext cx="9152648" cy="5245070"/>
          </a:xfrm>
          <a:prstGeom prst="rect">
            <a:avLst/>
          </a:prstGeom>
        </p:spPr>
      </p:pic>
      <p:sp>
        <p:nvSpPr>
          <p:cNvPr id="7" name="Rettangolo 6"/>
          <p:cNvSpPr/>
          <p:nvPr/>
        </p:nvSpPr>
        <p:spPr>
          <a:xfrm>
            <a:off x="284633" y="1714053"/>
            <a:ext cx="8631898" cy="4115872"/>
          </a:xfrm>
          <a:prstGeom prst="rect">
            <a:avLst/>
          </a:prstGeom>
          <a:solidFill>
            <a:srgbClr val="094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9" name="Rectangle 10"/>
          <p:cNvSpPr/>
          <p:nvPr/>
        </p:nvSpPr>
        <p:spPr>
          <a:xfrm>
            <a:off x="1084942" y="3771990"/>
            <a:ext cx="6792024" cy="65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cxnSp>
        <p:nvCxnSpPr>
          <p:cNvPr id="10" name="Straight Connector 12"/>
          <p:cNvCxnSpPr/>
          <p:nvPr/>
        </p:nvCxnSpPr>
        <p:spPr>
          <a:xfrm>
            <a:off x="2658559" y="2278853"/>
            <a:ext cx="0" cy="291419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3"/>
          <p:cNvCxnSpPr/>
          <p:nvPr/>
        </p:nvCxnSpPr>
        <p:spPr>
          <a:xfrm>
            <a:off x="7851556" y="2278323"/>
            <a:ext cx="0" cy="1537795"/>
          </a:xfrm>
          <a:prstGeom prst="line">
            <a:avLst/>
          </a:prstGeom>
          <a:ln w="2540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4"/>
          <p:cNvCxnSpPr/>
          <p:nvPr/>
        </p:nvCxnSpPr>
        <p:spPr>
          <a:xfrm>
            <a:off x="4385546" y="2278853"/>
            <a:ext cx="0" cy="291419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5"/>
          <p:cNvCxnSpPr/>
          <p:nvPr/>
        </p:nvCxnSpPr>
        <p:spPr>
          <a:xfrm>
            <a:off x="6112534" y="2278853"/>
            <a:ext cx="0" cy="291419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4" name="TextBox 26"/>
          <p:cNvSpPr txBox="1"/>
          <p:nvPr/>
        </p:nvSpPr>
        <p:spPr>
          <a:xfrm>
            <a:off x="926966" y="3272147"/>
            <a:ext cx="501699" cy="600293"/>
          </a:xfrm>
          <a:prstGeom prst="rect">
            <a:avLst/>
          </a:prstGeom>
          <a:noFill/>
        </p:spPr>
        <p:txBody>
          <a:bodyPr wrap="square" rtlCol="0">
            <a:spAutoFit/>
          </a:bodyPr>
          <a:lstStyle/>
          <a:p>
            <a:pPr algn="ctr"/>
            <a:r>
              <a:rPr lang="en-US" sz="3301" dirty="0">
                <a:solidFill>
                  <a:schemeClr val="bg1"/>
                </a:solidFill>
                <a:latin typeface="Oswald Regular" panose="02000503000000000000" pitchFamily="2" charset="0"/>
                <a:ea typeface="DIN Condensed" charset="0"/>
                <a:cs typeface="DIN Condensed" charset="0"/>
              </a:rPr>
              <a:t>1</a:t>
            </a:r>
          </a:p>
        </p:txBody>
      </p:sp>
      <p:grpSp>
        <p:nvGrpSpPr>
          <p:cNvPr id="15" name="Group 38"/>
          <p:cNvGrpSpPr/>
          <p:nvPr/>
        </p:nvGrpSpPr>
        <p:grpSpPr>
          <a:xfrm>
            <a:off x="1320446" y="2228114"/>
            <a:ext cx="6512543" cy="1015663"/>
            <a:chOff x="854636" y="1668765"/>
            <a:chExt cx="8681129" cy="1353864"/>
          </a:xfrm>
        </p:grpSpPr>
        <p:sp>
          <p:nvSpPr>
            <p:cNvPr id="16" name="TextBox 27"/>
            <p:cNvSpPr txBox="1"/>
            <p:nvPr/>
          </p:nvSpPr>
          <p:spPr>
            <a:xfrm>
              <a:off x="854636" y="1676892"/>
              <a:ext cx="1760227" cy="738471"/>
            </a:xfrm>
            <a:prstGeom prst="rect">
              <a:avLst/>
            </a:prstGeom>
            <a:noFill/>
          </p:spPr>
          <p:txBody>
            <a:bodyPr wrap="square" rtlCol="0">
              <a:spAutoFit/>
            </a:bodyPr>
            <a:lstStyle/>
            <a:p>
              <a:pPr lvl="0" algn="r"/>
              <a:r>
                <a:rPr lang="it-IT" sz="1500" dirty="0">
                  <a:solidFill>
                    <a:schemeClr val="bg1"/>
                  </a:solidFill>
                  <a:latin typeface="+mj-lt"/>
                </a:rPr>
                <a:t>RIDUZIONE DEI COSTI </a:t>
              </a:r>
              <a:endParaRPr lang="en-US" sz="1500" dirty="0">
                <a:solidFill>
                  <a:schemeClr val="bg1"/>
                </a:solidFill>
                <a:latin typeface="+mj-lt"/>
                <a:ea typeface="DIN Condensed" charset="0"/>
                <a:cs typeface="DIN Condensed" charset="0"/>
              </a:endParaRPr>
            </a:p>
          </p:txBody>
        </p:sp>
        <p:sp>
          <p:nvSpPr>
            <p:cNvPr id="17" name="TextBox 28"/>
            <p:cNvSpPr txBox="1"/>
            <p:nvPr/>
          </p:nvSpPr>
          <p:spPr>
            <a:xfrm>
              <a:off x="3263074" y="1676892"/>
              <a:ext cx="1653838" cy="1046167"/>
            </a:xfrm>
            <a:prstGeom prst="rect">
              <a:avLst/>
            </a:prstGeom>
            <a:noFill/>
          </p:spPr>
          <p:txBody>
            <a:bodyPr wrap="square" rtlCol="0">
              <a:spAutoFit/>
            </a:bodyPr>
            <a:lstStyle/>
            <a:p>
              <a:pPr lvl="0" algn="r"/>
              <a:r>
                <a:rPr lang="it-IT" sz="1500" dirty="0">
                  <a:solidFill>
                    <a:schemeClr val="bg1"/>
                  </a:solidFill>
                  <a:latin typeface="+mj-lt"/>
                </a:rPr>
                <a:t>MAGGIORE SICUREZZA </a:t>
              </a:r>
              <a:endParaRPr lang="en-US" sz="1500" dirty="0">
                <a:solidFill>
                  <a:schemeClr val="bg1"/>
                </a:solidFill>
                <a:latin typeface="+mj-lt"/>
                <a:ea typeface="DIN Condensed" charset="0"/>
                <a:cs typeface="DIN Condensed" charset="0"/>
              </a:endParaRPr>
            </a:p>
          </p:txBody>
        </p:sp>
        <p:sp>
          <p:nvSpPr>
            <p:cNvPr id="18" name="TextBox 29"/>
            <p:cNvSpPr txBox="1"/>
            <p:nvPr/>
          </p:nvSpPr>
          <p:spPr>
            <a:xfrm>
              <a:off x="5518370" y="1676892"/>
              <a:ext cx="1700593" cy="1046167"/>
            </a:xfrm>
            <a:prstGeom prst="rect">
              <a:avLst/>
            </a:prstGeom>
            <a:noFill/>
          </p:spPr>
          <p:txBody>
            <a:bodyPr wrap="square" rtlCol="0">
              <a:spAutoFit/>
            </a:bodyPr>
            <a:lstStyle/>
            <a:p>
              <a:pPr algn="r"/>
              <a:r>
                <a:rPr lang="en-US" sz="1500" dirty="0">
                  <a:solidFill>
                    <a:schemeClr val="bg1"/>
                  </a:solidFill>
                  <a:latin typeface="+mj-lt"/>
                  <a:ea typeface="DIN Condensed" charset="0"/>
                  <a:cs typeface="DIN Condensed" charset="0"/>
                </a:rPr>
                <a:t>MAGGIORE EFFICIENZA</a:t>
              </a:r>
            </a:p>
          </p:txBody>
        </p:sp>
        <p:sp>
          <p:nvSpPr>
            <p:cNvPr id="19" name="TextBox 30"/>
            <p:cNvSpPr txBox="1"/>
            <p:nvPr/>
          </p:nvSpPr>
          <p:spPr>
            <a:xfrm>
              <a:off x="7715493" y="1668765"/>
              <a:ext cx="1820272" cy="1353864"/>
            </a:xfrm>
            <a:prstGeom prst="rect">
              <a:avLst/>
            </a:prstGeom>
            <a:noFill/>
          </p:spPr>
          <p:txBody>
            <a:bodyPr wrap="square" rtlCol="0">
              <a:spAutoFit/>
            </a:bodyPr>
            <a:lstStyle/>
            <a:p>
              <a:pPr algn="r"/>
              <a:r>
                <a:rPr lang="it-IT" sz="1500" dirty="0">
                  <a:solidFill>
                    <a:schemeClr val="bg1"/>
                  </a:solidFill>
                  <a:latin typeface="+mj-lt"/>
                  <a:ea typeface="DIN Condensed" charset="0"/>
                  <a:cs typeface="DIN Condensed" charset="0"/>
                </a:rPr>
                <a:t>RIDUZIONE DEI COSTI DEL PERSONALE</a:t>
              </a:r>
            </a:p>
          </p:txBody>
        </p:sp>
      </p:grpSp>
      <p:grpSp>
        <p:nvGrpSpPr>
          <p:cNvPr id="20" name="Group 37"/>
          <p:cNvGrpSpPr/>
          <p:nvPr/>
        </p:nvGrpSpPr>
        <p:grpSpPr>
          <a:xfrm>
            <a:off x="1268425" y="3866259"/>
            <a:ext cx="3117122" cy="555608"/>
            <a:chOff x="3102296" y="4142768"/>
            <a:chExt cx="4155080" cy="740617"/>
          </a:xfrm>
        </p:grpSpPr>
        <p:sp>
          <p:nvSpPr>
            <p:cNvPr id="21" name="TextBox 32"/>
            <p:cNvSpPr txBox="1"/>
            <p:nvPr/>
          </p:nvSpPr>
          <p:spPr>
            <a:xfrm>
              <a:off x="3102296" y="4142768"/>
              <a:ext cx="1838756" cy="738471"/>
            </a:xfrm>
            <a:prstGeom prst="rect">
              <a:avLst/>
            </a:prstGeom>
            <a:noFill/>
          </p:spPr>
          <p:txBody>
            <a:bodyPr wrap="square" rtlCol="0">
              <a:spAutoFit/>
            </a:bodyPr>
            <a:lstStyle/>
            <a:p>
              <a:pPr algn="r"/>
              <a:r>
                <a:rPr lang="it-IT" sz="1500" dirty="0">
                  <a:solidFill>
                    <a:schemeClr val="bg1"/>
                  </a:solidFill>
                  <a:latin typeface="+mj-lt"/>
                  <a:ea typeface="DIN Condensed" charset="0"/>
                  <a:cs typeface="DIN Condensed" charset="0"/>
                </a:rPr>
                <a:t>MAGGIOR CONTROLLO</a:t>
              </a:r>
            </a:p>
          </p:txBody>
        </p:sp>
        <p:sp>
          <p:nvSpPr>
            <p:cNvPr id="22" name="TextBox 33"/>
            <p:cNvSpPr txBox="1"/>
            <p:nvPr/>
          </p:nvSpPr>
          <p:spPr>
            <a:xfrm>
              <a:off x="5131785" y="4144914"/>
              <a:ext cx="2125591" cy="738471"/>
            </a:xfrm>
            <a:prstGeom prst="rect">
              <a:avLst/>
            </a:prstGeom>
            <a:noFill/>
          </p:spPr>
          <p:txBody>
            <a:bodyPr wrap="square" rtlCol="0">
              <a:spAutoFit/>
            </a:bodyPr>
            <a:lstStyle/>
            <a:p>
              <a:pPr algn="r"/>
              <a:r>
                <a:rPr lang="it-IT" sz="1500" dirty="0">
                  <a:solidFill>
                    <a:schemeClr val="bg1"/>
                  </a:solidFill>
                  <a:latin typeface="+mj-lt"/>
                  <a:ea typeface="DIN Condensed" charset="0"/>
                  <a:cs typeface="DIN Condensed" charset="0"/>
                </a:rPr>
                <a:t>MAGGIORE AFFIDABILITÀ</a:t>
              </a:r>
            </a:p>
          </p:txBody>
        </p:sp>
      </p:grpSp>
      <p:sp>
        <p:nvSpPr>
          <p:cNvPr id="23" name="TextBox 26"/>
          <p:cNvSpPr txBox="1"/>
          <p:nvPr/>
        </p:nvSpPr>
        <p:spPr>
          <a:xfrm>
            <a:off x="2571150" y="3282384"/>
            <a:ext cx="501699" cy="600293"/>
          </a:xfrm>
          <a:prstGeom prst="rect">
            <a:avLst/>
          </a:prstGeom>
          <a:noFill/>
        </p:spPr>
        <p:txBody>
          <a:bodyPr wrap="square" rtlCol="0">
            <a:spAutoFit/>
          </a:bodyPr>
          <a:lstStyle/>
          <a:p>
            <a:pPr algn="ctr"/>
            <a:r>
              <a:rPr lang="en-US" sz="3301" dirty="0">
                <a:solidFill>
                  <a:schemeClr val="bg1"/>
                </a:solidFill>
                <a:latin typeface="Oswald Regular" panose="02000503000000000000" pitchFamily="2" charset="0"/>
                <a:ea typeface="DIN Condensed" charset="0"/>
                <a:cs typeface="DIN Condensed" charset="0"/>
              </a:rPr>
              <a:t>2</a:t>
            </a:r>
          </a:p>
        </p:txBody>
      </p:sp>
      <p:sp>
        <p:nvSpPr>
          <p:cNvPr id="24" name="TextBox 26"/>
          <p:cNvSpPr txBox="1"/>
          <p:nvPr/>
        </p:nvSpPr>
        <p:spPr>
          <a:xfrm>
            <a:off x="4323481" y="3291104"/>
            <a:ext cx="501699" cy="600293"/>
          </a:xfrm>
          <a:prstGeom prst="rect">
            <a:avLst/>
          </a:prstGeom>
          <a:noFill/>
        </p:spPr>
        <p:txBody>
          <a:bodyPr wrap="square" rtlCol="0">
            <a:spAutoFit/>
          </a:bodyPr>
          <a:lstStyle/>
          <a:p>
            <a:pPr algn="ctr"/>
            <a:r>
              <a:rPr lang="en-US" sz="3301" dirty="0">
                <a:solidFill>
                  <a:schemeClr val="bg1"/>
                </a:solidFill>
                <a:latin typeface="Oswald Regular" panose="02000503000000000000" pitchFamily="2" charset="0"/>
                <a:ea typeface="DIN Condensed" charset="0"/>
                <a:cs typeface="DIN Condensed" charset="0"/>
              </a:rPr>
              <a:t>3</a:t>
            </a:r>
          </a:p>
        </p:txBody>
      </p:sp>
      <p:sp>
        <p:nvSpPr>
          <p:cNvPr id="25" name="TextBox 26"/>
          <p:cNvSpPr txBox="1"/>
          <p:nvPr/>
        </p:nvSpPr>
        <p:spPr>
          <a:xfrm>
            <a:off x="6043253" y="3294948"/>
            <a:ext cx="501699" cy="600293"/>
          </a:xfrm>
          <a:prstGeom prst="rect">
            <a:avLst/>
          </a:prstGeom>
          <a:noFill/>
        </p:spPr>
        <p:txBody>
          <a:bodyPr wrap="square" rtlCol="0">
            <a:spAutoFit/>
          </a:bodyPr>
          <a:lstStyle/>
          <a:p>
            <a:pPr algn="ctr"/>
            <a:r>
              <a:rPr lang="en-US" sz="3301" dirty="0">
                <a:solidFill>
                  <a:schemeClr val="bg1"/>
                </a:solidFill>
                <a:latin typeface="Oswald Regular" panose="02000503000000000000" pitchFamily="2" charset="0"/>
                <a:ea typeface="DIN Condensed" charset="0"/>
                <a:cs typeface="DIN Condensed" charset="0"/>
              </a:rPr>
              <a:t>4</a:t>
            </a:r>
          </a:p>
        </p:txBody>
      </p:sp>
      <p:sp>
        <p:nvSpPr>
          <p:cNvPr id="26" name="TextBox 26"/>
          <p:cNvSpPr txBox="1"/>
          <p:nvPr/>
        </p:nvSpPr>
        <p:spPr>
          <a:xfrm>
            <a:off x="914740" y="4714870"/>
            <a:ext cx="501699" cy="600293"/>
          </a:xfrm>
          <a:prstGeom prst="rect">
            <a:avLst/>
          </a:prstGeom>
          <a:noFill/>
        </p:spPr>
        <p:txBody>
          <a:bodyPr wrap="square" rtlCol="0">
            <a:spAutoFit/>
          </a:bodyPr>
          <a:lstStyle/>
          <a:p>
            <a:pPr algn="ctr"/>
            <a:r>
              <a:rPr lang="en-US" sz="3301" dirty="0">
                <a:solidFill>
                  <a:schemeClr val="bg1"/>
                </a:solidFill>
                <a:latin typeface="Oswald Regular" panose="02000503000000000000" pitchFamily="2" charset="0"/>
                <a:ea typeface="DIN Condensed" charset="0"/>
                <a:cs typeface="DIN Condensed" charset="0"/>
              </a:rPr>
              <a:t>5</a:t>
            </a:r>
          </a:p>
        </p:txBody>
      </p:sp>
      <p:sp>
        <p:nvSpPr>
          <p:cNvPr id="27" name="TextBox 26"/>
          <p:cNvSpPr txBox="1"/>
          <p:nvPr/>
        </p:nvSpPr>
        <p:spPr>
          <a:xfrm>
            <a:off x="2597151" y="4735848"/>
            <a:ext cx="501699" cy="600293"/>
          </a:xfrm>
          <a:prstGeom prst="rect">
            <a:avLst/>
          </a:prstGeom>
          <a:noFill/>
        </p:spPr>
        <p:txBody>
          <a:bodyPr wrap="square" rtlCol="0">
            <a:spAutoFit/>
          </a:bodyPr>
          <a:lstStyle/>
          <a:p>
            <a:pPr algn="ctr"/>
            <a:r>
              <a:rPr lang="en-US" sz="3301" dirty="0">
                <a:solidFill>
                  <a:schemeClr val="bg1"/>
                </a:solidFill>
                <a:latin typeface="Oswald Regular" panose="02000503000000000000" pitchFamily="2" charset="0"/>
                <a:ea typeface="DIN Condensed" charset="0"/>
                <a:cs typeface="DIN Condensed" charset="0"/>
              </a:rPr>
              <a:t>6</a:t>
            </a:r>
          </a:p>
        </p:txBody>
      </p:sp>
      <p:sp>
        <p:nvSpPr>
          <p:cNvPr id="28" name="TextBox 32"/>
          <p:cNvSpPr txBox="1"/>
          <p:nvPr/>
        </p:nvSpPr>
        <p:spPr>
          <a:xfrm>
            <a:off x="4344807" y="3837619"/>
            <a:ext cx="1767727" cy="323165"/>
          </a:xfrm>
          <a:prstGeom prst="rect">
            <a:avLst/>
          </a:prstGeom>
          <a:noFill/>
        </p:spPr>
        <p:txBody>
          <a:bodyPr wrap="square" rtlCol="0">
            <a:spAutoFit/>
          </a:bodyPr>
          <a:lstStyle/>
          <a:p>
            <a:pPr algn="r"/>
            <a:r>
              <a:rPr lang="it-IT" sz="1500" dirty="0">
                <a:solidFill>
                  <a:schemeClr val="bg1"/>
                </a:solidFill>
                <a:latin typeface="+mj-lt"/>
                <a:ea typeface="DIN Condensed" charset="0"/>
                <a:cs typeface="DIN Condensed" charset="0"/>
              </a:rPr>
              <a:t>AUTOMAZIONE</a:t>
            </a:r>
            <a:endParaRPr lang="en-US" sz="1500" dirty="0">
              <a:solidFill>
                <a:schemeClr val="bg1"/>
              </a:solidFill>
              <a:latin typeface="+mj-lt"/>
              <a:ea typeface="DIN Condensed" charset="0"/>
              <a:cs typeface="DIN Condensed" charset="0"/>
            </a:endParaRPr>
          </a:p>
        </p:txBody>
      </p:sp>
      <p:sp>
        <p:nvSpPr>
          <p:cNvPr id="29" name="TextBox 39"/>
          <p:cNvSpPr txBox="1"/>
          <p:nvPr/>
        </p:nvSpPr>
        <p:spPr>
          <a:xfrm>
            <a:off x="986831" y="2736611"/>
            <a:ext cx="1592720" cy="830997"/>
          </a:xfrm>
          <a:prstGeom prst="rect">
            <a:avLst/>
          </a:prstGeom>
          <a:noFill/>
        </p:spPr>
        <p:txBody>
          <a:bodyPr wrap="square" lIns="0" rIns="0" rtlCol="0">
            <a:spAutoFit/>
          </a:bodyPr>
          <a:lstStyle/>
          <a:p>
            <a:pPr lvl="1" algn="r">
              <a:buClr>
                <a:schemeClr val="accent2"/>
              </a:buClr>
            </a:pPr>
            <a:r>
              <a:rPr lang="it-IT" sz="1200" dirty="0">
                <a:solidFill>
                  <a:schemeClr val="bg1"/>
                </a:solidFill>
              </a:rPr>
              <a:t>per spazi destinati ad archivio cartaceo</a:t>
            </a:r>
          </a:p>
        </p:txBody>
      </p:sp>
      <p:sp>
        <p:nvSpPr>
          <p:cNvPr id="30" name="TextBox 39"/>
          <p:cNvSpPr txBox="1"/>
          <p:nvPr/>
        </p:nvSpPr>
        <p:spPr>
          <a:xfrm>
            <a:off x="2700369" y="2744501"/>
            <a:ext cx="1592720" cy="830997"/>
          </a:xfrm>
          <a:prstGeom prst="rect">
            <a:avLst/>
          </a:prstGeom>
          <a:noFill/>
        </p:spPr>
        <p:txBody>
          <a:bodyPr wrap="square" lIns="0" rIns="0" rtlCol="0">
            <a:spAutoFit/>
          </a:bodyPr>
          <a:lstStyle/>
          <a:p>
            <a:pPr lvl="1" algn="r">
              <a:buClr>
                <a:schemeClr val="accent2"/>
              </a:buClr>
            </a:pPr>
            <a:r>
              <a:rPr lang="it-IT" sz="1200" dirty="0">
                <a:solidFill>
                  <a:schemeClr val="bg1"/>
                </a:solidFill>
              </a:rPr>
              <a:t>nell’accesso alle informazioni gestite digitalmente </a:t>
            </a:r>
          </a:p>
        </p:txBody>
      </p:sp>
      <p:sp>
        <p:nvSpPr>
          <p:cNvPr id="31" name="TextBox 39"/>
          <p:cNvSpPr txBox="1"/>
          <p:nvPr/>
        </p:nvSpPr>
        <p:spPr>
          <a:xfrm>
            <a:off x="4441098" y="2736611"/>
            <a:ext cx="1592720" cy="646331"/>
          </a:xfrm>
          <a:prstGeom prst="rect">
            <a:avLst/>
          </a:prstGeom>
          <a:noFill/>
        </p:spPr>
        <p:txBody>
          <a:bodyPr wrap="square" lIns="0" rIns="0" rtlCol="0">
            <a:spAutoFit/>
          </a:bodyPr>
          <a:lstStyle/>
          <a:p>
            <a:pPr lvl="1" algn="r">
              <a:buClr>
                <a:schemeClr val="accent2"/>
              </a:buClr>
            </a:pPr>
            <a:r>
              <a:rPr lang="it-IT" sz="1200" dirty="0">
                <a:solidFill>
                  <a:schemeClr val="bg1"/>
                </a:solidFill>
              </a:rPr>
              <a:t>e trasparenza dei processi aziendali</a:t>
            </a:r>
          </a:p>
        </p:txBody>
      </p:sp>
      <p:sp>
        <p:nvSpPr>
          <p:cNvPr id="32" name="TextBox 39"/>
          <p:cNvSpPr txBox="1"/>
          <p:nvPr/>
        </p:nvSpPr>
        <p:spPr>
          <a:xfrm>
            <a:off x="6041246" y="2955783"/>
            <a:ext cx="1723206" cy="830997"/>
          </a:xfrm>
          <a:prstGeom prst="rect">
            <a:avLst/>
          </a:prstGeom>
          <a:noFill/>
        </p:spPr>
        <p:txBody>
          <a:bodyPr wrap="square" lIns="0" rIns="0" rtlCol="0">
            <a:spAutoFit/>
          </a:bodyPr>
          <a:lstStyle/>
          <a:p>
            <a:pPr lvl="1" algn="r">
              <a:buClr>
                <a:schemeClr val="accent2"/>
              </a:buClr>
            </a:pPr>
            <a:r>
              <a:rPr lang="it-IT" sz="1200" dirty="0">
                <a:solidFill>
                  <a:schemeClr val="bg1"/>
                </a:solidFill>
              </a:rPr>
              <a:t>per ricerca di documenti, gestione archivi, ecc.</a:t>
            </a:r>
          </a:p>
        </p:txBody>
      </p:sp>
      <p:sp>
        <p:nvSpPr>
          <p:cNvPr id="33" name="TextBox 39"/>
          <p:cNvSpPr txBox="1"/>
          <p:nvPr/>
        </p:nvSpPr>
        <p:spPr>
          <a:xfrm>
            <a:off x="856345" y="4373818"/>
            <a:ext cx="1723206" cy="830997"/>
          </a:xfrm>
          <a:prstGeom prst="rect">
            <a:avLst/>
          </a:prstGeom>
          <a:noFill/>
        </p:spPr>
        <p:txBody>
          <a:bodyPr wrap="square" lIns="0" rIns="0" rtlCol="0">
            <a:spAutoFit/>
          </a:bodyPr>
          <a:lstStyle/>
          <a:p>
            <a:pPr lvl="1" algn="r">
              <a:buClr>
                <a:schemeClr val="accent2"/>
              </a:buClr>
            </a:pPr>
            <a:r>
              <a:rPr lang="it-IT" sz="1200" dirty="0">
                <a:solidFill>
                  <a:schemeClr val="bg1"/>
                </a:solidFill>
              </a:rPr>
              <a:t>nella gestione dei documenti contabili amministrativi </a:t>
            </a:r>
          </a:p>
        </p:txBody>
      </p:sp>
      <p:sp>
        <p:nvSpPr>
          <p:cNvPr id="34" name="TextBox 39"/>
          <p:cNvSpPr txBox="1"/>
          <p:nvPr/>
        </p:nvSpPr>
        <p:spPr>
          <a:xfrm>
            <a:off x="2578060" y="4376331"/>
            <a:ext cx="1723206" cy="646331"/>
          </a:xfrm>
          <a:prstGeom prst="rect">
            <a:avLst/>
          </a:prstGeom>
          <a:noFill/>
        </p:spPr>
        <p:txBody>
          <a:bodyPr wrap="square" lIns="0" rIns="0" rtlCol="0">
            <a:spAutoFit/>
          </a:bodyPr>
          <a:lstStyle/>
          <a:p>
            <a:pPr lvl="1" algn="r">
              <a:buClr>
                <a:schemeClr val="accent2"/>
              </a:buClr>
            </a:pPr>
            <a:r>
              <a:rPr lang="it-IT" sz="1200">
                <a:solidFill>
                  <a:schemeClr val="bg1"/>
                </a:solidFill>
              </a:rPr>
              <a:t>del sistema di controllo interno e di gestione</a:t>
            </a:r>
            <a:endParaRPr lang="it-IT" sz="1200" dirty="0">
              <a:solidFill>
                <a:schemeClr val="bg1"/>
              </a:solidFill>
            </a:endParaRPr>
          </a:p>
        </p:txBody>
      </p:sp>
      <p:sp>
        <p:nvSpPr>
          <p:cNvPr id="35" name="TextBox 39"/>
          <p:cNvSpPr txBox="1"/>
          <p:nvPr/>
        </p:nvSpPr>
        <p:spPr>
          <a:xfrm>
            <a:off x="4299774" y="4088187"/>
            <a:ext cx="1723206" cy="646331"/>
          </a:xfrm>
          <a:prstGeom prst="rect">
            <a:avLst/>
          </a:prstGeom>
          <a:noFill/>
        </p:spPr>
        <p:txBody>
          <a:bodyPr wrap="square" lIns="0" rIns="0" rtlCol="0">
            <a:spAutoFit/>
          </a:bodyPr>
          <a:lstStyle/>
          <a:p>
            <a:pPr lvl="1" algn="r">
              <a:buClr>
                <a:schemeClr val="accent2"/>
              </a:buClr>
            </a:pPr>
            <a:r>
              <a:rPr lang="it-IT" sz="1200" dirty="0">
                <a:solidFill>
                  <a:schemeClr val="bg1"/>
                </a:solidFill>
              </a:rPr>
              <a:t>delle dinamiche di incasso e pagamento fatture</a:t>
            </a:r>
          </a:p>
        </p:txBody>
      </p:sp>
      <p:sp>
        <p:nvSpPr>
          <p:cNvPr id="36" name="TextBox 26"/>
          <p:cNvSpPr txBox="1"/>
          <p:nvPr/>
        </p:nvSpPr>
        <p:spPr>
          <a:xfrm>
            <a:off x="4318573" y="4746383"/>
            <a:ext cx="501699" cy="600293"/>
          </a:xfrm>
          <a:prstGeom prst="rect">
            <a:avLst/>
          </a:prstGeom>
          <a:noFill/>
        </p:spPr>
        <p:txBody>
          <a:bodyPr wrap="square" rtlCol="0">
            <a:spAutoFit/>
          </a:bodyPr>
          <a:lstStyle/>
          <a:p>
            <a:pPr algn="ctr"/>
            <a:r>
              <a:rPr lang="en-US" sz="3301" dirty="0">
                <a:solidFill>
                  <a:schemeClr val="bg1"/>
                </a:solidFill>
                <a:latin typeface="Oswald Regular" panose="02000503000000000000" pitchFamily="2" charset="0"/>
                <a:ea typeface="DIN Condensed" charset="0"/>
                <a:cs typeface="DIN Condensed" charset="0"/>
              </a:rPr>
              <a:t>7</a:t>
            </a:r>
          </a:p>
        </p:txBody>
      </p:sp>
      <p:sp>
        <p:nvSpPr>
          <p:cNvPr id="65" name="Titolo 1"/>
          <p:cNvSpPr txBox="1">
            <a:spLocks/>
          </p:cNvSpPr>
          <p:nvPr/>
        </p:nvSpPr>
        <p:spPr>
          <a:xfrm>
            <a:off x="1656591" y="1115500"/>
            <a:ext cx="8229600" cy="533450"/>
          </a:xfrm>
          <a:prstGeom prst="rect">
            <a:avLst/>
          </a:prstGeom>
        </p:spPr>
        <p:txBody>
          <a:bodyPr vert="horz" lIns="91448" tIns="45724" rIns="91448" bIns="45724" rtlCol="0" anchor="ctr">
            <a:no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r>
              <a:rPr lang="it-IT" sz="2701" dirty="0">
                <a:solidFill>
                  <a:schemeClr val="bg1"/>
                </a:solidFill>
              </a:rPr>
              <a:t>I vantaggi della Fatturazione Elettronica</a:t>
            </a:r>
          </a:p>
        </p:txBody>
      </p:sp>
    </p:spTree>
    <p:extLst>
      <p:ext uri="{BB962C8B-B14F-4D97-AF65-F5344CB8AC3E}">
        <p14:creationId xmlns:p14="http://schemas.microsoft.com/office/powerpoint/2010/main" val="45942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9216" y="2325950"/>
            <a:ext cx="4252293" cy="3359233"/>
          </a:xfrm>
          <a:prstGeom prst="rect">
            <a:avLst/>
          </a:prstGeom>
        </p:spPr>
      </p:pic>
      <p:sp>
        <p:nvSpPr>
          <p:cNvPr id="4" name="Titolo 1"/>
          <p:cNvSpPr txBox="1">
            <a:spLocks/>
          </p:cNvSpPr>
          <p:nvPr/>
        </p:nvSpPr>
        <p:spPr bwMode="auto">
          <a:xfrm>
            <a:off x="0" y="1223919"/>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it-IT" sz="3200" b="1" dirty="0">
                <a:solidFill>
                  <a:srgbClr val="000000"/>
                </a:solidFill>
                <a:latin typeface="Calibri" panose="020F0502020204030204" pitchFamily="34" charset="0"/>
              </a:rPr>
              <a:t>INVIO E RICEZIONE FEB2B</a:t>
            </a:r>
          </a:p>
        </p:txBody>
      </p:sp>
      <p:sp>
        <p:nvSpPr>
          <p:cNvPr id="6" name="Rettangolo 5"/>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112 dispensa</a:t>
            </a:r>
          </a:p>
        </p:txBody>
      </p:sp>
    </p:spTree>
    <p:extLst>
      <p:ext uri="{BB962C8B-B14F-4D97-AF65-F5344CB8AC3E}">
        <p14:creationId xmlns:p14="http://schemas.microsoft.com/office/powerpoint/2010/main" val="3777920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 </a:t>
            </a:r>
          </a:p>
        </p:txBody>
      </p:sp>
      <p:sp>
        <p:nvSpPr>
          <p:cNvPr id="3" name="Segnaposto testo 2"/>
          <p:cNvSpPr>
            <a:spLocks noGrp="1"/>
          </p:cNvSpPr>
          <p:nvPr>
            <p:ph type="body" idx="1"/>
          </p:nvPr>
        </p:nvSpPr>
        <p:spPr>
          <a:xfrm>
            <a:off x="722880" y="2519727"/>
            <a:ext cx="7771680" cy="1500638"/>
          </a:xfrm>
        </p:spPr>
        <p:txBody>
          <a:bodyPr/>
          <a:lstStyle/>
          <a:p>
            <a:pPr algn="ctr" eaLnBrk="1">
              <a:spcAft>
                <a:spcPct val="0"/>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it-IT" sz="3200" b="1" dirty="0">
                <a:latin typeface="Calibri" panose="020F0502020204030204" pitchFamily="34" charset="0"/>
              </a:rPr>
              <a:t>LA CONSERVAZIONE A NORMA SOSTITUTIVA DI DOCUMENTI</a:t>
            </a:r>
          </a:p>
        </p:txBody>
      </p:sp>
      <p:sp>
        <p:nvSpPr>
          <p:cNvPr id="4" name="Segnaposto data 3"/>
          <p:cNvSpPr>
            <a:spLocks noGrp="1"/>
          </p:cNvSpPr>
          <p:nvPr>
            <p:ph type="dt" idx="10"/>
          </p:nvPr>
        </p:nvSpPr>
        <p:spPr/>
        <p:txBody>
          <a:bodyPr/>
          <a:lstStyle/>
          <a:p>
            <a:pPr>
              <a:defRPr/>
            </a:pPr>
            <a:r>
              <a:rPr lang="en-US" altLang="it-IT" dirty="0"/>
              <a:t> </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670" y="316211"/>
            <a:ext cx="6580099" cy="965420"/>
          </a:xfrm>
          <a:prstGeom prst="rect">
            <a:avLst/>
          </a:prstGeom>
        </p:spPr>
      </p:pic>
      <p:pic>
        <p:nvPicPr>
          <p:cNvPr id="6" name="Immagine 5"/>
          <p:cNvPicPr/>
          <p:nvPr/>
        </p:nvPicPr>
        <p:blipFill>
          <a:blip r:embed="rId3" cstate="print">
            <a:extLst>
              <a:ext uri="{28A0092B-C50C-407E-A947-70E740481C1C}">
                <a14:useLocalDpi xmlns:a14="http://schemas.microsoft.com/office/drawing/2010/main" val="0"/>
              </a:ext>
            </a:extLst>
          </a:blip>
          <a:stretch>
            <a:fillRect/>
          </a:stretch>
        </p:blipFill>
        <p:spPr>
          <a:xfrm>
            <a:off x="3436201" y="5723041"/>
            <a:ext cx="2345235" cy="839771"/>
          </a:xfrm>
          <a:prstGeom prst="rect">
            <a:avLst/>
          </a:prstGeom>
        </p:spPr>
      </p:pic>
    </p:spTree>
    <p:extLst>
      <p:ext uri="{BB962C8B-B14F-4D97-AF65-F5344CB8AC3E}">
        <p14:creationId xmlns:p14="http://schemas.microsoft.com/office/powerpoint/2010/main" val="4068363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ttangolo 9"/>
          <p:cNvSpPr/>
          <p:nvPr/>
        </p:nvSpPr>
        <p:spPr>
          <a:xfrm>
            <a:off x="435202" y="2353205"/>
            <a:ext cx="8138127" cy="3305907"/>
          </a:xfrm>
          <a:prstGeom prst="rect">
            <a:avLst/>
          </a:prstGeom>
          <a:solidFill>
            <a:schemeClr val="bg2">
              <a:lumMod val="40000"/>
              <a:lumOff val="60000"/>
            </a:schemeClr>
          </a:solidFill>
          <a:ln/>
        </p:spPr>
        <p:style>
          <a:lnRef idx="2">
            <a:schemeClr val="dk1"/>
          </a:lnRef>
          <a:fillRef idx="1">
            <a:schemeClr val="lt1"/>
          </a:fillRef>
          <a:effectRef idx="0">
            <a:schemeClr val="dk1"/>
          </a:effectRef>
          <a:fontRef idx="minor">
            <a:schemeClr val="dk1"/>
          </a:fontRef>
        </p:style>
        <p:txBody>
          <a:bodyPr anchor="ctr"/>
          <a:lstStyle/>
          <a:p>
            <a:pPr marL="285750" lvl="0" indent="-285750">
              <a:buFont typeface="Arial" panose="020B0604020202020204" pitchFamily="34" charset="0"/>
              <a:buChar char="•"/>
            </a:pPr>
            <a:r>
              <a:rPr lang="it-IT" sz="2000" b="1" dirty="0">
                <a:latin typeface="Calibri" panose="020F0502020204030204" pitchFamily="34" charset="0"/>
              </a:rPr>
              <a:t>ART. 1 C. 209 - 214 L. 244/2007 </a:t>
            </a:r>
          </a:p>
          <a:p>
            <a:pPr marL="285750" lvl="0" indent="-285750">
              <a:buFont typeface="Arial" panose="020B0604020202020204" pitchFamily="34" charset="0"/>
              <a:buChar char="•"/>
            </a:pPr>
            <a:endParaRPr lang="it-IT" sz="2000" b="1" dirty="0">
              <a:latin typeface="Calibri" panose="020F0502020204030204" pitchFamily="34" charset="0"/>
            </a:endParaRPr>
          </a:p>
          <a:p>
            <a:pPr marL="285750" lvl="0" indent="-285750">
              <a:buFont typeface="Arial" panose="020B0604020202020204" pitchFamily="34" charset="0"/>
              <a:buChar char="•"/>
            </a:pPr>
            <a:r>
              <a:rPr lang="it-IT" sz="2000" b="1" dirty="0">
                <a:latin typeface="Calibri" panose="020F0502020204030204" pitchFamily="34" charset="0"/>
              </a:rPr>
              <a:t>ART. 1 C. 325 LEGGE DI STABILITÀ 2013</a:t>
            </a:r>
          </a:p>
          <a:p>
            <a:pPr marL="285750" lvl="0" indent="-285750">
              <a:buFont typeface="Arial" panose="020B0604020202020204" pitchFamily="34" charset="0"/>
              <a:buChar char="•"/>
            </a:pPr>
            <a:endParaRPr lang="it-IT" sz="2000" b="1" dirty="0">
              <a:latin typeface="Calibri" panose="020F0502020204030204" pitchFamily="34" charset="0"/>
            </a:endParaRPr>
          </a:p>
          <a:p>
            <a:pPr marL="285750" lvl="0" indent="-285750">
              <a:buFont typeface="Arial" panose="020B0604020202020204" pitchFamily="34" charset="0"/>
              <a:buChar char="•"/>
            </a:pPr>
            <a:r>
              <a:rPr lang="it-IT" sz="2000" b="1" dirty="0">
                <a:latin typeface="Calibri" panose="020F0502020204030204" pitchFamily="34" charset="0"/>
              </a:rPr>
              <a:t>D.M. 17.06.2014</a:t>
            </a:r>
          </a:p>
          <a:p>
            <a:pPr marL="285750" lvl="0" indent="-285750">
              <a:buFont typeface="Arial" panose="020B0604020202020204" pitchFamily="34" charset="0"/>
              <a:buChar char="•"/>
            </a:pPr>
            <a:endParaRPr lang="it-IT" sz="2000" b="1" dirty="0">
              <a:latin typeface="Calibri" panose="020F0502020204030204" pitchFamily="34" charset="0"/>
            </a:endParaRPr>
          </a:p>
          <a:p>
            <a:pPr marL="285750" lvl="0" indent="-285750">
              <a:buFont typeface="Arial" panose="020B0604020202020204" pitchFamily="34" charset="0"/>
              <a:buChar char="•"/>
            </a:pPr>
            <a:r>
              <a:rPr lang="it-IT" sz="2000" b="1" dirty="0">
                <a:latin typeface="Calibri" panose="020F0502020204030204" pitchFamily="34" charset="0"/>
              </a:rPr>
              <a:t>CIRCOLARE 18/E/2014</a:t>
            </a:r>
          </a:p>
          <a:p>
            <a:pPr marL="285750" lvl="0" indent="-285750">
              <a:buFont typeface="Arial" panose="020B0604020202020204" pitchFamily="34" charset="0"/>
              <a:buChar char="•"/>
            </a:pPr>
            <a:endParaRPr lang="it-IT" sz="2000" b="1" dirty="0">
              <a:latin typeface="Calibri" panose="020F0502020204030204" pitchFamily="34" charset="0"/>
            </a:endParaRPr>
          </a:p>
          <a:p>
            <a:pPr marL="285750" lvl="0" indent="-285750">
              <a:buFont typeface="Arial" panose="020B0604020202020204" pitchFamily="34" charset="0"/>
              <a:buChar char="•"/>
            </a:pPr>
            <a:r>
              <a:rPr lang="it-IT" sz="2000" b="1" dirty="0">
                <a:latin typeface="Calibri" panose="020F0502020204030204" pitchFamily="34" charset="0"/>
              </a:rPr>
              <a:t>D.LGS. 127/2015 E RELATIVI PROVVEDIMENTI ATTUATIVI</a:t>
            </a:r>
          </a:p>
        </p:txBody>
      </p:sp>
      <p:sp>
        <p:nvSpPr>
          <p:cNvPr id="11"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a:latin typeface="Calibri" panose="020F0502020204030204" pitchFamily="34" charset="0"/>
              </a:rPr>
              <a:t>RIFERIMENTI NORMATIVI</a:t>
            </a:r>
          </a:p>
        </p:txBody>
      </p:sp>
      <p:sp>
        <p:nvSpPr>
          <p:cNvPr id="5" name="Rettangolo 4"/>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95 dispensa</a:t>
            </a:r>
          </a:p>
        </p:txBody>
      </p:sp>
    </p:spTree>
    <p:extLst>
      <p:ext uri="{BB962C8B-B14F-4D97-AF65-F5344CB8AC3E}">
        <p14:creationId xmlns:p14="http://schemas.microsoft.com/office/powerpoint/2010/main" val="74310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4787" name="Rectangle 3"/>
          <p:cNvSpPr>
            <a:spLocks noGrp="1" noChangeArrowheads="1"/>
          </p:cNvSpPr>
          <p:nvPr>
            <p:ph idx="1"/>
          </p:nvPr>
        </p:nvSpPr>
        <p:spPr>
          <a:xfrm>
            <a:off x="315157" y="1990242"/>
            <a:ext cx="8513686" cy="3888419"/>
          </a:xfrm>
          <a:solidFill>
            <a:schemeClr val="bg2">
              <a:lumMod val="40000"/>
              <a:lumOff val="60000"/>
            </a:schemeClr>
          </a:solidFill>
          <a:ln>
            <a:solidFill>
              <a:schemeClr val="accent2">
                <a:lumMod val="75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lvl="0" indent="-285750">
              <a:buFont typeface="Arial" panose="020B0604020202020204" pitchFamily="34" charset="0"/>
              <a:buChar char="•"/>
            </a:pPr>
            <a:r>
              <a:rPr lang="it-IT" sz="2000" b="1" dirty="0">
                <a:solidFill>
                  <a:schemeClr val="tx1"/>
                </a:solidFill>
                <a:latin typeface="Calibri" panose="020F0502020204030204" pitchFamily="34" charset="0"/>
              </a:rPr>
              <a:t>QUADRO NORMATIVO DI RIFERIMENTO IN ITALIA E SUA EVOLUZIONE</a:t>
            </a:r>
          </a:p>
          <a:p>
            <a:pPr marL="285750" lvl="0" indent="-285750">
              <a:buFont typeface="Arial" panose="020B0604020202020204" pitchFamily="34" charset="0"/>
              <a:buChar char="•"/>
            </a:pPr>
            <a:r>
              <a:rPr lang="it-IT" sz="2000" b="1" dirty="0">
                <a:solidFill>
                  <a:schemeClr val="tx1"/>
                </a:solidFill>
                <a:latin typeface="Calibri" panose="020F0502020204030204" pitchFamily="34" charset="0"/>
              </a:rPr>
              <a:t>REGOLAMENTO </a:t>
            </a:r>
            <a:r>
              <a:rPr lang="it-IT" sz="2000" b="1" dirty="0" err="1">
                <a:solidFill>
                  <a:schemeClr val="tx1"/>
                </a:solidFill>
                <a:latin typeface="Calibri" panose="020F0502020204030204" pitchFamily="34" charset="0"/>
              </a:rPr>
              <a:t>elDAS</a:t>
            </a:r>
            <a:r>
              <a:rPr lang="it-IT" sz="2000" b="1" dirty="0">
                <a:solidFill>
                  <a:schemeClr val="tx1"/>
                </a:solidFill>
                <a:latin typeface="Calibri" panose="020F0502020204030204" pitchFamily="34" charset="0"/>
              </a:rPr>
              <a:t> 910/2014/UE IN VIGORE DAL 01.07.2016 </a:t>
            </a:r>
          </a:p>
          <a:p>
            <a:pPr marL="285750" lvl="0" indent="-285750">
              <a:buFont typeface="Arial" panose="020B0604020202020204" pitchFamily="34" charset="0"/>
              <a:buChar char="•"/>
            </a:pPr>
            <a:r>
              <a:rPr lang="it-IT" sz="2000" b="1" dirty="0">
                <a:solidFill>
                  <a:schemeClr val="tx1"/>
                </a:solidFill>
                <a:latin typeface="Calibri" panose="020F0502020204030204" pitchFamily="34" charset="0"/>
              </a:rPr>
              <a:t>DEMATERIALIZZAZIONE: DOCUMENTO INFORMATICO E FIRME ELETTRONICHE</a:t>
            </a:r>
          </a:p>
          <a:p>
            <a:pPr marL="285750" lvl="0" indent="-285750">
              <a:buFont typeface="Arial" panose="020B0604020202020204" pitchFamily="34" charset="0"/>
              <a:buChar char="•"/>
            </a:pPr>
            <a:r>
              <a:rPr lang="it-IT" sz="2000" b="1" dirty="0">
                <a:solidFill>
                  <a:schemeClr val="tx1"/>
                </a:solidFill>
                <a:latin typeface="Calibri" panose="020F0502020204030204" pitchFamily="34" charset="0"/>
              </a:rPr>
              <a:t>RUOLO DEL RESPONSABILE DELLA CONSERVAZIONE SOSTITUTIVA A NORMA</a:t>
            </a:r>
          </a:p>
          <a:p>
            <a:pPr marL="285750" lvl="0" indent="-285750">
              <a:buFont typeface="Arial" panose="020B0604020202020204" pitchFamily="34" charset="0"/>
              <a:buChar char="•"/>
            </a:pPr>
            <a:r>
              <a:rPr lang="it-IT" sz="2000" b="1" dirty="0">
                <a:solidFill>
                  <a:schemeClr val="tx1"/>
                </a:solidFill>
                <a:latin typeface="Calibri" panose="020F0502020204030204" pitchFamily="34" charset="0"/>
              </a:rPr>
              <a:t>CONSERVAZIONE DEL DOCUMENTO ELETTRONICO:</a:t>
            </a:r>
          </a:p>
          <a:p>
            <a:pPr lvl="1">
              <a:buFont typeface="Arial" panose="020B0604020202020204" pitchFamily="34" charset="0"/>
              <a:buChar char="−"/>
            </a:pPr>
            <a:r>
              <a:rPr lang="it-IT" sz="2000" b="1" dirty="0">
                <a:solidFill>
                  <a:schemeClr val="tx1"/>
                </a:solidFill>
                <a:latin typeface="Calibri" panose="020F0502020204030204" pitchFamily="34" charset="0"/>
              </a:rPr>
              <a:t>LIBRI E REGISTRI CONTABILI</a:t>
            </a:r>
          </a:p>
          <a:p>
            <a:pPr lvl="1">
              <a:buFont typeface="Arial" panose="020B0604020202020204" pitchFamily="34" charset="0"/>
              <a:buChar char="−"/>
            </a:pPr>
            <a:r>
              <a:rPr lang="it-IT" sz="2000" b="1" dirty="0">
                <a:solidFill>
                  <a:schemeClr val="tx1"/>
                </a:solidFill>
                <a:latin typeface="Calibri" panose="020F0502020204030204" pitchFamily="34" charset="0"/>
              </a:rPr>
              <a:t>ORDINI, DDT, FATTURE </a:t>
            </a:r>
          </a:p>
          <a:p>
            <a:pPr lvl="1">
              <a:buFont typeface="Arial" panose="020B0604020202020204" pitchFamily="34" charset="0"/>
              <a:buChar char="−"/>
            </a:pPr>
            <a:r>
              <a:rPr lang="it-IT" sz="2000" b="1" dirty="0">
                <a:solidFill>
                  <a:schemeClr val="tx1"/>
                </a:solidFill>
                <a:latin typeface="Calibri" panose="020F0502020204030204" pitchFamily="34" charset="0"/>
              </a:rPr>
              <a:t>DICHIARAZIONI FISCALI E ARCHIVIO DELL’INTERMEDIARIO TELEMATICO</a:t>
            </a:r>
          </a:p>
          <a:p>
            <a:pPr marL="0" indent="0">
              <a:buNone/>
            </a:pPr>
            <a:endParaRPr lang="it-IT" sz="2000" b="1" dirty="0">
              <a:solidFill>
                <a:schemeClr val="tx1"/>
              </a:solidFill>
              <a:latin typeface="Calibri" panose="020F0502020204030204" pitchFamily="34" charset="0"/>
            </a:endParaRPr>
          </a:p>
        </p:txBody>
      </p:sp>
      <p:sp>
        <p:nvSpPr>
          <p:cNvPr id="6"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it-IT" sz="3200" b="1" dirty="0">
                <a:solidFill>
                  <a:srgbClr val="000000"/>
                </a:solidFill>
                <a:latin typeface="Calibri" pitchFamily="34" charset="0"/>
              </a:rPr>
              <a:t>CONSERVAZIONE A NORMA SOSTITUTIVA</a:t>
            </a:r>
          </a:p>
        </p:txBody>
      </p:sp>
      <p:sp>
        <p:nvSpPr>
          <p:cNvPr id="5" name="Rettangolo 4"/>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113 dispensa</a:t>
            </a:r>
          </a:p>
        </p:txBody>
      </p:sp>
    </p:spTree>
    <p:extLst>
      <p:ext uri="{BB962C8B-B14F-4D97-AF65-F5344CB8AC3E}">
        <p14:creationId xmlns:p14="http://schemas.microsoft.com/office/powerpoint/2010/main" val="18161521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lvl="0"/>
            <a:r>
              <a:rPr lang="it-IT" altLang="it-IT" sz="3200" b="1" dirty="0">
                <a:latin typeface="Calibri" panose="020F0502020204030204" pitchFamily="34" charset="0"/>
              </a:rPr>
              <a:t>CONTROLLI E VERIFICHE</a:t>
            </a:r>
            <a:endParaRPr kumimoji="0" lang="it-IT" altLang="it-IT" sz="3200" b="1" i="0" u="none" strike="noStrike" kern="0" cap="none" spc="0" normalizeH="0" baseline="0" noProof="0" dirty="0">
              <a:ln>
                <a:noFill/>
              </a:ln>
              <a:solidFill>
                <a:srgbClr val="000000"/>
              </a:solidFill>
              <a:effectLst/>
              <a:uLnTx/>
              <a:uFillTx/>
              <a:latin typeface="Calibri" panose="020F0502020204030204" pitchFamily="34" charset="0"/>
              <a:ea typeface="+mj-ea"/>
              <a:cs typeface="+mj-cs"/>
            </a:endParaRPr>
          </a:p>
        </p:txBody>
      </p:sp>
      <p:sp>
        <p:nvSpPr>
          <p:cNvPr id="9" name="Callout con freccia in giù 18"/>
          <p:cNvSpPr/>
          <p:nvPr/>
        </p:nvSpPr>
        <p:spPr>
          <a:xfrm>
            <a:off x="533689" y="1924401"/>
            <a:ext cx="8076622" cy="651745"/>
          </a:xfrm>
          <a:prstGeom prst="downArrowCallou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VANTAGGI</a:t>
            </a:r>
            <a:endParaRPr kumimoji="0" lang="it-IT"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0" name="Rectangle 3"/>
          <p:cNvSpPr txBox="1">
            <a:spLocks noChangeArrowheads="1"/>
          </p:cNvSpPr>
          <p:nvPr/>
        </p:nvSpPr>
        <p:spPr bwMode="auto">
          <a:xfrm>
            <a:off x="533689" y="2717029"/>
            <a:ext cx="8076623" cy="3262745"/>
          </a:xfrm>
          <a:prstGeom prst="rect">
            <a:avLst/>
          </a:prstGeom>
          <a:solidFill>
            <a:schemeClr val="bg2">
              <a:lumMod val="40000"/>
              <a:lumOff val="60000"/>
            </a:schemeClr>
          </a:solidFill>
          <a:ln w="25400" cap="flat" cmpd="sng" algn="ctr">
            <a:solidFill>
              <a:schemeClr val="accent2">
                <a:lumMod val="75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l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lt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lt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lt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lt1"/>
                </a:solidFill>
                <a:latin typeface="+mn-lt"/>
                <a:ea typeface="+mn-ea"/>
                <a:cs typeface="+mn-cs"/>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algn="just">
              <a:spcBef>
                <a:spcPct val="25000"/>
              </a:spcBef>
              <a:buFont typeface="Arial" panose="020B0604020202020204" pitchFamily="34" charset="0"/>
              <a:buChar char="•"/>
            </a:pPr>
            <a:r>
              <a:rPr lang="it-IT" altLang="x-none" sz="2000" b="1" dirty="0">
                <a:solidFill>
                  <a:schemeClr val="tx1"/>
                </a:solidFill>
                <a:latin typeface="Calibri" panose="020F0502020204030204" pitchFamily="34" charset="0"/>
              </a:rPr>
              <a:t>GARANZIE SULLA </a:t>
            </a:r>
            <a:r>
              <a:rPr lang="it-IT" altLang="x-none" sz="2000" b="1" u="sng" dirty="0">
                <a:solidFill>
                  <a:schemeClr val="tx1"/>
                </a:solidFill>
                <a:latin typeface="Calibri" panose="020F0502020204030204" pitchFamily="34" charset="0"/>
              </a:rPr>
              <a:t>LEGALITÀ DEL PROCESSO</a:t>
            </a:r>
            <a:r>
              <a:rPr lang="it-IT" altLang="x-none" sz="2000" b="1" dirty="0">
                <a:solidFill>
                  <a:schemeClr val="tx1"/>
                </a:solidFill>
                <a:latin typeface="Calibri" panose="020F0502020204030204" pitchFamily="34" charset="0"/>
              </a:rPr>
              <a:t>: REINTRODUZIONE DELLE DINAMICHE DELLE SCRITTURE “VIDIMATE”  MINORE FLESSIBILITÀ</a:t>
            </a:r>
          </a:p>
          <a:p>
            <a:pPr algn="just">
              <a:spcBef>
                <a:spcPct val="25000"/>
              </a:spcBef>
              <a:buFont typeface="Arial" panose="020B0604020202020204" pitchFamily="34" charset="0"/>
              <a:buChar char="•"/>
            </a:pPr>
            <a:r>
              <a:rPr lang="it-IT" altLang="x-none" sz="2000" b="1" dirty="0">
                <a:solidFill>
                  <a:schemeClr val="tx1"/>
                </a:solidFill>
                <a:latin typeface="Calibri" panose="020F0502020204030204" pitchFamily="34" charset="0"/>
              </a:rPr>
              <a:t>MAGGIORI </a:t>
            </a:r>
            <a:r>
              <a:rPr lang="it-IT" altLang="x-none" sz="2000" b="1" u="sng" dirty="0">
                <a:solidFill>
                  <a:schemeClr val="tx1"/>
                </a:solidFill>
                <a:latin typeface="Calibri" panose="020F0502020204030204" pitchFamily="34" charset="0"/>
              </a:rPr>
              <a:t>GARANZIE</a:t>
            </a:r>
            <a:r>
              <a:rPr lang="it-IT" altLang="x-none" sz="2000" b="1" dirty="0">
                <a:solidFill>
                  <a:schemeClr val="tx1"/>
                </a:solidFill>
                <a:latin typeface="Calibri" panose="020F0502020204030204" pitchFamily="34" charset="0"/>
              </a:rPr>
              <a:t> REPERIBILITÀ DELLA DOCUMENTAZIONE</a:t>
            </a:r>
          </a:p>
          <a:p>
            <a:pPr algn="just">
              <a:spcBef>
                <a:spcPct val="25000"/>
              </a:spcBef>
              <a:buFont typeface="Arial" panose="020B0604020202020204" pitchFamily="34" charset="0"/>
              <a:buChar char="•"/>
            </a:pPr>
            <a:r>
              <a:rPr lang="it-IT" altLang="x-none" sz="2000" b="1" dirty="0">
                <a:solidFill>
                  <a:schemeClr val="tx1"/>
                </a:solidFill>
                <a:latin typeface="Calibri" panose="020F0502020204030204" pitchFamily="34" charset="0"/>
              </a:rPr>
              <a:t>MAGGIORE </a:t>
            </a:r>
            <a:r>
              <a:rPr lang="it-IT" altLang="x-none" sz="2000" b="1" u="sng" dirty="0">
                <a:solidFill>
                  <a:schemeClr val="tx1"/>
                </a:solidFill>
                <a:latin typeface="Calibri" panose="020F0502020204030204" pitchFamily="34" charset="0"/>
              </a:rPr>
              <a:t>CREDIBILITÀ</a:t>
            </a:r>
            <a:r>
              <a:rPr lang="it-IT" altLang="x-none" sz="2000" b="1" dirty="0">
                <a:solidFill>
                  <a:schemeClr val="tx1"/>
                </a:solidFill>
                <a:latin typeface="Calibri" panose="020F0502020204030204" pitchFamily="34" charset="0"/>
              </a:rPr>
              <a:t> DATO DOCUMENTALE</a:t>
            </a:r>
          </a:p>
          <a:p>
            <a:pPr algn="just">
              <a:spcBef>
                <a:spcPct val="25000"/>
              </a:spcBef>
              <a:buFont typeface="Arial" panose="020B0604020202020204" pitchFamily="34" charset="0"/>
              <a:buChar char="•"/>
            </a:pPr>
            <a:r>
              <a:rPr lang="it-IT" altLang="x-none" sz="2000" b="1" dirty="0">
                <a:solidFill>
                  <a:schemeClr val="tx1"/>
                </a:solidFill>
                <a:latin typeface="Calibri" panose="020F0502020204030204" pitchFamily="34" charset="0"/>
              </a:rPr>
              <a:t>POSSIBILITÀ (IN FUTURO) DI </a:t>
            </a:r>
            <a:r>
              <a:rPr lang="it-IT" altLang="x-none" sz="2000" b="1" u="sng" dirty="0">
                <a:solidFill>
                  <a:schemeClr val="tx1"/>
                </a:solidFill>
                <a:latin typeface="Calibri" panose="020F0502020204030204" pitchFamily="34" charset="0"/>
              </a:rPr>
              <a:t>ESIBIRE</a:t>
            </a:r>
            <a:r>
              <a:rPr lang="it-IT" altLang="x-none" sz="2000" b="1" dirty="0">
                <a:solidFill>
                  <a:schemeClr val="tx1"/>
                </a:solidFill>
                <a:latin typeface="Calibri" panose="020F0502020204030204" pitchFamily="34" charset="0"/>
              </a:rPr>
              <a:t> LA DOCUMENTAZIONE RICHIESTA “</a:t>
            </a:r>
            <a:r>
              <a:rPr lang="it-IT" altLang="x-none" sz="2000" b="1" u="sng" dirty="0">
                <a:solidFill>
                  <a:schemeClr val="tx1"/>
                </a:solidFill>
                <a:latin typeface="Calibri" panose="020F0502020204030204" pitchFamily="34" charset="0"/>
              </a:rPr>
              <a:t>A DISTANZA</a:t>
            </a:r>
            <a:r>
              <a:rPr lang="it-IT" altLang="x-none" sz="2000" b="1" dirty="0">
                <a:solidFill>
                  <a:schemeClr val="tx1"/>
                </a:solidFill>
                <a:latin typeface="Calibri" panose="020F0502020204030204" pitchFamily="34" charset="0"/>
              </a:rPr>
              <a:t>” </a:t>
            </a:r>
          </a:p>
          <a:p>
            <a:pPr algn="just">
              <a:spcBef>
                <a:spcPct val="25000"/>
              </a:spcBef>
              <a:buFont typeface="Arial" panose="020B0604020202020204" pitchFamily="34" charset="0"/>
              <a:buChar char="•"/>
            </a:pPr>
            <a:r>
              <a:rPr lang="it-IT" altLang="x-none" sz="2000" b="1" dirty="0">
                <a:solidFill>
                  <a:schemeClr val="tx1"/>
                </a:solidFill>
                <a:latin typeface="Calibri" panose="020F0502020204030204" pitchFamily="34" charset="0"/>
              </a:rPr>
              <a:t>MINORE INVASIVITÀ DEI CONTROLLI</a:t>
            </a:r>
          </a:p>
          <a:p>
            <a:pPr algn="just">
              <a:spcBef>
                <a:spcPct val="25000"/>
              </a:spcBef>
              <a:buFont typeface="Arial" panose="020B0604020202020204" pitchFamily="34" charset="0"/>
              <a:buChar char="•"/>
            </a:pPr>
            <a:r>
              <a:rPr lang="it-IT" altLang="x-none" sz="2000" b="1" dirty="0">
                <a:solidFill>
                  <a:schemeClr val="tx1"/>
                </a:solidFill>
                <a:latin typeface="Calibri" panose="020F0502020204030204" pitchFamily="34" charset="0"/>
              </a:rPr>
              <a:t>RISPARMIO NELLA </a:t>
            </a:r>
            <a:r>
              <a:rPr lang="it-IT" altLang="x-none" sz="2000" b="1" u="sng" dirty="0">
                <a:solidFill>
                  <a:schemeClr val="tx1"/>
                </a:solidFill>
                <a:latin typeface="Calibri" panose="020F0502020204030204" pitchFamily="34" charset="0"/>
              </a:rPr>
              <a:t>STAMPA</a:t>
            </a:r>
            <a:r>
              <a:rPr lang="it-IT" altLang="x-none" sz="2000" b="1" dirty="0">
                <a:solidFill>
                  <a:schemeClr val="tx1"/>
                </a:solidFill>
                <a:latin typeface="Calibri" panose="020F0502020204030204" pitchFamily="34" charset="0"/>
              </a:rPr>
              <a:t> PER LA DOCUMENTAZIONE RICHIESTA</a:t>
            </a:r>
          </a:p>
          <a:p>
            <a:pPr algn="just">
              <a:spcBef>
                <a:spcPct val="25000"/>
              </a:spcBef>
              <a:buFont typeface="Arial" panose="020B0604020202020204" pitchFamily="34" charset="0"/>
              <a:buChar char="•"/>
            </a:pPr>
            <a:r>
              <a:rPr lang="it-IT" altLang="x-none" sz="2000" b="1" dirty="0">
                <a:solidFill>
                  <a:schemeClr val="tx1"/>
                </a:solidFill>
                <a:latin typeface="Calibri" panose="020F0502020204030204" pitchFamily="34" charset="0"/>
              </a:rPr>
              <a:t>MINORE </a:t>
            </a:r>
            <a:r>
              <a:rPr lang="it-IT" altLang="x-none" sz="2000" b="1" u="sng" dirty="0">
                <a:solidFill>
                  <a:schemeClr val="tx1"/>
                </a:solidFill>
                <a:latin typeface="Calibri" panose="020F0502020204030204" pitchFamily="34" charset="0"/>
              </a:rPr>
              <a:t>PERMANENZA</a:t>
            </a:r>
            <a:r>
              <a:rPr lang="it-IT" altLang="x-none" sz="2000" b="1" dirty="0">
                <a:solidFill>
                  <a:schemeClr val="tx1"/>
                </a:solidFill>
                <a:latin typeface="Calibri" panose="020F0502020204030204" pitchFamily="34" charset="0"/>
              </a:rPr>
              <a:t> DEI VERIFICATORI IN AZIENDA</a:t>
            </a:r>
          </a:p>
        </p:txBody>
      </p:sp>
      <p:sp>
        <p:nvSpPr>
          <p:cNvPr id="6" name="Rettangolo 5"/>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114 dispensa</a:t>
            </a:r>
          </a:p>
        </p:txBody>
      </p:sp>
    </p:spTree>
    <p:extLst>
      <p:ext uri="{BB962C8B-B14F-4D97-AF65-F5344CB8AC3E}">
        <p14:creationId xmlns:p14="http://schemas.microsoft.com/office/powerpoint/2010/main" val="18794025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itolo 1"/>
          <p:cNvSpPr>
            <a:spLocks noGrp="1"/>
          </p:cNvSpPr>
          <p:nvPr>
            <p:ph type="title"/>
          </p:nvPr>
        </p:nvSpPr>
        <p:spPr>
          <a:xfrm>
            <a:off x="0" y="1227138"/>
            <a:ext cx="9144000" cy="546100"/>
          </a:xfrm>
        </p:spPr>
        <p:txBody>
          <a:bodyPr/>
          <a:lstStyle/>
          <a:p>
            <a:r>
              <a:rPr lang="it-IT" altLang="it-IT" sz="3200" b="1" dirty="0">
                <a:latin typeface="Calibri" panose="020F0502020204030204" pitchFamily="34" charset="0"/>
              </a:rPr>
              <a:t>CONTROLLI E VERIFICHE</a:t>
            </a:r>
          </a:p>
        </p:txBody>
      </p:sp>
      <p:sp>
        <p:nvSpPr>
          <p:cNvPr id="4" name="Text Box 6"/>
          <p:cNvSpPr txBox="1">
            <a:spLocks noChangeArrowheads="1"/>
          </p:cNvSpPr>
          <p:nvPr/>
        </p:nvSpPr>
        <p:spPr bwMode="auto">
          <a:xfrm>
            <a:off x="5608594" y="2698381"/>
            <a:ext cx="3240088" cy="1368425"/>
          </a:xfrm>
          <a:prstGeom prst="rect">
            <a:avLst/>
          </a:prstGeom>
          <a:solidFill>
            <a:schemeClr val="bg1"/>
          </a:solidFill>
          <a:ln w="12700" cap="flat" cmpd="sng">
            <a:solidFill>
              <a:schemeClr val="tx1"/>
            </a:solidFill>
            <a:round/>
            <a:headEnd type="none" w="med" len="med"/>
            <a:tailEnd type="none" w="med" len="me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a:r>
              <a:rPr lang="it-IT" altLang="x-none" sz="1600" b="1" dirty="0">
                <a:latin typeface="Calibri" panose="020F0502020204030204" pitchFamily="34" charset="0"/>
              </a:rPr>
              <a:t>NELLE IPOTESI DI SERVIZIO IN OUTSOURCING SI RITIENE CHE IL LUOGO DI CONSERVAZIONE COINCIDA CON LA SEDE OPERATIVA DELLA SOCIETÀ OUTSOURCER</a:t>
            </a:r>
          </a:p>
        </p:txBody>
      </p:sp>
      <p:sp>
        <p:nvSpPr>
          <p:cNvPr id="5" name="Text Box 6"/>
          <p:cNvSpPr txBox="1">
            <a:spLocks noChangeArrowheads="1"/>
          </p:cNvSpPr>
          <p:nvPr/>
        </p:nvSpPr>
        <p:spPr bwMode="auto">
          <a:xfrm>
            <a:off x="352381" y="4523454"/>
            <a:ext cx="8496301" cy="1371015"/>
          </a:xfrm>
          <a:prstGeom prst="rect">
            <a:avLst/>
          </a:prstGeom>
          <a:solidFill>
            <a:schemeClr val="bg1"/>
          </a:solidFill>
          <a:ln w="12700" cap="flat" cmpd="sng">
            <a:solidFill>
              <a:schemeClr val="tx1"/>
            </a:solidFill>
            <a:round/>
            <a:headEnd type="none" w="med" len="med"/>
            <a:tailEnd type="none" w="med" len="med"/>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a:lnSpc>
                <a:spcPct val="80000"/>
              </a:lnSpc>
              <a:spcBef>
                <a:spcPts val="500"/>
              </a:spcBef>
              <a:spcAft>
                <a:spcPts val="500"/>
              </a:spcAft>
            </a:pPr>
            <a:r>
              <a:rPr lang="it-IT" altLang="x-none" sz="1600" b="1" dirty="0">
                <a:latin typeface="Calibri" panose="020F0502020204030204" pitchFamily="34" charset="0"/>
              </a:rPr>
              <a:t>SE IL CONTRIBUENTE DICHIARA CHE LE SCRITTURE CONTABILI SI TROVANO PRESSO ALTRI SOGGETTI DEVE ESIBIRE UNA ATTESTAZIONE DEGLI STESSI RECANTE LA SPECIFICAZIONE DELLE SCRITTURE IN LORO POSSESSO</a:t>
            </a:r>
          </a:p>
          <a:p>
            <a:pPr algn="just">
              <a:lnSpc>
                <a:spcPct val="80000"/>
              </a:lnSpc>
              <a:spcBef>
                <a:spcPts val="500"/>
              </a:spcBef>
              <a:spcAft>
                <a:spcPts val="500"/>
              </a:spcAft>
            </a:pPr>
            <a:r>
              <a:rPr lang="it-IT" altLang="x-none" sz="1600" b="1" dirty="0">
                <a:latin typeface="Calibri" panose="020F0502020204030204" pitchFamily="34" charset="0"/>
              </a:rPr>
              <a:t>SE L'ATTESTAZIONE NON È ESIBITA E SE IL SOGGETTO CHE L'HA RILASCIATA SI OPPONE ALL'ACCESSO O NON ESIBISCE IN TUTTO O IN PARTE I DOCUMENTI, POTREBBERO NON ESSERE TENUTI IN CONSIDERAZIONE PER L’ACCERTAMENTO E IL CONTENZIOSO</a:t>
            </a:r>
            <a:r>
              <a:rPr lang="it-IT" altLang="x-none" sz="1400" b="1" dirty="0">
                <a:latin typeface="Calibri" panose="020F0502020204030204" pitchFamily="34" charset="0"/>
              </a:rPr>
              <a:t> </a:t>
            </a:r>
          </a:p>
        </p:txBody>
      </p:sp>
      <p:sp>
        <p:nvSpPr>
          <p:cNvPr id="6" name="Text Box 1035"/>
          <p:cNvSpPr txBox="1">
            <a:spLocks noChangeArrowheads="1"/>
          </p:cNvSpPr>
          <p:nvPr/>
        </p:nvSpPr>
        <p:spPr bwMode="auto">
          <a:xfrm>
            <a:off x="352381" y="2018256"/>
            <a:ext cx="5050703" cy="2286139"/>
          </a:xfrm>
          <a:prstGeom prst="rect">
            <a:avLst/>
          </a:prstGeom>
          <a:solidFill>
            <a:schemeClr val="accent6">
              <a:lumMod val="20000"/>
              <a:lumOff val="80000"/>
            </a:schemeClr>
          </a:solidFill>
          <a:ln w="28575">
            <a:solidFill>
              <a:schemeClr val="tx1"/>
            </a:solidFill>
            <a:miter lim="800000"/>
            <a:headEnd/>
            <a:tailEnd/>
          </a:ln>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a:lnSpc>
                <a:spcPct val="80000"/>
              </a:lnSpc>
              <a:spcBef>
                <a:spcPct val="50000"/>
              </a:spcBef>
            </a:pPr>
            <a:r>
              <a:rPr lang="it-IT" altLang="x-none" sz="1800" b="1" dirty="0">
                <a:latin typeface="Calibri" panose="020F0502020204030204" pitchFamily="34" charset="0"/>
              </a:rPr>
              <a:t>I DOCUMENTI INFORMATICI DEVONO ESSERE:</a:t>
            </a:r>
          </a:p>
          <a:p>
            <a:pPr algn="just">
              <a:lnSpc>
                <a:spcPct val="80000"/>
              </a:lnSpc>
              <a:spcBef>
                <a:spcPct val="50000"/>
              </a:spcBef>
              <a:buFont typeface="Calibri" charset="0"/>
              <a:buAutoNum type="arabicParenR"/>
            </a:pPr>
            <a:r>
              <a:rPr lang="it-IT" altLang="x-none" sz="1800" b="1" dirty="0">
                <a:latin typeface="Calibri" panose="020F0502020204030204" pitchFamily="34" charset="0"/>
              </a:rPr>
              <a:t>RESI LEGGIBILI</a:t>
            </a:r>
          </a:p>
          <a:p>
            <a:pPr algn="just">
              <a:lnSpc>
                <a:spcPct val="80000"/>
              </a:lnSpc>
              <a:spcBef>
                <a:spcPct val="50000"/>
              </a:spcBef>
              <a:buFont typeface="Calibri" charset="0"/>
              <a:buAutoNum type="arabicParenR"/>
            </a:pPr>
            <a:r>
              <a:rPr lang="it-IT" altLang="x-none" sz="1800" b="1" dirty="0">
                <a:latin typeface="Calibri" panose="020F0502020204030204" pitchFamily="34" charset="0"/>
              </a:rPr>
              <a:t>A RICHIESTA DISPONIBILI SU SUPPORTO CARTACEO E INFORMATICO PRESSO IL LUOGO DI CONSERVAZIONE DELLE SCRITTURE (IN CASO DI VERIFICHE, CONTROLLI O ISPEZIONI)</a:t>
            </a:r>
          </a:p>
          <a:p>
            <a:pPr algn="just">
              <a:lnSpc>
                <a:spcPct val="80000"/>
              </a:lnSpc>
              <a:spcBef>
                <a:spcPct val="50000"/>
              </a:spcBef>
              <a:buFont typeface="Calibri" charset="0"/>
              <a:buAutoNum type="arabicParenR"/>
            </a:pPr>
            <a:r>
              <a:rPr lang="it-IT" altLang="x-none" sz="1800" b="1" dirty="0">
                <a:latin typeface="Calibri" panose="020F0502020204030204" pitchFamily="34" charset="0"/>
              </a:rPr>
              <a:t> POTRANNO ESSERE ESIBITI ANCHE PER VIA TELEMATICA </a:t>
            </a:r>
          </a:p>
        </p:txBody>
      </p:sp>
      <p:sp>
        <p:nvSpPr>
          <p:cNvPr id="7" name="Freccia in giù 6"/>
          <p:cNvSpPr/>
          <p:nvPr/>
        </p:nvSpPr>
        <p:spPr>
          <a:xfrm>
            <a:off x="6902386" y="4129721"/>
            <a:ext cx="647700" cy="312287"/>
          </a:xfrm>
          <a:prstGeom prst="down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x-none" altLang="x-none" sz="1800">
              <a:latin typeface="Calibri" panose="020F0502020204030204" pitchFamily="34" charset="0"/>
            </a:endParaRPr>
          </a:p>
        </p:txBody>
      </p:sp>
      <p:sp>
        <p:nvSpPr>
          <p:cNvPr id="9" name="Rettangolo 8"/>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114 dispensa</a:t>
            </a:r>
          </a:p>
        </p:txBody>
      </p:sp>
    </p:spTree>
    <p:extLst>
      <p:ext uri="{BB962C8B-B14F-4D97-AF65-F5344CB8AC3E}">
        <p14:creationId xmlns:p14="http://schemas.microsoft.com/office/powerpoint/2010/main" val="19209991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itolo 1"/>
          <p:cNvSpPr>
            <a:spLocks noGrp="1"/>
          </p:cNvSpPr>
          <p:nvPr>
            <p:ph type="title"/>
          </p:nvPr>
        </p:nvSpPr>
        <p:spPr>
          <a:xfrm>
            <a:off x="0" y="1227138"/>
            <a:ext cx="9144000" cy="546100"/>
          </a:xfrm>
        </p:spPr>
        <p:txBody>
          <a:bodyPr/>
          <a:lstStyle/>
          <a:p>
            <a:r>
              <a:rPr lang="it-IT" altLang="it-IT" sz="3200" b="1" dirty="0">
                <a:latin typeface="Calibri" panose="020F0502020204030204" pitchFamily="34" charset="0"/>
              </a:rPr>
              <a:t>CONSERVAZIONE FATTURE ELETTRONICHE</a:t>
            </a:r>
          </a:p>
        </p:txBody>
      </p:sp>
      <p:sp>
        <p:nvSpPr>
          <p:cNvPr id="4" name="CasellaDiTesto 3"/>
          <p:cNvSpPr txBox="1">
            <a:spLocks noChangeArrowheads="1"/>
          </p:cNvSpPr>
          <p:nvPr/>
        </p:nvSpPr>
        <p:spPr bwMode="auto">
          <a:xfrm>
            <a:off x="2916238" y="2027764"/>
            <a:ext cx="3455988" cy="646331"/>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t-IT"/>
            </a:defPPr>
            <a:lvl1pPr algn="ctr" fontAlgn="base">
              <a:spcBef>
                <a:spcPct val="0"/>
              </a:spcBef>
              <a:spcAft>
                <a:spcPct val="0"/>
              </a:spcAft>
              <a:defRPr b="1">
                <a:latin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altLang="x-none" sz="2200" dirty="0">
                <a:solidFill>
                  <a:schemeClr val="tx1"/>
                </a:solidFill>
              </a:rPr>
              <a:t>FONTI REGOLAMENTARI E INTERPRETATIVE</a:t>
            </a:r>
          </a:p>
        </p:txBody>
      </p:sp>
      <p:sp>
        <p:nvSpPr>
          <p:cNvPr id="6" name="Freccia tridirezionale 12"/>
          <p:cNvSpPr>
            <a:spLocks/>
          </p:cNvSpPr>
          <p:nvPr/>
        </p:nvSpPr>
        <p:spPr bwMode="auto">
          <a:xfrm>
            <a:off x="3851275" y="2968069"/>
            <a:ext cx="1441450" cy="646331"/>
          </a:xfrm>
          <a:custGeom>
            <a:avLst/>
            <a:gdLst>
              <a:gd name="T0" fmla="*/ 0 w 1441450"/>
              <a:gd name="T1" fmla="*/ 756047 h 1008062"/>
              <a:gd name="T2" fmla="*/ 252016 w 1441450"/>
              <a:gd name="T3" fmla="*/ 504031 h 1008062"/>
              <a:gd name="T4" fmla="*/ 252016 w 1441450"/>
              <a:gd name="T5" fmla="*/ 630039 h 1008062"/>
              <a:gd name="T6" fmla="*/ 594717 w 1441450"/>
              <a:gd name="T7" fmla="*/ 630039 h 1008062"/>
              <a:gd name="T8" fmla="*/ 594717 w 1441450"/>
              <a:gd name="T9" fmla="*/ 252016 h 1008062"/>
              <a:gd name="T10" fmla="*/ 468710 w 1441450"/>
              <a:gd name="T11" fmla="*/ 252016 h 1008062"/>
              <a:gd name="T12" fmla="*/ 720725 w 1441450"/>
              <a:gd name="T13" fmla="*/ 0 h 1008062"/>
              <a:gd name="T14" fmla="*/ 972741 w 1441450"/>
              <a:gd name="T15" fmla="*/ 252016 h 1008062"/>
              <a:gd name="T16" fmla="*/ 846733 w 1441450"/>
              <a:gd name="T17" fmla="*/ 252016 h 1008062"/>
              <a:gd name="T18" fmla="*/ 846733 w 1441450"/>
              <a:gd name="T19" fmla="*/ 630039 h 1008062"/>
              <a:gd name="T20" fmla="*/ 1189435 w 1441450"/>
              <a:gd name="T21" fmla="*/ 630039 h 1008062"/>
              <a:gd name="T22" fmla="*/ 1189435 w 1441450"/>
              <a:gd name="T23" fmla="*/ 504031 h 1008062"/>
              <a:gd name="T24" fmla="*/ 1441450 w 1441450"/>
              <a:gd name="T25" fmla="*/ 756047 h 1008062"/>
              <a:gd name="T26" fmla="*/ 1189435 w 1441450"/>
              <a:gd name="T27" fmla="*/ 1008062 h 1008062"/>
              <a:gd name="T28" fmla="*/ 1189435 w 1441450"/>
              <a:gd name="T29" fmla="*/ 882054 h 1008062"/>
              <a:gd name="T30" fmla="*/ 252016 w 1441450"/>
              <a:gd name="T31" fmla="*/ 882054 h 1008062"/>
              <a:gd name="T32" fmla="*/ 252016 w 1441450"/>
              <a:gd name="T33" fmla="*/ 1008062 h 1008062"/>
              <a:gd name="T34" fmla="*/ 0 w 1441450"/>
              <a:gd name="T35" fmla="*/ 756047 h 10080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41450" h="1008062">
                <a:moveTo>
                  <a:pt x="0" y="756047"/>
                </a:moveTo>
                <a:lnTo>
                  <a:pt x="252016" y="504031"/>
                </a:lnTo>
                <a:lnTo>
                  <a:pt x="252016" y="630039"/>
                </a:lnTo>
                <a:lnTo>
                  <a:pt x="594717" y="630039"/>
                </a:lnTo>
                <a:lnTo>
                  <a:pt x="594717" y="252016"/>
                </a:lnTo>
                <a:lnTo>
                  <a:pt x="468710" y="252016"/>
                </a:lnTo>
                <a:lnTo>
                  <a:pt x="720725" y="0"/>
                </a:lnTo>
                <a:lnTo>
                  <a:pt x="972741" y="252016"/>
                </a:lnTo>
                <a:lnTo>
                  <a:pt x="846733" y="252016"/>
                </a:lnTo>
                <a:lnTo>
                  <a:pt x="846733" y="630039"/>
                </a:lnTo>
                <a:lnTo>
                  <a:pt x="1189435" y="630039"/>
                </a:lnTo>
                <a:lnTo>
                  <a:pt x="1189435" y="504031"/>
                </a:lnTo>
                <a:lnTo>
                  <a:pt x="1441450" y="756047"/>
                </a:lnTo>
                <a:lnTo>
                  <a:pt x="1189435" y="1008062"/>
                </a:lnTo>
                <a:lnTo>
                  <a:pt x="1189435" y="882054"/>
                </a:lnTo>
                <a:lnTo>
                  <a:pt x="252016" y="882054"/>
                </a:lnTo>
                <a:lnTo>
                  <a:pt x="252016" y="1008062"/>
                </a:lnTo>
                <a:lnTo>
                  <a:pt x="0" y="756047"/>
                </a:lnTo>
                <a:close/>
              </a:path>
            </a:pathLst>
          </a:custGeom>
          <a:solidFill>
            <a:srgbClr val="A6A6A6">
              <a:alpha val="99998"/>
            </a:srgbClr>
          </a:solidFill>
          <a:ln w="25400" cap="flat" cmpd="sng">
            <a:solidFill>
              <a:srgbClr val="7F7F7F"/>
            </a:solidFill>
            <a:prstDash val="solid"/>
            <a:round/>
            <a:headEnd type="none" w="med" len="med"/>
            <a:tailEnd type="none" w="med" len="med"/>
          </a:ln>
        </p:spPr>
        <p:txBody>
          <a:bodyPr anchor="ctr"/>
          <a:lstStyle/>
          <a:p>
            <a:endParaRPr lang="it-IT" sz="1400"/>
          </a:p>
        </p:txBody>
      </p:sp>
      <p:sp>
        <p:nvSpPr>
          <p:cNvPr id="7" name="CasellaDiTesto 3"/>
          <p:cNvSpPr txBox="1">
            <a:spLocks noChangeArrowheads="1"/>
          </p:cNvSpPr>
          <p:nvPr/>
        </p:nvSpPr>
        <p:spPr bwMode="auto">
          <a:xfrm>
            <a:off x="180975" y="3007518"/>
            <a:ext cx="3455988" cy="646331"/>
          </a:xfrm>
          <a:prstGeom prst="rect">
            <a:avLst/>
          </a:prstGeom>
          <a:solidFill>
            <a:schemeClr val="bg1"/>
          </a:solidFill>
          <a:ln w="9525" cap="flat" cmpd="sng">
            <a:solidFill>
              <a:schemeClr val="tx1"/>
            </a:solidFill>
            <a:round/>
            <a:headEnd type="none" w="med" len="med"/>
            <a:tailEnd type="none" w="med" len="me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1800" b="1" dirty="0">
                <a:latin typeface="Calibri" panose="020F0502020204030204" pitchFamily="34" charset="0"/>
              </a:rPr>
              <a:t>D.P.C.M. </a:t>
            </a:r>
          </a:p>
          <a:p>
            <a:pPr algn="ctr"/>
            <a:r>
              <a:rPr lang="it-IT" altLang="x-none" sz="1800" b="1" dirty="0">
                <a:latin typeface="Calibri" panose="020F0502020204030204" pitchFamily="34" charset="0"/>
              </a:rPr>
              <a:t>03.12.2013</a:t>
            </a:r>
          </a:p>
        </p:txBody>
      </p:sp>
      <p:sp>
        <p:nvSpPr>
          <p:cNvPr id="8" name="CasellaDiTesto 3"/>
          <p:cNvSpPr txBox="1">
            <a:spLocks noChangeArrowheads="1"/>
          </p:cNvSpPr>
          <p:nvPr/>
        </p:nvSpPr>
        <p:spPr bwMode="auto">
          <a:xfrm>
            <a:off x="5437188" y="3007517"/>
            <a:ext cx="3455987" cy="646331"/>
          </a:xfrm>
          <a:prstGeom prst="rect">
            <a:avLst/>
          </a:prstGeom>
          <a:solidFill>
            <a:schemeClr val="bg1"/>
          </a:solidFill>
          <a:ln w="9525" cap="flat" cmpd="sng">
            <a:solidFill>
              <a:schemeClr val="tx1"/>
            </a:solidFill>
            <a:round/>
            <a:headEnd type="none" w="med" len="med"/>
            <a:tailEnd type="none" w="med" len="me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1800" b="1" dirty="0">
                <a:latin typeface="Calibri" panose="020F0502020204030204" pitchFamily="34" charset="0"/>
              </a:rPr>
              <a:t>D.M. </a:t>
            </a:r>
          </a:p>
          <a:p>
            <a:pPr algn="ctr"/>
            <a:r>
              <a:rPr lang="it-IT" altLang="x-none" sz="1800" b="1" dirty="0">
                <a:latin typeface="Calibri" panose="020F0502020204030204" pitchFamily="34" charset="0"/>
              </a:rPr>
              <a:t>27.06.2014</a:t>
            </a:r>
          </a:p>
        </p:txBody>
      </p:sp>
      <p:sp>
        <p:nvSpPr>
          <p:cNvPr id="9" name="CasellaDiTesto 3"/>
          <p:cNvSpPr txBox="1">
            <a:spLocks noChangeArrowheads="1"/>
          </p:cNvSpPr>
          <p:nvPr/>
        </p:nvSpPr>
        <p:spPr bwMode="auto">
          <a:xfrm>
            <a:off x="180976" y="5118100"/>
            <a:ext cx="3455988" cy="369332"/>
          </a:xfrm>
          <a:prstGeom prst="rect">
            <a:avLst/>
          </a:prstGeom>
          <a:solidFill>
            <a:schemeClr val="bg1">
              <a:lumMod val="85000"/>
            </a:schemeClr>
          </a:solidFill>
          <a:ln w="9525">
            <a:solidFill>
              <a:schemeClr val="tx1"/>
            </a:solidFill>
            <a:miter lim="800000"/>
            <a:headEnd/>
            <a:tailEnd/>
          </a:ln>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1800" b="1" dirty="0">
                <a:latin typeface="Calibri" panose="020F0502020204030204" pitchFamily="34" charset="0"/>
              </a:rPr>
              <a:t>DELIBERA CNIPA 19.2.2004 N. 11</a:t>
            </a:r>
          </a:p>
        </p:txBody>
      </p:sp>
      <p:sp>
        <p:nvSpPr>
          <p:cNvPr id="10" name="Callout con freccia in giù 9"/>
          <p:cNvSpPr/>
          <p:nvPr/>
        </p:nvSpPr>
        <p:spPr>
          <a:xfrm>
            <a:off x="1044575" y="4038600"/>
            <a:ext cx="1871663" cy="914400"/>
          </a:xfrm>
          <a:prstGeom prst="downArrowCallou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1800" b="1" dirty="0">
                <a:latin typeface="Calibri" panose="020F0502020204030204" pitchFamily="34" charset="0"/>
              </a:rPr>
              <a:t>HA SOSTITUITO</a:t>
            </a:r>
          </a:p>
        </p:txBody>
      </p:sp>
      <p:sp>
        <p:nvSpPr>
          <p:cNvPr id="11" name="CasellaDiTesto 3"/>
          <p:cNvSpPr txBox="1">
            <a:spLocks noChangeArrowheads="1"/>
          </p:cNvSpPr>
          <p:nvPr/>
        </p:nvSpPr>
        <p:spPr bwMode="auto">
          <a:xfrm>
            <a:off x="5442438" y="5118100"/>
            <a:ext cx="3450737" cy="369332"/>
          </a:xfrm>
          <a:prstGeom prst="rect">
            <a:avLst/>
          </a:prstGeom>
          <a:solidFill>
            <a:schemeClr val="bg1">
              <a:lumMod val="85000"/>
            </a:schemeClr>
          </a:solidFill>
          <a:ln w="9525">
            <a:solidFill>
              <a:schemeClr val="tx1"/>
            </a:solidFill>
            <a:miter lim="800000"/>
            <a:headEnd/>
            <a:tailEnd/>
          </a:ln>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1800" b="1" dirty="0">
                <a:latin typeface="Calibri" panose="020F0502020204030204" pitchFamily="34" charset="0"/>
              </a:rPr>
              <a:t>D.M. 23.01.2004</a:t>
            </a:r>
          </a:p>
        </p:txBody>
      </p:sp>
      <p:sp>
        <p:nvSpPr>
          <p:cNvPr id="12" name="Callout con freccia in giù 11"/>
          <p:cNvSpPr/>
          <p:nvPr/>
        </p:nvSpPr>
        <p:spPr>
          <a:xfrm>
            <a:off x="6373813" y="4038600"/>
            <a:ext cx="1873250" cy="914400"/>
          </a:xfrm>
          <a:prstGeom prst="downArrowCallou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1800" b="1" dirty="0">
                <a:latin typeface="Calibri" panose="020F0502020204030204" pitchFamily="34" charset="0"/>
              </a:rPr>
              <a:t>HA SOSTITUITO</a:t>
            </a:r>
          </a:p>
        </p:txBody>
      </p:sp>
      <p:sp>
        <p:nvSpPr>
          <p:cNvPr id="14" name="Rettangolo 13"/>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115 dispensa</a:t>
            </a:r>
          </a:p>
        </p:txBody>
      </p:sp>
    </p:spTree>
    <p:extLst>
      <p:ext uri="{BB962C8B-B14F-4D97-AF65-F5344CB8AC3E}">
        <p14:creationId xmlns:p14="http://schemas.microsoft.com/office/powerpoint/2010/main" val="20899904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3" name="CasellaDiTesto 3"/>
          <p:cNvSpPr txBox="1">
            <a:spLocks noChangeArrowheads="1"/>
          </p:cNvSpPr>
          <p:nvPr/>
        </p:nvSpPr>
        <p:spPr bwMode="auto">
          <a:xfrm>
            <a:off x="236424" y="2611375"/>
            <a:ext cx="3202101" cy="830997"/>
          </a:xfrm>
          <a:prstGeom prst="rect">
            <a:avLst/>
          </a:prstGeom>
          <a:solidFill>
            <a:schemeClr val="bg1"/>
          </a:solidFill>
          <a:ln w="9525">
            <a:solidFill>
              <a:schemeClr val="tx1">
                <a:lumMod val="75000"/>
                <a:lumOff val="25000"/>
              </a:schemeClr>
            </a:solidFill>
            <a:miter lim="800000"/>
            <a:headEnd/>
            <a:tailEnd/>
          </a:ln>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b="1" dirty="0">
                <a:latin typeface="Calibri" panose="020F0502020204030204" pitchFamily="34" charset="0"/>
              </a:rPr>
              <a:t>CONSERVAZIONE DOCUMENTI</a:t>
            </a:r>
          </a:p>
        </p:txBody>
      </p:sp>
      <p:sp>
        <p:nvSpPr>
          <p:cNvPr id="6" name="Freccia in giù 5"/>
          <p:cNvSpPr/>
          <p:nvPr/>
        </p:nvSpPr>
        <p:spPr>
          <a:xfrm>
            <a:off x="1513624" y="3683175"/>
            <a:ext cx="647700" cy="565658"/>
          </a:xfrm>
          <a:prstGeom prst="down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x-none" altLang="x-none" sz="1400">
              <a:solidFill>
                <a:srgbClr val="FFFFFF"/>
              </a:solidFill>
              <a:latin typeface="Calibri" charset="0"/>
            </a:endParaRPr>
          </a:p>
        </p:txBody>
      </p:sp>
      <p:sp>
        <p:nvSpPr>
          <p:cNvPr id="122885" name="CasellaDiTesto 3"/>
          <p:cNvSpPr txBox="1">
            <a:spLocks noChangeArrowheads="1"/>
          </p:cNvSpPr>
          <p:nvPr/>
        </p:nvSpPr>
        <p:spPr bwMode="auto">
          <a:xfrm>
            <a:off x="4140200" y="2024742"/>
            <a:ext cx="4679950" cy="769441"/>
          </a:xfrm>
          <a:prstGeom prst="rect">
            <a:avLst/>
          </a:prstGeom>
          <a:solidFill>
            <a:schemeClr val="accent3">
              <a:lumMod val="75000"/>
            </a:schemeClr>
          </a:solidFill>
          <a:ln w="9525">
            <a:solidFill>
              <a:schemeClr val="tx1">
                <a:lumMod val="75000"/>
                <a:lumOff val="25000"/>
              </a:schemeClr>
            </a:solidFill>
            <a:miter lim="800000"/>
            <a:headEnd/>
            <a:tailEn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b="1" dirty="0">
                <a:latin typeface="Calibri" panose="020F0502020204030204" pitchFamily="34" charset="0"/>
              </a:rPr>
              <a:t>IN FORMATO ANALOGICO</a:t>
            </a:r>
          </a:p>
          <a:p>
            <a:pPr algn="ctr"/>
            <a:r>
              <a:rPr lang="it-IT" altLang="x-none" sz="2000" b="1" dirty="0">
                <a:latin typeface="Calibri" panose="020F0502020204030204" pitchFamily="34" charset="0"/>
              </a:rPr>
              <a:t>(FATTURE CARTACEE)</a:t>
            </a:r>
          </a:p>
        </p:txBody>
      </p:sp>
      <p:sp>
        <p:nvSpPr>
          <p:cNvPr id="8" name="CasellaDiTesto 3"/>
          <p:cNvSpPr txBox="1">
            <a:spLocks noChangeArrowheads="1"/>
          </p:cNvSpPr>
          <p:nvPr/>
        </p:nvSpPr>
        <p:spPr bwMode="auto">
          <a:xfrm>
            <a:off x="236424" y="4430195"/>
            <a:ext cx="3202101" cy="830997"/>
          </a:xfrm>
          <a:prstGeom prst="rect">
            <a:avLst/>
          </a:prstGeom>
          <a:solidFill>
            <a:schemeClr val="bg1"/>
          </a:solidFill>
          <a:ln w="9525">
            <a:solidFill>
              <a:schemeClr val="tx1"/>
            </a:solidFill>
            <a:miter lim="800000"/>
            <a:headEnd/>
            <a:tailEnd/>
          </a:ln>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b="1" dirty="0">
                <a:latin typeface="Calibri" panose="020F0502020204030204" pitchFamily="34" charset="0"/>
              </a:rPr>
              <a:t>REGOLA </a:t>
            </a:r>
          </a:p>
          <a:p>
            <a:pPr algn="ctr"/>
            <a:r>
              <a:rPr lang="it-IT" altLang="x-none" b="1" dirty="0">
                <a:latin typeface="Calibri" panose="020F0502020204030204" pitchFamily="34" charset="0"/>
              </a:rPr>
              <a:t>GENERALE</a:t>
            </a:r>
          </a:p>
        </p:txBody>
      </p:sp>
      <p:sp>
        <p:nvSpPr>
          <p:cNvPr id="9" name="Parentesi graffa aperta 8"/>
          <p:cNvSpPr/>
          <p:nvPr/>
        </p:nvSpPr>
        <p:spPr>
          <a:xfrm>
            <a:off x="3549537" y="2024743"/>
            <a:ext cx="517638" cy="348733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x-none" altLang="x-none" sz="1400">
              <a:latin typeface="Calibri" charset="0"/>
            </a:endParaRPr>
          </a:p>
        </p:txBody>
      </p:sp>
      <p:sp>
        <p:nvSpPr>
          <p:cNvPr id="122888" name="CasellaDiTesto 3"/>
          <p:cNvSpPr txBox="1">
            <a:spLocks noChangeArrowheads="1"/>
          </p:cNvSpPr>
          <p:nvPr/>
        </p:nvSpPr>
        <p:spPr bwMode="auto">
          <a:xfrm>
            <a:off x="4140201" y="3060444"/>
            <a:ext cx="4679950" cy="769441"/>
          </a:xfrm>
          <a:prstGeom prst="rect">
            <a:avLst/>
          </a:prstGeom>
          <a:solidFill>
            <a:schemeClr val="accent3">
              <a:lumMod val="75000"/>
            </a:schemeClr>
          </a:solidFill>
          <a:ln w="9525">
            <a:solidFill>
              <a:schemeClr val="tx1">
                <a:lumMod val="75000"/>
                <a:lumOff val="25000"/>
              </a:schemeClr>
            </a:solidFill>
            <a:miter lim="800000"/>
            <a:headEnd/>
            <a:tailEnd/>
          </a:ln>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b="1" dirty="0">
                <a:latin typeface="Calibri" panose="020F0502020204030204" pitchFamily="34" charset="0"/>
              </a:rPr>
              <a:t>IN FORMATO DIGITALE</a:t>
            </a:r>
          </a:p>
          <a:p>
            <a:pPr algn="ctr"/>
            <a:endParaRPr lang="it-IT" altLang="x-none" sz="2000" b="1" dirty="0">
              <a:solidFill>
                <a:schemeClr val="bg1"/>
              </a:solidFill>
            </a:endParaRPr>
          </a:p>
        </p:txBody>
      </p:sp>
      <p:sp>
        <p:nvSpPr>
          <p:cNvPr id="122889" name="CasellaDiTesto 3"/>
          <p:cNvSpPr txBox="1">
            <a:spLocks noChangeArrowheads="1"/>
          </p:cNvSpPr>
          <p:nvPr/>
        </p:nvSpPr>
        <p:spPr bwMode="auto">
          <a:xfrm>
            <a:off x="4140200" y="5111970"/>
            <a:ext cx="4681538" cy="461665"/>
          </a:xfrm>
          <a:prstGeom prst="rect">
            <a:avLst/>
          </a:prstGeom>
          <a:solidFill>
            <a:schemeClr val="accent3">
              <a:lumMod val="85000"/>
            </a:schemeClr>
          </a:solidFill>
          <a:ln w="9525">
            <a:solidFill>
              <a:schemeClr val="tx1">
                <a:lumMod val="75000"/>
                <a:lumOff val="25000"/>
              </a:schemeClr>
            </a:solidFill>
            <a:miter lim="800000"/>
            <a:headEnd/>
            <a:tailEn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b="1" dirty="0">
                <a:latin typeface="Calibri" panose="020F0502020204030204" pitchFamily="34" charset="0"/>
              </a:rPr>
              <a:t>IN FORMATO DIGITALE</a:t>
            </a:r>
          </a:p>
        </p:txBody>
      </p:sp>
      <p:sp>
        <p:nvSpPr>
          <p:cNvPr id="122890" name="CasellaDiTesto 3"/>
          <p:cNvSpPr txBox="1">
            <a:spLocks noChangeArrowheads="1"/>
          </p:cNvSpPr>
          <p:nvPr/>
        </p:nvSpPr>
        <p:spPr bwMode="auto">
          <a:xfrm>
            <a:off x="4140200" y="4183584"/>
            <a:ext cx="4681538" cy="461665"/>
          </a:xfrm>
          <a:prstGeom prst="rect">
            <a:avLst/>
          </a:prstGeom>
          <a:solidFill>
            <a:schemeClr val="accent3">
              <a:lumMod val="85000"/>
            </a:schemeClr>
          </a:solidFill>
          <a:ln w="9525">
            <a:solidFill>
              <a:schemeClr val="tx1">
                <a:lumMod val="75000"/>
                <a:lumOff val="25000"/>
              </a:schemeClr>
            </a:solidFill>
            <a:miter lim="800000"/>
            <a:headEnd/>
            <a:tailEnd/>
          </a:ln>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b="1" dirty="0">
                <a:latin typeface="Calibri" panose="020F0502020204030204" pitchFamily="34" charset="0"/>
              </a:rPr>
              <a:t>IN FORMATO ANALOGICO</a:t>
            </a:r>
          </a:p>
        </p:txBody>
      </p:sp>
      <p:sp>
        <p:nvSpPr>
          <p:cNvPr id="13" name="Croce 12"/>
          <p:cNvSpPr>
            <a:spLocks/>
          </p:cNvSpPr>
          <p:nvPr/>
        </p:nvSpPr>
        <p:spPr bwMode="auto">
          <a:xfrm>
            <a:off x="6121400" y="4639727"/>
            <a:ext cx="719137" cy="411935"/>
          </a:xfrm>
          <a:custGeom>
            <a:avLst/>
            <a:gdLst>
              <a:gd name="T0" fmla="*/ 95322 w 719137"/>
              <a:gd name="T1" fmla="*/ 247680 h 647700"/>
              <a:gd name="T2" fmla="*/ 283399 w 719137"/>
              <a:gd name="T3" fmla="*/ 247680 h 647700"/>
              <a:gd name="T4" fmla="*/ 283399 w 719137"/>
              <a:gd name="T5" fmla="*/ 85853 h 647700"/>
              <a:gd name="T6" fmla="*/ 435738 w 719137"/>
              <a:gd name="T7" fmla="*/ 85853 h 647700"/>
              <a:gd name="T8" fmla="*/ 435738 w 719137"/>
              <a:gd name="T9" fmla="*/ 247680 h 647700"/>
              <a:gd name="T10" fmla="*/ 623815 w 719137"/>
              <a:gd name="T11" fmla="*/ 247680 h 647700"/>
              <a:gd name="T12" fmla="*/ 623815 w 719137"/>
              <a:gd name="T13" fmla="*/ 400020 h 647700"/>
              <a:gd name="T14" fmla="*/ 435738 w 719137"/>
              <a:gd name="T15" fmla="*/ 400020 h 647700"/>
              <a:gd name="T16" fmla="*/ 435738 w 719137"/>
              <a:gd name="T17" fmla="*/ 561847 h 647700"/>
              <a:gd name="T18" fmla="*/ 283399 w 719137"/>
              <a:gd name="T19" fmla="*/ 561847 h 647700"/>
              <a:gd name="T20" fmla="*/ 283399 w 719137"/>
              <a:gd name="T21" fmla="*/ 400020 h 647700"/>
              <a:gd name="T22" fmla="*/ 95322 w 719137"/>
              <a:gd name="T23" fmla="*/ 400020 h 647700"/>
              <a:gd name="T24" fmla="*/ 95322 w 719137"/>
              <a:gd name="T25" fmla="*/ 247680 h 6477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19137" h="647700">
                <a:moveTo>
                  <a:pt x="95322" y="247680"/>
                </a:moveTo>
                <a:lnTo>
                  <a:pt x="283399" y="247680"/>
                </a:lnTo>
                <a:lnTo>
                  <a:pt x="283399" y="85853"/>
                </a:lnTo>
                <a:lnTo>
                  <a:pt x="435738" y="85853"/>
                </a:lnTo>
                <a:lnTo>
                  <a:pt x="435738" y="247680"/>
                </a:lnTo>
                <a:lnTo>
                  <a:pt x="623815" y="247680"/>
                </a:lnTo>
                <a:lnTo>
                  <a:pt x="623815" y="400020"/>
                </a:lnTo>
                <a:lnTo>
                  <a:pt x="435738" y="400020"/>
                </a:lnTo>
                <a:lnTo>
                  <a:pt x="435738" y="561847"/>
                </a:lnTo>
                <a:lnTo>
                  <a:pt x="283399" y="561847"/>
                </a:lnTo>
                <a:lnTo>
                  <a:pt x="283399" y="400020"/>
                </a:lnTo>
                <a:lnTo>
                  <a:pt x="95322" y="400020"/>
                </a:lnTo>
                <a:lnTo>
                  <a:pt x="95322" y="247680"/>
                </a:lnTo>
                <a:close/>
              </a:path>
            </a:pathLst>
          </a:custGeom>
          <a:solidFill>
            <a:srgbClr val="A6A6A6">
              <a:alpha val="99998"/>
            </a:srgbClr>
          </a:solidFill>
          <a:ln w="25400" cap="flat" cmpd="sng">
            <a:solidFill>
              <a:srgbClr val="7F7F7F"/>
            </a:solidFill>
            <a:prstDash val="solid"/>
            <a:round/>
            <a:headEnd type="none" w="med" len="med"/>
            <a:tailEnd type="none" w="med" len="med"/>
          </a:ln>
        </p:spPr>
        <p:txBody>
          <a:bodyPr anchor="ctr"/>
          <a:lstStyle/>
          <a:p>
            <a:endParaRPr lang="it-IT" sz="1400"/>
          </a:p>
        </p:txBody>
      </p:sp>
      <p:sp>
        <p:nvSpPr>
          <p:cNvPr id="12" name="Titolo 1"/>
          <p:cNvSpPr>
            <a:spLocks noGrp="1"/>
          </p:cNvSpPr>
          <p:nvPr>
            <p:ph type="title"/>
          </p:nvPr>
        </p:nvSpPr>
        <p:spPr>
          <a:xfrm>
            <a:off x="0" y="1227138"/>
            <a:ext cx="9144000" cy="546100"/>
          </a:xfrm>
        </p:spPr>
        <p:txBody>
          <a:bodyPr/>
          <a:lstStyle/>
          <a:p>
            <a:r>
              <a:rPr lang="it-IT" altLang="x-none" sz="3200" b="1" dirty="0">
                <a:solidFill>
                  <a:srgbClr val="000000"/>
                </a:solidFill>
                <a:latin typeface="Calibri" panose="020F0502020204030204" pitchFamily="34" charset="0"/>
              </a:rPr>
              <a:t>FATTURA ELETTRONICA</a:t>
            </a:r>
            <a:endParaRPr lang="it-IT" altLang="it-IT" sz="3200" b="1" dirty="0">
              <a:latin typeface="Calibri" panose="020F0502020204030204" pitchFamily="34" charset="0"/>
            </a:endParaRPr>
          </a:p>
        </p:txBody>
      </p:sp>
      <p:sp>
        <p:nvSpPr>
          <p:cNvPr id="16" name="Rettangolo 15"/>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115 dispensa</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31" name="CasellaDiTesto 3"/>
          <p:cNvSpPr txBox="1">
            <a:spLocks noChangeArrowheads="1"/>
          </p:cNvSpPr>
          <p:nvPr/>
        </p:nvSpPr>
        <p:spPr bwMode="auto">
          <a:xfrm>
            <a:off x="2700338" y="2072596"/>
            <a:ext cx="3311525" cy="830997"/>
          </a:xfrm>
          <a:prstGeom prst="rect">
            <a:avLst/>
          </a:prstGeom>
          <a:solidFill>
            <a:schemeClr val="bg1"/>
          </a:solidFill>
          <a:ln w="9525">
            <a:solidFill>
              <a:schemeClr val="tx1">
                <a:lumMod val="75000"/>
                <a:lumOff val="25000"/>
              </a:schemeClr>
            </a:solidFill>
            <a:miter lim="800000"/>
            <a:headEnd/>
            <a:tailEn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b="1" dirty="0">
                <a:latin typeface="Calibri" panose="020F0502020204030204" pitchFamily="34" charset="0"/>
              </a:rPr>
              <a:t>CONSERVAZIONE DOCUMENTI</a:t>
            </a:r>
          </a:p>
        </p:txBody>
      </p:sp>
      <p:sp>
        <p:nvSpPr>
          <p:cNvPr id="124932" name="CasellaDiTesto 3"/>
          <p:cNvSpPr txBox="1">
            <a:spLocks noChangeArrowheads="1"/>
          </p:cNvSpPr>
          <p:nvPr/>
        </p:nvSpPr>
        <p:spPr bwMode="auto">
          <a:xfrm>
            <a:off x="395288" y="3228362"/>
            <a:ext cx="3600450" cy="769441"/>
          </a:xfrm>
          <a:prstGeom prst="rect">
            <a:avLst/>
          </a:prstGeom>
          <a:solidFill>
            <a:schemeClr val="tx2">
              <a:lumMod val="20000"/>
              <a:lumOff val="80000"/>
            </a:schemeClr>
          </a:solidFill>
          <a:ln w="9525">
            <a:solidFill>
              <a:schemeClr val="tx1">
                <a:lumMod val="75000"/>
                <a:lumOff val="25000"/>
              </a:schemeClr>
            </a:solidFill>
            <a:miter lim="800000"/>
            <a:headEnd/>
            <a:tailEn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200" b="1" dirty="0">
                <a:latin typeface="Calibri" panose="020F0502020204030204" pitchFamily="34" charset="0"/>
              </a:rPr>
              <a:t>FATTURE </a:t>
            </a:r>
          </a:p>
          <a:p>
            <a:pPr algn="ctr"/>
            <a:r>
              <a:rPr lang="it-IT" altLang="x-none" sz="2200" b="1" dirty="0">
                <a:latin typeface="Calibri" panose="020F0502020204030204" pitchFamily="34" charset="0"/>
              </a:rPr>
              <a:t>ANALOGICHE</a:t>
            </a:r>
          </a:p>
        </p:txBody>
      </p:sp>
      <p:sp>
        <p:nvSpPr>
          <p:cNvPr id="124933" name="CasellaDiTesto 3"/>
          <p:cNvSpPr txBox="1">
            <a:spLocks noChangeArrowheads="1"/>
          </p:cNvSpPr>
          <p:nvPr/>
        </p:nvSpPr>
        <p:spPr bwMode="auto">
          <a:xfrm>
            <a:off x="395288" y="4822114"/>
            <a:ext cx="3600450" cy="769441"/>
          </a:xfrm>
          <a:prstGeom prst="rect">
            <a:avLst/>
          </a:prstGeom>
          <a:solidFill>
            <a:schemeClr val="tx2">
              <a:lumMod val="20000"/>
              <a:lumOff val="80000"/>
            </a:schemeClr>
          </a:solidFill>
          <a:ln w="9525">
            <a:solidFill>
              <a:schemeClr val="tx1">
                <a:lumMod val="75000"/>
                <a:lumOff val="25000"/>
              </a:schemeClr>
            </a:solidFill>
            <a:miter lim="800000"/>
            <a:headEnd/>
            <a:tailEnd/>
          </a:ln>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200" b="1" dirty="0">
                <a:latin typeface="Calibri" panose="020F0502020204030204" pitchFamily="34" charset="0"/>
              </a:rPr>
              <a:t>FATTURE</a:t>
            </a:r>
          </a:p>
          <a:p>
            <a:pPr algn="ctr"/>
            <a:r>
              <a:rPr lang="it-IT" altLang="x-none" sz="2200" b="1" dirty="0">
                <a:latin typeface="Calibri" panose="020F0502020204030204" pitchFamily="34" charset="0"/>
              </a:rPr>
              <a:t> ELETTRONICHE</a:t>
            </a:r>
          </a:p>
        </p:txBody>
      </p:sp>
      <p:sp>
        <p:nvSpPr>
          <p:cNvPr id="9" name="Croce 8"/>
          <p:cNvSpPr>
            <a:spLocks/>
          </p:cNvSpPr>
          <p:nvPr/>
        </p:nvSpPr>
        <p:spPr bwMode="auto">
          <a:xfrm>
            <a:off x="1835944" y="4086108"/>
            <a:ext cx="719138" cy="647700"/>
          </a:xfrm>
          <a:custGeom>
            <a:avLst/>
            <a:gdLst>
              <a:gd name="T0" fmla="*/ 95322 w 719138"/>
              <a:gd name="T1" fmla="*/ 247680 h 647700"/>
              <a:gd name="T2" fmla="*/ 283399 w 719138"/>
              <a:gd name="T3" fmla="*/ 247680 h 647700"/>
              <a:gd name="T4" fmla="*/ 283399 w 719138"/>
              <a:gd name="T5" fmla="*/ 85853 h 647700"/>
              <a:gd name="T6" fmla="*/ 435739 w 719138"/>
              <a:gd name="T7" fmla="*/ 85853 h 647700"/>
              <a:gd name="T8" fmla="*/ 435739 w 719138"/>
              <a:gd name="T9" fmla="*/ 247680 h 647700"/>
              <a:gd name="T10" fmla="*/ 623816 w 719138"/>
              <a:gd name="T11" fmla="*/ 247680 h 647700"/>
              <a:gd name="T12" fmla="*/ 623816 w 719138"/>
              <a:gd name="T13" fmla="*/ 400020 h 647700"/>
              <a:gd name="T14" fmla="*/ 435739 w 719138"/>
              <a:gd name="T15" fmla="*/ 400020 h 647700"/>
              <a:gd name="T16" fmla="*/ 435739 w 719138"/>
              <a:gd name="T17" fmla="*/ 561847 h 647700"/>
              <a:gd name="T18" fmla="*/ 283399 w 719138"/>
              <a:gd name="T19" fmla="*/ 561847 h 647700"/>
              <a:gd name="T20" fmla="*/ 283399 w 719138"/>
              <a:gd name="T21" fmla="*/ 400020 h 647700"/>
              <a:gd name="T22" fmla="*/ 95322 w 719138"/>
              <a:gd name="T23" fmla="*/ 400020 h 647700"/>
              <a:gd name="T24" fmla="*/ 95322 w 719138"/>
              <a:gd name="T25" fmla="*/ 247680 h 6477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19138" h="647700">
                <a:moveTo>
                  <a:pt x="95322" y="247680"/>
                </a:moveTo>
                <a:lnTo>
                  <a:pt x="283399" y="247680"/>
                </a:lnTo>
                <a:lnTo>
                  <a:pt x="283399" y="85853"/>
                </a:lnTo>
                <a:lnTo>
                  <a:pt x="435739" y="85853"/>
                </a:lnTo>
                <a:lnTo>
                  <a:pt x="435739" y="247680"/>
                </a:lnTo>
                <a:lnTo>
                  <a:pt x="623816" y="247680"/>
                </a:lnTo>
                <a:lnTo>
                  <a:pt x="623816" y="400020"/>
                </a:lnTo>
                <a:lnTo>
                  <a:pt x="435739" y="400020"/>
                </a:lnTo>
                <a:lnTo>
                  <a:pt x="435739" y="561847"/>
                </a:lnTo>
                <a:lnTo>
                  <a:pt x="283399" y="561847"/>
                </a:lnTo>
                <a:lnTo>
                  <a:pt x="283399" y="400020"/>
                </a:lnTo>
                <a:lnTo>
                  <a:pt x="95322" y="400020"/>
                </a:lnTo>
                <a:lnTo>
                  <a:pt x="95322" y="247680"/>
                </a:lnTo>
                <a:close/>
              </a:path>
            </a:pathLst>
          </a:custGeom>
          <a:solidFill>
            <a:srgbClr val="A6A6A6">
              <a:alpha val="99998"/>
            </a:srgbClr>
          </a:solidFill>
          <a:ln w="25400" cap="flat" cmpd="sng">
            <a:solidFill>
              <a:srgbClr val="7F7F7F"/>
            </a:solidFill>
            <a:prstDash val="solid"/>
            <a:round/>
            <a:headEnd type="none" w="med" len="med"/>
            <a:tailEnd type="none" w="med" len="med"/>
          </a:ln>
        </p:spPr>
        <p:txBody>
          <a:bodyPr anchor="ctr"/>
          <a:lstStyle/>
          <a:p>
            <a:endParaRPr lang="it-IT" sz="1400"/>
          </a:p>
        </p:txBody>
      </p:sp>
      <p:sp>
        <p:nvSpPr>
          <p:cNvPr id="10" name="Freccia in giù 9"/>
          <p:cNvSpPr/>
          <p:nvPr/>
        </p:nvSpPr>
        <p:spPr>
          <a:xfrm rot="16200000">
            <a:off x="4426744" y="3216317"/>
            <a:ext cx="647700" cy="792162"/>
          </a:xfrm>
          <a:prstGeom prst="down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x-none" altLang="x-none" sz="1400">
              <a:solidFill>
                <a:srgbClr val="FFFFFF"/>
              </a:solidFill>
              <a:latin typeface="Calibri" charset="0"/>
            </a:endParaRPr>
          </a:p>
        </p:txBody>
      </p:sp>
      <p:sp>
        <p:nvSpPr>
          <p:cNvPr id="124935" name="CasellaDiTesto 3"/>
          <p:cNvSpPr txBox="1">
            <a:spLocks noChangeArrowheads="1"/>
          </p:cNvSpPr>
          <p:nvPr/>
        </p:nvSpPr>
        <p:spPr bwMode="auto">
          <a:xfrm>
            <a:off x="5364163" y="3227677"/>
            <a:ext cx="3600450" cy="769441"/>
          </a:xfrm>
          <a:prstGeom prst="rect">
            <a:avLst/>
          </a:prstGeom>
          <a:solidFill>
            <a:schemeClr val="bg1"/>
          </a:solidFill>
          <a:ln w="9525" cap="flat" cmpd="sng">
            <a:solidFill>
              <a:schemeClr val="tx1"/>
            </a:solidFill>
            <a:round/>
            <a:headEnd type="none" w="med" len="med"/>
            <a:tailEnd type="none" w="med" len="me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200" b="1" dirty="0">
                <a:latin typeface="Calibri" panose="020F0502020204030204" pitchFamily="34" charset="0"/>
              </a:rPr>
              <a:t>SEZIONALE</a:t>
            </a:r>
          </a:p>
          <a:p>
            <a:pPr algn="ctr"/>
            <a:r>
              <a:rPr lang="it-IT" altLang="x-none" sz="2200" b="1" dirty="0">
                <a:latin typeface="Calibri" panose="020F0502020204030204" pitchFamily="34" charset="0"/>
              </a:rPr>
              <a:t>CONSERVAZIONE CARTACEA</a:t>
            </a:r>
          </a:p>
        </p:txBody>
      </p:sp>
      <p:sp>
        <p:nvSpPr>
          <p:cNvPr id="124936" name="CasellaDiTesto 3"/>
          <p:cNvSpPr txBox="1">
            <a:spLocks noChangeArrowheads="1"/>
          </p:cNvSpPr>
          <p:nvPr/>
        </p:nvSpPr>
        <p:spPr bwMode="auto">
          <a:xfrm>
            <a:off x="5364163" y="4817251"/>
            <a:ext cx="3600450" cy="1107996"/>
          </a:xfrm>
          <a:prstGeom prst="rect">
            <a:avLst/>
          </a:prstGeom>
          <a:solidFill>
            <a:schemeClr val="bg1"/>
          </a:solidFill>
          <a:ln w="9525" cap="flat" cmpd="sng">
            <a:solidFill>
              <a:schemeClr val="tx1"/>
            </a:solidFill>
            <a:round/>
            <a:headEnd type="none" w="med" len="med"/>
            <a:tailEnd type="none" w="med" len="me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200" b="1" dirty="0">
                <a:latin typeface="Calibri" panose="020F0502020204030204" pitchFamily="34" charset="0"/>
              </a:rPr>
              <a:t>SEZIONALE</a:t>
            </a:r>
          </a:p>
          <a:p>
            <a:pPr algn="ctr"/>
            <a:r>
              <a:rPr lang="it-IT" altLang="x-none" sz="2200" b="1" dirty="0">
                <a:latin typeface="Calibri" panose="020F0502020204030204" pitchFamily="34" charset="0"/>
              </a:rPr>
              <a:t>CONSERVAZIONE ELETTRONICA</a:t>
            </a:r>
          </a:p>
        </p:txBody>
      </p:sp>
      <p:sp>
        <p:nvSpPr>
          <p:cNvPr id="13" name="Freccia in giù 12"/>
          <p:cNvSpPr/>
          <p:nvPr/>
        </p:nvSpPr>
        <p:spPr>
          <a:xfrm rot="16200000">
            <a:off x="4426744" y="4810753"/>
            <a:ext cx="647700" cy="792162"/>
          </a:xfrm>
          <a:prstGeom prst="down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x-none" altLang="x-none" sz="1400">
              <a:solidFill>
                <a:srgbClr val="FFFFFF"/>
              </a:solidFill>
              <a:latin typeface="Calibri" charset="0"/>
            </a:endParaRPr>
          </a:p>
        </p:txBody>
      </p:sp>
      <p:sp>
        <p:nvSpPr>
          <p:cNvPr id="11" name="Titolo 1"/>
          <p:cNvSpPr>
            <a:spLocks noGrp="1"/>
          </p:cNvSpPr>
          <p:nvPr>
            <p:ph type="title"/>
          </p:nvPr>
        </p:nvSpPr>
        <p:spPr>
          <a:xfrm>
            <a:off x="0" y="1227138"/>
            <a:ext cx="9144000" cy="546100"/>
          </a:xfrm>
        </p:spPr>
        <p:txBody>
          <a:bodyPr/>
          <a:lstStyle/>
          <a:p>
            <a:r>
              <a:rPr lang="it-IT" altLang="x-none" sz="3200" b="1" dirty="0">
                <a:solidFill>
                  <a:srgbClr val="000000"/>
                </a:solidFill>
                <a:latin typeface="Calibri" panose="020F0502020204030204" pitchFamily="34" charset="0"/>
              </a:rPr>
              <a:t>FATTURA ELETTRONICA</a:t>
            </a:r>
            <a:endParaRPr lang="it-IT" altLang="it-IT" sz="3200" b="1" dirty="0">
              <a:latin typeface="Calibri" panose="020F0502020204030204" pitchFamily="34" charset="0"/>
            </a:endParaRPr>
          </a:p>
        </p:txBody>
      </p:sp>
      <p:sp>
        <p:nvSpPr>
          <p:cNvPr id="14" name="Rettangolo 13"/>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116 dispensa</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2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STRUMENTI</a:t>
            </a:r>
          </a:p>
        </p:txBody>
      </p:sp>
      <p:sp>
        <p:nvSpPr>
          <p:cNvPr id="5" name="Rectangle 3"/>
          <p:cNvSpPr txBox="1">
            <a:spLocks noChangeArrowheads="1"/>
          </p:cNvSpPr>
          <p:nvPr/>
        </p:nvSpPr>
        <p:spPr bwMode="auto">
          <a:xfrm>
            <a:off x="755650" y="3675356"/>
            <a:ext cx="2476947" cy="2006354"/>
          </a:xfrm>
          <a:prstGeom prst="rect">
            <a:avLst/>
          </a:prstGeom>
          <a:solidFill>
            <a:schemeClr val="bg2">
              <a:lumMod val="40000"/>
              <a:lumOff val="60000"/>
            </a:schemeClr>
          </a:solidFill>
          <a:ln w="25400" cap="flat" cmpd="sng" algn="ctr">
            <a:solidFill>
              <a:schemeClr val="accent2">
                <a:lumMod val="75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l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lt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lt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lt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lt1"/>
                </a:solidFill>
                <a:latin typeface="+mn-lt"/>
                <a:ea typeface="+mn-ea"/>
                <a:cs typeface="+mn-cs"/>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400" b="1" i="0" u="none" strike="noStrike" kern="1200" cap="none" spc="0" normalizeH="0" baseline="0" noProof="0" dirty="0">
                <a:ln>
                  <a:noFill/>
                </a:ln>
                <a:solidFill>
                  <a:srgbClr val="000000"/>
                </a:solidFill>
                <a:effectLst/>
                <a:uLnTx/>
                <a:uFillTx/>
                <a:latin typeface="Calibri" pitchFamily="34" charset="0"/>
                <a:ea typeface="+mn-ea"/>
                <a:cs typeface="+mn-cs"/>
              </a:rPr>
              <a:t>FIRMA ELETTRONICA</a:t>
            </a:r>
          </a:p>
        </p:txBody>
      </p:sp>
      <p:sp>
        <p:nvSpPr>
          <p:cNvPr id="7" name="Rectangle 3"/>
          <p:cNvSpPr txBox="1">
            <a:spLocks noChangeArrowheads="1"/>
          </p:cNvSpPr>
          <p:nvPr/>
        </p:nvSpPr>
        <p:spPr bwMode="auto">
          <a:xfrm>
            <a:off x="3331761" y="3675355"/>
            <a:ext cx="2476947" cy="2006355"/>
          </a:xfrm>
          <a:prstGeom prst="rect">
            <a:avLst/>
          </a:prstGeom>
          <a:solidFill>
            <a:schemeClr val="bg2">
              <a:lumMod val="40000"/>
              <a:lumOff val="60000"/>
            </a:schemeClr>
          </a:solidFill>
          <a:ln w="25400" cap="flat" cmpd="sng" algn="ctr">
            <a:solidFill>
              <a:schemeClr val="accent2">
                <a:lumMod val="75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l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lt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lt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lt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lt1"/>
                </a:solidFill>
                <a:latin typeface="+mn-lt"/>
                <a:ea typeface="+mn-ea"/>
                <a:cs typeface="+mn-cs"/>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400" b="1" i="0" u="none" strike="noStrike" kern="1200" cap="none" spc="0" normalizeH="0" baseline="0" noProof="0" dirty="0">
                <a:ln>
                  <a:noFill/>
                </a:ln>
                <a:solidFill>
                  <a:srgbClr val="000000"/>
                </a:solidFill>
                <a:effectLst/>
                <a:uLnTx/>
                <a:uFillTx/>
                <a:latin typeface="Calibri" pitchFamily="34" charset="0"/>
                <a:ea typeface="+mn-ea"/>
                <a:cs typeface="+mn-cs"/>
              </a:rPr>
              <a:t>RIFERIMENTO TEMPORALE</a:t>
            </a:r>
          </a:p>
        </p:txBody>
      </p:sp>
      <p:sp>
        <p:nvSpPr>
          <p:cNvPr id="8" name="Rectangle 3"/>
          <p:cNvSpPr txBox="1">
            <a:spLocks noChangeArrowheads="1"/>
          </p:cNvSpPr>
          <p:nvPr/>
        </p:nvSpPr>
        <p:spPr bwMode="auto">
          <a:xfrm>
            <a:off x="5907873" y="3675355"/>
            <a:ext cx="2476947" cy="2006355"/>
          </a:xfrm>
          <a:prstGeom prst="rect">
            <a:avLst/>
          </a:prstGeom>
          <a:solidFill>
            <a:schemeClr val="bg2">
              <a:lumMod val="40000"/>
              <a:lumOff val="60000"/>
            </a:schemeClr>
          </a:solidFill>
          <a:ln w="25400" cap="flat" cmpd="sng" algn="ctr">
            <a:solidFill>
              <a:schemeClr val="accent2">
                <a:lumMod val="75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l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lt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lt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lt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lt1"/>
                </a:solidFill>
                <a:latin typeface="+mn-lt"/>
                <a:ea typeface="+mn-ea"/>
                <a:cs typeface="+mn-cs"/>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400" b="1" i="0" u="none" strike="noStrike" kern="1200" cap="none" spc="0" normalizeH="0" baseline="0" noProof="0" dirty="0">
                <a:ln>
                  <a:noFill/>
                </a:ln>
                <a:solidFill>
                  <a:srgbClr val="000000"/>
                </a:solidFill>
                <a:effectLst/>
                <a:uLnTx/>
                <a:uFillTx/>
                <a:latin typeface="Calibri" pitchFamily="34" charset="0"/>
                <a:ea typeface="+mn-ea"/>
                <a:cs typeface="+mn-cs"/>
              </a:rPr>
              <a:t>MARCA TEMPORALE</a:t>
            </a:r>
          </a:p>
        </p:txBody>
      </p:sp>
      <p:sp>
        <p:nvSpPr>
          <p:cNvPr id="9" name="Callout con freccia in giù 8"/>
          <p:cNvSpPr/>
          <p:nvPr/>
        </p:nvSpPr>
        <p:spPr>
          <a:xfrm>
            <a:off x="755650" y="2157812"/>
            <a:ext cx="7632700" cy="1428766"/>
          </a:xfrm>
          <a:prstGeom prst="downArrowCallou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b="1" dirty="0">
                <a:solidFill>
                  <a:srgbClr val="000000"/>
                </a:solidFill>
                <a:latin typeface="Calibri" panose="020F0502020204030204" pitchFamily="34" charset="0"/>
                <a:cs typeface="Arial" panose="020B0604020202020204" pitchFamily="34" charset="0"/>
              </a:rPr>
              <a:t>STRUMENTI TECNICI</a:t>
            </a:r>
            <a:endParaRPr kumimoji="0" lang="it-IT"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1" name="Rettangolo 10"/>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117 dispensa</a:t>
            </a:r>
          </a:p>
        </p:txBody>
      </p:sp>
    </p:spTree>
    <p:extLst>
      <p:ext uri="{BB962C8B-B14F-4D97-AF65-F5344CB8AC3E}">
        <p14:creationId xmlns:p14="http://schemas.microsoft.com/office/powerpoint/2010/main" val="3173004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itolo 1"/>
          <p:cNvSpPr>
            <a:spLocks noGrp="1"/>
          </p:cNvSpPr>
          <p:nvPr>
            <p:ph type="title"/>
          </p:nvPr>
        </p:nvSpPr>
        <p:spPr>
          <a:xfrm>
            <a:off x="0" y="1227138"/>
            <a:ext cx="9144000" cy="546100"/>
          </a:xfrm>
        </p:spPr>
        <p:txBody>
          <a:bodyPr/>
          <a:lstStyle/>
          <a:p>
            <a:r>
              <a:rPr lang="it-IT" altLang="it-IT" sz="3200" b="1" dirty="0">
                <a:latin typeface="Calibri" panose="020F0502020204030204" pitchFamily="34" charset="0"/>
              </a:rPr>
              <a:t>STRUMENTI</a:t>
            </a:r>
          </a:p>
        </p:txBody>
      </p:sp>
      <p:sp>
        <p:nvSpPr>
          <p:cNvPr id="5" name="CasellaDiTesto 3"/>
          <p:cNvSpPr txBox="1">
            <a:spLocks noChangeArrowheads="1"/>
          </p:cNvSpPr>
          <p:nvPr/>
        </p:nvSpPr>
        <p:spPr bwMode="auto">
          <a:xfrm>
            <a:off x="543776" y="3515149"/>
            <a:ext cx="2329533" cy="707886"/>
          </a:xfrm>
          <a:prstGeom prst="rect">
            <a:avLst/>
          </a:prstGeom>
          <a:solidFill>
            <a:schemeClr val="accent6">
              <a:lumMod val="20000"/>
              <a:lumOff val="80000"/>
            </a:schemeClr>
          </a:solidFill>
          <a:ln w="9525">
            <a:solidFill>
              <a:schemeClr val="tx1">
                <a:lumMod val="75000"/>
                <a:lumOff val="25000"/>
              </a:schemeClr>
            </a:solidFill>
            <a:miter lim="800000"/>
            <a:headEnd/>
            <a:tailEnd/>
          </a:ln>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000" b="1" dirty="0">
                <a:latin typeface="Calibri" panose="020F0502020204030204" pitchFamily="34" charset="0"/>
              </a:rPr>
              <a:t>FIRMA </a:t>
            </a:r>
          </a:p>
          <a:p>
            <a:pPr algn="ctr"/>
            <a:r>
              <a:rPr lang="it-IT" altLang="x-none" sz="2000" b="1" dirty="0">
                <a:latin typeface="Calibri" panose="020F0502020204030204" pitchFamily="34" charset="0"/>
              </a:rPr>
              <a:t>ELETTRONICA</a:t>
            </a:r>
          </a:p>
        </p:txBody>
      </p:sp>
      <p:sp>
        <p:nvSpPr>
          <p:cNvPr id="6" name="Parentesi graffa aperta 5"/>
          <p:cNvSpPr/>
          <p:nvPr/>
        </p:nvSpPr>
        <p:spPr>
          <a:xfrm>
            <a:off x="3184070" y="2318658"/>
            <a:ext cx="277587" cy="3380014"/>
          </a:xfrm>
          <a:prstGeom prst="leftBrace">
            <a:avLst>
              <a:gd name="adj1" fmla="val 8333"/>
              <a:gd name="adj2" fmla="val 4509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x-none" altLang="x-none" sz="1400">
              <a:latin typeface="Calibri" charset="0"/>
            </a:endParaRPr>
          </a:p>
        </p:txBody>
      </p:sp>
      <p:sp>
        <p:nvSpPr>
          <p:cNvPr id="7" name="CasellaDiTesto 6"/>
          <p:cNvSpPr txBox="1">
            <a:spLocks noChangeArrowheads="1"/>
          </p:cNvSpPr>
          <p:nvPr/>
        </p:nvSpPr>
        <p:spPr bwMode="auto">
          <a:xfrm>
            <a:off x="3575958" y="2318658"/>
            <a:ext cx="2744020" cy="1015663"/>
          </a:xfrm>
          <a:prstGeom prst="rect">
            <a:avLst/>
          </a:prstGeom>
          <a:solidFill>
            <a:schemeClr val="bg2">
              <a:lumMod val="40000"/>
              <a:lumOff val="60000"/>
            </a:schemeClr>
          </a:solidFill>
          <a:ln w="9525">
            <a:solidFill>
              <a:schemeClr val="tx1">
                <a:lumMod val="75000"/>
                <a:lumOff val="25000"/>
              </a:schemeClr>
            </a:solidFill>
            <a:miter lim="800000"/>
            <a:headEnd/>
            <a:tailEnd/>
          </a:ln>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000" b="1" dirty="0">
                <a:latin typeface="Calibri" panose="020F0502020204030204" pitchFamily="34" charset="0"/>
              </a:rPr>
              <a:t>FIRMA </a:t>
            </a:r>
          </a:p>
          <a:p>
            <a:pPr algn="ctr"/>
            <a:r>
              <a:rPr lang="it-IT" altLang="x-none" sz="2000" b="1" dirty="0">
                <a:latin typeface="Calibri" panose="020F0502020204030204" pitchFamily="34" charset="0"/>
              </a:rPr>
              <a:t>ELETTRONICA</a:t>
            </a:r>
          </a:p>
          <a:p>
            <a:pPr algn="ctr"/>
            <a:r>
              <a:rPr lang="it-IT" altLang="x-none" sz="2000" b="1" dirty="0">
                <a:latin typeface="Calibri" panose="020F0502020204030204" pitchFamily="34" charset="0"/>
              </a:rPr>
              <a:t>SEMPLICE</a:t>
            </a:r>
          </a:p>
        </p:txBody>
      </p:sp>
      <p:sp>
        <p:nvSpPr>
          <p:cNvPr id="8" name="CasellaDiTesto 7"/>
          <p:cNvSpPr txBox="1">
            <a:spLocks noChangeArrowheads="1"/>
          </p:cNvSpPr>
          <p:nvPr/>
        </p:nvSpPr>
        <p:spPr bwMode="auto">
          <a:xfrm>
            <a:off x="3564311" y="3519655"/>
            <a:ext cx="2744020" cy="707886"/>
          </a:xfrm>
          <a:prstGeom prst="rect">
            <a:avLst/>
          </a:prstGeom>
          <a:solidFill>
            <a:schemeClr val="bg2">
              <a:lumMod val="40000"/>
              <a:lumOff val="60000"/>
            </a:schemeClr>
          </a:solidFill>
          <a:ln w="9525">
            <a:solidFill>
              <a:schemeClr val="tx1">
                <a:lumMod val="75000"/>
                <a:lumOff val="25000"/>
              </a:schemeClr>
            </a:solidFill>
            <a:miter lim="800000"/>
            <a:headEnd/>
            <a:tailEnd/>
          </a:ln>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000" b="1" dirty="0">
                <a:latin typeface="Calibri" panose="020F0502020204030204" pitchFamily="34" charset="0"/>
              </a:rPr>
              <a:t>FIRMA ELETTRONICA AVANZATA</a:t>
            </a:r>
          </a:p>
        </p:txBody>
      </p:sp>
      <p:sp>
        <p:nvSpPr>
          <p:cNvPr id="9" name="CasellaDiTesto 8"/>
          <p:cNvSpPr txBox="1">
            <a:spLocks noChangeArrowheads="1"/>
          </p:cNvSpPr>
          <p:nvPr/>
        </p:nvSpPr>
        <p:spPr bwMode="auto">
          <a:xfrm>
            <a:off x="3575958" y="4417531"/>
            <a:ext cx="2744020" cy="707886"/>
          </a:xfrm>
          <a:prstGeom prst="rect">
            <a:avLst/>
          </a:prstGeom>
          <a:solidFill>
            <a:schemeClr val="bg2">
              <a:lumMod val="40000"/>
              <a:lumOff val="60000"/>
            </a:schemeClr>
          </a:solidFill>
          <a:ln w="9525">
            <a:solidFill>
              <a:schemeClr val="tx1">
                <a:lumMod val="75000"/>
                <a:lumOff val="25000"/>
              </a:schemeClr>
            </a:solidFill>
            <a:miter lim="800000"/>
            <a:headEnd/>
            <a:tailEnd/>
          </a:ln>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000" b="1" dirty="0">
                <a:latin typeface="Calibri" panose="020F0502020204030204" pitchFamily="34" charset="0"/>
              </a:rPr>
              <a:t>FIRMA ELETTRONICA QUALIFICATA</a:t>
            </a:r>
          </a:p>
        </p:txBody>
      </p:sp>
      <p:sp>
        <p:nvSpPr>
          <p:cNvPr id="10" name="CasellaDiTesto 8"/>
          <p:cNvSpPr txBox="1">
            <a:spLocks noChangeArrowheads="1"/>
          </p:cNvSpPr>
          <p:nvPr/>
        </p:nvSpPr>
        <p:spPr bwMode="auto">
          <a:xfrm>
            <a:off x="3575958" y="5321636"/>
            <a:ext cx="2744020" cy="400110"/>
          </a:xfrm>
          <a:prstGeom prst="rect">
            <a:avLst/>
          </a:prstGeom>
          <a:solidFill>
            <a:schemeClr val="bg2">
              <a:lumMod val="40000"/>
              <a:lumOff val="60000"/>
            </a:schemeClr>
          </a:solidFill>
          <a:ln w="9525">
            <a:solidFill>
              <a:schemeClr val="tx1">
                <a:lumMod val="75000"/>
                <a:lumOff val="25000"/>
              </a:schemeClr>
            </a:solidFill>
            <a:miter lim="800000"/>
            <a:headEnd/>
            <a:tailEnd/>
          </a:ln>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000" b="1" dirty="0">
                <a:latin typeface="Calibri" panose="020F0502020204030204" pitchFamily="34" charset="0"/>
              </a:rPr>
              <a:t>FIRMA DIGITALE</a:t>
            </a:r>
          </a:p>
        </p:txBody>
      </p:sp>
      <p:sp>
        <p:nvSpPr>
          <p:cNvPr id="11" name="Parentesi graffa chiusa 10"/>
          <p:cNvSpPr>
            <a:spLocks/>
          </p:cNvSpPr>
          <p:nvPr/>
        </p:nvSpPr>
        <p:spPr bwMode="auto">
          <a:xfrm>
            <a:off x="6422632" y="2331495"/>
            <a:ext cx="176091" cy="1794980"/>
          </a:xfrm>
          <a:prstGeom prst="rightBrace">
            <a:avLst>
              <a:gd name="adj1" fmla="val 8295"/>
              <a:gd name="adj2" fmla="val 50000"/>
            </a:avLst>
          </a:prstGeom>
          <a:noFill/>
          <a:ln w="9525" cap="flat" cmpd="sng">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x-none" altLang="x-none" sz="1400">
              <a:latin typeface="Calibri" charset="0"/>
            </a:endParaRPr>
          </a:p>
        </p:txBody>
      </p:sp>
      <p:sp>
        <p:nvSpPr>
          <p:cNvPr id="12" name="Rettangolo arrotondato 11"/>
          <p:cNvSpPr>
            <a:spLocks noChangeArrowheads="1"/>
          </p:cNvSpPr>
          <p:nvPr/>
        </p:nvSpPr>
        <p:spPr bwMode="auto">
          <a:xfrm>
            <a:off x="6826424" y="2298929"/>
            <a:ext cx="1847472" cy="1844443"/>
          </a:xfrm>
          <a:prstGeom prst="roundRect">
            <a:avLst>
              <a:gd name="adj" fmla="val 29287"/>
            </a:avLst>
          </a:prstGeom>
          <a:solidFill>
            <a:schemeClr val="bg1"/>
          </a:solidFill>
          <a:ln w="25400" cap="flat" cmpd="sng">
            <a:solidFill>
              <a:srgbClr val="404040"/>
            </a:solidFill>
            <a:round/>
            <a:headEnd type="none" w="med" len="med"/>
            <a:tailEnd type="none" w="med" len="med"/>
          </a:ln>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1800" b="1" dirty="0">
                <a:latin typeface="Calibri" panose="020F0502020204030204" pitchFamily="34" charset="0"/>
              </a:rPr>
              <a:t>NON UTILIZZABILI PER FATTURA ELETTRONICA</a:t>
            </a:r>
          </a:p>
        </p:txBody>
      </p:sp>
      <p:sp>
        <p:nvSpPr>
          <p:cNvPr id="13" name="Rettangolo arrotondato 12"/>
          <p:cNvSpPr>
            <a:spLocks noChangeArrowheads="1"/>
          </p:cNvSpPr>
          <p:nvPr/>
        </p:nvSpPr>
        <p:spPr bwMode="auto">
          <a:xfrm>
            <a:off x="7171267" y="5125417"/>
            <a:ext cx="1502629" cy="697986"/>
          </a:xfrm>
          <a:prstGeom prst="roundRect">
            <a:avLst>
              <a:gd name="adj" fmla="val 29287"/>
            </a:avLst>
          </a:prstGeom>
          <a:solidFill>
            <a:schemeClr val="bg1"/>
          </a:solidFill>
          <a:ln w="25400" cap="flat" cmpd="sng">
            <a:solidFill>
              <a:srgbClr val="404040"/>
            </a:solidFill>
            <a:round/>
            <a:headEnd type="none" w="med" len="med"/>
            <a:tailEnd type="none" w="med" len="med"/>
          </a:ln>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1800" b="1" dirty="0">
                <a:latin typeface="Calibri" panose="020F0502020204030204" pitchFamily="34" charset="0"/>
              </a:rPr>
              <a:t>DIFFUSA E UTILIZZATA</a:t>
            </a:r>
          </a:p>
        </p:txBody>
      </p:sp>
      <p:sp>
        <p:nvSpPr>
          <p:cNvPr id="14" name="Arrotonda angolo diagonale rettangolo 15"/>
          <p:cNvSpPr/>
          <p:nvPr/>
        </p:nvSpPr>
        <p:spPr>
          <a:xfrm>
            <a:off x="543776" y="5032255"/>
            <a:ext cx="2329533" cy="633134"/>
          </a:xfrm>
          <a:prstGeom prst="round2Diag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000" b="1" dirty="0">
                <a:latin typeface="Calibri" panose="020F0502020204030204" pitchFamily="34" charset="0"/>
              </a:rPr>
              <a:t>D. LGS. 82/2005</a:t>
            </a:r>
          </a:p>
        </p:txBody>
      </p:sp>
      <p:sp>
        <p:nvSpPr>
          <p:cNvPr id="15" name="Freccia in giù 14"/>
          <p:cNvSpPr/>
          <p:nvPr/>
        </p:nvSpPr>
        <p:spPr>
          <a:xfrm>
            <a:off x="1414959" y="4344051"/>
            <a:ext cx="443895" cy="449569"/>
          </a:xfrm>
          <a:prstGeom prst="down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x-none" altLang="x-none" sz="1400">
              <a:solidFill>
                <a:srgbClr val="FFFFFF"/>
              </a:solidFill>
              <a:latin typeface="Calibri" charset="0"/>
            </a:endParaRPr>
          </a:p>
        </p:txBody>
      </p:sp>
      <p:sp>
        <p:nvSpPr>
          <p:cNvPr id="16" name="Freccia in giù 16"/>
          <p:cNvSpPr/>
          <p:nvPr/>
        </p:nvSpPr>
        <p:spPr>
          <a:xfrm rot="16200000">
            <a:off x="6501789" y="5226316"/>
            <a:ext cx="399006" cy="501367"/>
          </a:xfrm>
          <a:prstGeom prst="downArrow">
            <a:avLst>
              <a:gd name="adj1" fmla="val 50000"/>
              <a:gd name="adj2" fmla="val 41649"/>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x-none" altLang="x-none" sz="1400">
              <a:solidFill>
                <a:srgbClr val="FFFFFF"/>
              </a:solidFill>
              <a:latin typeface="Calibri" charset="0"/>
            </a:endParaRPr>
          </a:p>
        </p:txBody>
      </p:sp>
      <p:sp>
        <p:nvSpPr>
          <p:cNvPr id="18" name="Rettangolo 17"/>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118 dispensa</a:t>
            </a:r>
          </a:p>
        </p:txBody>
      </p:sp>
    </p:spTree>
    <p:extLst>
      <p:ext uri="{BB962C8B-B14F-4D97-AF65-F5344CB8AC3E}">
        <p14:creationId xmlns:p14="http://schemas.microsoft.com/office/powerpoint/2010/main" val="2970671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2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FIRMA DIGITALE</a:t>
            </a:r>
          </a:p>
        </p:txBody>
      </p:sp>
      <p:sp>
        <p:nvSpPr>
          <p:cNvPr id="5" name="Rectangle 3"/>
          <p:cNvSpPr txBox="1">
            <a:spLocks noChangeArrowheads="1"/>
          </p:cNvSpPr>
          <p:nvPr/>
        </p:nvSpPr>
        <p:spPr bwMode="auto">
          <a:xfrm>
            <a:off x="495916" y="3604333"/>
            <a:ext cx="2476947" cy="1944211"/>
          </a:xfrm>
          <a:prstGeom prst="rect">
            <a:avLst/>
          </a:prstGeom>
          <a:solidFill>
            <a:schemeClr val="bg2">
              <a:lumMod val="40000"/>
              <a:lumOff val="60000"/>
            </a:schemeClr>
          </a:solidFill>
          <a:ln w="25400" cap="flat" cmpd="sng" algn="ctr">
            <a:solidFill>
              <a:schemeClr val="accent2">
                <a:lumMod val="75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l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lt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lt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lt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lt1"/>
                </a:solidFill>
                <a:latin typeface="+mn-lt"/>
                <a:ea typeface="+mn-ea"/>
                <a:cs typeface="+mn-cs"/>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lgn="ctr">
              <a:buNone/>
            </a:pPr>
            <a:r>
              <a:rPr lang="it-IT" altLang="x-none" sz="2200" b="1" dirty="0">
                <a:solidFill>
                  <a:schemeClr val="tx1"/>
                </a:solidFill>
                <a:latin typeface="Calibri" panose="020F0502020204030204" pitchFamily="34" charset="0"/>
              </a:rPr>
              <a:t>AUTENTICITÀ</a:t>
            </a:r>
          </a:p>
        </p:txBody>
      </p:sp>
      <p:sp>
        <p:nvSpPr>
          <p:cNvPr id="7" name="Rectangle 3"/>
          <p:cNvSpPr txBox="1">
            <a:spLocks noChangeArrowheads="1"/>
          </p:cNvSpPr>
          <p:nvPr/>
        </p:nvSpPr>
        <p:spPr bwMode="auto">
          <a:xfrm>
            <a:off x="3358926" y="3604333"/>
            <a:ext cx="2476947" cy="1944211"/>
          </a:xfrm>
          <a:prstGeom prst="rect">
            <a:avLst/>
          </a:prstGeom>
          <a:solidFill>
            <a:schemeClr val="bg2">
              <a:lumMod val="40000"/>
              <a:lumOff val="60000"/>
            </a:schemeClr>
          </a:solidFill>
          <a:ln w="25400" cap="flat" cmpd="sng" algn="ctr">
            <a:solidFill>
              <a:schemeClr val="accent2">
                <a:lumMod val="75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l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lt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lt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lt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lt1"/>
                </a:solidFill>
                <a:latin typeface="+mn-lt"/>
                <a:ea typeface="+mn-ea"/>
                <a:cs typeface="+mn-cs"/>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lgn="ctr">
              <a:buNone/>
            </a:pPr>
            <a:r>
              <a:rPr lang="it-IT" altLang="x-none" sz="2200" b="1" dirty="0">
                <a:solidFill>
                  <a:schemeClr val="tx1"/>
                </a:solidFill>
                <a:latin typeface="Calibri" panose="020F0502020204030204" pitchFamily="34" charset="0"/>
              </a:rPr>
              <a:t>INTEGRITÀ</a:t>
            </a:r>
          </a:p>
        </p:txBody>
      </p:sp>
      <p:sp>
        <p:nvSpPr>
          <p:cNvPr id="8" name="Rectangle 3"/>
          <p:cNvSpPr txBox="1">
            <a:spLocks noChangeArrowheads="1"/>
          </p:cNvSpPr>
          <p:nvPr/>
        </p:nvSpPr>
        <p:spPr bwMode="auto">
          <a:xfrm>
            <a:off x="6221936" y="3604333"/>
            <a:ext cx="2476947" cy="1944211"/>
          </a:xfrm>
          <a:prstGeom prst="rect">
            <a:avLst/>
          </a:prstGeom>
          <a:solidFill>
            <a:schemeClr val="bg2">
              <a:lumMod val="40000"/>
              <a:lumOff val="60000"/>
            </a:schemeClr>
          </a:solidFill>
          <a:ln w="25400" cap="flat" cmpd="sng" algn="ctr">
            <a:solidFill>
              <a:schemeClr val="accent2">
                <a:lumMod val="75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l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lt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lt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lt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lt1"/>
                </a:solidFill>
                <a:latin typeface="+mn-lt"/>
                <a:ea typeface="+mn-ea"/>
                <a:cs typeface="+mn-cs"/>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lgn="ctr">
              <a:buNone/>
            </a:pPr>
            <a:r>
              <a:rPr lang="it-IT" altLang="x-none" sz="2200" b="1" dirty="0">
                <a:solidFill>
                  <a:schemeClr val="tx1"/>
                </a:solidFill>
                <a:latin typeface="Calibri" panose="020F0502020204030204" pitchFamily="34" charset="0"/>
              </a:rPr>
              <a:t>NON RIPUDIABILITÀ</a:t>
            </a:r>
          </a:p>
        </p:txBody>
      </p:sp>
      <p:sp>
        <p:nvSpPr>
          <p:cNvPr id="9" name="Callout con freccia in giù 8"/>
          <p:cNvSpPr/>
          <p:nvPr/>
        </p:nvSpPr>
        <p:spPr>
          <a:xfrm>
            <a:off x="495916" y="2284441"/>
            <a:ext cx="8202967" cy="1053152"/>
          </a:xfrm>
          <a:prstGeom prst="downArrowCallou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b="1" dirty="0">
                <a:solidFill>
                  <a:srgbClr val="000000"/>
                </a:solidFill>
                <a:latin typeface="Calibri" panose="020F0502020204030204" pitchFamily="34" charset="0"/>
                <a:cs typeface="Arial" panose="020B0604020202020204" pitchFamily="34" charset="0"/>
              </a:rPr>
              <a:t>CARATTERI</a:t>
            </a:r>
            <a:endParaRPr kumimoji="0" lang="it-IT"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2" name="Rettangolo 11"/>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118 dispensa</a:t>
            </a:r>
          </a:p>
        </p:txBody>
      </p:sp>
    </p:spTree>
    <p:extLst>
      <p:ext uri="{BB962C8B-B14F-4D97-AF65-F5344CB8AC3E}">
        <p14:creationId xmlns:p14="http://schemas.microsoft.com/office/powerpoint/2010/main" val="3818584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itolo 1"/>
          <p:cNvSpPr>
            <a:spLocks noGrp="1"/>
          </p:cNvSpPr>
          <p:nvPr>
            <p:ph type="title"/>
          </p:nvPr>
        </p:nvSpPr>
        <p:spPr>
          <a:xfrm>
            <a:off x="0" y="1243471"/>
            <a:ext cx="9144000" cy="546100"/>
          </a:xfrm>
        </p:spPr>
        <p:txBody>
          <a:bodyPr/>
          <a:lstStyle/>
          <a:p>
            <a:r>
              <a:rPr lang="it-IT" altLang="it-IT" sz="3200" b="1" dirty="0">
                <a:latin typeface="Calibri" panose="020F0502020204030204" pitchFamily="34" charset="0"/>
              </a:rPr>
              <a:t>STRUMENTI</a:t>
            </a:r>
          </a:p>
        </p:txBody>
      </p:sp>
      <p:sp>
        <p:nvSpPr>
          <p:cNvPr id="5" name="CasellaDiTesto 3"/>
          <p:cNvSpPr txBox="1">
            <a:spLocks noChangeArrowheads="1"/>
          </p:cNvSpPr>
          <p:nvPr/>
        </p:nvSpPr>
        <p:spPr bwMode="auto">
          <a:xfrm>
            <a:off x="395288" y="2104353"/>
            <a:ext cx="3455987" cy="707886"/>
          </a:xfrm>
          <a:prstGeom prst="rect">
            <a:avLst/>
          </a:prstGeom>
          <a:solidFill>
            <a:schemeClr val="tx2">
              <a:lumMod val="40000"/>
              <a:lumOff val="60000"/>
            </a:schemeClr>
          </a:solidFill>
          <a:ln w="9525">
            <a:solidFill>
              <a:schemeClr val="tx1">
                <a:lumMod val="75000"/>
                <a:lumOff val="25000"/>
              </a:schemeClr>
            </a:solidFill>
            <a:miter lim="800000"/>
            <a:headEnd/>
            <a:tailEn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000" b="1" dirty="0">
                <a:latin typeface="Calibri" panose="020F0502020204030204" pitchFamily="34" charset="0"/>
              </a:rPr>
              <a:t>FIRMA</a:t>
            </a:r>
          </a:p>
          <a:p>
            <a:pPr algn="ctr"/>
            <a:r>
              <a:rPr lang="it-IT" altLang="x-none" sz="2000" b="1" dirty="0">
                <a:latin typeface="Calibri" panose="020F0502020204030204" pitchFamily="34" charset="0"/>
              </a:rPr>
              <a:t>DIGITALE</a:t>
            </a:r>
          </a:p>
        </p:txBody>
      </p:sp>
      <p:sp>
        <p:nvSpPr>
          <p:cNvPr id="6" name="CasellaDiTesto 6"/>
          <p:cNvSpPr txBox="1">
            <a:spLocks noChangeArrowheads="1"/>
          </p:cNvSpPr>
          <p:nvPr/>
        </p:nvSpPr>
        <p:spPr bwMode="auto">
          <a:xfrm>
            <a:off x="395289" y="2943457"/>
            <a:ext cx="3455986" cy="707886"/>
          </a:xfrm>
          <a:prstGeom prst="rect">
            <a:avLst/>
          </a:prstGeom>
          <a:solidFill>
            <a:schemeClr val="bg1">
              <a:lumMod val="85000"/>
            </a:schemeClr>
          </a:solidFill>
          <a:ln w="9525">
            <a:solidFill>
              <a:schemeClr val="tx1"/>
            </a:solidFill>
            <a:miter lim="800000"/>
            <a:headEnd/>
            <a:tailEnd/>
          </a:ln>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000" b="1" dirty="0">
                <a:latin typeface="Calibri" panose="020F0502020204030204" pitchFamily="34" charset="0"/>
              </a:rPr>
              <a:t>CHIAVE</a:t>
            </a:r>
          </a:p>
          <a:p>
            <a:pPr algn="ctr"/>
            <a:r>
              <a:rPr lang="it-IT" altLang="x-none" sz="2000" b="1" dirty="0">
                <a:latin typeface="Calibri" panose="020F0502020204030204" pitchFamily="34" charset="0"/>
              </a:rPr>
              <a:t>PUBBLICA</a:t>
            </a:r>
          </a:p>
        </p:txBody>
      </p:sp>
      <p:sp>
        <p:nvSpPr>
          <p:cNvPr id="7" name="Freccia bidirezionale orizzontale 6"/>
          <p:cNvSpPr/>
          <p:nvPr/>
        </p:nvSpPr>
        <p:spPr>
          <a:xfrm>
            <a:off x="4023976" y="3152210"/>
            <a:ext cx="969170" cy="234723"/>
          </a:xfrm>
          <a:prstGeom prst="lef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x-none" altLang="x-none" sz="1400">
              <a:solidFill>
                <a:srgbClr val="FFFFFF"/>
              </a:solidFill>
              <a:latin typeface="Calibri" charset="0"/>
            </a:endParaRPr>
          </a:p>
        </p:txBody>
      </p:sp>
      <p:sp>
        <p:nvSpPr>
          <p:cNvPr id="8" name="CasellaDiTesto 6"/>
          <p:cNvSpPr txBox="1">
            <a:spLocks noChangeArrowheads="1"/>
          </p:cNvSpPr>
          <p:nvPr/>
        </p:nvSpPr>
        <p:spPr bwMode="auto">
          <a:xfrm>
            <a:off x="5219700" y="2943457"/>
            <a:ext cx="3529014" cy="707886"/>
          </a:xfrm>
          <a:prstGeom prst="rect">
            <a:avLst/>
          </a:prstGeom>
          <a:solidFill>
            <a:schemeClr val="bg1">
              <a:lumMod val="85000"/>
            </a:schemeClr>
          </a:solidFill>
          <a:ln w="9525">
            <a:solidFill>
              <a:schemeClr val="tx1"/>
            </a:solidFill>
            <a:miter lim="800000"/>
            <a:headEnd/>
            <a:tailEnd/>
          </a:ln>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000" b="1" dirty="0">
                <a:latin typeface="Calibri" panose="020F0502020204030204" pitchFamily="34" charset="0"/>
              </a:rPr>
              <a:t>CHIAVE</a:t>
            </a:r>
          </a:p>
          <a:p>
            <a:pPr algn="ctr"/>
            <a:r>
              <a:rPr lang="it-IT" altLang="x-none" sz="2000" b="1" dirty="0">
                <a:latin typeface="Calibri" panose="020F0502020204030204" pitchFamily="34" charset="0"/>
              </a:rPr>
              <a:t>PRIVATA</a:t>
            </a:r>
          </a:p>
        </p:txBody>
      </p:sp>
      <p:sp>
        <p:nvSpPr>
          <p:cNvPr id="9" name="CasellaDiTesto 3"/>
          <p:cNvSpPr txBox="1">
            <a:spLocks noChangeArrowheads="1"/>
          </p:cNvSpPr>
          <p:nvPr/>
        </p:nvSpPr>
        <p:spPr bwMode="auto">
          <a:xfrm>
            <a:off x="395287" y="4365625"/>
            <a:ext cx="2808287" cy="1015663"/>
          </a:xfrm>
          <a:prstGeom prst="rect">
            <a:avLst/>
          </a:prstGeom>
          <a:solidFill>
            <a:schemeClr val="bg1"/>
          </a:solidFill>
          <a:ln w="9525">
            <a:solidFill>
              <a:schemeClr val="tx1">
                <a:lumMod val="75000"/>
                <a:lumOff val="25000"/>
              </a:schemeClr>
            </a:solidFill>
            <a:miter lim="800000"/>
            <a:headEnd/>
            <a:tailEnd/>
          </a:ln>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000" b="1" dirty="0">
                <a:latin typeface="Calibri" panose="020F0502020204030204" pitchFamily="34" charset="0"/>
              </a:rPr>
              <a:t>TECNOLOGIA</a:t>
            </a:r>
          </a:p>
          <a:p>
            <a:pPr algn="ctr"/>
            <a:r>
              <a:rPr lang="it-IT" altLang="x-none" sz="2000" b="1" dirty="0">
                <a:latin typeface="Calibri" panose="020F0502020204030204" pitchFamily="34" charset="0"/>
              </a:rPr>
              <a:t>AMMESSA </a:t>
            </a:r>
          </a:p>
          <a:p>
            <a:pPr algn="ctr"/>
            <a:r>
              <a:rPr lang="it-IT" altLang="x-none" sz="2000" b="1" dirty="0">
                <a:latin typeface="Calibri" panose="020F0502020204030204" pitchFamily="34" charset="0"/>
              </a:rPr>
              <a:t>DAL SDI</a:t>
            </a:r>
          </a:p>
        </p:txBody>
      </p:sp>
      <p:sp>
        <p:nvSpPr>
          <p:cNvPr id="10" name="Parentesi graffa aperta 9"/>
          <p:cNvSpPr>
            <a:spLocks/>
          </p:cNvSpPr>
          <p:nvPr/>
        </p:nvSpPr>
        <p:spPr bwMode="auto">
          <a:xfrm>
            <a:off x="3419475" y="4462735"/>
            <a:ext cx="228600" cy="1053592"/>
          </a:xfrm>
          <a:prstGeom prst="leftBrace">
            <a:avLst>
              <a:gd name="adj1" fmla="val 8271"/>
              <a:gd name="adj2" fmla="val 50000"/>
            </a:avLst>
          </a:prstGeom>
          <a:noFill/>
          <a:ln w="9525" cap="flat" cmpd="sng">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x-none" altLang="x-none" sz="1400">
              <a:latin typeface="Calibri" charset="0"/>
            </a:endParaRPr>
          </a:p>
        </p:txBody>
      </p:sp>
      <p:sp>
        <p:nvSpPr>
          <p:cNvPr id="11" name="CasellaDiTesto 6"/>
          <p:cNvSpPr txBox="1">
            <a:spLocks noChangeArrowheads="1"/>
          </p:cNvSpPr>
          <p:nvPr/>
        </p:nvSpPr>
        <p:spPr bwMode="auto">
          <a:xfrm>
            <a:off x="3708400" y="3860800"/>
            <a:ext cx="2159000" cy="400110"/>
          </a:xfrm>
          <a:prstGeom prst="rect">
            <a:avLst/>
          </a:prstGeom>
          <a:solidFill>
            <a:schemeClr val="accent1">
              <a:lumMod val="20000"/>
              <a:lumOff val="80000"/>
            </a:schemeClr>
          </a:solidFill>
          <a:ln w="9525">
            <a:solidFill>
              <a:schemeClr val="tx1">
                <a:lumMod val="75000"/>
                <a:lumOff val="25000"/>
              </a:schemeClr>
            </a:solidFill>
            <a:miter lim="800000"/>
            <a:headEnd/>
            <a:tailEn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000" b="1" dirty="0" err="1">
                <a:latin typeface="Calibri" panose="020F0502020204030204" pitchFamily="34" charset="0"/>
              </a:rPr>
              <a:t>CAdES</a:t>
            </a:r>
            <a:r>
              <a:rPr lang="it-IT" altLang="x-none" sz="2000" b="1" dirty="0">
                <a:latin typeface="Calibri" panose="020F0502020204030204" pitchFamily="34" charset="0"/>
              </a:rPr>
              <a:t>-BES</a:t>
            </a:r>
          </a:p>
        </p:txBody>
      </p:sp>
      <p:sp>
        <p:nvSpPr>
          <p:cNvPr id="12" name="CasellaDiTesto 6"/>
          <p:cNvSpPr txBox="1">
            <a:spLocks noChangeArrowheads="1"/>
          </p:cNvSpPr>
          <p:nvPr/>
        </p:nvSpPr>
        <p:spPr bwMode="auto">
          <a:xfrm>
            <a:off x="6624639" y="3860800"/>
            <a:ext cx="2124074" cy="400110"/>
          </a:xfrm>
          <a:prstGeom prst="rect">
            <a:avLst/>
          </a:prstGeom>
          <a:solidFill>
            <a:schemeClr val="accent3">
              <a:lumMod val="65000"/>
            </a:schemeClr>
          </a:solidFill>
          <a:ln w="9525">
            <a:solidFill>
              <a:schemeClr val="tx1"/>
            </a:solidFill>
            <a:miter lim="800000"/>
            <a:headEnd/>
            <a:tailEnd/>
          </a:ln>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000" b="1" dirty="0">
                <a:latin typeface="Calibri" panose="020F0502020204030204" pitchFamily="34" charset="0"/>
              </a:rPr>
              <a:t>.xml.p7m</a:t>
            </a:r>
          </a:p>
        </p:txBody>
      </p:sp>
      <p:sp>
        <p:nvSpPr>
          <p:cNvPr id="13" name="CasellaDiTesto 6"/>
          <p:cNvSpPr txBox="1">
            <a:spLocks noChangeArrowheads="1"/>
          </p:cNvSpPr>
          <p:nvPr/>
        </p:nvSpPr>
        <p:spPr bwMode="auto">
          <a:xfrm>
            <a:off x="3708400" y="4551363"/>
            <a:ext cx="2159000" cy="400110"/>
          </a:xfrm>
          <a:prstGeom prst="rect">
            <a:avLst/>
          </a:prstGeom>
          <a:solidFill>
            <a:schemeClr val="accent1">
              <a:lumMod val="20000"/>
              <a:lumOff val="80000"/>
            </a:schemeClr>
          </a:solidFill>
          <a:ln w="9525">
            <a:solidFill>
              <a:schemeClr val="tx1">
                <a:lumMod val="75000"/>
                <a:lumOff val="25000"/>
              </a:schemeClr>
            </a:solidFill>
            <a:miter lim="800000"/>
            <a:headEnd/>
            <a:tailEn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000" b="1" dirty="0" err="1">
                <a:latin typeface="Calibri" panose="020F0502020204030204" pitchFamily="34" charset="0"/>
              </a:rPr>
              <a:t>XAdES</a:t>
            </a:r>
            <a:r>
              <a:rPr lang="it-IT" altLang="x-none" sz="2000" b="1" dirty="0">
                <a:latin typeface="Calibri" panose="020F0502020204030204" pitchFamily="34" charset="0"/>
              </a:rPr>
              <a:t>-BES</a:t>
            </a:r>
          </a:p>
        </p:txBody>
      </p:sp>
      <p:sp>
        <p:nvSpPr>
          <p:cNvPr id="14" name="CasellaDiTesto 6"/>
          <p:cNvSpPr txBox="1">
            <a:spLocks noChangeArrowheads="1"/>
          </p:cNvSpPr>
          <p:nvPr/>
        </p:nvSpPr>
        <p:spPr bwMode="auto">
          <a:xfrm>
            <a:off x="6624639" y="4551363"/>
            <a:ext cx="2124074" cy="400110"/>
          </a:xfrm>
          <a:prstGeom prst="rect">
            <a:avLst/>
          </a:prstGeom>
          <a:solidFill>
            <a:schemeClr val="accent3">
              <a:lumMod val="65000"/>
            </a:schemeClr>
          </a:solidFill>
          <a:ln w="9525">
            <a:solidFill>
              <a:schemeClr val="tx1"/>
            </a:solidFill>
            <a:miter lim="800000"/>
            <a:headEnd/>
            <a:tailEnd/>
          </a:ln>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000" b="1" dirty="0">
                <a:latin typeface="Calibri" panose="020F0502020204030204" pitchFamily="34" charset="0"/>
              </a:rPr>
              <a:t>.xml</a:t>
            </a:r>
          </a:p>
        </p:txBody>
      </p:sp>
      <p:sp>
        <p:nvSpPr>
          <p:cNvPr id="15" name="CasellaDiTesto 6"/>
          <p:cNvSpPr txBox="1">
            <a:spLocks noChangeArrowheads="1"/>
          </p:cNvSpPr>
          <p:nvPr/>
        </p:nvSpPr>
        <p:spPr bwMode="auto">
          <a:xfrm>
            <a:off x="3708400" y="5341027"/>
            <a:ext cx="2159000" cy="400110"/>
          </a:xfrm>
          <a:prstGeom prst="rect">
            <a:avLst/>
          </a:prstGeom>
          <a:solidFill>
            <a:schemeClr val="accent3">
              <a:lumMod val="75000"/>
            </a:schemeClr>
          </a:solidFill>
          <a:ln w="9525">
            <a:solidFill>
              <a:schemeClr val="tx1">
                <a:lumMod val="75000"/>
                <a:lumOff val="25000"/>
              </a:schemeClr>
            </a:solidFill>
            <a:miter lim="800000"/>
            <a:headEnd/>
            <a:tailEn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000" b="1" dirty="0">
                <a:latin typeface="Calibri" panose="020F0502020204030204" pitchFamily="34" charset="0"/>
              </a:rPr>
              <a:t>TIME ZONE</a:t>
            </a:r>
          </a:p>
        </p:txBody>
      </p:sp>
      <p:sp>
        <p:nvSpPr>
          <p:cNvPr id="16" name="CasellaDiTesto 6"/>
          <p:cNvSpPr txBox="1">
            <a:spLocks noChangeArrowheads="1"/>
          </p:cNvSpPr>
          <p:nvPr/>
        </p:nvSpPr>
        <p:spPr bwMode="auto">
          <a:xfrm>
            <a:off x="6624639" y="5219018"/>
            <a:ext cx="2124074" cy="707886"/>
          </a:xfrm>
          <a:prstGeom prst="rect">
            <a:avLst/>
          </a:prstGeom>
          <a:solidFill>
            <a:schemeClr val="bg1"/>
          </a:solidFill>
          <a:ln w="9525">
            <a:solidFill>
              <a:schemeClr val="tx1">
                <a:lumMod val="75000"/>
                <a:lumOff val="25000"/>
              </a:schemeClr>
            </a:solidFill>
            <a:miter lim="800000"/>
            <a:headEnd/>
            <a:tailEnd/>
          </a:ln>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000" b="1" dirty="0">
                <a:latin typeface="Calibri" panose="020F0502020204030204" pitchFamily="34" charset="0"/>
              </a:rPr>
              <a:t>RIFERIMENTO TEMPORALE</a:t>
            </a:r>
          </a:p>
        </p:txBody>
      </p:sp>
      <p:sp>
        <p:nvSpPr>
          <p:cNvPr id="17" name="CasellaDiTesto 3"/>
          <p:cNvSpPr txBox="1">
            <a:spLocks noChangeArrowheads="1"/>
          </p:cNvSpPr>
          <p:nvPr/>
        </p:nvSpPr>
        <p:spPr bwMode="auto">
          <a:xfrm>
            <a:off x="5219699" y="2104353"/>
            <a:ext cx="3529013" cy="707886"/>
          </a:xfrm>
          <a:prstGeom prst="rect">
            <a:avLst/>
          </a:prstGeom>
          <a:solidFill>
            <a:schemeClr val="bg1"/>
          </a:solidFill>
          <a:ln w="9525">
            <a:solidFill>
              <a:schemeClr val="tx1">
                <a:lumMod val="75000"/>
                <a:lumOff val="25000"/>
              </a:schemeClr>
            </a:solidFill>
            <a:miter lim="800000"/>
            <a:headEnd/>
            <a:tailEnd/>
          </a:ln>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000" b="1" dirty="0">
                <a:latin typeface="Calibri" panose="020F0502020204030204" pitchFamily="34" charset="0"/>
              </a:rPr>
              <a:t>ENTI ACCREDITATI</a:t>
            </a:r>
          </a:p>
          <a:p>
            <a:pPr algn="ctr"/>
            <a:r>
              <a:rPr lang="it-IT" altLang="x-none" sz="2000" b="1" dirty="0">
                <a:latin typeface="Calibri" panose="020F0502020204030204" pitchFamily="34" charset="0"/>
              </a:rPr>
              <a:t>WWW.AGID.GOV.IT</a:t>
            </a:r>
          </a:p>
        </p:txBody>
      </p:sp>
      <p:sp>
        <p:nvSpPr>
          <p:cNvPr id="18" name="Freccia in giù 38"/>
          <p:cNvSpPr/>
          <p:nvPr/>
        </p:nvSpPr>
        <p:spPr>
          <a:xfrm rot="16200000">
            <a:off x="4414605" y="2071524"/>
            <a:ext cx="240177" cy="792162"/>
          </a:xfrm>
          <a:prstGeom prst="down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x-none" altLang="x-none" sz="1400">
              <a:solidFill>
                <a:srgbClr val="FFFFFF"/>
              </a:solidFill>
              <a:latin typeface="Calibri" charset="0"/>
            </a:endParaRPr>
          </a:p>
        </p:txBody>
      </p:sp>
      <p:sp>
        <p:nvSpPr>
          <p:cNvPr id="19" name="Freccia in giù 19"/>
          <p:cNvSpPr/>
          <p:nvPr/>
        </p:nvSpPr>
        <p:spPr>
          <a:xfrm rot="16200000">
            <a:off x="6171968" y="3756770"/>
            <a:ext cx="240177" cy="588963"/>
          </a:xfrm>
          <a:prstGeom prst="down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x-none" altLang="x-none" sz="1400">
              <a:solidFill>
                <a:srgbClr val="FFFFFF"/>
              </a:solidFill>
              <a:latin typeface="Calibri" charset="0"/>
            </a:endParaRPr>
          </a:p>
        </p:txBody>
      </p:sp>
      <p:sp>
        <p:nvSpPr>
          <p:cNvPr id="20" name="Freccia in giù 20"/>
          <p:cNvSpPr/>
          <p:nvPr/>
        </p:nvSpPr>
        <p:spPr>
          <a:xfrm rot="16200000">
            <a:off x="6164030" y="5245387"/>
            <a:ext cx="240177" cy="588962"/>
          </a:xfrm>
          <a:prstGeom prst="down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x-none" altLang="x-none" sz="1400">
              <a:solidFill>
                <a:srgbClr val="FFFFFF"/>
              </a:solidFill>
              <a:latin typeface="Calibri" charset="0"/>
            </a:endParaRPr>
          </a:p>
        </p:txBody>
      </p:sp>
      <p:sp>
        <p:nvSpPr>
          <p:cNvPr id="21" name="Freccia in giù 22"/>
          <p:cNvSpPr/>
          <p:nvPr/>
        </p:nvSpPr>
        <p:spPr>
          <a:xfrm rot="16200000">
            <a:off x="6171968" y="4441547"/>
            <a:ext cx="240177" cy="588963"/>
          </a:xfrm>
          <a:prstGeom prst="down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x-none" altLang="x-none" sz="1400">
              <a:solidFill>
                <a:srgbClr val="FFFFFF"/>
              </a:solidFill>
              <a:latin typeface="Calibri" charset="0"/>
            </a:endParaRPr>
          </a:p>
        </p:txBody>
      </p:sp>
      <p:sp>
        <p:nvSpPr>
          <p:cNvPr id="24" name="Rettangolo 23"/>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119 dispensa</a:t>
            </a:r>
          </a:p>
        </p:txBody>
      </p:sp>
    </p:spTree>
    <p:extLst>
      <p:ext uri="{BB962C8B-B14F-4D97-AF65-F5344CB8AC3E}">
        <p14:creationId xmlns:p14="http://schemas.microsoft.com/office/powerpoint/2010/main" val="1433265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egnaposto contenuto 2"/>
          <p:cNvSpPr txBox="1">
            <a:spLocks/>
          </p:cNvSpPr>
          <p:nvPr/>
        </p:nvSpPr>
        <p:spPr>
          <a:xfrm>
            <a:off x="795591" y="2223152"/>
            <a:ext cx="7986447" cy="3675183"/>
          </a:xfrm>
          <a:prstGeom prst="rect">
            <a:avLst/>
          </a:prstGeom>
          <a:solidFill>
            <a:schemeClr val="accent3">
              <a:lumMod val="85000"/>
            </a:schemeClr>
          </a:solidFill>
          <a:ln w="28575" cap="flat" cmpd="sng" algn="ctr">
            <a:solidFill>
              <a:srgbClr val="000000"/>
            </a:solidFill>
            <a:prstDash val="solid"/>
            <a:miter lim="800000"/>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dk1"/>
                </a:solidFill>
                <a:latin typeface="+mn-lt"/>
                <a:ea typeface="+mn-ea"/>
                <a:cs typeface="+mn-cs"/>
              </a:defRPr>
            </a:lvl1pPr>
            <a:lvl2pPr marL="742950" indent="-285750" algn="l" rtl="0" eaLnBrk="0" fontAlgn="base" hangingPunct="0">
              <a:spcBef>
                <a:spcPct val="20000"/>
              </a:spcBef>
              <a:spcAft>
                <a:spcPct val="0"/>
              </a:spcAft>
              <a:buChar char="–"/>
              <a:defRPr sz="2800">
                <a:solidFill>
                  <a:schemeClr val="dk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dk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dk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dk1"/>
                </a:solidFill>
                <a:latin typeface="+mn-lt"/>
                <a:ea typeface="+mn-ea"/>
                <a:cs typeface="+mn-cs"/>
              </a:defRPr>
            </a:lvl5pPr>
            <a:lvl6pPr marL="2514600" indent="-228600" algn="l" rtl="0" fontAlgn="base">
              <a:spcBef>
                <a:spcPct val="20000"/>
              </a:spcBef>
              <a:spcAft>
                <a:spcPct val="0"/>
              </a:spcAft>
              <a:buChar char="»"/>
              <a:defRPr sz="2000">
                <a:solidFill>
                  <a:schemeClr val="dk1"/>
                </a:solidFill>
                <a:latin typeface="+mn-lt"/>
                <a:ea typeface="+mn-ea"/>
                <a:cs typeface="+mn-cs"/>
              </a:defRPr>
            </a:lvl6pPr>
            <a:lvl7pPr marL="2971800" indent="-228600" algn="l" rtl="0" fontAlgn="base">
              <a:spcBef>
                <a:spcPct val="20000"/>
              </a:spcBef>
              <a:spcAft>
                <a:spcPct val="0"/>
              </a:spcAft>
              <a:buChar char="»"/>
              <a:defRPr sz="2000">
                <a:solidFill>
                  <a:schemeClr val="dk1"/>
                </a:solidFill>
                <a:latin typeface="+mn-lt"/>
                <a:ea typeface="+mn-ea"/>
                <a:cs typeface="+mn-cs"/>
              </a:defRPr>
            </a:lvl7pPr>
            <a:lvl8pPr marL="3429000" indent="-228600" algn="l" rtl="0" fontAlgn="base">
              <a:spcBef>
                <a:spcPct val="20000"/>
              </a:spcBef>
              <a:spcAft>
                <a:spcPct val="0"/>
              </a:spcAft>
              <a:buChar char="»"/>
              <a:defRPr sz="2000">
                <a:solidFill>
                  <a:schemeClr val="dk1"/>
                </a:solidFill>
                <a:latin typeface="+mn-lt"/>
                <a:ea typeface="+mn-ea"/>
                <a:cs typeface="+mn-cs"/>
              </a:defRPr>
            </a:lvl8pPr>
            <a:lvl9pPr marL="3886200" indent="-228600" algn="l" rtl="0" fontAlgn="base">
              <a:spcBef>
                <a:spcPct val="20000"/>
              </a:spcBef>
              <a:spcAft>
                <a:spcPct val="0"/>
              </a:spcAft>
              <a:buChar char="»"/>
              <a:defRPr sz="2000">
                <a:solidFill>
                  <a:schemeClr val="dk1"/>
                </a:solidFill>
                <a:latin typeface="+mn-lt"/>
                <a:ea typeface="+mn-ea"/>
                <a:cs typeface="+mn-cs"/>
              </a:defRPr>
            </a:lvl9pPr>
          </a:lstStyle>
          <a:p>
            <a:pPr marL="285750" indent="-285750" algn="just">
              <a:buFont typeface="Arial" panose="020B0604020202020204" pitchFamily="34" charset="0"/>
              <a:buChar char="•"/>
              <a:defRPr/>
            </a:pPr>
            <a:r>
              <a:rPr lang="it-IT" sz="2000" b="1" dirty="0">
                <a:latin typeface="Calibri" panose="020F0502020204030204" pitchFamily="34" charset="0"/>
              </a:rPr>
              <a:t>2004 EMANAZIONE D.M. 23.01.2014 E MODIFICHE ALL’ART. 21 D.P.R. 633/1972 LA FATTURA PUÒ AVERE FORMATO ELETTRONICO</a:t>
            </a:r>
          </a:p>
          <a:p>
            <a:pPr marL="285750" indent="-285750" algn="just">
              <a:buFont typeface="Arial" panose="020B0604020202020204" pitchFamily="34" charset="0"/>
              <a:buChar char="•"/>
              <a:defRPr/>
            </a:pPr>
            <a:endParaRPr lang="it-IT" sz="2000" b="1" dirty="0">
              <a:latin typeface="Calibri" panose="020F0502020204030204" pitchFamily="34" charset="0"/>
            </a:endParaRPr>
          </a:p>
          <a:p>
            <a:pPr marL="285750" indent="-285750" algn="just">
              <a:buFont typeface="Arial" panose="020B0604020202020204" pitchFamily="34" charset="0"/>
              <a:buChar char="•"/>
              <a:defRPr/>
            </a:pPr>
            <a:r>
              <a:rPr lang="it-IT" sz="2000" b="1" dirty="0">
                <a:latin typeface="Calibri" panose="020F0502020204030204" pitchFamily="34" charset="0"/>
              </a:rPr>
              <a:t>2013 RECEPIMENTO DIRETTIVA 45/2010/UE</a:t>
            </a:r>
          </a:p>
          <a:p>
            <a:pPr marL="285750" indent="-285750" algn="just">
              <a:buFont typeface="Arial" panose="020B0604020202020204" pitchFamily="34" charset="0"/>
              <a:buChar char="•"/>
              <a:defRPr/>
            </a:pPr>
            <a:endParaRPr lang="it-IT" sz="2000" b="1" dirty="0">
              <a:latin typeface="Calibri" panose="020F0502020204030204" pitchFamily="34" charset="0"/>
            </a:endParaRPr>
          </a:p>
          <a:p>
            <a:pPr marL="285750" indent="-285750" algn="just">
              <a:buFont typeface="Arial" panose="020B0604020202020204" pitchFamily="34" charset="0"/>
              <a:buChar char="•"/>
              <a:defRPr/>
            </a:pPr>
            <a:r>
              <a:rPr lang="it-IT" sz="2000" b="1" dirty="0">
                <a:latin typeface="Calibri" panose="020F0502020204030204" pitchFamily="34" charset="0"/>
              </a:rPr>
              <a:t>2013 EMANAZIONE NORME ATTUATTIVE SULLA FATTURA ELETTRONICA P.A. GIÀ «PENSATA» DAL LEGISLATORE NEL 2007</a:t>
            </a:r>
          </a:p>
        </p:txBody>
      </p:sp>
      <p:sp>
        <p:nvSpPr>
          <p:cNvPr id="4" name="Titolo 1"/>
          <p:cNvSpPr txBox="1">
            <a:spLocks/>
          </p:cNvSpPr>
          <p:nvPr/>
        </p:nvSpPr>
        <p:spPr bwMode="auto">
          <a:xfrm>
            <a:off x="0" y="1227138"/>
            <a:ext cx="9143999"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a:latin typeface="Calibri" panose="020F0502020204030204" pitchFamily="34" charset="0"/>
              </a:rPr>
              <a:t>EVOLUZIONE </a:t>
            </a:r>
            <a:r>
              <a:rPr lang="it-IT" altLang="it-IT" sz="3200" b="1" dirty="0">
                <a:latin typeface="Calibri" panose="020F0502020204030204" pitchFamily="34" charset="0"/>
              </a:rPr>
              <a:t>NORMATIVA</a:t>
            </a:r>
          </a:p>
        </p:txBody>
      </p:sp>
      <p:sp>
        <p:nvSpPr>
          <p:cNvPr id="6" name="Rettangolo 5"/>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96 dispensa</a:t>
            </a:r>
          </a:p>
        </p:txBody>
      </p:sp>
    </p:spTree>
    <p:extLst>
      <p:ext uri="{BB962C8B-B14F-4D97-AF65-F5344CB8AC3E}">
        <p14:creationId xmlns:p14="http://schemas.microsoft.com/office/powerpoint/2010/main" val="18355061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itolo 1"/>
          <p:cNvSpPr>
            <a:spLocks noGrp="1"/>
          </p:cNvSpPr>
          <p:nvPr>
            <p:ph type="title"/>
          </p:nvPr>
        </p:nvSpPr>
        <p:spPr>
          <a:xfrm>
            <a:off x="0" y="1227138"/>
            <a:ext cx="9144000" cy="546100"/>
          </a:xfrm>
        </p:spPr>
        <p:txBody>
          <a:bodyPr/>
          <a:lstStyle/>
          <a:p>
            <a:r>
              <a:rPr lang="it-IT" altLang="it-IT" sz="3200" b="1" dirty="0">
                <a:latin typeface="Calibri" panose="020F0502020204030204" pitchFamily="34" charset="0"/>
              </a:rPr>
              <a:t>STRUMENTI</a:t>
            </a:r>
          </a:p>
        </p:txBody>
      </p:sp>
      <p:sp>
        <p:nvSpPr>
          <p:cNvPr id="4" name="CasellaDiTesto 11"/>
          <p:cNvSpPr txBox="1">
            <a:spLocks noChangeArrowheads="1"/>
          </p:cNvSpPr>
          <p:nvPr/>
        </p:nvSpPr>
        <p:spPr bwMode="auto">
          <a:xfrm>
            <a:off x="788755" y="2227796"/>
            <a:ext cx="3455988" cy="830997"/>
          </a:xfrm>
          <a:prstGeom prst="rect">
            <a:avLst/>
          </a:prstGeom>
          <a:solidFill>
            <a:schemeClr val="bg1"/>
          </a:solidFill>
          <a:ln w="9525">
            <a:solidFill>
              <a:schemeClr val="tx1">
                <a:lumMod val="75000"/>
                <a:lumOff val="25000"/>
              </a:schemeClr>
            </a:solidFill>
            <a:miter lim="800000"/>
            <a:headEnd/>
            <a:tailEn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b="1" dirty="0">
                <a:latin typeface="Calibri" panose="020F0502020204030204" pitchFamily="34" charset="0"/>
              </a:rPr>
              <a:t>RIFERIMENTO</a:t>
            </a:r>
          </a:p>
          <a:p>
            <a:pPr algn="ctr"/>
            <a:r>
              <a:rPr lang="it-IT" altLang="x-none" b="1" dirty="0">
                <a:latin typeface="Calibri" panose="020F0502020204030204" pitchFamily="34" charset="0"/>
              </a:rPr>
              <a:t>TEMPORALE</a:t>
            </a:r>
          </a:p>
        </p:txBody>
      </p:sp>
      <p:sp>
        <p:nvSpPr>
          <p:cNvPr id="5" name="CasellaDiTesto 11"/>
          <p:cNvSpPr txBox="1">
            <a:spLocks noChangeArrowheads="1"/>
          </p:cNvSpPr>
          <p:nvPr/>
        </p:nvSpPr>
        <p:spPr bwMode="auto">
          <a:xfrm>
            <a:off x="788755" y="3632629"/>
            <a:ext cx="3455988" cy="461665"/>
          </a:xfrm>
          <a:prstGeom prst="rect">
            <a:avLst/>
          </a:prstGeom>
          <a:solidFill>
            <a:schemeClr val="bg1"/>
          </a:solidFill>
          <a:ln w="9525" cap="flat" cmpd="sng">
            <a:solidFill>
              <a:schemeClr val="tx1"/>
            </a:solidFill>
            <a:round/>
            <a:headEnd type="none" w="med" len="med"/>
            <a:tailEnd type="none" w="med" len="me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b="1" dirty="0">
                <a:latin typeface="Calibri" panose="020F0502020204030204" pitchFamily="34" charset="0"/>
              </a:rPr>
              <a:t>CREAZIONE</a:t>
            </a:r>
          </a:p>
        </p:txBody>
      </p:sp>
      <p:sp>
        <p:nvSpPr>
          <p:cNvPr id="6" name="CasellaDiTesto 11"/>
          <p:cNvSpPr txBox="1">
            <a:spLocks noChangeArrowheads="1"/>
          </p:cNvSpPr>
          <p:nvPr/>
        </p:nvSpPr>
        <p:spPr bwMode="auto">
          <a:xfrm>
            <a:off x="788755" y="5052035"/>
            <a:ext cx="3455988" cy="461665"/>
          </a:xfrm>
          <a:prstGeom prst="rect">
            <a:avLst/>
          </a:prstGeom>
          <a:solidFill>
            <a:schemeClr val="bg1"/>
          </a:solidFill>
          <a:ln w="9525">
            <a:solidFill>
              <a:schemeClr val="tx1"/>
            </a:solidFill>
            <a:miter lim="800000"/>
            <a:headEnd/>
            <a:tailEnd/>
          </a:ln>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b="1" dirty="0">
                <a:latin typeface="Calibri" panose="020F0502020204030204" pitchFamily="34" charset="0"/>
              </a:rPr>
              <a:t>CARATTERISTICA</a:t>
            </a:r>
          </a:p>
        </p:txBody>
      </p:sp>
      <p:sp>
        <p:nvSpPr>
          <p:cNvPr id="7" name="Freccia in giù 7"/>
          <p:cNvSpPr/>
          <p:nvPr/>
        </p:nvSpPr>
        <p:spPr>
          <a:xfrm>
            <a:off x="2228618" y="3120345"/>
            <a:ext cx="576262" cy="458223"/>
          </a:xfrm>
          <a:prstGeom prst="down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x-none" altLang="x-none" sz="1400">
              <a:solidFill>
                <a:srgbClr val="FFFFFF"/>
              </a:solidFill>
              <a:latin typeface="Calibri" charset="0"/>
            </a:endParaRPr>
          </a:p>
        </p:txBody>
      </p:sp>
      <p:sp>
        <p:nvSpPr>
          <p:cNvPr id="8" name="Freccia in giù 8"/>
          <p:cNvSpPr/>
          <p:nvPr/>
        </p:nvSpPr>
        <p:spPr>
          <a:xfrm>
            <a:off x="2228618" y="4293686"/>
            <a:ext cx="576262" cy="582885"/>
          </a:xfrm>
          <a:prstGeom prst="down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x-none" altLang="x-none" sz="1400">
              <a:solidFill>
                <a:srgbClr val="FFFFFF"/>
              </a:solidFill>
              <a:latin typeface="Calibri" charset="0"/>
            </a:endParaRPr>
          </a:p>
        </p:txBody>
      </p:sp>
      <p:sp>
        <p:nvSpPr>
          <p:cNvPr id="9" name="Ovale 8"/>
          <p:cNvSpPr/>
          <p:nvPr/>
        </p:nvSpPr>
        <p:spPr>
          <a:xfrm>
            <a:off x="5289776" y="3285623"/>
            <a:ext cx="2952750" cy="1008063"/>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000" b="1" dirty="0">
                <a:latin typeface="Calibri" panose="020F0502020204030204" pitchFamily="34" charset="0"/>
              </a:rPr>
              <a:t>NETWORK TIME PROTOCOL</a:t>
            </a:r>
          </a:p>
        </p:txBody>
      </p:sp>
      <p:sp>
        <p:nvSpPr>
          <p:cNvPr id="10" name="Ovale 9"/>
          <p:cNvSpPr/>
          <p:nvPr/>
        </p:nvSpPr>
        <p:spPr>
          <a:xfrm>
            <a:off x="5289776" y="4693331"/>
            <a:ext cx="2952750" cy="1006475"/>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000" b="1" dirty="0">
                <a:latin typeface="Calibri" panose="020F0502020204030204" pitchFamily="34" charset="0"/>
              </a:rPr>
              <a:t>NON OPPONIBILI A TERZI</a:t>
            </a:r>
          </a:p>
        </p:txBody>
      </p:sp>
      <p:sp>
        <p:nvSpPr>
          <p:cNvPr id="11" name="Freccia in giù 11"/>
          <p:cNvSpPr/>
          <p:nvPr/>
        </p:nvSpPr>
        <p:spPr>
          <a:xfrm rot="16200000">
            <a:off x="4488202" y="3502235"/>
            <a:ext cx="576262" cy="720725"/>
          </a:xfrm>
          <a:prstGeom prst="down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x-none" altLang="x-none" sz="1400">
              <a:solidFill>
                <a:srgbClr val="FFFFFF"/>
              </a:solidFill>
              <a:latin typeface="Calibri" charset="0"/>
            </a:endParaRPr>
          </a:p>
        </p:txBody>
      </p:sp>
      <p:sp>
        <p:nvSpPr>
          <p:cNvPr id="12" name="Freccia in giù 15"/>
          <p:cNvSpPr/>
          <p:nvPr/>
        </p:nvSpPr>
        <p:spPr>
          <a:xfrm rot="16200000">
            <a:off x="4550420" y="4917584"/>
            <a:ext cx="451826" cy="720725"/>
          </a:xfrm>
          <a:prstGeom prst="down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x-none" altLang="x-none" sz="1400">
              <a:solidFill>
                <a:srgbClr val="FFFFFF"/>
              </a:solidFill>
              <a:latin typeface="Calibri" charset="0"/>
            </a:endParaRPr>
          </a:p>
        </p:txBody>
      </p:sp>
      <p:sp>
        <p:nvSpPr>
          <p:cNvPr id="15" name="Rettangolo 14"/>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119 dispensa</a:t>
            </a:r>
          </a:p>
        </p:txBody>
      </p:sp>
    </p:spTree>
    <p:extLst>
      <p:ext uri="{BB962C8B-B14F-4D97-AF65-F5344CB8AC3E}">
        <p14:creationId xmlns:p14="http://schemas.microsoft.com/office/powerpoint/2010/main" val="16533658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itolo 1"/>
          <p:cNvSpPr>
            <a:spLocks noGrp="1"/>
          </p:cNvSpPr>
          <p:nvPr>
            <p:ph type="title"/>
          </p:nvPr>
        </p:nvSpPr>
        <p:spPr>
          <a:xfrm>
            <a:off x="0" y="1227138"/>
            <a:ext cx="9144000" cy="546100"/>
          </a:xfrm>
        </p:spPr>
        <p:txBody>
          <a:bodyPr/>
          <a:lstStyle/>
          <a:p>
            <a:r>
              <a:rPr lang="it-IT" altLang="it-IT" sz="3200" b="1" dirty="0">
                <a:latin typeface="Calibri" panose="020F0502020204030204" pitchFamily="34" charset="0"/>
              </a:rPr>
              <a:t>STRUMENTI</a:t>
            </a:r>
          </a:p>
        </p:txBody>
      </p:sp>
      <p:sp>
        <p:nvSpPr>
          <p:cNvPr id="4" name="CasellaDiTesto 11"/>
          <p:cNvSpPr txBox="1">
            <a:spLocks noChangeArrowheads="1"/>
          </p:cNvSpPr>
          <p:nvPr/>
        </p:nvSpPr>
        <p:spPr bwMode="auto">
          <a:xfrm>
            <a:off x="953862" y="2071467"/>
            <a:ext cx="3455988" cy="830997"/>
          </a:xfrm>
          <a:prstGeom prst="rect">
            <a:avLst/>
          </a:prstGeom>
          <a:solidFill>
            <a:schemeClr val="bg1"/>
          </a:solidFill>
          <a:ln w="9525">
            <a:solidFill>
              <a:schemeClr val="tx1">
                <a:lumMod val="75000"/>
                <a:lumOff val="25000"/>
              </a:schemeClr>
            </a:solidFill>
            <a:miter lim="800000"/>
            <a:headEnd/>
            <a:tailEn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b="1" dirty="0">
                <a:latin typeface="Calibri" panose="020F0502020204030204" pitchFamily="34" charset="0"/>
              </a:rPr>
              <a:t>MARCA</a:t>
            </a:r>
          </a:p>
          <a:p>
            <a:pPr algn="ctr"/>
            <a:r>
              <a:rPr lang="it-IT" altLang="x-none" b="1" dirty="0">
                <a:latin typeface="Calibri" panose="020F0502020204030204" pitchFamily="34" charset="0"/>
              </a:rPr>
              <a:t>TEMPORALE</a:t>
            </a:r>
          </a:p>
        </p:txBody>
      </p:sp>
      <p:sp>
        <p:nvSpPr>
          <p:cNvPr id="5" name="CasellaDiTesto 11"/>
          <p:cNvSpPr txBox="1">
            <a:spLocks noChangeArrowheads="1"/>
          </p:cNvSpPr>
          <p:nvPr/>
        </p:nvSpPr>
        <p:spPr bwMode="auto">
          <a:xfrm>
            <a:off x="953862" y="3607338"/>
            <a:ext cx="3455988" cy="461665"/>
          </a:xfrm>
          <a:prstGeom prst="rect">
            <a:avLst/>
          </a:prstGeom>
          <a:solidFill>
            <a:schemeClr val="bg1"/>
          </a:solidFill>
          <a:ln w="9525">
            <a:solidFill>
              <a:schemeClr val="tx1">
                <a:lumMod val="75000"/>
                <a:lumOff val="25000"/>
              </a:schemeClr>
            </a:solidFill>
            <a:miter lim="800000"/>
            <a:headEnd/>
            <a:tailEn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b="1" dirty="0">
                <a:latin typeface="Calibri" panose="020F0502020204030204" pitchFamily="34" charset="0"/>
              </a:rPr>
              <a:t>CREAZIONE</a:t>
            </a:r>
          </a:p>
        </p:txBody>
      </p:sp>
      <p:sp>
        <p:nvSpPr>
          <p:cNvPr id="6" name="CasellaDiTesto 11"/>
          <p:cNvSpPr txBox="1">
            <a:spLocks noChangeArrowheads="1"/>
          </p:cNvSpPr>
          <p:nvPr/>
        </p:nvSpPr>
        <p:spPr bwMode="auto">
          <a:xfrm>
            <a:off x="953862" y="4981349"/>
            <a:ext cx="3455988" cy="461665"/>
          </a:xfrm>
          <a:prstGeom prst="rect">
            <a:avLst/>
          </a:prstGeom>
          <a:solidFill>
            <a:schemeClr val="bg1"/>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b="1" dirty="0">
                <a:latin typeface="Calibri" panose="020F0502020204030204" pitchFamily="34" charset="0"/>
              </a:rPr>
              <a:t>CARATTERISTICA</a:t>
            </a:r>
          </a:p>
        </p:txBody>
      </p:sp>
      <p:sp>
        <p:nvSpPr>
          <p:cNvPr id="7" name="Freccia in giù 7"/>
          <p:cNvSpPr/>
          <p:nvPr/>
        </p:nvSpPr>
        <p:spPr>
          <a:xfrm>
            <a:off x="2442712" y="2971720"/>
            <a:ext cx="576262" cy="562689"/>
          </a:xfrm>
          <a:prstGeom prst="down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x-none" altLang="x-none" sz="1600">
              <a:solidFill>
                <a:srgbClr val="FFFFFF"/>
              </a:solidFill>
              <a:latin typeface="Calibri" charset="0"/>
            </a:endParaRPr>
          </a:p>
        </p:txBody>
      </p:sp>
      <p:sp>
        <p:nvSpPr>
          <p:cNvPr id="8" name="Freccia in giù 8"/>
          <p:cNvSpPr/>
          <p:nvPr/>
        </p:nvSpPr>
        <p:spPr>
          <a:xfrm>
            <a:off x="2442712" y="4207515"/>
            <a:ext cx="576262" cy="580976"/>
          </a:xfrm>
          <a:prstGeom prst="down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x-none" altLang="x-none" sz="1800">
              <a:solidFill>
                <a:srgbClr val="FFFFFF"/>
              </a:solidFill>
              <a:latin typeface="Calibri" charset="0"/>
            </a:endParaRPr>
          </a:p>
        </p:txBody>
      </p:sp>
      <p:sp>
        <p:nvSpPr>
          <p:cNvPr id="9" name="Ovale 8"/>
          <p:cNvSpPr/>
          <p:nvPr/>
        </p:nvSpPr>
        <p:spPr>
          <a:xfrm>
            <a:off x="5413152" y="3316960"/>
            <a:ext cx="2952750" cy="1015743"/>
          </a:xfrm>
          <a:prstGeom prst="ellipse">
            <a:avLst/>
          </a:prstGeom>
          <a:solidFill>
            <a:schemeClr val="accent3">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000" b="1" dirty="0">
                <a:latin typeface="Calibri" charset="0"/>
              </a:rPr>
              <a:t>CERTIFICATORE QUALIFICATO</a:t>
            </a:r>
          </a:p>
        </p:txBody>
      </p:sp>
      <p:sp>
        <p:nvSpPr>
          <p:cNvPr id="10" name="Ovale 9"/>
          <p:cNvSpPr/>
          <p:nvPr/>
        </p:nvSpPr>
        <p:spPr>
          <a:xfrm>
            <a:off x="5413152" y="4576218"/>
            <a:ext cx="2952750" cy="1188900"/>
          </a:xfrm>
          <a:prstGeom prst="ellipse">
            <a:avLst/>
          </a:prstGeom>
          <a:solidFill>
            <a:schemeClr val="accent3">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000" b="1" dirty="0">
                <a:latin typeface="Calibri" charset="0"/>
              </a:rPr>
              <a:t>OPPONIBILI A TERZI</a:t>
            </a:r>
          </a:p>
        </p:txBody>
      </p:sp>
      <p:sp>
        <p:nvSpPr>
          <p:cNvPr id="11" name="Freccia in giù 11"/>
          <p:cNvSpPr/>
          <p:nvPr/>
        </p:nvSpPr>
        <p:spPr>
          <a:xfrm rot="16200000">
            <a:off x="4623369" y="3464468"/>
            <a:ext cx="576263" cy="720725"/>
          </a:xfrm>
          <a:prstGeom prst="down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x-none" altLang="x-none" sz="1600">
              <a:solidFill>
                <a:srgbClr val="FFFFFF"/>
              </a:solidFill>
              <a:latin typeface="Calibri" charset="0"/>
            </a:endParaRPr>
          </a:p>
        </p:txBody>
      </p:sp>
      <p:sp>
        <p:nvSpPr>
          <p:cNvPr id="12" name="Freccia in giù 15"/>
          <p:cNvSpPr/>
          <p:nvPr/>
        </p:nvSpPr>
        <p:spPr>
          <a:xfrm rot="16200000">
            <a:off x="4623369" y="4821041"/>
            <a:ext cx="576263" cy="720725"/>
          </a:xfrm>
          <a:prstGeom prst="down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x-none" altLang="x-none" sz="1600">
              <a:solidFill>
                <a:srgbClr val="FFFFFF"/>
              </a:solidFill>
              <a:latin typeface="Calibri" charset="0"/>
            </a:endParaRPr>
          </a:p>
        </p:txBody>
      </p:sp>
      <p:sp>
        <p:nvSpPr>
          <p:cNvPr id="15" name="Rettangolo 14"/>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120 dispensa</a:t>
            </a:r>
          </a:p>
        </p:txBody>
      </p:sp>
    </p:spTree>
    <p:extLst>
      <p:ext uri="{BB962C8B-B14F-4D97-AF65-F5344CB8AC3E}">
        <p14:creationId xmlns:p14="http://schemas.microsoft.com/office/powerpoint/2010/main" val="20549707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9" name="CasellaDiTesto 3"/>
          <p:cNvSpPr txBox="1">
            <a:spLocks noChangeArrowheads="1"/>
          </p:cNvSpPr>
          <p:nvPr/>
        </p:nvSpPr>
        <p:spPr bwMode="auto">
          <a:xfrm>
            <a:off x="538163" y="2643646"/>
            <a:ext cx="3313112" cy="707886"/>
          </a:xfrm>
          <a:prstGeom prst="rect">
            <a:avLst/>
          </a:prstGeom>
          <a:solidFill>
            <a:schemeClr val="bg1"/>
          </a:solidFill>
          <a:ln w="9525">
            <a:solidFill>
              <a:schemeClr val="tx1">
                <a:lumMod val="75000"/>
                <a:lumOff val="25000"/>
              </a:schemeClr>
            </a:solidFill>
            <a:miter lim="800000"/>
            <a:headEnd/>
            <a:tailEn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000" b="1" dirty="0">
                <a:latin typeface="Calibri" panose="020F0502020204030204" pitchFamily="34" charset="0"/>
              </a:rPr>
              <a:t>IMPOSTA </a:t>
            </a:r>
          </a:p>
          <a:p>
            <a:pPr algn="ctr"/>
            <a:r>
              <a:rPr lang="it-IT" altLang="x-none" sz="2000" b="1" dirty="0">
                <a:latin typeface="Calibri" panose="020F0502020204030204" pitchFamily="34" charset="0"/>
              </a:rPr>
              <a:t>DI BOLLO</a:t>
            </a:r>
          </a:p>
        </p:txBody>
      </p:sp>
      <p:sp>
        <p:nvSpPr>
          <p:cNvPr id="126980" name="CasellaDiTesto 3"/>
          <p:cNvSpPr txBox="1">
            <a:spLocks noChangeArrowheads="1"/>
          </p:cNvSpPr>
          <p:nvPr/>
        </p:nvSpPr>
        <p:spPr bwMode="auto">
          <a:xfrm>
            <a:off x="538163" y="4659771"/>
            <a:ext cx="3314170" cy="707886"/>
          </a:xfrm>
          <a:prstGeom prst="rect">
            <a:avLst/>
          </a:prstGeom>
          <a:solidFill>
            <a:schemeClr val="bg1"/>
          </a:solidFill>
          <a:ln w="9525">
            <a:solidFill>
              <a:schemeClr val="tx1">
                <a:lumMod val="75000"/>
                <a:lumOff val="25000"/>
              </a:schemeClr>
            </a:solidFill>
            <a:miter lim="800000"/>
            <a:headEnd/>
            <a:tailEnd/>
          </a:ln>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000" b="1" dirty="0">
                <a:latin typeface="Calibri" panose="020F0502020204030204" pitchFamily="34" charset="0"/>
              </a:rPr>
              <a:t>F24 </a:t>
            </a:r>
          </a:p>
          <a:p>
            <a:pPr algn="ctr"/>
            <a:r>
              <a:rPr lang="it-IT" altLang="x-none" sz="2000" b="1" dirty="0">
                <a:latin typeface="Calibri" panose="020F0502020204030204" pitchFamily="34" charset="0"/>
              </a:rPr>
              <a:t>TELEMATICO</a:t>
            </a:r>
          </a:p>
        </p:txBody>
      </p:sp>
      <p:sp>
        <p:nvSpPr>
          <p:cNvPr id="7" name="CasellaDiTesto 3"/>
          <p:cNvSpPr txBox="1">
            <a:spLocks noChangeArrowheads="1"/>
          </p:cNvSpPr>
          <p:nvPr/>
        </p:nvSpPr>
        <p:spPr bwMode="auto">
          <a:xfrm>
            <a:off x="4631871" y="2643646"/>
            <a:ext cx="4248150" cy="707886"/>
          </a:xfrm>
          <a:prstGeom prst="rect">
            <a:avLst/>
          </a:prstGeom>
          <a:solidFill>
            <a:schemeClr val="bg1">
              <a:lumMod val="85000"/>
            </a:schemeClr>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000" b="1" dirty="0">
                <a:latin typeface="Calibri" panose="020F0502020204030204" pitchFamily="34" charset="0"/>
              </a:rPr>
              <a:t>PER TUTTE LE FATTURE DELL’ANNO PECEDENTE</a:t>
            </a:r>
          </a:p>
        </p:txBody>
      </p:sp>
      <p:sp>
        <p:nvSpPr>
          <p:cNvPr id="8" name="CasellaDiTesto 3"/>
          <p:cNvSpPr txBox="1">
            <a:spLocks noChangeArrowheads="1"/>
          </p:cNvSpPr>
          <p:nvPr/>
        </p:nvSpPr>
        <p:spPr bwMode="auto">
          <a:xfrm>
            <a:off x="4631870" y="4659771"/>
            <a:ext cx="4248151" cy="707886"/>
          </a:xfrm>
          <a:prstGeom prst="rect">
            <a:avLst/>
          </a:prstGeom>
          <a:solidFill>
            <a:schemeClr val="bg1">
              <a:lumMod val="85000"/>
            </a:schemeClr>
          </a:solidFill>
          <a:ln w="9525">
            <a:solidFill>
              <a:schemeClr val="tx1"/>
            </a:solidFill>
            <a:miter lim="800000"/>
            <a:headEnd/>
            <a:tailEnd/>
          </a:ln>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000" b="1" dirty="0">
                <a:latin typeface="Calibri" panose="020F0502020204030204" pitchFamily="34" charset="0"/>
              </a:rPr>
              <a:t>ENTRO 120 GIORNI DALLA CHIUSURA DELL’ESERCIZIO</a:t>
            </a:r>
          </a:p>
        </p:txBody>
      </p:sp>
      <p:sp>
        <p:nvSpPr>
          <p:cNvPr id="9" name="Freccia in giù 8"/>
          <p:cNvSpPr/>
          <p:nvPr/>
        </p:nvSpPr>
        <p:spPr>
          <a:xfrm>
            <a:off x="1906588" y="3698197"/>
            <a:ext cx="647700" cy="792162"/>
          </a:xfrm>
          <a:prstGeom prst="down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x-none" altLang="x-none" sz="1400">
              <a:solidFill>
                <a:srgbClr val="FFFFFF"/>
              </a:solidFill>
              <a:latin typeface="Calibri" charset="0"/>
            </a:endParaRPr>
          </a:p>
        </p:txBody>
      </p:sp>
      <p:sp>
        <p:nvSpPr>
          <p:cNvPr id="10" name="Parentesi graffa aperta 9"/>
          <p:cNvSpPr/>
          <p:nvPr/>
        </p:nvSpPr>
        <p:spPr>
          <a:xfrm>
            <a:off x="3929290" y="2997590"/>
            <a:ext cx="504825" cy="204794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x-none" altLang="x-none" sz="1800">
              <a:latin typeface="Calibri" charset="0"/>
            </a:endParaRPr>
          </a:p>
        </p:txBody>
      </p:sp>
      <p:sp>
        <p:nvSpPr>
          <p:cNvPr id="11" name="Titolo 1"/>
          <p:cNvSpPr>
            <a:spLocks noGrp="1"/>
          </p:cNvSpPr>
          <p:nvPr>
            <p:ph type="title"/>
          </p:nvPr>
        </p:nvSpPr>
        <p:spPr>
          <a:xfrm>
            <a:off x="0" y="1227138"/>
            <a:ext cx="9144000" cy="546100"/>
          </a:xfrm>
        </p:spPr>
        <p:txBody>
          <a:bodyPr/>
          <a:lstStyle/>
          <a:p>
            <a:r>
              <a:rPr lang="it-IT" altLang="x-none" sz="3200" b="1" dirty="0">
                <a:solidFill>
                  <a:srgbClr val="000000"/>
                </a:solidFill>
                <a:latin typeface="Calibri" panose="020F0502020204030204" pitchFamily="34" charset="0"/>
              </a:rPr>
              <a:t>FATTURA ELETTRONICA E IMPOSTA DI BOLLO</a:t>
            </a:r>
            <a:endParaRPr lang="it-IT" altLang="it-IT" sz="3200" b="1" dirty="0">
              <a:latin typeface="Calibri" panose="020F0502020204030204" pitchFamily="34" charset="0"/>
            </a:endParaRPr>
          </a:p>
        </p:txBody>
      </p:sp>
      <p:sp>
        <p:nvSpPr>
          <p:cNvPr id="14" name="Rettangolo 13"/>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120 dispensa</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asellaDiTesto 3"/>
          <p:cNvSpPr txBox="1">
            <a:spLocks noChangeArrowheads="1"/>
          </p:cNvSpPr>
          <p:nvPr/>
        </p:nvSpPr>
        <p:spPr bwMode="auto">
          <a:xfrm>
            <a:off x="1223961" y="2372655"/>
            <a:ext cx="2584448" cy="769441"/>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t-IT"/>
            </a:defPPr>
            <a:lvl1pPr algn="ctr" fontAlgn="base">
              <a:spcBef>
                <a:spcPct val="0"/>
              </a:spcBef>
              <a:spcAft>
                <a:spcPct val="0"/>
              </a:spcAft>
              <a:defRPr sz="2200" b="1">
                <a:latin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altLang="x-none" dirty="0">
                <a:solidFill>
                  <a:schemeClr val="tx1"/>
                </a:solidFill>
              </a:rPr>
              <a:t>DOCUMENTO</a:t>
            </a:r>
          </a:p>
          <a:p>
            <a:r>
              <a:rPr lang="it-IT" altLang="x-none" dirty="0">
                <a:solidFill>
                  <a:schemeClr val="tx1"/>
                </a:solidFill>
              </a:rPr>
              <a:t>ANALOGICO</a:t>
            </a:r>
          </a:p>
        </p:txBody>
      </p:sp>
      <p:sp>
        <p:nvSpPr>
          <p:cNvPr id="6" name="Freccia tridirezionale 12"/>
          <p:cNvSpPr>
            <a:spLocks/>
          </p:cNvSpPr>
          <p:nvPr/>
        </p:nvSpPr>
        <p:spPr bwMode="auto">
          <a:xfrm rot="-5400000">
            <a:off x="3889026" y="2212399"/>
            <a:ext cx="1221486" cy="1081088"/>
          </a:xfrm>
          <a:custGeom>
            <a:avLst/>
            <a:gdLst>
              <a:gd name="T0" fmla="*/ 0 w 1439862"/>
              <a:gd name="T1" fmla="*/ 810816 h 1081088"/>
              <a:gd name="T2" fmla="*/ 270272 w 1439862"/>
              <a:gd name="T3" fmla="*/ 540544 h 1081088"/>
              <a:gd name="T4" fmla="*/ 270272 w 1439862"/>
              <a:gd name="T5" fmla="*/ 675680 h 1081088"/>
              <a:gd name="T6" fmla="*/ 584795 w 1439862"/>
              <a:gd name="T7" fmla="*/ 675680 h 1081088"/>
              <a:gd name="T8" fmla="*/ 584795 w 1439862"/>
              <a:gd name="T9" fmla="*/ 270272 h 1081088"/>
              <a:gd name="T10" fmla="*/ 449659 w 1439862"/>
              <a:gd name="T11" fmla="*/ 270272 h 1081088"/>
              <a:gd name="T12" fmla="*/ 719931 w 1439862"/>
              <a:gd name="T13" fmla="*/ 0 h 1081088"/>
              <a:gd name="T14" fmla="*/ 990203 w 1439862"/>
              <a:gd name="T15" fmla="*/ 270272 h 1081088"/>
              <a:gd name="T16" fmla="*/ 855067 w 1439862"/>
              <a:gd name="T17" fmla="*/ 270272 h 1081088"/>
              <a:gd name="T18" fmla="*/ 855067 w 1439862"/>
              <a:gd name="T19" fmla="*/ 675680 h 1081088"/>
              <a:gd name="T20" fmla="*/ 1169590 w 1439862"/>
              <a:gd name="T21" fmla="*/ 675680 h 1081088"/>
              <a:gd name="T22" fmla="*/ 1169590 w 1439862"/>
              <a:gd name="T23" fmla="*/ 540544 h 1081088"/>
              <a:gd name="T24" fmla="*/ 1439862 w 1439862"/>
              <a:gd name="T25" fmla="*/ 810816 h 1081088"/>
              <a:gd name="T26" fmla="*/ 1169590 w 1439862"/>
              <a:gd name="T27" fmla="*/ 1081088 h 1081088"/>
              <a:gd name="T28" fmla="*/ 1169590 w 1439862"/>
              <a:gd name="T29" fmla="*/ 945952 h 1081088"/>
              <a:gd name="T30" fmla="*/ 270272 w 1439862"/>
              <a:gd name="T31" fmla="*/ 945952 h 1081088"/>
              <a:gd name="T32" fmla="*/ 270272 w 1439862"/>
              <a:gd name="T33" fmla="*/ 1081088 h 1081088"/>
              <a:gd name="T34" fmla="*/ 0 w 1439862"/>
              <a:gd name="T35" fmla="*/ 810816 h 10810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39862" h="1081088">
                <a:moveTo>
                  <a:pt x="0" y="810816"/>
                </a:moveTo>
                <a:lnTo>
                  <a:pt x="270272" y="540544"/>
                </a:lnTo>
                <a:lnTo>
                  <a:pt x="270272" y="675680"/>
                </a:lnTo>
                <a:lnTo>
                  <a:pt x="584795" y="675680"/>
                </a:lnTo>
                <a:lnTo>
                  <a:pt x="584795" y="270272"/>
                </a:lnTo>
                <a:lnTo>
                  <a:pt x="449659" y="270272"/>
                </a:lnTo>
                <a:lnTo>
                  <a:pt x="719931" y="0"/>
                </a:lnTo>
                <a:lnTo>
                  <a:pt x="990203" y="270272"/>
                </a:lnTo>
                <a:lnTo>
                  <a:pt x="855067" y="270272"/>
                </a:lnTo>
                <a:lnTo>
                  <a:pt x="855067" y="675680"/>
                </a:lnTo>
                <a:lnTo>
                  <a:pt x="1169590" y="675680"/>
                </a:lnTo>
                <a:lnTo>
                  <a:pt x="1169590" y="540544"/>
                </a:lnTo>
                <a:lnTo>
                  <a:pt x="1439862" y="810816"/>
                </a:lnTo>
                <a:lnTo>
                  <a:pt x="1169590" y="1081088"/>
                </a:lnTo>
                <a:lnTo>
                  <a:pt x="1169590" y="945952"/>
                </a:lnTo>
                <a:lnTo>
                  <a:pt x="270272" y="945952"/>
                </a:lnTo>
                <a:lnTo>
                  <a:pt x="270272" y="1081088"/>
                </a:lnTo>
                <a:lnTo>
                  <a:pt x="0" y="810816"/>
                </a:lnTo>
                <a:close/>
              </a:path>
            </a:pathLst>
          </a:custGeom>
          <a:solidFill>
            <a:srgbClr val="A6A6A6">
              <a:alpha val="99998"/>
            </a:srgbClr>
          </a:solidFill>
          <a:ln w="25400" cap="flat" cmpd="sng">
            <a:solidFill>
              <a:srgbClr val="7F7F7F"/>
            </a:solidFill>
            <a:prstDash val="solid"/>
            <a:round/>
            <a:headEnd type="none" w="med" len="med"/>
            <a:tailEnd type="none" w="med" len="med"/>
          </a:ln>
        </p:spPr>
        <p:txBody>
          <a:bodyPr anchor="ctr"/>
          <a:lstStyle/>
          <a:p>
            <a:endParaRPr lang="it-IT" sz="1400"/>
          </a:p>
        </p:txBody>
      </p:sp>
      <p:sp>
        <p:nvSpPr>
          <p:cNvPr id="7" name="CasellaDiTesto 3"/>
          <p:cNvSpPr txBox="1">
            <a:spLocks noChangeArrowheads="1"/>
          </p:cNvSpPr>
          <p:nvPr/>
        </p:nvSpPr>
        <p:spPr bwMode="auto">
          <a:xfrm>
            <a:off x="5191128" y="2983823"/>
            <a:ext cx="3455988" cy="707886"/>
          </a:xfrm>
          <a:prstGeom prst="rect">
            <a:avLst/>
          </a:prstGeom>
          <a:solidFill>
            <a:schemeClr val="bg1"/>
          </a:solidFill>
          <a:ln w="9525" cap="flat" cmpd="sng">
            <a:solidFill>
              <a:schemeClr val="tx1"/>
            </a:solidFill>
            <a:round/>
            <a:headEnd type="none" w="med" len="med"/>
            <a:tailEnd type="none" w="med" len="me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000" b="1" dirty="0">
                <a:latin typeface="Calibri" panose="020F0502020204030204" pitchFamily="34" charset="0"/>
              </a:rPr>
              <a:t>DOCUMENTO ORIGINALE </a:t>
            </a:r>
          </a:p>
          <a:p>
            <a:pPr algn="ctr"/>
            <a:r>
              <a:rPr lang="it-IT" altLang="x-none" sz="2000" b="1" dirty="0">
                <a:latin typeface="Calibri" panose="020F0502020204030204" pitchFamily="34" charset="0"/>
              </a:rPr>
              <a:t>UNICO</a:t>
            </a:r>
          </a:p>
        </p:txBody>
      </p:sp>
      <p:sp>
        <p:nvSpPr>
          <p:cNvPr id="8" name="CasellaDiTesto 3"/>
          <p:cNvSpPr txBox="1">
            <a:spLocks noChangeArrowheads="1"/>
          </p:cNvSpPr>
          <p:nvPr/>
        </p:nvSpPr>
        <p:spPr bwMode="auto">
          <a:xfrm>
            <a:off x="5191128" y="2043800"/>
            <a:ext cx="3455988" cy="707886"/>
          </a:xfrm>
          <a:prstGeom prst="rect">
            <a:avLst/>
          </a:prstGeom>
          <a:solidFill>
            <a:schemeClr val="bg1"/>
          </a:solidFill>
          <a:ln w="9525" cap="flat" cmpd="sng">
            <a:solidFill>
              <a:schemeClr val="tx1"/>
            </a:solidFill>
            <a:round/>
            <a:headEnd type="none" w="med" len="med"/>
            <a:tailEnd type="none" w="med" len="me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000" b="1" dirty="0">
                <a:latin typeface="Calibri" panose="020F0502020204030204" pitchFamily="34" charset="0"/>
              </a:rPr>
              <a:t>DOCUMENTO ORIGINALE </a:t>
            </a:r>
          </a:p>
          <a:p>
            <a:pPr algn="ctr"/>
            <a:r>
              <a:rPr lang="it-IT" altLang="x-none" sz="2000" b="1" dirty="0">
                <a:latin typeface="Calibri" panose="020F0502020204030204" pitchFamily="34" charset="0"/>
              </a:rPr>
              <a:t>NON UNICO</a:t>
            </a:r>
          </a:p>
        </p:txBody>
      </p:sp>
      <p:sp>
        <p:nvSpPr>
          <p:cNvPr id="9" name="CasellaDiTesto 3"/>
          <p:cNvSpPr txBox="1">
            <a:spLocks noChangeArrowheads="1"/>
          </p:cNvSpPr>
          <p:nvPr/>
        </p:nvSpPr>
        <p:spPr bwMode="auto">
          <a:xfrm>
            <a:off x="1223962" y="3704614"/>
            <a:ext cx="3095625" cy="369332"/>
          </a:xfrm>
          <a:prstGeom prst="rect">
            <a:avLst/>
          </a:prstGeom>
          <a:solidFill>
            <a:schemeClr val="bg1">
              <a:lumMod val="85000"/>
            </a:schemeClr>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1800" b="1" dirty="0">
                <a:latin typeface="Calibri" panose="020F0502020204030204" pitchFamily="34" charset="0"/>
              </a:rPr>
              <a:t>DEFINIZIONE</a:t>
            </a:r>
          </a:p>
        </p:txBody>
      </p:sp>
      <p:sp>
        <p:nvSpPr>
          <p:cNvPr id="10" name="CasellaDiTesto 3"/>
          <p:cNvSpPr txBox="1">
            <a:spLocks noChangeArrowheads="1"/>
          </p:cNvSpPr>
          <p:nvPr/>
        </p:nvSpPr>
        <p:spPr bwMode="auto">
          <a:xfrm>
            <a:off x="1223961" y="4319048"/>
            <a:ext cx="3095625" cy="369332"/>
          </a:xfrm>
          <a:prstGeom prst="rect">
            <a:avLst/>
          </a:prstGeom>
          <a:solidFill>
            <a:schemeClr val="bg1">
              <a:lumMod val="85000"/>
            </a:schemeClr>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1800" b="1" dirty="0">
                <a:latin typeface="Calibri" panose="020F0502020204030204" pitchFamily="34" charset="0"/>
              </a:rPr>
              <a:t>CARATTERISTICHE</a:t>
            </a:r>
          </a:p>
        </p:txBody>
      </p:sp>
      <p:sp>
        <p:nvSpPr>
          <p:cNvPr id="11" name="Freccia circolare a destra 10"/>
          <p:cNvSpPr/>
          <p:nvPr/>
        </p:nvSpPr>
        <p:spPr>
          <a:xfrm>
            <a:off x="352420" y="2690131"/>
            <a:ext cx="719138" cy="1628917"/>
          </a:xfrm>
          <a:prstGeom prst="curved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x-none" altLang="x-none" sz="1400">
              <a:latin typeface="Calibri" charset="0"/>
            </a:endParaRPr>
          </a:p>
        </p:txBody>
      </p:sp>
      <p:sp>
        <p:nvSpPr>
          <p:cNvPr id="12" name="Freccia in giù 19"/>
          <p:cNvSpPr/>
          <p:nvPr/>
        </p:nvSpPr>
        <p:spPr>
          <a:xfrm>
            <a:off x="2363560" y="4780977"/>
            <a:ext cx="576263" cy="576262"/>
          </a:xfrm>
          <a:prstGeom prst="down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x-none" altLang="x-none" sz="1400">
              <a:solidFill>
                <a:srgbClr val="FFFFFF"/>
              </a:solidFill>
              <a:latin typeface="Calibri" charset="0"/>
            </a:endParaRPr>
          </a:p>
        </p:txBody>
      </p:sp>
      <p:sp>
        <p:nvSpPr>
          <p:cNvPr id="13" name="CasellaDiTesto 3"/>
          <p:cNvSpPr txBox="1">
            <a:spLocks noChangeArrowheads="1"/>
          </p:cNvSpPr>
          <p:nvPr/>
        </p:nvSpPr>
        <p:spPr bwMode="auto">
          <a:xfrm>
            <a:off x="1223961" y="5449836"/>
            <a:ext cx="3095625" cy="369332"/>
          </a:xfrm>
          <a:prstGeom prst="rect">
            <a:avLst/>
          </a:prstGeom>
          <a:solidFill>
            <a:schemeClr val="accent5">
              <a:lumMod val="40000"/>
              <a:lumOff val="60000"/>
            </a:schemeClr>
          </a:solidFill>
          <a:ln w="9525">
            <a:solidFill>
              <a:schemeClr val="tx1">
                <a:lumMod val="75000"/>
                <a:lumOff val="25000"/>
              </a:schemeClr>
            </a:solidFill>
            <a:miter lim="800000"/>
            <a:headEnd/>
            <a:tailEnd/>
          </a:ln>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1800" b="1" dirty="0">
                <a:latin typeface="Calibri" panose="020F0502020204030204" pitchFamily="34" charset="0"/>
              </a:rPr>
              <a:t>CIRCOLARE 36/E/2006</a:t>
            </a:r>
          </a:p>
        </p:txBody>
      </p:sp>
      <p:sp>
        <p:nvSpPr>
          <p:cNvPr id="16" name="Titolo 1"/>
          <p:cNvSpPr>
            <a:spLocks noGrp="1"/>
          </p:cNvSpPr>
          <p:nvPr>
            <p:ph type="title"/>
          </p:nvPr>
        </p:nvSpPr>
        <p:spPr>
          <a:xfrm>
            <a:off x="0" y="1227138"/>
            <a:ext cx="9144000" cy="546100"/>
          </a:xfrm>
        </p:spPr>
        <p:txBody>
          <a:bodyPr/>
          <a:lstStyle/>
          <a:p>
            <a:r>
              <a:rPr lang="it-IT" altLang="it-IT" sz="3200" b="1" dirty="0">
                <a:latin typeface="Calibri" panose="020F0502020204030204" pitchFamily="34" charset="0"/>
              </a:rPr>
              <a:t>CONSERVAZIONE FATTURE ELETTRONICHE</a:t>
            </a:r>
          </a:p>
        </p:txBody>
      </p:sp>
      <p:sp>
        <p:nvSpPr>
          <p:cNvPr id="18" name="Rettangolo 17"/>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121 dispensa</a:t>
            </a:r>
          </a:p>
        </p:txBody>
      </p:sp>
    </p:spTree>
    <p:extLst>
      <p:ext uri="{BB962C8B-B14F-4D97-AF65-F5344CB8AC3E}">
        <p14:creationId xmlns:p14="http://schemas.microsoft.com/office/powerpoint/2010/main" val="13920492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itolo 1"/>
          <p:cNvSpPr>
            <a:spLocks noGrp="1"/>
          </p:cNvSpPr>
          <p:nvPr>
            <p:ph type="title"/>
          </p:nvPr>
        </p:nvSpPr>
        <p:spPr>
          <a:xfrm>
            <a:off x="0" y="1227138"/>
            <a:ext cx="9144000" cy="546100"/>
          </a:xfrm>
        </p:spPr>
        <p:txBody>
          <a:bodyPr/>
          <a:lstStyle/>
          <a:p>
            <a:r>
              <a:rPr lang="it-IT" altLang="it-IT" sz="3200" b="1" dirty="0">
                <a:latin typeface="Calibri" panose="020F0502020204030204" pitchFamily="34" charset="0"/>
              </a:rPr>
              <a:t>CONSERVAZIONE FATTURE ELETTRONICHE</a:t>
            </a:r>
          </a:p>
        </p:txBody>
      </p:sp>
      <p:sp>
        <p:nvSpPr>
          <p:cNvPr id="4" name="CasellaDiTesto 11"/>
          <p:cNvSpPr txBox="1">
            <a:spLocks noChangeArrowheads="1"/>
          </p:cNvSpPr>
          <p:nvPr/>
        </p:nvSpPr>
        <p:spPr bwMode="auto">
          <a:xfrm>
            <a:off x="2339182" y="2102082"/>
            <a:ext cx="4608512" cy="769441"/>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t-IT"/>
            </a:defPPr>
            <a:lvl1pPr algn="ctr" fontAlgn="base">
              <a:spcBef>
                <a:spcPct val="0"/>
              </a:spcBef>
              <a:spcAft>
                <a:spcPct val="0"/>
              </a:spcAft>
              <a:defRPr sz="2200" b="1">
                <a:latin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altLang="x-none" dirty="0">
                <a:solidFill>
                  <a:schemeClr val="tx1"/>
                </a:solidFill>
              </a:rPr>
              <a:t>DOCUMENTO </a:t>
            </a:r>
          </a:p>
          <a:p>
            <a:r>
              <a:rPr lang="it-IT" altLang="x-none" dirty="0">
                <a:solidFill>
                  <a:schemeClr val="tx1"/>
                </a:solidFill>
              </a:rPr>
              <a:t>ORIGINALE UNICO</a:t>
            </a:r>
          </a:p>
        </p:txBody>
      </p:sp>
      <p:sp>
        <p:nvSpPr>
          <p:cNvPr id="5" name="CasellaDiTesto 11"/>
          <p:cNvSpPr txBox="1">
            <a:spLocks noChangeArrowheads="1"/>
          </p:cNvSpPr>
          <p:nvPr/>
        </p:nvSpPr>
        <p:spPr bwMode="auto">
          <a:xfrm>
            <a:off x="2780053" y="3077257"/>
            <a:ext cx="3814762" cy="400110"/>
          </a:xfrm>
          <a:prstGeom prst="rect">
            <a:avLst/>
          </a:prstGeom>
          <a:solidFill>
            <a:schemeClr val="bg1">
              <a:lumMod val="75000"/>
            </a:schemeClr>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000" b="1" dirty="0">
                <a:latin typeface="Calibri" panose="020F0502020204030204" pitchFamily="34" charset="0"/>
              </a:rPr>
              <a:t>CARATTERISTICHE</a:t>
            </a:r>
          </a:p>
        </p:txBody>
      </p:sp>
      <p:sp>
        <p:nvSpPr>
          <p:cNvPr id="7" name="CasellaDiTesto 11"/>
          <p:cNvSpPr txBox="1">
            <a:spLocks noChangeArrowheads="1"/>
          </p:cNvSpPr>
          <p:nvPr/>
        </p:nvSpPr>
        <p:spPr bwMode="auto">
          <a:xfrm>
            <a:off x="2780053" y="3922085"/>
            <a:ext cx="3814762" cy="400110"/>
          </a:xfrm>
          <a:prstGeom prst="rect">
            <a:avLst/>
          </a:prstGeom>
          <a:solidFill>
            <a:schemeClr val="bg1">
              <a:lumMod val="75000"/>
            </a:schemeClr>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000" b="1" dirty="0">
                <a:latin typeface="Calibri" panose="020F0502020204030204" pitchFamily="34" charset="0"/>
              </a:rPr>
              <a:t>CONSERVAZIONE</a:t>
            </a:r>
          </a:p>
        </p:txBody>
      </p:sp>
      <p:sp>
        <p:nvSpPr>
          <p:cNvPr id="9" name="Freccia in giù 9"/>
          <p:cNvSpPr/>
          <p:nvPr/>
        </p:nvSpPr>
        <p:spPr>
          <a:xfrm>
            <a:off x="4355307" y="4490102"/>
            <a:ext cx="576262" cy="576262"/>
          </a:xfrm>
          <a:prstGeom prst="down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x-none" altLang="x-none" sz="1400">
              <a:solidFill>
                <a:srgbClr val="FFFFFF"/>
              </a:solidFill>
              <a:latin typeface="Calibri" charset="0"/>
            </a:endParaRPr>
          </a:p>
        </p:txBody>
      </p:sp>
      <p:sp>
        <p:nvSpPr>
          <p:cNvPr id="10" name="CasellaDiTesto 11"/>
          <p:cNvSpPr txBox="1">
            <a:spLocks noChangeArrowheads="1"/>
          </p:cNvSpPr>
          <p:nvPr/>
        </p:nvSpPr>
        <p:spPr bwMode="auto">
          <a:xfrm>
            <a:off x="2780053" y="5234271"/>
            <a:ext cx="3814762" cy="707886"/>
          </a:xfrm>
          <a:prstGeom prst="rect">
            <a:avLst/>
          </a:prstGeom>
          <a:solidFill>
            <a:schemeClr val="bg1"/>
          </a:solidFill>
          <a:ln w="9525">
            <a:solidFill>
              <a:schemeClr val="tx1">
                <a:lumMod val="75000"/>
                <a:lumOff val="25000"/>
              </a:schemeClr>
            </a:solidFill>
            <a:miter lim="800000"/>
            <a:headEnd/>
            <a:tailEnd/>
          </a:ln>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000" b="1" dirty="0">
                <a:latin typeface="Calibri" panose="020F0502020204030204" pitchFamily="34" charset="0"/>
              </a:rPr>
              <a:t>INTERVENTO DI UN PUBBLICO UFFICIALE</a:t>
            </a:r>
          </a:p>
        </p:txBody>
      </p:sp>
      <p:sp>
        <p:nvSpPr>
          <p:cNvPr id="12" name="Rettangolo 11"/>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121 dispensa</a:t>
            </a:r>
          </a:p>
        </p:txBody>
      </p:sp>
    </p:spTree>
    <p:extLst>
      <p:ext uri="{BB962C8B-B14F-4D97-AF65-F5344CB8AC3E}">
        <p14:creationId xmlns:p14="http://schemas.microsoft.com/office/powerpoint/2010/main" val="16760857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olo 1"/>
          <p:cNvSpPr txBox="1">
            <a:spLocks/>
          </p:cNvSpPr>
          <p:nvPr/>
        </p:nvSpPr>
        <p:spPr bwMode="auto">
          <a:xfrm>
            <a:off x="152400" y="1232577"/>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a:latin typeface="Calibri" panose="020F0502020204030204" pitchFamily="34" charset="0"/>
              </a:rPr>
              <a:t>CONSERVAZIONE FATTURE ELETTRONICHE</a:t>
            </a:r>
          </a:p>
        </p:txBody>
      </p:sp>
      <p:sp>
        <p:nvSpPr>
          <p:cNvPr id="6" name="CasellaDiTesto 11"/>
          <p:cNvSpPr txBox="1">
            <a:spLocks noChangeArrowheads="1"/>
          </p:cNvSpPr>
          <p:nvPr/>
        </p:nvSpPr>
        <p:spPr bwMode="auto">
          <a:xfrm>
            <a:off x="152400" y="3327400"/>
            <a:ext cx="3097213" cy="769441"/>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it-IT"/>
            </a:defPPr>
            <a:lvl1pPr algn="ctr" fontAlgn="base">
              <a:spcBef>
                <a:spcPct val="0"/>
              </a:spcBef>
              <a:spcAft>
                <a:spcPct val="0"/>
              </a:spcAft>
              <a:defRPr sz="2200" b="1">
                <a:latin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altLang="x-none" dirty="0">
                <a:solidFill>
                  <a:schemeClr val="tx1"/>
                </a:solidFill>
              </a:rPr>
              <a:t>SISTEMA DI CONSERVAZIONE</a:t>
            </a:r>
          </a:p>
        </p:txBody>
      </p:sp>
      <p:sp>
        <p:nvSpPr>
          <p:cNvPr id="7" name="CasellaDiTesto 3"/>
          <p:cNvSpPr txBox="1">
            <a:spLocks noChangeArrowheads="1"/>
          </p:cNvSpPr>
          <p:nvPr/>
        </p:nvSpPr>
        <p:spPr bwMode="auto">
          <a:xfrm>
            <a:off x="4067175" y="2118519"/>
            <a:ext cx="3671888" cy="430887"/>
          </a:xfrm>
          <a:prstGeom prst="rect">
            <a:avLst/>
          </a:prstGeom>
          <a:solidFill>
            <a:schemeClr val="accent3">
              <a:lumMod val="85000"/>
            </a:schemeClr>
          </a:solidFill>
          <a:ln w="9525">
            <a:solidFill>
              <a:schemeClr val="tx1">
                <a:lumMod val="75000"/>
                <a:lumOff val="25000"/>
              </a:schemeClr>
            </a:solidFill>
            <a:miter lim="800000"/>
            <a:headEnd/>
            <a:tailEn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200" b="1" dirty="0">
                <a:latin typeface="Calibri" panose="020F0502020204030204" pitchFamily="34" charset="0"/>
              </a:rPr>
              <a:t>IDENTIFICAZIONE CERTA</a:t>
            </a:r>
          </a:p>
        </p:txBody>
      </p:sp>
      <p:sp>
        <p:nvSpPr>
          <p:cNvPr id="8" name="CasellaDiTesto 7"/>
          <p:cNvSpPr txBox="1">
            <a:spLocks noChangeArrowheads="1"/>
          </p:cNvSpPr>
          <p:nvPr/>
        </p:nvSpPr>
        <p:spPr bwMode="auto">
          <a:xfrm>
            <a:off x="4067175" y="3141663"/>
            <a:ext cx="3671888" cy="430887"/>
          </a:xfrm>
          <a:prstGeom prst="rect">
            <a:avLst/>
          </a:prstGeom>
          <a:solidFill>
            <a:schemeClr val="accent3">
              <a:lumMod val="85000"/>
            </a:schemeClr>
          </a:solidFill>
          <a:ln w="9525">
            <a:solidFill>
              <a:schemeClr val="tx1">
                <a:lumMod val="75000"/>
                <a:lumOff val="25000"/>
              </a:schemeClr>
            </a:solidFill>
            <a:miter lim="800000"/>
            <a:headEnd/>
            <a:tailEn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200" b="1" dirty="0">
                <a:latin typeface="Calibri" panose="020F0502020204030204" pitchFamily="34" charset="0"/>
              </a:rPr>
              <a:t>INTEGRITÀ DOCUMENTO</a:t>
            </a:r>
          </a:p>
        </p:txBody>
      </p:sp>
      <p:sp>
        <p:nvSpPr>
          <p:cNvPr id="9" name="CasellaDiTesto 3"/>
          <p:cNvSpPr txBox="1">
            <a:spLocks noChangeArrowheads="1"/>
          </p:cNvSpPr>
          <p:nvPr/>
        </p:nvSpPr>
        <p:spPr bwMode="auto">
          <a:xfrm>
            <a:off x="4067175" y="4164806"/>
            <a:ext cx="3671888" cy="769441"/>
          </a:xfrm>
          <a:prstGeom prst="rect">
            <a:avLst/>
          </a:prstGeom>
          <a:solidFill>
            <a:schemeClr val="accent3">
              <a:lumMod val="85000"/>
            </a:schemeClr>
          </a:solidFill>
          <a:ln w="9525">
            <a:solidFill>
              <a:schemeClr val="tx1">
                <a:lumMod val="75000"/>
                <a:lumOff val="25000"/>
              </a:schemeClr>
            </a:solidFill>
            <a:miter lim="800000"/>
            <a:headEnd/>
            <a:tailEn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200" b="1" dirty="0">
                <a:latin typeface="Calibri" panose="020F0502020204030204" pitchFamily="34" charset="0"/>
              </a:rPr>
              <a:t>LEGGIBILITÀ E REPERIBILITÀ DI DOCUMENTI </a:t>
            </a:r>
          </a:p>
        </p:txBody>
      </p:sp>
      <p:sp>
        <p:nvSpPr>
          <p:cNvPr id="10" name="Parentesi graffa aperta 9"/>
          <p:cNvSpPr>
            <a:spLocks/>
          </p:cNvSpPr>
          <p:nvPr/>
        </p:nvSpPr>
        <p:spPr bwMode="auto">
          <a:xfrm>
            <a:off x="3492500" y="1979315"/>
            <a:ext cx="503238" cy="3248025"/>
          </a:xfrm>
          <a:prstGeom prst="leftBrace">
            <a:avLst>
              <a:gd name="adj1" fmla="val 8310"/>
              <a:gd name="adj2" fmla="val 50000"/>
            </a:avLst>
          </a:prstGeom>
          <a:noFill/>
          <a:ln w="9525" cap="flat" cmpd="sng">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x-none" altLang="x-none" sz="1800">
              <a:latin typeface="Calibri" charset="0"/>
            </a:endParaRPr>
          </a:p>
        </p:txBody>
      </p:sp>
      <p:sp>
        <p:nvSpPr>
          <p:cNvPr id="13" name="Rettangolo 12"/>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122 dispensa</a:t>
            </a:r>
          </a:p>
        </p:txBody>
      </p:sp>
    </p:spTree>
    <p:extLst>
      <p:ext uri="{BB962C8B-B14F-4D97-AF65-F5344CB8AC3E}">
        <p14:creationId xmlns:p14="http://schemas.microsoft.com/office/powerpoint/2010/main" val="13242844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itolo 1"/>
          <p:cNvSpPr>
            <a:spLocks noGrp="1"/>
          </p:cNvSpPr>
          <p:nvPr>
            <p:ph type="title"/>
          </p:nvPr>
        </p:nvSpPr>
        <p:spPr>
          <a:xfrm>
            <a:off x="0" y="1227138"/>
            <a:ext cx="9144000" cy="546100"/>
          </a:xfrm>
        </p:spPr>
        <p:txBody>
          <a:bodyPr/>
          <a:lstStyle/>
          <a:p>
            <a:r>
              <a:rPr lang="it-IT" altLang="it-IT" sz="3200" b="1" dirty="0">
                <a:latin typeface="Calibri" panose="020F0502020204030204" pitchFamily="34" charset="0"/>
              </a:rPr>
              <a:t>CONSERVAZIONE FATTURE ELETTRONICHE</a:t>
            </a:r>
          </a:p>
        </p:txBody>
      </p:sp>
      <p:sp>
        <p:nvSpPr>
          <p:cNvPr id="4" name="CasellaDiTesto 2"/>
          <p:cNvSpPr txBox="1">
            <a:spLocks noChangeArrowheads="1"/>
          </p:cNvSpPr>
          <p:nvPr/>
        </p:nvSpPr>
        <p:spPr bwMode="auto">
          <a:xfrm>
            <a:off x="555171" y="2154245"/>
            <a:ext cx="8033657" cy="461665"/>
          </a:xfrm>
          <a:prstGeom prst="rect">
            <a:avLst/>
          </a:prstGeom>
          <a:solidFill>
            <a:schemeClr val="bg1"/>
          </a:solidFill>
          <a:ln w="28575">
            <a:solidFill>
              <a:schemeClr val="tx1">
                <a:lumMod val="75000"/>
                <a:lumOff val="25000"/>
              </a:schemeClr>
            </a:solidFill>
            <a:miter lim="800000"/>
            <a:headEnd/>
            <a:tailEnd/>
          </a:ln>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b="1" dirty="0">
                <a:latin typeface="Calibri" panose="020F0502020204030204" pitchFamily="34" charset="0"/>
              </a:rPr>
              <a:t>TERMINE CONSERVAZIONE ELETTRONICA FATTURE</a:t>
            </a:r>
          </a:p>
        </p:txBody>
      </p:sp>
      <p:sp>
        <p:nvSpPr>
          <p:cNvPr id="5" name="Freccia in giù 6"/>
          <p:cNvSpPr/>
          <p:nvPr/>
        </p:nvSpPr>
        <p:spPr>
          <a:xfrm>
            <a:off x="4309330" y="2720752"/>
            <a:ext cx="540532" cy="396875"/>
          </a:xfrm>
          <a:prstGeom prst="down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x-none" altLang="x-none" sz="1800">
              <a:solidFill>
                <a:srgbClr val="FFFFFF"/>
              </a:solidFill>
              <a:latin typeface="Calibri" charset="0"/>
            </a:endParaRPr>
          </a:p>
        </p:txBody>
      </p:sp>
      <p:sp>
        <p:nvSpPr>
          <p:cNvPr id="6" name="CasellaDiTesto 2"/>
          <p:cNvSpPr txBox="1">
            <a:spLocks noChangeArrowheads="1"/>
          </p:cNvSpPr>
          <p:nvPr/>
        </p:nvSpPr>
        <p:spPr bwMode="auto">
          <a:xfrm>
            <a:off x="570366" y="3264357"/>
            <a:ext cx="8018461" cy="430887"/>
          </a:xfrm>
          <a:prstGeom prst="rect">
            <a:avLst/>
          </a:prstGeom>
          <a:solidFill>
            <a:schemeClr val="accent3">
              <a:lumMod val="85000"/>
            </a:schemeClr>
          </a:solidFill>
          <a:ln w="9525">
            <a:solidFill>
              <a:schemeClr val="tx1">
                <a:lumMod val="65000"/>
                <a:lumOff val="35000"/>
              </a:schemeClr>
            </a:solidFill>
            <a:miter lim="800000"/>
            <a:headEnd/>
            <a:tailEnd/>
          </a:ln>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200" b="1" dirty="0">
                <a:latin typeface="Calibri" panose="020F0502020204030204" pitchFamily="34" charset="0"/>
              </a:rPr>
              <a:t>ENTRO 3 MESI TERMINE DICHIARAZIONE REDDITI</a:t>
            </a:r>
          </a:p>
        </p:txBody>
      </p:sp>
      <p:sp>
        <p:nvSpPr>
          <p:cNvPr id="7" name="Freccia circolare a destra 6"/>
          <p:cNvSpPr/>
          <p:nvPr/>
        </p:nvSpPr>
        <p:spPr>
          <a:xfrm>
            <a:off x="2130198" y="4120698"/>
            <a:ext cx="810054" cy="1570193"/>
          </a:xfrm>
          <a:prstGeom prst="curved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x-none" altLang="x-none" sz="1800">
              <a:latin typeface="Calibri" charset="0"/>
            </a:endParaRPr>
          </a:p>
        </p:txBody>
      </p:sp>
      <p:sp>
        <p:nvSpPr>
          <p:cNvPr id="8" name="CasellaDiTesto 7"/>
          <p:cNvSpPr txBox="1"/>
          <p:nvPr/>
        </p:nvSpPr>
        <p:spPr>
          <a:xfrm>
            <a:off x="3322669" y="4062935"/>
            <a:ext cx="2498660" cy="430887"/>
          </a:xfrm>
          <a:prstGeom prst="rect">
            <a:avLst/>
          </a:prstGeom>
          <a:solidFill>
            <a:schemeClr val="bg1">
              <a:lumMod val="85000"/>
            </a:schemeClr>
          </a:solidFill>
          <a:ln>
            <a:solidFill>
              <a:schemeClr val="tx1"/>
            </a:solidFill>
          </a:ln>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200" b="1" dirty="0">
                <a:latin typeface="Calibri" panose="020F0502020204030204" pitchFamily="34" charset="0"/>
              </a:rPr>
              <a:t>30.09.20XX</a:t>
            </a:r>
          </a:p>
        </p:txBody>
      </p:sp>
      <p:sp>
        <p:nvSpPr>
          <p:cNvPr id="9" name="CasellaDiTesto 8"/>
          <p:cNvSpPr txBox="1"/>
          <p:nvPr/>
        </p:nvSpPr>
        <p:spPr>
          <a:xfrm>
            <a:off x="3346594" y="5229226"/>
            <a:ext cx="2498660" cy="430887"/>
          </a:xfrm>
          <a:prstGeom prst="rect">
            <a:avLst/>
          </a:prstGeom>
          <a:solidFill>
            <a:schemeClr val="bg1">
              <a:lumMod val="85000"/>
            </a:schemeClr>
          </a:solidFill>
          <a:ln>
            <a:solidFill>
              <a:schemeClr val="tx1"/>
            </a:solidFill>
          </a:ln>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200" b="1" dirty="0">
                <a:latin typeface="Calibri" panose="020F0502020204030204" pitchFamily="34" charset="0"/>
              </a:rPr>
              <a:t>30.12.20XX</a:t>
            </a:r>
          </a:p>
        </p:txBody>
      </p:sp>
      <p:sp>
        <p:nvSpPr>
          <p:cNvPr id="11" name="Freccia in giù 6"/>
          <p:cNvSpPr/>
          <p:nvPr/>
        </p:nvSpPr>
        <p:spPr>
          <a:xfrm>
            <a:off x="4301733" y="4660448"/>
            <a:ext cx="540532" cy="396875"/>
          </a:xfrm>
          <a:prstGeom prst="down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x-none" altLang="x-none" sz="1800">
              <a:solidFill>
                <a:srgbClr val="FFFFFF"/>
              </a:solidFill>
              <a:latin typeface="Calibri" charset="0"/>
            </a:endParaRPr>
          </a:p>
        </p:txBody>
      </p:sp>
      <p:sp>
        <p:nvSpPr>
          <p:cNvPr id="13" name="Rettangolo 12"/>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123 dispensa</a:t>
            </a:r>
          </a:p>
        </p:txBody>
      </p:sp>
      <p:sp>
        <p:nvSpPr>
          <p:cNvPr id="2" name="Rettangolo 1"/>
          <p:cNvSpPr/>
          <p:nvPr/>
        </p:nvSpPr>
        <p:spPr>
          <a:xfrm>
            <a:off x="7182810" y="4397220"/>
            <a:ext cx="487539" cy="923330"/>
          </a:xfrm>
          <a:prstGeom prst="rect">
            <a:avLst/>
          </a:prstGeom>
          <a:noFill/>
        </p:spPr>
        <p:txBody>
          <a:bodyPr wrap="square" lIns="91440" tIns="45720" rIns="91440" bIns="45720">
            <a:spAutoFit/>
          </a:bodyPr>
          <a:lstStyle/>
          <a:p>
            <a:pPr algn="ctr"/>
            <a:r>
              <a:rPr lang="it-IT" sz="5400" b="1" cap="none" spc="0" dirty="0">
                <a:ln w="22225">
                  <a:solidFill>
                    <a:schemeClr val="accent2"/>
                  </a:solidFill>
                  <a:prstDash val="solid"/>
                </a:ln>
                <a:solidFill>
                  <a:srgbClr val="FF0000"/>
                </a:solidFill>
                <a:effectLst/>
              </a:rPr>
              <a:t>?</a:t>
            </a:r>
          </a:p>
        </p:txBody>
      </p:sp>
    </p:spTree>
    <p:extLst>
      <p:ext uri="{BB962C8B-B14F-4D97-AF65-F5344CB8AC3E}">
        <p14:creationId xmlns:p14="http://schemas.microsoft.com/office/powerpoint/2010/main" val="10384994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asellaDiTesto 11"/>
          <p:cNvSpPr txBox="1">
            <a:spLocks noChangeArrowheads="1"/>
          </p:cNvSpPr>
          <p:nvPr/>
        </p:nvSpPr>
        <p:spPr bwMode="auto">
          <a:xfrm>
            <a:off x="2916294" y="2318094"/>
            <a:ext cx="3097212" cy="830263"/>
          </a:xfrm>
          <a:prstGeom prst="rect">
            <a:avLst/>
          </a:prstGeom>
          <a:solidFill>
            <a:schemeClr val="accent3">
              <a:lumMod val="65000"/>
            </a:schemeClr>
          </a:solidFill>
          <a:ln w="9525">
            <a:solidFill>
              <a:schemeClr val="tx1">
                <a:lumMod val="75000"/>
                <a:lumOff val="25000"/>
              </a:schemeClr>
            </a:solidFill>
            <a:miter lim="800000"/>
            <a:headEnd/>
            <a:tailEn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b="1" dirty="0">
                <a:latin typeface="Calibri" panose="020F0502020204030204" pitchFamily="34" charset="0"/>
              </a:rPr>
              <a:t>MODELLI </a:t>
            </a:r>
          </a:p>
          <a:p>
            <a:pPr algn="ctr"/>
            <a:r>
              <a:rPr lang="it-IT" altLang="x-none" b="1" dirty="0">
                <a:latin typeface="Calibri" panose="020F0502020204030204" pitchFamily="34" charset="0"/>
              </a:rPr>
              <a:t>ORGANIZZATIVI</a:t>
            </a:r>
          </a:p>
        </p:txBody>
      </p:sp>
      <p:sp>
        <p:nvSpPr>
          <p:cNvPr id="7" name="CasellaDiTesto 3"/>
          <p:cNvSpPr txBox="1">
            <a:spLocks noChangeArrowheads="1"/>
          </p:cNvSpPr>
          <p:nvPr/>
        </p:nvSpPr>
        <p:spPr bwMode="auto">
          <a:xfrm>
            <a:off x="578304" y="3880765"/>
            <a:ext cx="2788557" cy="769441"/>
          </a:xfrm>
          <a:prstGeom prst="rect">
            <a:avLst/>
          </a:prstGeom>
          <a:solidFill>
            <a:schemeClr val="accent6">
              <a:lumMod val="40000"/>
              <a:lumOff val="60000"/>
            </a:schemeClr>
          </a:solidFill>
          <a:ln w="9525">
            <a:solidFill>
              <a:schemeClr val="tx1">
                <a:lumMod val="75000"/>
                <a:lumOff val="25000"/>
              </a:schemeClr>
            </a:solidFill>
            <a:miter lim="800000"/>
            <a:headEnd/>
            <a:tailEnd/>
          </a:ln>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200" b="1" i="1" dirty="0">
                <a:latin typeface="Calibri" panose="020F0502020204030204" pitchFamily="34" charset="0"/>
              </a:rPr>
              <a:t>IN</a:t>
            </a:r>
          </a:p>
          <a:p>
            <a:pPr algn="ctr"/>
            <a:r>
              <a:rPr lang="it-IT" altLang="x-none" sz="2200" b="1" i="1" dirty="0">
                <a:latin typeface="Calibri" panose="020F0502020204030204" pitchFamily="34" charset="0"/>
              </a:rPr>
              <a:t>HOUSE</a:t>
            </a:r>
          </a:p>
        </p:txBody>
      </p:sp>
      <p:sp>
        <p:nvSpPr>
          <p:cNvPr id="8" name="Freccia tridirezionale 10"/>
          <p:cNvSpPr>
            <a:spLocks/>
          </p:cNvSpPr>
          <p:nvPr/>
        </p:nvSpPr>
        <p:spPr bwMode="auto">
          <a:xfrm>
            <a:off x="3715962" y="3282954"/>
            <a:ext cx="1497876" cy="1428073"/>
          </a:xfrm>
          <a:custGeom>
            <a:avLst/>
            <a:gdLst>
              <a:gd name="T0" fmla="*/ 0 w 1439863"/>
              <a:gd name="T1" fmla="*/ 810816 h 1081088"/>
              <a:gd name="T2" fmla="*/ 270272 w 1439863"/>
              <a:gd name="T3" fmla="*/ 540544 h 1081088"/>
              <a:gd name="T4" fmla="*/ 270272 w 1439863"/>
              <a:gd name="T5" fmla="*/ 675680 h 1081088"/>
              <a:gd name="T6" fmla="*/ 584796 w 1439863"/>
              <a:gd name="T7" fmla="*/ 675680 h 1081088"/>
              <a:gd name="T8" fmla="*/ 584796 w 1439863"/>
              <a:gd name="T9" fmla="*/ 270272 h 1081088"/>
              <a:gd name="T10" fmla="*/ 449660 w 1439863"/>
              <a:gd name="T11" fmla="*/ 270272 h 1081088"/>
              <a:gd name="T12" fmla="*/ 719932 w 1439863"/>
              <a:gd name="T13" fmla="*/ 0 h 1081088"/>
              <a:gd name="T14" fmla="*/ 990204 w 1439863"/>
              <a:gd name="T15" fmla="*/ 270272 h 1081088"/>
              <a:gd name="T16" fmla="*/ 855068 w 1439863"/>
              <a:gd name="T17" fmla="*/ 270272 h 1081088"/>
              <a:gd name="T18" fmla="*/ 855068 w 1439863"/>
              <a:gd name="T19" fmla="*/ 675680 h 1081088"/>
              <a:gd name="T20" fmla="*/ 1169591 w 1439863"/>
              <a:gd name="T21" fmla="*/ 675680 h 1081088"/>
              <a:gd name="T22" fmla="*/ 1169591 w 1439863"/>
              <a:gd name="T23" fmla="*/ 540544 h 1081088"/>
              <a:gd name="T24" fmla="*/ 1439863 w 1439863"/>
              <a:gd name="T25" fmla="*/ 810816 h 1081088"/>
              <a:gd name="T26" fmla="*/ 1169591 w 1439863"/>
              <a:gd name="T27" fmla="*/ 1081088 h 1081088"/>
              <a:gd name="T28" fmla="*/ 1169591 w 1439863"/>
              <a:gd name="T29" fmla="*/ 945952 h 1081088"/>
              <a:gd name="T30" fmla="*/ 270272 w 1439863"/>
              <a:gd name="T31" fmla="*/ 945952 h 1081088"/>
              <a:gd name="T32" fmla="*/ 270272 w 1439863"/>
              <a:gd name="T33" fmla="*/ 1081088 h 1081088"/>
              <a:gd name="T34" fmla="*/ 0 w 1439863"/>
              <a:gd name="T35" fmla="*/ 810816 h 10810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39863" h="1081088">
                <a:moveTo>
                  <a:pt x="0" y="810816"/>
                </a:moveTo>
                <a:lnTo>
                  <a:pt x="270272" y="540544"/>
                </a:lnTo>
                <a:lnTo>
                  <a:pt x="270272" y="675680"/>
                </a:lnTo>
                <a:lnTo>
                  <a:pt x="584796" y="675680"/>
                </a:lnTo>
                <a:lnTo>
                  <a:pt x="584796" y="270272"/>
                </a:lnTo>
                <a:lnTo>
                  <a:pt x="449660" y="270272"/>
                </a:lnTo>
                <a:lnTo>
                  <a:pt x="719932" y="0"/>
                </a:lnTo>
                <a:lnTo>
                  <a:pt x="990204" y="270272"/>
                </a:lnTo>
                <a:lnTo>
                  <a:pt x="855068" y="270272"/>
                </a:lnTo>
                <a:lnTo>
                  <a:pt x="855068" y="675680"/>
                </a:lnTo>
                <a:lnTo>
                  <a:pt x="1169591" y="675680"/>
                </a:lnTo>
                <a:lnTo>
                  <a:pt x="1169591" y="540544"/>
                </a:lnTo>
                <a:lnTo>
                  <a:pt x="1439863" y="810816"/>
                </a:lnTo>
                <a:lnTo>
                  <a:pt x="1169591" y="1081088"/>
                </a:lnTo>
                <a:lnTo>
                  <a:pt x="1169591" y="945952"/>
                </a:lnTo>
                <a:lnTo>
                  <a:pt x="270272" y="945952"/>
                </a:lnTo>
                <a:lnTo>
                  <a:pt x="270272" y="1081088"/>
                </a:lnTo>
                <a:lnTo>
                  <a:pt x="0" y="810816"/>
                </a:lnTo>
                <a:close/>
              </a:path>
            </a:pathLst>
          </a:custGeom>
          <a:solidFill>
            <a:srgbClr val="A6A6A6">
              <a:alpha val="99998"/>
            </a:srgbClr>
          </a:solidFill>
          <a:ln w="25400" cap="flat" cmpd="sng">
            <a:solidFill>
              <a:srgbClr val="7F7F7F"/>
            </a:solidFill>
            <a:prstDash val="solid"/>
            <a:round/>
            <a:headEnd type="none" w="med" len="med"/>
            <a:tailEnd type="none" w="med" len="med"/>
          </a:ln>
        </p:spPr>
        <p:txBody>
          <a:bodyPr anchor="ctr"/>
          <a:lstStyle/>
          <a:p>
            <a:endParaRPr lang="it-IT"/>
          </a:p>
        </p:txBody>
      </p:sp>
      <p:sp>
        <p:nvSpPr>
          <p:cNvPr id="10" name="Titolo 1"/>
          <p:cNvSpPr txBox="1">
            <a:spLocks/>
          </p:cNvSpPr>
          <p:nvPr/>
        </p:nvSpPr>
        <p:spPr bwMode="auto">
          <a:xfrm>
            <a:off x="152400" y="1232577"/>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a:latin typeface="Calibri" panose="020F0502020204030204" pitchFamily="34" charset="0"/>
              </a:rPr>
              <a:t>CONSERVAZIONE FATTURE ELETTRONICHE</a:t>
            </a:r>
          </a:p>
        </p:txBody>
      </p:sp>
      <p:sp>
        <p:nvSpPr>
          <p:cNvPr id="11" name="CasellaDiTesto 3"/>
          <p:cNvSpPr txBox="1">
            <a:spLocks noChangeArrowheads="1"/>
          </p:cNvSpPr>
          <p:nvPr/>
        </p:nvSpPr>
        <p:spPr bwMode="auto">
          <a:xfrm>
            <a:off x="5504927" y="3880765"/>
            <a:ext cx="2788557" cy="769441"/>
          </a:xfrm>
          <a:prstGeom prst="rect">
            <a:avLst/>
          </a:prstGeom>
          <a:solidFill>
            <a:schemeClr val="bg1"/>
          </a:solidFill>
          <a:ln w="9525">
            <a:solidFill>
              <a:schemeClr val="tx1">
                <a:lumMod val="75000"/>
                <a:lumOff val="25000"/>
              </a:schemeClr>
            </a:solidFill>
            <a:miter lim="800000"/>
            <a:headEnd/>
            <a:tailEnd/>
          </a:ln>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200" b="1" i="1" dirty="0">
                <a:latin typeface="Calibri" panose="020F0502020204030204" pitchFamily="34" charset="0"/>
              </a:rPr>
              <a:t>OUTSOURCING</a:t>
            </a:r>
          </a:p>
          <a:p>
            <a:pPr algn="ctr"/>
            <a:endParaRPr lang="it-IT" altLang="x-none" sz="2200" b="1" dirty="0">
              <a:latin typeface="Calibri" panose="020F0502020204030204" pitchFamily="34" charset="0"/>
            </a:endParaRPr>
          </a:p>
        </p:txBody>
      </p:sp>
      <p:sp>
        <p:nvSpPr>
          <p:cNvPr id="13" name="Rettangolo 12"/>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123 dispensa</a:t>
            </a:r>
          </a:p>
        </p:txBody>
      </p:sp>
    </p:spTree>
    <p:extLst>
      <p:ext uri="{BB962C8B-B14F-4D97-AF65-F5344CB8AC3E}">
        <p14:creationId xmlns:p14="http://schemas.microsoft.com/office/powerpoint/2010/main" val="5754557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asellaDiTesto 11"/>
          <p:cNvSpPr txBox="1">
            <a:spLocks noChangeArrowheads="1"/>
          </p:cNvSpPr>
          <p:nvPr/>
        </p:nvSpPr>
        <p:spPr bwMode="auto">
          <a:xfrm>
            <a:off x="144234" y="3458033"/>
            <a:ext cx="3097213" cy="461665"/>
          </a:xfrm>
          <a:prstGeom prst="rect">
            <a:avLst/>
          </a:prstGeom>
          <a:solidFill>
            <a:schemeClr val="bg1"/>
          </a:solidFill>
          <a:ln w="28575">
            <a:solidFill>
              <a:schemeClr val="tx1"/>
            </a:solidFill>
            <a:miter lim="800000"/>
            <a:headEnd/>
            <a:tailEn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b="1" dirty="0">
                <a:latin typeface="Calibri" panose="020F0502020204030204" pitchFamily="34" charset="0"/>
              </a:rPr>
              <a:t>SOGGETTI COINVOLTI</a:t>
            </a:r>
          </a:p>
        </p:txBody>
      </p:sp>
      <p:sp>
        <p:nvSpPr>
          <p:cNvPr id="7" name="CasellaDiTesto 3"/>
          <p:cNvSpPr txBox="1">
            <a:spLocks noChangeArrowheads="1"/>
          </p:cNvSpPr>
          <p:nvPr/>
        </p:nvSpPr>
        <p:spPr bwMode="auto">
          <a:xfrm>
            <a:off x="4067175" y="2065794"/>
            <a:ext cx="3671888" cy="769441"/>
          </a:xfrm>
          <a:prstGeom prst="rect">
            <a:avLst/>
          </a:prstGeom>
          <a:solidFill>
            <a:schemeClr val="bg1">
              <a:lumMod val="85000"/>
            </a:schemeClr>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200" b="1" dirty="0">
                <a:latin typeface="Calibri" panose="020F0502020204030204" pitchFamily="34" charset="0"/>
              </a:rPr>
              <a:t>PRODUTTORE</a:t>
            </a:r>
          </a:p>
          <a:p>
            <a:pPr algn="ctr"/>
            <a:endParaRPr lang="it-IT" altLang="x-none" sz="2200" b="1" dirty="0"/>
          </a:p>
        </p:txBody>
      </p:sp>
      <p:sp>
        <p:nvSpPr>
          <p:cNvPr id="8" name="CasellaDiTesto 7"/>
          <p:cNvSpPr txBox="1">
            <a:spLocks noChangeArrowheads="1"/>
          </p:cNvSpPr>
          <p:nvPr/>
        </p:nvSpPr>
        <p:spPr bwMode="auto">
          <a:xfrm>
            <a:off x="4067175" y="3272295"/>
            <a:ext cx="3671888" cy="769441"/>
          </a:xfrm>
          <a:prstGeom prst="rect">
            <a:avLst/>
          </a:prstGeom>
          <a:solidFill>
            <a:schemeClr val="bg1">
              <a:lumMod val="85000"/>
            </a:schemeClr>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200" b="1" dirty="0">
                <a:latin typeface="Calibri" panose="020F0502020204030204" pitchFamily="34" charset="0"/>
              </a:rPr>
              <a:t>UTENTE</a:t>
            </a:r>
          </a:p>
          <a:p>
            <a:pPr algn="ctr"/>
            <a:endParaRPr lang="it-IT" altLang="x-none" sz="2200" b="1" dirty="0"/>
          </a:p>
        </p:txBody>
      </p:sp>
      <p:sp>
        <p:nvSpPr>
          <p:cNvPr id="9" name="CasellaDiTesto 3"/>
          <p:cNvSpPr txBox="1">
            <a:spLocks noChangeArrowheads="1"/>
          </p:cNvSpPr>
          <p:nvPr/>
        </p:nvSpPr>
        <p:spPr bwMode="auto">
          <a:xfrm>
            <a:off x="4067175" y="4478796"/>
            <a:ext cx="3671888" cy="769441"/>
          </a:xfrm>
          <a:prstGeom prst="rect">
            <a:avLst/>
          </a:prstGeom>
          <a:solidFill>
            <a:schemeClr val="bg1">
              <a:lumMod val="85000"/>
            </a:schemeClr>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200" b="1" dirty="0">
                <a:latin typeface="Calibri" panose="020F0502020204030204" pitchFamily="34" charset="0"/>
              </a:rPr>
              <a:t>RESPONSABILE DELLA CONSERVAZIONE</a:t>
            </a:r>
          </a:p>
        </p:txBody>
      </p:sp>
      <p:sp>
        <p:nvSpPr>
          <p:cNvPr id="10" name="Parentesi graffa aperta 9"/>
          <p:cNvSpPr>
            <a:spLocks/>
          </p:cNvSpPr>
          <p:nvPr/>
        </p:nvSpPr>
        <p:spPr bwMode="auto">
          <a:xfrm>
            <a:off x="3492500" y="1972661"/>
            <a:ext cx="503238" cy="3614740"/>
          </a:xfrm>
          <a:prstGeom prst="leftBrace">
            <a:avLst>
              <a:gd name="adj1" fmla="val 8300"/>
              <a:gd name="adj2" fmla="val 50000"/>
            </a:avLst>
          </a:prstGeom>
          <a:noFill/>
          <a:ln w="9525" cap="flat" cmpd="sng">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x-none" altLang="x-none" sz="1800">
              <a:latin typeface="Calibri" charset="0"/>
            </a:endParaRPr>
          </a:p>
        </p:txBody>
      </p:sp>
      <p:sp>
        <p:nvSpPr>
          <p:cNvPr id="11" name="Titolo 1"/>
          <p:cNvSpPr txBox="1">
            <a:spLocks/>
          </p:cNvSpPr>
          <p:nvPr/>
        </p:nvSpPr>
        <p:spPr bwMode="auto">
          <a:xfrm>
            <a:off x="152400" y="1232577"/>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a:latin typeface="Calibri" panose="020F0502020204030204" pitchFamily="34" charset="0"/>
              </a:rPr>
              <a:t>CONSERVAZIONE FATTURE ELETTRONICHE</a:t>
            </a:r>
          </a:p>
        </p:txBody>
      </p:sp>
      <p:sp>
        <p:nvSpPr>
          <p:cNvPr id="14" name="Rettangolo 13"/>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124 dispensa</a:t>
            </a:r>
          </a:p>
        </p:txBody>
      </p:sp>
    </p:spTree>
    <p:extLst>
      <p:ext uri="{BB962C8B-B14F-4D97-AF65-F5344CB8AC3E}">
        <p14:creationId xmlns:p14="http://schemas.microsoft.com/office/powerpoint/2010/main" val="8708223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olo 1"/>
          <p:cNvSpPr txBox="1">
            <a:spLocks/>
          </p:cNvSpPr>
          <p:nvPr/>
        </p:nvSpPr>
        <p:spPr bwMode="auto">
          <a:xfrm>
            <a:off x="5439" y="1232577"/>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a:latin typeface="Calibri" panose="020F0502020204030204" pitchFamily="34" charset="0"/>
              </a:rPr>
              <a:t>CONSERVAZIONE FATTURE ELETTRONICHE</a:t>
            </a:r>
          </a:p>
        </p:txBody>
      </p:sp>
      <p:sp>
        <p:nvSpPr>
          <p:cNvPr id="6" name="Rettangolo arrotondato 5"/>
          <p:cNvSpPr>
            <a:spLocks noChangeArrowheads="1"/>
          </p:cNvSpPr>
          <p:nvPr/>
        </p:nvSpPr>
        <p:spPr bwMode="auto">
          <a:xfrm>
            <a:off x="1744132" y="2102756"/>
            <a:ext cx="6283855" cy="1238321"/>
          </a:xfrm>
          <a:prstGeom prst="roundRect">
            <a:avLst>
              <a:gd name="adj" fmla="val 29287"/>
            </a:avLst>
          </a:prstGeom>
          <a:solidFill>
            <a:schemeClr val="accent3">
              <a:lumMod val="85000"/>
            </a:schemeClr>
          </a:solidFill>
          <a:ln w="25400" cap="flat" cmpd="sng">
            <a:solidFill>
              <a:srgbClr val="404040"/>
            </a:solidFill>
            <a:round/>
            <a:headEnd type="none" w="med" len="med"/>
            <a:tailEnd type="none" w="med" len="med"/>
          </a:ln>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b="1" dirty="0">
                <a:latin typeface="Calibri" panose="020F0502020204030204" pitchFamily="34" charset="0"/>
              </a:rPr>
              <a:t>IL RESPONSABILE DELLA CONSERVAZIONE</a:t>
            </a:r>
          </a:p>
        </p:txBody>
      </p:sp>
      <p:sp>
        <p:nvSpPr>
          <p:cNvPr id="7" name="Freccia circolare a destra 6"/>
          <p:cNvSpPr/>
          <p:nvPr/>
        </p:nvSpPr>
        <p:spPr>
          <a:xfrm>
            <a:off x="195943" y="2661558"/>
            <a:ext cx="1070655" cy="2484438"/>
          </a:xfrm>
          <a:prstGeom prst="curved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x-none" altLang="x-none" sz="1800">
              <a:latin typeface="Calibri" charset="0"/>
            </a:endParaRPr>
          </a:p>
        </p:txBody>
      </p:sp>
      <p:sp>
        <p:nvSpPr>
          <p:cNvPr id="8" name="CasellaDiTesto 2"/>
          <p:cNvSpPr txBox="1">
            <a:spLocks noChangeArrowheads="1"/>
          </p:cNvSpPr>
          <p:nvPr/>
        </p:nvSpPr>
        <p:spPr bwMode="auto">
          <a:xfrm>
            <a:off x="2700338" y="3939947"/>
            <a:ext cx="5327650" cy="430887"/>
          </a:xfrm>
          <a:prstGeom prst="rect">
            <a:avLst/>
          </a:prstGeom>
          <a:solidFill>
            <a:schemeClr val="bg1">
              <a:lumMod val="75000"/>
            </a:schemeClr>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200" b="1" dirty="0">
                <a:latin typeface="Calibri" panose="020F0502020204030204" pitchFamily="34" charset="0"/>
              </a:rPr>
              <a:t>ART. 7 D.P.C.M 03.12.2013</a:t>
            </a:r>
          </a:p>
        </p:txBody>
      </p:sp>
      <p:sp>
        <p:nvSpPr>
          <p:cNvPr id="9" name="Parentesi graffa aperta 8"/>
          <p:cNvSpPr/>
          <p:nvPr/>
        </p:nvSpPr>
        <p:spPr>
          <a:xfrm>
            <a:off x="2220686" y="3939947"/>
            <a:ext cx="342900" cy="177981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x-none" altLang="x-none" sz="1800">
              <a:latin typeface="Calibri" charset="0"/>
            </a:endParaRPr>
          </a:p>
        </p:txBody>
      </p:sp>
      <p:sp>
        <p:nvSpPr>
          <p:cNvPr id="10" name="CasellaDiTesto 2"/>
          <p:cNvSpPr txBox="1">
            <a:spLocks noChangeArrowheads="1"/>
          </p:cNvSpPr>
          <p:nvPr/>
        </p:nvSpPr>
        <p:spPr bwMode="auto">
          <a:xfrm>
            <a:off x="2700338" y="4603974"/>
            <a:ext cx="5327650" cy="430887"/>
          </a:xfrm>
          <a:prstGeom prst="rect">
            <a:avLst/>
          </a:prstGeom>
          <a:solidFill>
            <a:schemeClr val="bg1">
              <a:lumMod val="75000"/>
            </a:schemeClr>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200" b="1" dirty="0">
                <a:latin typeface="Calibri" panose="020F0502020204030204" pitchFamily="34" charset="0"/>
              </a:rPr>
              <a:t>FUNZIONI E RESPONSABILITÀ</a:t>
            </a:r>
          </a:p>
        </p:txBody>
      </p:sp>
      <p:sp>
        <p:nvSpPr>
          <p:cNvPr id="11" name="CasellaDiTesto 2"/>
          <p:cNvSpPr txBox="1">
            <a:spLocks noChangeArrowheads="1"/>
          </p:cNvSpPr>
          <p:nvPr/>
        </p:nvSpPr>
        <p:spPr bwMode="auto">
          <a:xfrm>
            <a:off x="2700338" y="5259386"/>
            <a:ext cx="5327650" cy="430887"/>
          </a:xfrm>
          <a:prstGeom prst="rect">
            <a:avLst/>
          </a:prstGeom>
          <a:solidFill>
            <a:schemeClr val="bg1">
              <a:lumMod val="75000"/>
            </a:schemeClr>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200" b="1" dirty="0">
                <a:latin typeface="Calibri" panose="020F0502020204030204" pitchFamily="34" charset="0"/>
              </a:rPr>
              <a:t>DELEGA</a:t>
            </a:r>
          </a:p>
        </p:txBody>
      </p:sp>
      <p:sp>
        <p:nvSpPr>
          <p:cNvPr id="14" name="Rettangolo 13"/>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124 dispensa</a:t>
            </a:r>
          </a:p>
        </p:txBody>
      </p:sp>
    </p:spTree>
    <p:extLst>
      <p:ext uri="{BB962C8B-B14F-4D97-AF65-F5344CB8AC3E}">
        <p14:creationId xmlns:p14="http://schemas.microsoft.com/office/powerpoint/2010/main" val="448893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350989" y="1686008"/>
            <a:ext cx="8631898" cy="4115872"/>
          </a:xfrm>
          <a:prstGeom prst="rect">
            <a:avLst/>
          </a:prstGeom>
          <a:solidFill>
            <a:srgbClr val="094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dirty="0"/>
          </a:p>
        </p:txBody>
      </p:sp>
      <p:sp>
        <p:nvSpPr>
          <p:cNvPr id="7" name="Rectangle 10"/>
          <p:cNvSpPr/>
          <p:nvPr/>
        </p:nvSpPr>
        <p:spPr>
          <a:xfrm>
            <a:off x="391532" y="3592662"/>
            <a:ext cx="5360136" cy="597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cxnSp>
        <p:nvCxnSpPr>
          <p:cNvPr id="9" name="Straight Connector 12"/>
          <p:cNvCxnSpPr/>
          <p:nvPr/>
        </p:nvCxnSpPr>
        <p:spPr>
          <a:xfrm>
            <a:off x="371260" y="2107908"/>
            <a:ext cx="0" cy="3701044"/>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13"/>
          <p:cNvCxnSpPr/>
          <p:nvPr/>
        </p:nvCxnSpPr>
        <p:spPr>
          <a:xfrm>
            <a:off x="5564257" y="2107908"/>
            <a:ext cx="0" cy="3701044"/>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4"/>
          <p:cNvCxnSpPr/>
          <p:nvPr/>
        </p:nvCxnSpPr>
        <p:spPr>
          <a:xfrm>
            <a:off x="2098247" y="2100836"/>
            <a:ext cx="0" cy="3701044"/>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5"/>
          <p:cNvCxnSpPr/>
          <p:nvPr/>
        </p:nvCxnSpPr>
        <p:spPr>
          <a:xfrm>
            <a:off x="3832307" y="2145166"/>
            <a:ext cx="0" cy="3022369"/>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26"/>
          <p:cNvSpPr txBox="1"/>
          <p:nvPr/>
        </p:nvSpPr>
        <p:spPr>
          <a:xfrm>
            <a:off x="320655" y="3076817"/>
            <a:ext cx="501699" cy="600293"/>
          </a:xfrm>
          <a:prstGeom prst="rect">
            <a:avLst/>
          </a:prstGeom>
          <a:noFill/>
        </p:spPr>
        <p:txBody>
          <a:bodyPr wrap="square" rtlCol="0">
            <a:spAutoFit/>
          </a:bodyPr>
          <a:lstStyle/>
          <a:p>
            <a:pPr algn="ctr"/>
            <a:r>
              <a:rPr lang="en-US" sz="3301" dirty="0">
                <a:solidFill>
                  <a:schemeClr val="bg1"/>
                </a:solidFill>
                <a:latin typeface="Oswald Regular" panose="02000503000000000000" pitchFamily="2" charset="0"/>
                <a:ea typeface="DIN Condensed" charset="0"/>
                <a:cs typeface="DIN Condensed" charset="0"/>
              </a:rPr>
              <a:t>1</a:t>
            </a:r>
          </a:p>
        </p:txBody>
      </p:sp>
      <p:grpSp>
        <p:nvGrpSpPr>
          <p:cNvPr id="14" name="Group 38"/>
          <p:cNvGrpSpPr/>
          <p:nvPr/>
        </p:nvGrpSpPr>
        <p:grpSpPr>
          <a:xfrm>
            <a:off x="615260" y="2209049"/>
            <a:ext cx="4901888" cy="2706103"/>
            <a:chOff x="684814" y="1676892"/>
            <a:chExt cx="6534149" cy="3607198"/>
          </a:xfrm>
        </p:grpSpPr>
        <p:sp>
          <p:nvSpPr>
            <p:cNvPr id="15" name="TextBox 27"/>
            <p:cNvSpPr txBox="1"/>
            <p:nvPr/>
          </p:nvSpPr>
          <p:spPr>
            <a:xfrm>
              <a:off x="684814" y="1676892"/>
              <a:ext cx="1930049" cy="1107708"/>
            </a:xfrm>
            <a:prstGeom prst="rect">
              <a:avLst/>
            </a:prstGeom>
            <a:noFill/>
          </p:spPr>
          <p:txBody>
            <a:bodyPr wrap="square" rtlCol="0">
              <a:spAutoFit/>
            </a:bodyPr>
            <a:lstStyle/>
            <a:p>
              <a:pPr lvl="0" algn="r"/>
              <a:r>
                <a:rPr lang="it-IT" sz="1200" dirty="0">
                  <a:solidFill>
                    <a:schemeClr val="bg1"/>
                  </a:solidFill>
                  <a:latin typeface="+mj-lt"/>
                </a:rPr>
                <a:t>L’AGENDA DIGITALE EUROPEA</a:t>
              </a:r>
            </a:p>
            <a:p>
              <a:pPr algn="r"/>
              <a:endParaRPr lang="en-US" sz="1200" dirty="0">
                <a:solidFill>
                  <a:schemeClr val="bg1"/>
                </a:solidFill>
                <a:latin typeface="+mj-lt"/>
                <a:ea typeface="DIN Condensed" charset="0"/>
                <a:cs typeface="DIN Condensed" charset="0"/>
              </a:endParaRPr>
            </a:p>
          </p:txBody>
        </p:sp>
        <p:sp>
          <p:nvSpPr>
            <p:cNvPr id="16" name="TextBox 28"/>
            <p:cNvSpPr txBox="1"/>
            <p:nvPr/>
          </p:nvSpPr>
          <p:spPr>
            <a:xfrm>
              <a:off x="2940111" y="1676892"/>
              <a:ext cx="1976803" cy="1600022"/>
            </a:xfrm>
            <a:prstGeom prst="rect">
              <a:avLst/>
            </a:prstGeom>
            <a:noFill/>
          </p:spPr>
          <p:txBody>
            <a:bodyPr wrap="square" rtlCol="0">
              <a:spAutoFit/>
            </a:bodyPr>
            <a:lstStyle/>
            <a:p>
              <a:pPr lvl="0" algn="r"/>
              <a:r>
                <a:rPr lang="it-IT" sz="1200" dirty="0">
                  <a:solidFill>
                    <a:schemeClr val="bg1"/>
                  </a:solidFill>
                  <a:latin typeface="+mj-lt"/>
                </a:rPr>
                <a:t>L’ OBBLIGO DELLA F.E. PA dal 6/06/2014 pienamente da 31/03/2015</a:t>
              </a:r>
            </a:p>
            <a:p>
              <a:pPr algn="r"/>
              <a:endParaRPr lang="en-US" sz="1200" dirty="0">
                <a:solidFill>
                  <a:schemeClr val="bg1"/>
                </a:solidFill>
                <a:latin typeface="+mj-lt"/>
                <a:ea typeface="DIN Condensed" charset="0"/>
                <a:cs typeface="DIN Condensed" charset="0"/>
              </a:endParaRPr>
            </a:p>
          </p:txBody>
        </p:sp>
        <p:sp>
          <p:nvSpPr>
            <p:cNvPr id="17" name="TextBox 29"/>
            <p:cNvSpPr txBox="1"/>
            <p:nvPr/>
          </p:nvSpPr>
          <p:spPr>
            <a:xfrm>
              <a:off x="5285095" y="1676892"/>
              <a:ext cx="1933868" cy="861550"/>
            </a:xfrm>
            <a:prstGeom prst="rect">
              <a:avLst/>
            </a:prstGeom>
            <a:noFill/>
          </p:spPr>
          <p:txBody>
            <a:bodyPr wrap="square" rtlCol="0">
              <a:spAutoFit/>
            </a:bodyPr>
            <a:lstStyle/>
            <a:p>
              <a:pPr algn="r"/>
              <a:r>
                <a:rPr lang="en-US" sz="1200" dirty="0">
                  <a:solidFill>
                    <a:schemeClr val="bg1"/>
                  </a:solidFill>
                  <a:latin typeface="+mj-lt"/>
                  <a:ea typeface="DIN Condensed" charset="0"/>
                  <a:cs typeface="DIN Condensed" charset="0"/>
                </a:rPr>
                <a:t>IL DECRETO MINISTERIALE del 17/06/2014</a:t>
              </a:r>
            </a:p>
          </p:txBody>
        </p:sp>
        <p:sp>
          <p:nvSpPr>
            <p:cNvPr id="18" name="TextBox 30"/>
            <p:cNvSpPr txBox="1"/>
            <p:nvPr/>
          </p:nvSpPr>
          <p:spPr>
            <a:xfrm>
              <a:off x="684814" y="3684068"/>
              <a:ext cx="1918236" cy="1600022"/>
            </a:xfrm>
            <a:prstGeom prst="rect">
              <a:avLst/>
            </a:prstGeom>
            <a:noFill/>
          </p:spPr>
          <p:txBody>
            <a:bodyPr wrap="square" rtlCol="0">
              <a:spAutoFit/>
            </a:bodyPr>
            <a:lstStyle/>
            <a:p>
              <a:pPr algn="r"/>
              <a:r>
                <a:rPr lang="it-IT" sz="1200" dirty="0">
                  <a:solidFill>
                    <a:schemeClr val="bg1"/>
                  </a:solidFill>
                  <a:latin typeface="+mj-lt"/>
                  <a:ea typeface="DIN Condensed" charset="0"/>
                  <a:cs typeface="DIN Condensed" charset="0"/>
                </a:rPr>
                <a:t>La CIRCOLARE 18/E 2014 dell’AGENZIA delle ENTRATE </a:t>
              </a:r>
            </a:p>
            <a:p>
              <a:pPr algn="r"/>
              <a:r>
                <a:rPr lang="it-IT" sz="1200" dirty="0">
                  <a:solidFill>
                    <a:schemeClr val="bg1"/>
                  </a:solidFill>
                  <a:latin typeface="+mj-lt"/>
                  <a:ea typeface="DIN Condensed" charset="0"/>
                  <a:cs typeface="DIN Condensed" charset="0"/>
                </a:rPr>
                <a:t>I tre requisiti della F.E. </a:t>
              </a:r>
            </a:p>
          </p:txBody>
        </p:sp>
      </p:grpSp>
      <p:sp>
        <p:nvSpPr>
          <p:cNvPr id="19" name="TextBox 33"/>
          <p:cNvSpPr txBox="1"/>
          <p:nvPr/>
        </p:nvSpPr>
        <p:spPr>
          <a:xfrm>
            <a:off x="2140394" y="3711979"/>
            <a:ext cx="1687811" cy="1200329"/>
          </a:xfrm>
          <a:prstGeom prst="rect">
            <a:avLst/>
          </a:prstGeom>
          <a:noFill/>
        </p:spPr>
        <p:txBody>
          <a:bodyPr wrap="square" rtlCol="0">
            <a:spAutoFit/>
          </a:bodyPr>
          <a:lstStyle/>
          <a:p>
            <a:pPr algn="r"/>
            <a:r>
              <a:rPr lang="it-IT" sz="1200" dirty="0">
                <a:solidFill>
                  <a:schemeClr val="bg1"/>
                </a:solidFill>
                <a:latin typeface="+mj-lt"/>
                <a:ea typeface="DIN Condensed" charset="0"/>
                <a:cs typeface="DIN Condensed" charset="0"/>
              </a:rPr>
              <a:t>Il D.LGS. 127/2015 </a:t>
            </a:r>
          </a:p>
          <a:p>
            <a:pPr algn="r"/>
            <a:r>
              <a:rPr lang="it-IT" sz="1200" dirty="0">
                <a:solidFill>
                  <a:schemeClr val="bg1"/>
                </a:solidFill>
                <a:latin typeface="+mj-lt"/>
                <a:ea typeface="DIN Condensed" charset="0"/>
                <a:cs typeface="DIN Condensed" charset="0"/>
              </a:rPr>
              <a:t>elenchi fatture attive-passive.</a:t>
            </a:r>
          </a:p>
          <a:p>
            <a:pPr algn="r"/>
            <a:r>
              <a:rPr lang="it-IT" sz="1200" dirty="0">
                <a:solidFill>
                  <a:schemeClr val="bg1"/>
                </a:solidFill>
                <a:latin typeface="+mj-lt"/>
                <a:ea typeface="DIN Condensed" charset="0"/>
                <a:cs typeface="DIN Condensed" charset="0"/>
              </a:rPr>
              <a:t>Opzione FeB2B</a:t>
            </a:r>
          </a:p>
          <a:p>
            <a:pPr algn="r"/>
            <a:r>
              <a:rPr lang="it-IT" sz="1200" dirty="0">
                <a:solidFill>
                  <a:schemeClr val="bg1"/>
                </a:solidFill>
                <a:latin typeface="+mj-lt"/>
                <a:ea typeface="DIN Condensed" charset="0"/>
                <a:cs typeface="DIN Condensed" charset="0"/>
              </a:rPr>
              <a:t>INCENTIVI FISCALI</a:t>
            </a:r>
          </a:p>
          <a:p>
            <a:pPr algn="r"/>
            <a:endParaRPr lang="it-IT" sz="1200" dirty="0">
              <a:solidFill>
                <a:schemeClr val="bg1"/>
              </a:solidFill>
              <a:latin typeface="+mj-lt"/>
              <a:ea typeface="DIN Condensed" charset="0"/>
              <a:cs typeface="DIN Condensed" charset="0"/>
            </a:endParaRPr>
          </a:p>
        </p:txBody>
      </p:sp>
      <p:sp>
        <p:nvSpPr>
          <p:cNvPr id="20" name="TextBox 26"/>
          <p:cNvSpPr txBox="1"/>
          <p:nvPr/>
        </p:nvSpPr>
        <p:spPr>
          <a:xfrm>
            <a:off x="2040019" y="3083888"/>
            <a:ext cx="501699" cy="600293"/>
          </a:xfrm>
          <a:prstGeom prst="rect">
            <a:avLst/>
          </a:prstGeom>
          <a:noFill/>
        </p:spPr>
        <p:txBody>
          <a:bodyPr wrap="square" rtlCol="0">
            <a:spAutoFit/>
          </a:bodyPr>
          <a:lstStyle/>
          <a:p>
            <a:pPr algn="ctr"/>
            <a:r>
              <a:rPr lang="en-US" sz="3301" dirty="0">
                <a:solidFill>
                  <a:schemeClr val="bg1"/>
                </a:solidFill>
                <a:latin typeface="Oswald Regular" panose="02000503000000000000" pitchFamily="2" charset="0"/>
                <a:ea typeface="DIN Condensed" charset="0"/>
                <a:cs typeface="DIN Condensed" charset="0"/>
              </a:rPr>
              <a:t>2</a:t>
            </a:r>
          </a:p>
        </p:txBody>
      </p:sp>
      <p:sp>
        <p:nvSpPr>
          <p:cNvPr id="21" name="TextBox 26"/>
          <p:cNvSpPr txBox="1"/>
          <p:nvPr/>
        </p:nvSpPr>
        <p:spPr>
          <a:xfrm>
            <a:off x="3756709" y="3071573"/>
            <a:ext cx="501699" cy="600293"/>
          </a:xfrm>
          <a:prstGeom prst="rect">
            <a:avLst/>
          </a:prstGeom>
          <a:noFill/>
        </p:spPr>
        <p:txBody>
          <a:bodyPr wrap="square" rtlCol="0">
            <a:spAutoFit/>
          </a:bodyPr>
          <a:lstStyle/>
          <a:p>
            <a:pPr algn="ctr"/>
            <a:r>
              <a:rPr lang="en-US" sz="3301" dirty="0">
                <a:solidFill>
                  <a:schemeClr val="bg1"/>
                </a:solidFill>
                <a:latin typeface="Oswald Regular" panose="02000503000000000000" pitchFamily="2" charset="0"/>
                <a:ea typeface="DIN Condensed" charset="0"/>
                <a:cs typeface="DIN Condensed" charset="0"/>
              </a:rPr>
              <a:t>3</a:t>
            </a:r>
          </a:p>
        </p:txBody>
      </p:sp>
      <p:sp>
        <p:nvSpPr>
          <p:cNvPr id="22" name="TextBox 26"/>
          <p:cNvSpPr txBox="1"/>
          <p:nvPr/>
        </p:nvSpPr>
        <p:spPr>
          <a:xfrm>
            <a:off x="2046191" y="4668102"/>
            <a:ext cx="501699" cy="600293"/>
          </a:xfrm>
          <a:prstGeom prst="rect">
            <a:avLst/>
          </a:prstGeom>
          <a:noFill/>
        </p:spPr>
        <p:txBody>
          <a:bodyPr wrap="square" rtlCol="0">
            <a:spAutoFit/>
          </a:bodyPr>
          <a:lstStyle/>
          <a:p>
            <a:pPr algn="ctr"/>
            <a:r>
              <a:rPr lang="en-US" sz="3301" dirty="0">
                <a:solidFill>
                  <a:schemeClr val="bg1"/>
                </a:solidFill>
                <a:latin typeface="Oswald Regular" panose="02000503000000000000" pitchFamily="2" charset="0"/>
                <a:ea typeface="DIN Condensed" charset="0"/>
                <a:cs typeface="DIN Condensed" charset="0"/>
              </a:rPr>
              <a:t>5</a:t>
            </a:r>
          </a:p>
        </p:txBody>
      </p:sp>
      <p:sp>
        <p:nvSpPr>
          <p:cNvPr id="23" name="TextBox 26"/>
          <p:cNvSpPr txBox="1"/>
          <p:nvPr/>
        </p:nvSpPr>
        <p:spPr>
          <a:xfrm>
            <a:off x="3767514" y="4653732"/>
            <a:ext cx="501699" cy="600293"/>
          </a:xfrm>
          <a:prstGeom prst="rect">
            <a:avLst/>
          </a:prstGeom>
          <a:noFill/>
        </p:spPr>
        <p:txBody>
          <a:bodyPr wrap="square" rtlCol="0">
            <a:spAutoFit/>
          </a:bodyPr>
          <a:lstStyle/>
          <a:p>
            <a:pPr algn="ctr"/>
            <a:r>
              <a:rPr lang="en-US" sz="3301" dirty="0">
                <a:solidFill>
                  <a:schemeClr val="bg1"/>
                </a:solidFill>
                <a:latin typeface="Oswald Regular" panose="02000503000000000000" pitchFamily="2" charset="0"/>
                <a:ea typeface="DIN Condensed" charset="0"/>
                <a:cs typeface="DIN Condensed" charset="0"/>
              </a:rPr>
              <a:t>6</a:t>
            </a:r>
          </a:p>
        </p:txBody>
      </p:sp>
      <p:sp>
        <p:nvSpPr>
          <p:cNvPr id="24" name="Rectangle 10"/>
          <p:cNvSpPr/>
          <p:nvPr/>
        </p:nvSpPr>
        <p:spPr>
          <a:xfrm rot="5400000">
            <a:off x="4644939" y="3578750"/>
            <a:ext cx="2273222" cy="65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25" name="TextBox 33"/>
          <p:cNvSpPr txBox="1"/>
          <p:nvPr/>
        </p:nvSpPr>
        <p:spPr>
          <a:xfrm>
            <a:off x="4066368" y="3705166"/>
            <a:ext cx="1464435" cy="646331"/>
          </a:xfrm>
          <a:prstGeom prst="rect">
            <a:avLst/>
          </a:prstGeom>
          <a:noFill/>
        </p:spPr>
        <p:txBody>
          <a:bodyPr wrap="square" rtlCol="0">
            <a:spAutoFit/>
          </a:bodyPr>
          <a:lstStyle/>
          <a:p>
            <a:pPr algn="r"/>
            <a:r>
              <a:rPr lang="it-IT" sz="1200" dirty="0">
                <a:solidFill>
                  <a:schemeClr val="bg1"/>
                </a:solidFill>
                <a:latin typeface="+mj-lt"/>
                <a:ea typeface="DIN Condensed" charset="0"/>
                <a:cs typeface="DIN Condensed" charset="0"/>
              </a:rPr>
              <a:t>Il D.L. 193/2016</a:t>
            </a:r>
          </a:p>
          <a:p>
            <a:pPr algn="r"/>
            <a:r>
              <a:rPr lang="it-IT" sz="1200" dirty="0">
                <a:solidFill>
                  <a:schemeClr val="bg1"/>
                </a:solidFill>
                <a:latin typeface="+mj-lt"/>
                <a:ea typeface="DIN Condensed" charset="0"/>
                <a:cs typeface="DIN Condensed" charset="0"/>
              </a:rPr>
              <a:t>elenchi fatture attive-passive</a:t>
            </a:r>
          </a:p>
        </p:txBody>
      </p:sp>
      <p:cxnSp>
        <p:nvCxnSpPr>
          <p:cNvPr id="26" name="Straight Connector 13"/>
          <p:cNvCxnSpPr/>
          <p:nvPr/>
        </p:nvCxnSpPr>
        <p:spPr>
          <a:xfrm flipH="1">
            <a:off x="2108875" y="5167536"/>
            <a:ext cx="3455382"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7" name="Title 2"/>
          <p:cNvSpPr>
            <a:spLocks noGrp="1"/>
          </p:cNvSpPr>
          <p:nvPr>
            <p:ph type="title"/>
          </p:nvPr>
        </p:nvSpPr>
        <p:spPr>
          <a:xfrm>
            <a:off x="143608" y="958184"/>
            <a:ext cx="8229600" cy="937265"/>
          </a:xfrm>
        </p:spPr>
        <p:txBody>
          <a:bodyPr/>
          <a:lstStyle/>
          <a:p>
            <a:r>
              <a:rPr lang="it-IT" dirty="0"/>
              <a:t>Il contesto normativo in Italia</a:t>
            </a:r>
            <a:endParaRPr lang="en-US" dirty="0"/>
          </a:p>
        </p:txBody>
      </p:sp>
      <p:sp>
        <p:nvSpPr>
          <p:cNvPr id="28" name="TextBox 39"/>
          <p:cNvSpPr txBox="1"/>
          <p:nvPr/>
        </p:nvSpPr>
        <p:spPr>
          <a:xfrm>
            <a:off x="5902846" y="2752492"/>
            <a:ext cx="2899357" cy="2169825"/>
          </a:xfrm>
          <a:prstGeom prst="rect">
            <a:avLst/>
          </a:prstGeom>
          <a:noFill/>
        </p:spPr>
        <p:txBody>
          <a:bodyPr wrap="square" lIns="0" rIns="0" rtlCol="0">
            <a:spAutoFit/>
          </a:bodyPr>
          <a:lstStyle/>
          <a:p>
            <a:pPr>
              <a:buClr>
                <a:schemeClr val="accent2"/>
              </a:buClr>
            </a:pPr>
            <a:r>
              <a:rPr lang="it-IT" sz="1500" dirty="0">
                <a:solidFill>
                  <a:srgbClr val="FF0000"/>
                </a:solidFill>
                <a:latin typeface="+mj-lt"/>
              </a:rPr>
              <a:t>CAMBIAMENTI IN ATTO</a:t>
            </a:r>
            <a:r>
              <a:rPr lang="it-IT" sz="1500" dirty="0">
                <a:solidFill>
                  <a:schemeClr val="bg1"/>
                </a:solidFill>
                <a:latin typeface="+mj-lt"/>
              </a:rPr>
              <a:t>:</a:t>
            </a:r>
          </a:p>
          <a:p>
            <a:pPr>
              <a:buClr>
                <a:schemeClr val="accent2"/>
              </a:buClr>
            </a:pPr>
            <a:endParaRPr lang="it-IT" sz="1200" dirty="0">
              <a:solidFill>
                <a:schemeClr val="bg1"/>
              </a:solidFill>
              <a:latin typeface="+mj-lt"/>
            </a:endParaRPr>
          </a:p>
          <a:p>
            <a:pPr>
              <a:buClr>
                <a:schemeClr val="accent2"/>
              </a:buClr>
            </a:pPr>
            <a:r>
              <a:rPr lang="it-IT" sz="1200" dirty="0">
                <a:solidFill>
                  <a:schemeClr val="bg1"/>
                </a:solidFill>
                <a:latin typeface="+mj-lt"/>
              </a:rPr>
              <a:t>Sono richieste più </a:t>
            </a:r>
            <a:r>
              <a:rPr lang="it-IT" sz="1200" b="1" dirty="0">
                <a:solidFill>
                  <a:schemeClr val="bg1"/>
                </a:solidFill>
                <a:latin typeface="+mj-lt"/>
              </a:rPr>
              <a:t>COMPETENZE</a:t>
            </a:r>
            <a:r>
              <a:rPr lang="it-IT" sz="1200" dirty="0">
                <a:solidFill>
                  <a:schemeClr val="bg1"/>
                </a:solidFill>
                <a:latin typeface="+mj-lt"/>
              </a:rPr>
              <a:t>.</a:t>
            </a:r>
          </a:p>
          <a:p>
            <a:pPr>
              <a:buClr>
                <a:schemeClr val="accent2"/>
              </a:buClr>
            </a:pPr>
            <a:endParaRPr lang="it-IT" sz="1200" dirty="0">
              <a:solidFill>
                <a:schemeClr val="bg1"/>
              </a:solidFill>
              <a:latin typeface="+mj-lt"/>
            </a:endParaRPr>
          </a:p>
          <a:p>
            <a:pPr>
              <a:buClr>
                <a:schemeClr val="accent2"/>
              </a:buClr>
            </a:pPr>
            <a:r>
              <a:rPr lang="it-IT" sz="1200" dirty="0">
                <a:solidFill>
                  <a:schemeClr val="bg1"/>
                </a:solidFill>
                <a:latin typeface="+mj-lt"/>
              </a:rPr>
              <a:t>L’importanza della </a:t>
            </a:r>
            <a:r>
              <a:rPr lang="it-IT" sz="1200" b="1" dirty="0">
                <a:solidFill>
                  <a:schemeClr val="bg1"/>
                </a:solidFill>
                <a:latin typeface="+mj-lt"/>
              </a:rPr>
              <a:t>TRACCIABILITÀ</a:t>
            </a:r>
            <a:r>
              <a:rPr lang="it-IT" sz="1200" dirty="0">
                <a:solidFill>
                  <a:schemeClr val="bg1"/>
                </a:solidFill>
                <a:latin typeface="+mj-lt"/>
              </a:rPr>
              <a:t> del processo di fatturazione per garantirne l</a:t>
            </a:r>
            <a:r>
              <a:rPr lang="it-IT" sz="1200" b="1" dirty="0">
                <a:solidFill>
                  <a:schemeClr val="bg1"/>
                </a:solidFill>
                <a:latin typeface="+mj-lt"/>
              </a:rPr>
              <a:t>’AFFIDABILITÀ</a:t>
            </a:r>
          </a:p>
          <a:p>
            <a:pPr>
              <a:buClr>
                <a:schemeClr val="accent2"/>
              </a:buClr>
            </a:pPr>
            <a:endParaRPr lang="it-IT" sz="1200" dirty="0">
              <a:solidFill>
                <a:schemeClr val="bg1"/>
              </a:solidFill>
              <a:latin typeface="+mj-lt"/>
            </a:endParaRPr>
          </a:p>
          <a:p>
            <a:pPr>
              <a:buClr>
                <a:schemeClr val="accent2"/>
              </a:buClr>
            </a:pPr>
            <a:r>
              <a:rPr lang="it-IT" sz="1200" dirty="0">
                <a:solidFill>
                  <a:schemeClr val="bg1"/>
                </a:solidFill>
                <a:latin typeface="+mj-lt"/>
              </a:rPr>
              <a:t>La fatturazione elettronica come la </a:t>
            </a:r>
            <a:r>
              <a:rPr lang="it-IT" sz="1200" b="1" dirty="0">
                <a:solidFill>
                  <a:schemeClr val="bg1"/>
                </a:solidFill>
                <a:latin typeface="+mj-lt"/>
              </a:rPr>
              <a:t>SCELTA PREFERIBILE</a:t>
            </a:r>
            <a:r>
              <a:rPr lang="it-IT" sz="1200" dirty="0">
                <a:solidFill>
                  <a:schemeClr val="bg1"/>
                </a:solidFill>
                <a:latin typeface="+mj-lt"/>
              </a:rPr>
              <a:t> per le imprese.</a:t>
            </a:r>
          </a:p>
          <a:p>
            <a:pPr>
              <a:buClr>
                <a:schemeClr val="accent2"/>
              </a:buClr>
            </a:pPr>
            <a:endParaRPr lang="it-IT" sz="1200" dirty="0">
              <a:solidFill>
                <a:schemeClr val="bg1"/>
              </a:solidFill>
              <a:latin typeface="+mj-lt"/>
            </a:endParaRPr>
          </a:p>
        </p:txBody>
      </p:sp>
      <p:sp>
        <p:nvSpPr>
          <p:cNvPr id="2" name="CasellaDiTesto 1"/>
          <p:cNvSpPr txBox="1"/>
          <p:nvPr/>
        </p:nvSpPr>
        <p:spPr>
          <a:xfrm>
            <a:off x="2214694" y="5254025"/>
            <a:ext cx="3204594" cy="461665"/>
          </a:xfrm>
          <a:prstGeom prst="rect">
            <a:avLst/>
          </a:prstGeom>
          <a:noFill/>
        </p:spPr>
        <p:txBody>
          <a:bodyPr wrap="square" rtlCol="0">
            <a:spAutoFit/>
          </a:bodyPr>
          <a:lstStyle/>
          <a:p>
            <a:pPr algn="ctr"/>
            <a:r>
              <a:rPr lang="it-IT" sz="1200" b="1" dirty="0">
                <a:solidFill>
                  <a:schemeClr val="bg1"/>
                </a:solidFill>
                <a:ea typeface="DIN Condensed" charset="0"/>
                <a:cs typeface="DIN Condensed" charset="0"/>
              </a:rPr>
              <a:t>PROVVEDIMENTO </a:t>
            </a:r>
            <a:r>
              <a:rPr lang="it-IT" sz="1200" b="1" dirty="0" err="1">
                <a:solidFill>
                  <a:schemeClr val="bg1"/>
                </a:solidFill>
                <a:ea typeface="DIN Condensed" charset="0"/>
                <a:cs typeface="DIN Condensed" charset="0"/>
              </a:rPr>
              <a:t>AdE</a:t>
            </a:r>
            <a:r>
              <a:rPr lang="it-IT" sz="1200" b="1" dirty="0">
                <a:solidFill>
                  <a:schemeClr val="bg1"/>
                </a:solidFill>
                <a:ea typeface="DIN Condensed" charset="0"/>
                <a:cs typeface="DIN Condensed" charset="0"/>
              </a:rPr>
              <a:t> 28.10.2016 </a:t>
            </a:r>
          </a:p>
          <a:p>
            <a:pPr algn="ctr"/>
            <a:r>
              <a:rPr lang="it-IT" sz="1200" dirty="0">
                <a:solidFill>
                  <a:schemeClr val="bg1"/>
                </a:solidFill>
                <a:ea typeface="DIN Condensed" charset="0"/>
                <a:cs typeface="DIN Condensed" charset="0"/>
              </a:rPr>
              <a:t>FEB2B E/O ELENCHI FATTURE</a:t>
            </a:r>
            <a:endParaRPr lang="it-IT" sz="1200" dirty="0">
              <a:solidFill>
                <a:schemeClr val="bg1"/>
              </a:solidFill>
            </a:endParaRPr>
          </a:p>
        </p:txBody>
      </p:sp>
    </p:spTree>
    <p:extLst>
      <p:ext uri="{BB962C8B-B14F-4D97-AF65-F5344CB8AC3E}">
        <p14:creationId xmlns:p14="http://schemas.microsoft.com/office/powerpoint/2010/main" val="30427372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olo 1"/>
          <p:cNvSpPr txBox="1">
            <a:spLocks/>
          </p:cNvSpPr>
          <p:nvPr/>
        </p:nvSpPr>
        <p:spPr bwMode="auto">
          <a:xfrm>
            <a:off x="5439" y="1232577"/>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a:latin typeface="Calibri" panose="020F0502020204030204" pitchFamily="34" charset="0"/>
              </a:rPr>
              <a:t>CONSERVAZIONE FATTURE ELETTRONICHE</a:t>
            </a:r>
          </a:p>
        </p:txBody>
      </p:sp>
      <p:sp>
        <p:nvSpPr>
          <p:cNvPr id="6" name="CasellaDiTesto 2"/>
          <p:cNvSpPr txBox="1">
            <a:spLocks noChangeArrowheads="1"/>
          </p:cNvSpPr>
          <p:nvPr/>
        </p:nvSpPr>
        <p:spPr bwMode="auto">
          <a:xfrm>
            <a:off x="323850" y="1942644"/>
            <a:ext cx="4032250" cy="707886"/>
          </a:xfrm>
          <a:prstGeom prst="rect">
            <a:avLst/>
          </a:prstGeom>
          <a:solidFill>
            <a:schemeClr val="bg1"/>
          </a:solidFill>
          <a:ln w="9525">
            <a:solidFill>
              <a:schemeClr val="tx1">
                <a:lumMod val="75000"/>
                <a:lumOff val="25000"/>
              </a:schemeClr>
            </a:solidFill>
            <a:miter lim="800000"/>
            <a:headEnd/>
            <a:tailEn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000" b="1" dirty="0">
                <a:latin typeface="Calibri" panose="020F0502020204030204" pitchFamily="34" charset="0"/>
              </a:rPr>
              <a:t>PRODUTTORE FATTURA ELETTRONICA</a:t>
            </a:r>
          </a:p>
        </p:txBody>
      </p:sp>
      <p:sp>
        <p:nvSpPr>
          <p:cNvPr id="7" name="Freccia in giù 6"/>
          <p:cNvSpPr/>
          <p:nvPr/>
        </p:nvSpPr>
        <p:spPr>
          <a:xfrm>
            <a:off x="1979613" y="2780165"/>
            <a:ext cx="576262" cy="409681"/>
          </a:xfrm>
          <a:prstGeom prst="down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x-none" altLang="x-none" sz="1400">
              <a:solidFill>
                <a:srgbClr val="FFFFFF"/>
              </a:solidFill>
              <a:latin typeface="Calibri" charset="0"/>
            </a:endParaRPr>
          </a:p>
        </p:txBody>
      </p:sp>
      <p:sp>
        <p:nvSpPr>
          <p:cNvPr id="8" name="CasellaDiTesto 2"/>
          <p:cNvSpPr txBox="1">
            <a:spLocks noChangeArrowheads="1"/>
          </p:cNvSpPr>
          <p:nvPr/>
        </p:nvSpPr>
        <p:spPr bwMode="auto">
          <a:xfrm>
            <a:off x="250825" y="3299510"/>
            <a:ext cx="4033838" cy="400110"/>
          </a:xfrm>
          <a:prstGeom prst="rect">
            <a:avLst/>
          </a:prstGeom>
          <a:solidFill>
            <a:schemeClr val="bg1"/>
          </a:solidFill>
          <a:ln w="9525">
            <a:solidFill>
              <a:schemeClr val="tx1">
                <a:lumMod val="75000"/>
                <a:lumOff val="25000"/>
              </a:schemeClr>
            </a:solidFill>
            <a:miter lim="800000"/>
            <a:headEnd/>
            <a:tailEn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000" b="1" dirty="0">
                <a:latin typeface="Calibri" panose="020F0502020204030204" pitchFamily="34" charset="0"/>
              </a:rPr>
              <a:t>RAPPORTO DI VERSAMENTO</a:t>
            </a:r>
          </a:p>
        </p:txBody>
      </p:sp>
      <p:sp>
        <p:nvSpPr>
          <p:cNvPr id="9" name="Freccia in giù 8"/>
          <p:cNvSpPr/>
          <p:nvPr/>
        </p:nvSpPr>
        <p:spPr>
          <a:xfrm>
            <a:off x="1979613" y="3779153"/>
            <a:ext cx="576262" cy="411848"/>
          </a:xfrm>
          <a:prstGeom prst="down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x-none" altLang="x-none" sz="1400">
              <a:solidFill>
                <a:srgbClr val="FFFFFF"/>
              </a:solidFill>
              <a:latin typeface="Calibri" charset="0"/>
            </a:endParaRPr>
          </a:p>
        </p:txBody>
      </p:sp>
      <p:sp>
        <p:nvSpPr>
          <p:cNvPr id="10" name="CasellaDiTesto 2"/>
          <p:cNvSpPr txBox="1">
            <a:spLocks noChangeArrowheads="1"/>
          </p:cNvSpPr>
          <p:nvPr/>
        </p:nvSpPr>
        <p:spPr bwMode="auto">
          <a:xfrm>
            <a:off x="250825" y="4348600"/>
            <a:ext cx="4033838" cy="400110"/>
          </a:xfrm>
          <a:prstGeom prst="rect">
            <a:avLst/>
          </a:prstGeom>
          <a:solidFill>
            <a:schemeClr val="bg1"/>
          </a:solidFill>
          <a:ln w="9525">
            <a:solidFill>
              <a:schemeClr val="tx1">
                <a:lumMod val="75000"/>
                <a:lumOff val="25000"/>
              </a:schemeClr>
            </a:solidFill>
            <a:miter lim="800000"/>
            <a:headEnd/>
            <a:tailEn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000" b="1" dirty="0">
                <a:latin typeface="Calibri" panose="020F0502020204030204" pitchFamily="34" charset="0"/>
              </a:rPr>
              <a:t>PACCHETTO DI ARCHIVIAZIONE</a:t>
            </a:r>
          </a:p>
        </p:txBody>
      </p:sp>
      <p:sp>
        <p:nvSpPr>
          <p:cNvPr id="11" name="CasellaDiTesto 10"/>
          <p:cNvSpPr txBox="1"/>
          <p:nvPr/>
        </p:nvSpPr>
        <p:spPr>
          <a:xfrm>
            <a:off x="4716463" y="2087107"/>
            <a:ext cx="3987922" cy="369332"/>
          </a:xfrm>
          <a:prstGeom prst="rect">
            <a:avLst/>
          </a:prstGeom>
          <a:solidFill>
            <a:schemeClr val="bg1">
              <a:lumMod val="85000"/>
            </a:schemeClr>
          </a:solidFill>
          <a:ln>
            <a:solidFill>
              <a:schemeClr val="tx1"/>
            </a:solidFill>
          </a:ln>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1800" b="1" dirty="0">
                <a:latin typeface="Calibri" panose="020F0502020204030204" pitchFamily="34" charset="0"/>
              </a:rPr>
              <a:t>FORMAZIONE</a:t>
            </a:r>
          </a:p>
        </p:txBody>
      </p:sp>
      <p:sp>
        <p:nvSpPr>
          <p:cNvPr id="12" name="CasellaDiTesto 11"/>
          <p:cNvSpPr txBox="1"/>
          <p:nvPr/>
        </p:nvSpPr>
        <p:spPr>
          <a:xfrm>
            <a:off x="4716463" y="2518907"/>
            <a:ext cx="3987922" cy="369332"/>
          </a:xfrm>
          <a:prstGeom prst="rect">
            <a:avLst/>
          </a:prstGeom>
          <a:solidFill>
            <a:schemeClr val="bg1">
              <a:lumMod val="85000"/>
            </a:schemeClr>
          </a:solidFill>
          <a:ln>
            <a:solidFill>
              <a:schemeClr val="tx1"/>
            </a:solidFill>
          </a:ln>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1800" b="1" dirty="0">
                <a:latin typeface="Calibri" panose="020F0502020204030204" pitchFamily="34" charset="0"/>
              </a:rPr>
              <a:t>ACQUISIZIONE</a:t>
            </a:r>
          </a:p>
        </p:txBody>
      </p:sp>
      <p:sp>
        <p:nvSpPr>
          <p:cNvPr id="13" name="CasellaDiTesto 12"/>
          <p:cNvSpPr txBox="1"/>
          <p:nvPr/>
        </p:nvSpPr>
        <p:spPr>
          <a:xfrm>
            <a:off x="4716463" y="2950707"/>
            <a:ext cx="3987922" cy="369332"/>
          </a:xfrm>
          <a:prstGeom prst="rect">
            <a:avLst/>
          </a:prstGeom>
          <a:solidFill>
            <a:schemeClr val="bg1">
              <a:lumMod val="85000"/>
            </a:schemeClr>
          </a:solidFill>
          <a:ln>
            <a:solidFill>
              <a:schemeClr val="tx1"/>
            </a:solidFill>
          </a:ln>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1800" b="1" dirty="0">
                <a:latin typeface="Calibri" panose="020F0502020204030204" pitchFamily="34" charset="0"/>
              </a:rPr>
              <a:t>VERIFICA</a:t>
            </a:r>
          </a:p>
        </p:txBody>
      </p:sp>
      <p:sp>
        <p:nvSpPr>
          <p:cNvPr id="14" name="Parentesi graffa aperta 13"/>
          <p:cNvSpPr/>
          <p:nvPr/>
        </p:nvSpPr>
        <p:spPr>
          <a:xfrm>
            <a:off x="4356100" y="1942644"/>
            <a:ext cx="227013" cy="201612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x-none" altLang="x-none" sz="1400">
              <a:latin typeface="Calibri" charset="0"/>
            </a:endParaRPr>
          </a:p>
        </p:txBody>
      </p:sp>
      <p:sp>
        <p:nvSpPr>
          <p:cNvPr id="15" name="CasellaDiTesto 2"/>
          <p:cNvSpPr txBox="1">
            <a:spLocks noChangeArrowheads="1"/>
          </p:cNvSpPr>
          <p:nvPr/>
        </p:nvSpPr>
        <p:spPr bwMode="auto">
          <a:xfrm>
            <a:off x="1476375" y="5074553"/>
            <a:ext cx="3167063" cy="707886"/>
          </a:xfrm>
          <a:prstGeom prst="rect">
            <a:avLst/>
          </a:prstGeom>
          <a:solidFill>
            <a:schemeClr val="accent3">
              <a:lumMod val="85000"/>
            </a:schemeClr>
          </a:solidFill>
          <a:ln w="9525">
            <a:solidFill>
              <a:schemeClr val="tx1">
                <a:lumMod val="75000"/>
                <a:lumOff val="25000"/>
              </a:schemeClr>
            </a:solidFill>
            <a:miter lim="800000"/>
            <a:headEnd/>
            <a:tailEn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000" b="1" dirty="0">
                <a:latin typeface="Calibri" panose="020F0502020204030204" pitchFamily="34" charset="0"/>
              </a:rPr>
              <a:t>PACCHETTO DI ARCHIVIAZIONE</a:t>
            </a:r>
          </a:p>
        </p:txBody>
      </p:sp>
      <p:sp>
        <p:nvSpPr>
          <p:cNvPr id="16" name="Freccia circolare a destra 15"/>
          <p:cNvSpPr/>
          <p:nvPr/>
        </p:nvSpPr>
        <p:spPr>
          <a:xfrm>
            <a:off x="250825" y="4822395"/>
            <a:ext cx="730250" cy="898489"/>
          </a:xfrm>
          <a:prstGeom prst="curved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x-none" altLang="x-none" sz="1400">
              <a:latin typeface="Calibri" charset="0"/>
            </a:endParaRPr>
          </a:p>
        </p:txBody>
      </p:sp>
      <p:sp>
        <p:nvSpPr>
          <p:cNvPr id="17" name="CasellaDiTesto 2"/>
          <p:cNvSpPr txBox="1">
            <a:spLocks noChangeArrowheads="1"/>
          </p:cNvSpPr>
          <p:nvPr/>
        </p:nvSpPr>
        <p:spPr bwMode="auto">
          <a:xfrm>
            <a:off x="5435600" y="5261878"/>
            <a:ext cx="3268785" cy="369332"/>
          </a:xfrm>
          <a:prstGeom prst="rect">
            <a:avLst/>
          </a:prstGeom>
          <a:solidFill>
            <a:schemeClr val="bg2">
              <a:lumMod val="60000"/>
              <a:lumOff val="40000"/>
            </a:schemeClr>
          </a:solidFill>
          <a:ln w="9525" cap="flat" cmpd="sng">
            <a:solidFill>
              <a:schemeClr val="tx1"/>
            </a:solidFill>
            <a:round/>
            <a:headEnd type="none" w="med" len="med"/>
            <a:tailEnd type="none" w="med" len="med"/>
          </a:ln>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1800" b="1" dirty="0">
                <a:latin typeface="Calibri" panose="020F0502020204030204" pitchFamily="34" charset="0"/>
              </a:rPr>
              <a:t>UTENTE</a:t>
            </a:r>
          </a:p>
        </p:txBody>
      </p:sp>
      <p:sp>
        <p:nvSpPr>
          <p:cNvPr id="18" name="CasellaDiTesto 21"/>
          <p:cNvSpPr txBox="1">
            <a:spLocks noChangeArrowheads="1"/>
          </p:cNvSpPr>
          <p:nvPr/>
        </p:nvSpPr>
        <p:spPr bwMode="auto">
          <a:xfrm>
            <a:off x="4716463" y="3382507"/>
            <a:ext cx="3987922" cy="369332"/>
          </a:xfrm>
          <a:prstGeom prst="rect">
            <a:avLst/>
          </a:prstGeom>
          <a:solidFill>
            <a:schemeClr val="bg1">
              <a:lumMod val="65000"/>
            </a:schemeClr>
          </a:solidFill>
          <a:ln w="9525" cap="flat" cmpd="sng">
            <a:solidFill>
              <a:schemeClr val="tx1"/>
            </a:solidFill>
            <a:round/>
            <a:headEnd type="none" w="med" len="med"/>
            <a:tailEnd type="none" w="med" len="med"/>
          </a:ln>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1800" b="1" dirty="0">
                <a:latin typeface="Calibri" panose="020F0502020204030204" pitchFamily="34" charset="0"/>
              </a:rPr>
              <a:t>RIFERIMENTO TEMPORALE</a:t>
            </a:r>
          </a:p>
        </p:txBody>
      </p:sp>
      <p:sp>
        <p:nvSpPr>
          <p:cNvPr id="19" name="CasellaDiTesto 2"/>
          <p:cNvSpPr txBox="1">
            <a:spLocks noChangeArrowheads="1"/>
          </p:cNvSpPr>
          <p:nvPr/>
        </p:nvSpPr>
        <p:spPr bwMode="auto">
          <a:xfrm>
            <a:off x="5435600" y="4299175"/>
            <a:ext cx="3268785" cy="646331"/>
          </a:xfrm>
          <a:prstGeom prst="rect">
            <a:avLst/>
          </a:prstGeom>
          <a:solidFill>
            <a:schemeClr val="accent6">
              <a:lumMod val="20000"/>
              <a:lumOff val="80000"/>
            </a:schemeClr>
          </a:solidFill>
          <a:ln w="9525">
            <a:solidFill>
              <a:schemeClr val="tx1">
                <a:lumMod val="75000"/>
                <a:lumOff val="25000"/>
              </a:schemeClr>
            </a:solidFill>
            <a:miter lim="800000"/>
            <a:headEnd/>
            <a:tailEnd/>
          </a:ln>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1800" b="1" dirty="0">
                <a:latin typeface="Calibri" panose="020F0502020204030204" pitchFamily="34" charset="0"/>
              </a:rPr>
              <a:t>FIRMA DIGITALE RESPONSABILE CONSERVAZIONE</a:t>
            </a:r>
          </a:p>
        </p:txBody>
      </p:sp>
      <p:sp>
        <p:nvSpPr>
          <p:cNvPr id="20" name="Freccia in giù 19"/>
          <p:cNvSpPr/>
          <p:nvPr/>
        </p:nvSpPr>
        <p:spPr>
          <a:xfrm rot="16200000">
            <a:off x="4756579" y="4160176"/>
            <a:ext cx="385763" cy="791305"/>
          </a:xfrm>
          <a:prstGeom prst="down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x-none" altLang="x-none" sz="1400">
              <a:solidFill>
                <a:srgbClr val="FFFFFF"/>
              </a:solidFill>
              <a:latin typeface="Calibri" charset="0"/>
            </a:endParaRPr>
          </a:p>
        </p:txBody>
      </p:sp>
      <p:sp>
        <p:nvSpPr>
          <p:cNvPr id="21" name="Freccia in giù 20"/>
          <p:cNvSpPr/>
          <p:nvPr/>
        </p:nvSpPr>
        <p:spPr>
          <a:xfrm rot="16200000">
            <a:off x="4846638" y="5132735"/>
            <a:ext cx="385762" cy="611188"/>
          </a:xfrm>
          <a:prstGeom prst="down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x-none" altLang="x-none" sz="1400">
              <a:solidFill>
                <a:srgbClr val="FFFFFF"/>
              </a:solidFill>
              <a:latin typeface="Calibri" charset="0"/>
            </a:endParaRPr>
          </a:p>
        </p:txBody>
      </p:sp>
      <p:sp>
        <p:nvSpPr>
          <p:cNvPr id="24" name="Rettangolo 23"/>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125 dispensa</a:t>
            </a:r>
          </a:p>
        </p:txBody>
      </p:sp>
    </p:spTree>
    <p:extLst>
      <p:ext uri="{BB962C8B-B14F-4D97-AF65-F5344CB8AC3E}">
        <p14:creationId xmlns:p14="http://schemas.microsoft.com/office/powerpoint/2010/main" val="1441865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olo 1"/>
          <p:cNvSpPr txBox="1">
            <a:spLocks/>
          </p:cNvSpPr>
          <p:nvPr/>
        </p:nvSpPr>
        <p:spPr bwMode="auto">
          <a:xfrm>
            <a:off x="5439" y="1232577"/>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a:latin typeface="Calibri" panose="020F0502020204030204" pitchFamily="34" charset="0"/>
              </a:rPr>
              <a:t>CONSERVAZIONE FATTURE ELETTRONICHE</a:t>
            </a:r>
          </a:p>
        </p:txBody>
      </p:sp>
      <p:sp>
        <p:nvSpPr>
          <p:cNvPr id="6" name="Rettangolo arrotondato 5"/>
          <p:cNvSpPr>
            <a:spLocks noChangeArrowheads="1"/>
          </p:cNvSpPr>
          <p:nvPr/>
        </p:nvSpPr>
        <p:spPr bwMode="auto">
          <a:xfrm>
            <a:off x="1752600" y="2167467"/>
            <a:ext cx="6275388" cy="901048"/>
          </a:xfrm>
          <a:prstGeom prst="roundRect">
            <a:avLst>
              <a:gd name="adj" fmla="val 29287"/>
            </a:avLst>
          </a:prstGeom>
          <a:solidFill>
            <a:schemeClr val="bg1"/>
          </a:solidFill>
          <a:ln w="25400" cap="flat" cmpd="sng">
            <a:solidFill>
              <a:srgbClr val="404040"/>
            </a:solidFill>
            <a:round/>
            <a:headEnd type="none" w="med" len="med"/>
            <a:tailEnd type="none" w="med" len="med"/>
          </a:ln>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b="1" dirty="0">
                <a:latin typeface="Calibri" charset="0"/>
              </a:rPr>
              <a:t>IL MANUALE DI CONSERVAZIONE</a:t>
            </a:r>
          </a:p>
        </p:txBody>
      </p:sp>
      <p:sp>
        <p:nvSpPr>
          <p:cNvPr id="7" name="Freccia circolare a destra 6"/>
          <p:cNvSpPr/>
          <p:nvPr/>
        </p:nvSpPr>
        <p:spPr>
          <a:xfrm>
            <a:off x="378054" y="2596247"/>
            <a:ext cx="879248" cy="2585355"/>
          </a:xfrm>
          <a:prstGeom prst="curvedRightArrow">
            <a:avLst>
              <a:gd name="adj1" fmla="val 25000"/>
              <a:gd name="adj2" fmla="val 50000"/>
              <a:gd name="adj3" fmla="val 28715"/>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x-none" altLang="x-none" sz="1800">
              <a:latin typeface="Calibri" charset="0"/>
            </a:endParaRPr>
          </a:p>
        </p:txBody>
      </p:sp>
      <p:sp>
        <p:nvSpPr>
          <p:cNvPr id="8" name="CasellaDiTesto 2"/>
          <p:cNvSpPr txBox="1">
            <a:spLocks noChangeArrowheads="1"/>
          </p:cNvSpPr>
          <p:nvPr/>
        </p:nvSpPr>
        <p:spPr bwMode="auto">
          <a:xfrm>
            <a:off x="2700338" y="3875995"/>
            <a:ext cx="5327650" cy="430887"/>
          </a:xfrm>
          <a:prstGeom prst="rect">
            <a:avLst/>
          </a:prstGeom>
          <a:solidFill>
            <a:schemeClr val="bg1">
              <a:lumMod val="75000"/>
            </a:schemeClr>
          </a:solidFill>
          <a:ln w="9525">
            <a:solidFill>
              <a:schemeClr val="tx1">
                <a:lumMod val="75000"/>
                <a:lumOff val="25000"/>
              </a:schemeClr>
            </a:solidFill>
            <a:miter lim="800000"/>
            <a:headEnd/>
            <a:tailEn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200" b="1" dirty="0">
                <a:latin typeface="Calibri" panose="020F0502020204030204" pitchFamily="34" charset="0"/>
              </a:rPr>
              <a:t>ART. 8 D.P.C.M 03.12.2013</a:t>
            </a:r>
          </a:p>
        </p:txBody>
      </p:sp>
      <p:sp>
        <p:nvSpPr>
          <p:cNvPr id="9" name="CasellaDiTesto 2"/>
          <p:cNvSpPr txBox="1">
            <a:spLocks noChangeArrowheads="1"/>
          </p:cNvSpPr>
          <p:nvPr/>
        </p:nvSpPr>
        <p:spPr bwMode="auto">
          <a:xfrm>
            <a:off x="2700338" y="4639582"/>
            <a:ext cx="5327650" cy="430887"/>
          </a:xfrm>
          <a:prstGeom prst="rect">
            <a:avLst/>
          </a:prstGeom>
          <a:solidFill>
            <a:schemeClr val="bg1">
              <a:lumMod val="75000"/>
            </a:schemeClr>
          </a:solidFill>
          <a:ln w="9525">
            <a:solidFill>
              <a:schemeClr val="tx1">
                <a:lumMod val="75000"/>
                <a:lumOff val="25000"/>
              </a:schemeClr>
            </a:solidFill>
            <a:miter lim="800000"/>
            <a:headEnd/>
            <a:tailEn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200" b="1" dirty="0">
                <a:latin typeface="Calibri" panose="020F0502020204030204" pitchFamily="34" charset="0"/>
              </a:rPr>
              <a:t>DOCUMENTO OBBLIGATORIO</a:t>
            </a:r>
          </a:p>
        </p:txBody>
      </p:sp>
      <p:sp>
        <p:nvSpPr>
          <p:cNvPr id="10" name="CasellaDiTesto 2"/>
          <p:cNvSpPr txBox="1">
            <a:spLocks noChangeArrowheads="1"/>
          </p:cNvSpPr>
          <p:nvPr/>
        </p:nvSpPr>
        <p:spPr bwMode="auto">
          <a:xfrm>
            <a:off x="2700338" y="5358720"/>
            <a:ext cx="5327650" cy="430887"/>
          </a:xfrm>
          <a:prstGeom prst="rect">
            <a:avLst/>
          </a:prstGeom>
          <a:solidFill>
            <a:schemeClr val="bg1">
              <a:lumMod val="75000"/>
            </a:schemeClr>
          </a:solidFill>
          <a:ln w="9525">
            <a:solidFill>
              <a:schemeClr val="tx1">
                <a:lumMod val="75000"/>
                <a:lumOff val="25000"/>
              </a:schemeClr>
            </a:solidFill>
            <a:miter lim="800000"/>
            <a:headEnd/>
            <a:tailEn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200" b="1" dirty="0">
                <a:latin typeface="Calibri" panose="020F0502020204030204" pitchFamily="34" charset="0"/>
              </a:rPr>
              <a:t>CONTENUTO MINIMO</a:t>
            </a:r>
          </a:p>
        </p:txBody>
      </p:sp>
      <p:sp>
        <p:nvSpPr>
          <p:cNvPr id="11" name="Parentesi graffa aperta 10"/>
          <p:cNvSpPr>
            <a:spLocks/>
          </p:cNvSpPr>
          <p:nvPr/>
        </p:nvSpPr>
        <p:spPr bwMode="auto">
          <a:xfrm>
            <a:off x="2268538" y="3765594"/>
            <a:ext cx="358775" cy="2199551"/>
          </a:xfrm>
          <a:prstGeom prst="leftBrace">
            <a:avLst>
              <a:gd name="adj1" fmla="val 8308"/>
              <a:gd name="adj2" fmla="val 50000"/>
            </a:avLst>
          </a:prstGeom>
          <a:noFill/>
          <a:ln w="9525" cap="flat" cmpd="sng">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x-none" altLang="x-none" sz="1800">
              <a:latin typeface="Calibri" charset="0"/>
            </a:endParaRPr>
          </a:p>
        </p:txBody>
      </p:sp>
      <p:sp>
        <p:nvSpPr>
          <p:cNvPr id="14" name="Rettangolo 13"/>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125 dispensa</a:t>
            </a:r>
          </a:p>
        </p:txBody>
      </p:sp>
    </p:spTree>
    <p:extLst>
      <p:ext uri="{BB962C8B-B14F-4D97-AF65-F5344CB8AC3E}">
        <p14:creationId xmlns:p14="http://schemas.microsoft.com/office/powerpoint/2010/main" val="2186343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itolo 1"/>
          <p:cNvSpPr>
            <a:spLocks noGrp="1"/>
          </p:cNvSpPr>
          <p:nvPr>
            <p:ph type="title"/>
          </p:nvPr>
        </p:nvSpPr>
        <p:spPr>
          <a:xfrm>
            <a:off x="0" y="1227138"/>
            <a:ext cx="9144000" cy="546100"/>
          </a:xfrm>
        </p:spPr>
        <p:txBody>
          <a:bodyPr/>
          <a:lstStyle/>
          <a:p>
            <a:r>
              <a:rPr lang="it-IT" altLang="it-IT" sz="3200" b="1" dirty="0">
                <a:latin typeface="Calibri" panose="020F0502020204030204" pitchFamily="34" charset="0"/>
              </a:rPr>
              <a:t>CONSERVAZIONE FATTURE ELETTRONICHE</a:t>
            </a:r>
          </a:p>
        </p:txBody>
      </p:sp>
      <p:sp>
        <p:nvSpPr>
          <p:cNvPr id="4" name="Rettangolo arrotondato 3"/>
          <p:cNvSpPr>
            <a:spLocks noChangeArrowheads="1"/>
          </p:cNvSpPr>
          <p:nvPr/>
        </p:nvSpPr>
        <p:spPr bwMode="auto">
          <a:xfrm>
            <a:off x="782515" y="2013438"/>
            <a:ext cx="7797521" cy="844062"/>
          </a:xfrm>
          <a:prstGeom prst="roundRect">
            <a:avLst>
              <a:gd name="adj" fmla="val 29287"/>
            </a:avLst>
          </a:prstGeom>
          <a:solidFill>
            <a:schemeClr val="bg1"/>
          </a:solidFill>
          <a:ln w="25400" cap="flat" cmpd="sng">
            <a:solidFill>
              <a:srgbClr val="404040"/>
            </a:solidFill>
            <a:round/>
            <a:headEnd type="none" w="med" len="med"/>
            <a:tailEnd type="none" w="med" len="med"/>
          </a:ln>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b="1" dirty="0">
                <a:latin typeface="Calibri" panose="020F0502020204030204" pitchFamily="34" charset="0"/>
              </a:rPr>
              <a:t>IMPRONTA INFORMATICA</a:t>
            </a:r>
          </a:p>
        </p:txBody>
      </p:sp>
      <p:sp>
        <p:nvSpPr>
          <p:cNvPr id="5" name="Freccia circolare a destra 4"/>
          <p:cNvSpPr/>
          <p:nvPr/>
        </p:nvSpPr>
        <p:spPr>
          <a:xfrm>
            <a:off x="1331913" y="3284538"/>
            <a:ext cx="1090612" cy="1439862"/>
          </a:xfrm>
          <a:prstGeom prst="curved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x-none" altLang="x-none" sz="1600">
              <a:latin typeface="Calibri" charset="0"/>
            </a:endParaRPr>
          </a:p>
        </p:txBody>
      </p:sp>
      <p:sp>
        <p:nvSpPr>
          <p:cNvPr id="6" name="Parentesi graffa aperta 5"/>
          <p:cNvSpPr/>
          <p:nvPr/>
        </p:nvSpPr>
        <p:spPr>
          <a:xfrm>
            <a:off x="2771775" y="3141664"/>
            <a:ext cx="191233" cy="270522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x-none" altLang="x-none" sz="1600">
              <a:latin typeface="Calibri" charset="0"/>
            </a:endParaRPr>
          </a:p>
        </p:txBody>
      </p:sp>
      <p:sp>
        <p:nvSpPr>
          <p:cNvPr id="7" name="CasellaDiTesto 2"/>
          <p:cNvSpPr txBox="1">
            <a:spLocks noChangeArrowheads="1"/>
          </p:cNvSpPr>
          <p:nvPr/>
        </p:nvSpPr>
        <p:spPr bwMode="auto">
          <a:xfrm>
            <a:off x="3203575" y="3231928"/>
            <a:ext cx="4752975" cy="400110"/>
          </a:xfrm>
          <a:prstGeom prst="rect">
            <a:avLst/>
          </a:prstGeom>
          <a:solidFill>
            <a:schemeClr val="bg1">
              <a:lumMod val="75000"/>
            </a:schemeClr>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000" b="1" dirty="0">
                <a:latin typeface="Calibri" panose="020F0502020204030204" pitchFamily="34" charset="0"/>
              </a:rPr>
              <a:t>CONCETTO</a:t>
            </a:r>
          </a:p>
        </p:txBody>
      </p:sp>
      <p:sp>
        <p:nvSpPr>
          <p:cNvPr id="8" name="CasellaDiTesto 2"/>
          <p:cNvSpPr txBox="1">
            <a:spLocks noChangeArrowheads="1"/>
          </p:cNvSpPr>
          <p:nvPr/>
        </p:nvSpPr>
        <p:spPr bwMode="auto">
          <a:xfrm>
            <a:off x="3203575" y="3789363"/>
            <a:ext cx="4752975" cy="707886"/>
          </a:xfrm>
          <a:prstGeom prst="rect">
            <a:avLst/>
          </a:prstGeom>
          <a:solidFill>
            <a:schemeClr val="bg1">
              <a:lumMod val="75000"/>
            </a:schemeClr>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000" b="1" dirty="0">
                <a:latin typeface="Calibri" panose="020F0502020204030204" pitchFamily="34" charset="0"/>
              </a:rPr>
              <a:t>ABROGAZIONE OBBLIGO DI COMUNICAZIONE</a:t>
            </a:r>
          </a:p>
        </p:txBody>
      </p:sp>
      <p:sp>
        <p:nvSpPr>
          <p:cNvPr id="9" name="CasellaDiTesto 2"/>
          <p:cNvSpPr txBox="1">
            <a:spLocks noChangeArrowheads="1"/>
          </p:cNvSpPr>
          <p:nvPr/>
        </p:nvSpPr>
        <p:spPr bwMode="auto">
          <a:xfrm>
            <a:off x="3203575" y="4607604"/>
            <a:ext cx="4752975" cy="1015663"/>
          </a:xfrm>
          <a:prstGeom prst="rect">
            <a:avLst/>
          </a:prstGeom>
          <a:solidFill>
            <a:schemeClr val="bg1">
              <a:lumMod val="75000"/>
            </a:schemeClr>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it-IT" altLang="x-none" sz="2000" b="1" dirty="0">
                <a:latin typeface="Calibri" panose="020F0502020204030204" pitchFamily="34" charset="0"/>
              </a:rPr>
              <a:t>OPZIONE IN DICHIARAZIONE DEI REDDITI  (QUADRO RS MOD. REDDITI 201X SC; QUADRO RS MOD. REDDITI 201X SP)</a:t>
            </a:r>
          </a:p>
        </p:txBody>
      </p:sp>
      <p:sp>
        <p:nvSpPr>
          <p:cNvPr id="12" name="Rettangolo 11"/>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126 dispensa</a:t>
            </a:r>
          </a:p>
        </p:txBody>
      </p:sp>
    </p:spTree>
    <p:extLst>
      <p:ext uri="{BB962C8B-B14F-4D97-AF65-F5344CB8AC3E}">
        <p14:creationId xmlns:p14="http://schemas.microsoft.com/office/powerpoint/2010/main" val="3198013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a:latin typeface="Calibri" panose="020F0502020204030204" pitchFamily="34" charset="0"/>
              </a:rPr>
              <a:t>CONSERVAZIONE: CONTROLLI E VERIFICHE</a:t>
            </a:r>
          </a:p>
        </p:txBody>
      </p:sp>
      <p:sp>
        <p:nvSpPr>
          <p:cNvPr id="8" name="Text Box 5"/>
          <p:cNvSpPr txBox="1">
            <a:spLocks noChangeArrowheads="1"/>
          </p:cNvSpPr>
          <p:nvPr/>
        </p:nvSpPr>
        <p:spPr bwMode="auto">
          <a:xfrm>
            <a:off x="539750" y="1980749"/>
            <a:ext cx="7920038" cy="1431925"/>
          </a:xfrm>
          <a:prstGeom prst="rect">
            <a:avLst/>
          </a:prstGeom>
          <a:solidFill>
            <a:schemeClr val="accent6">
              <a:lumMod val="20000"/>
              <a:lumOff val="80000"/>
            </a:schemeClr>
          </a:solidFill>
          <a:ln w="9525">
            <a:solidFill>
              <a:schemeClr val="tx1"/>
            </a:solidFill>
            <a:miter lim="800000"/>
            <a:headEnd/>
            <a:tailEnd/>
          </a:ln>
        </p:spPr>
        <p:txBody>
          <a:bodyPr/>
          <a:lstStyle>
            <a:lvl1pPr marL="457200" indent="-457200">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25000"/>
              </a:spcBef>
            </a:pPr>
            <a:r>
              <a:rPr lang="it-IT" altLang="x-none" sz="1400" b="1" dirty="0">
                <a:latin typeface="Calibri" panose="020F0502020204030204" pitchFamily="34" charset="0"/>
              </a:rPr>
              <a:t>VERIFICA SVOLTA A CAMPIONE DA ESEGUIRSI SULL’ARCHIVIO INFORMATICO:</a:t>
            </a:r>
          </a:p>
          <a:p>
            <a:pPr>
              <a:spcBef>
                <a:spcPct val="25000"/>
              </a:spcBef>
              <a:buFont typeface="Calibri" charset="0"/>
              <a:buAutoNum type="arabicParenR"/>
            </a:pPr>
            <a:r>
              <a:rPr lang="it-IT" altLang="x-none" sz="1400" dirty="0">
                <a:latin typeface="Calibri" panose="020F0502020204030204" pitchFamily="34" charset="0"/>
              </a:rPr>
              <a:t>VERIFICA  DELL’ORDINE CRONOLOGICO DEI DOCUMENTI CONSERVATI</a:t>
            </a:r>
          </a:p>
          <a:p>
            <a:pPr>
              <a:spcBef>
                <a:spcPct val="25000"/>
              </a:spcBef>
              <a:buFont typeface="Calibri" charset="0"/>
              <a:buAutoNum type="arabicParenR"/>
            </a:pPr>
            <a:r>
              <a:rPr lang="it-IT" altLang="x-none" sz="1400" dirty="0">
                <a:latin typeface="Calibri" panose="020F0502020204030204" pitchFamily="34" charset="0"/>
              </a:rPr>
              <a:t>VERIFICA DELL’OBBLIGO DI OMOGENEITÀ DI CONSERVAZIONE PER TIPOLOGIA DI DOCUMENTI</a:t>
            </a:r>
          </a:p>
          <a:p>
            <a:pPr>
              <a:spcBef>
                <a:spcPct val="25000"/>
              </a:spcBef>
              <a:buFont typeface="Calibri" charset="0"/>
              <a:buAutoNum type="arabicParenR"/>
            </a:pPr>
            <a:r>
              <a:rPr lang="it-IT" altLang="x-none" sz="1400" dirty="0">
                <a:latin typeface="Calibri" panose="020F0502020204030204" pitchFamily="34" charset="0"/>
              </a:rPr>
              <a:t>VERIFICA DELLA PRESENZA DI TUTTE LE FUNZIONI DI RICERCA LOGICA</a:t>
            </a:r>
          </a:p>
          <a:p>
            <a:pPr>
              <a:spcBef>
                <a:spcPct val="25000"/>
              </a:spcBef>
              <a:buFont typeface="Calibri" charset="0"/>
              <a:buAutoNum type="arabicParenR"/>
            </a:pPr>
            <a:r>
              <a:rPr lang="it-IT" altLang="x-none" sz="1400" dirty="0">
                <a:latin typeface="Calibri" panose="020F0502020204030204" pitchFamily="34" charset="0"/>
              </a:rPr>
              <a:t>VERIFICA DELLE GARANZIE RICHIESTE IN CASO DI ESIBIZIONE ALL’AMMINISTRAZIONE FINANZIARIA</a:t>
            </a:r>
          </a:p>
        </p:txBody>
      </p:sp>
      <p:sp>
        <p:nvSpPr>
          <p:cNvPr id="9" name="Text Box 7"/>
          <p:cNvSpPr txBox="1">
            <a:spLocks noChangeArrowheads="1"/>
          </p:cNvSpPr>
          <p:nvPr/>
        </p:nvSpPr>
        <p:spPr bwMode="auto">
          <a:xfrm>
            <a:off x="533400" y="3656922"/>
            <a:ext cx="5046663" cy="2246769"/>
          </a:xfrm>
          <a:prstGeom prst="rect">
            <a:avLst/>
          </a:prstGeom>
          <a:solidFill>
            <a:schemeClr val="bg1"/>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it-IT" altLang="x-none" sz="1400" u="sng" dirty="0">
                <a:latin typeface="Calibri" panose="020F0502020204030204" pitchFamily="34" charset="0"/>
              </a:rPr>
              <a:t>I DOCUMENTI INFORMATICI RILEVANTI AI FINI TRIBUTARI</a:t>
            </a:r>
            <a:r>
              <a:rPr lang="it-IT" altLang="x-none" sz="1400" dirty="0">
                <a:latin typeface="Calibri" panose="020F0502020204030204" pitchFamily="34" charset="0"/>
              </a:rPr>
              <a:t> SONO MEMORIZZATI SU QUALSIASI SUPPORTO, PURCHÈ SIANO:</a:t>
            </a:r>
          </a:p>
          <a:p>
            <a:pPr>
              <a:spcBef>
                <a:spcPct val="50000"/>
              </a:spcBef>
              <a:buFontTx/>
              <a:buChar char="-"/>
            </a:pPr>
            <a:r>
              <a:rPr lang="it-IT" altLang="x-none" sz="1400" dirty="0">
                <a:latin typeface="Calibri" panose="020F0502020204030204" pitchFamily="34" charset="0"/>
              </a:rPr>
              <a:t> GARANTITA </a:t>
            </a:r>
            <a:r>
              <a:rPr lang="it-IT" altLang="x-none" sz="1400" u="sng" dirty="0">
                <a:latin typeface="Calibri" panose="020F0502020204030204" pitchFamily="34" charset="0"/>
              </a:rPr>
              <a:t>LA LEGGIBILITÀ NEL TEMPO </a:t>
            </a:r>
          </a:p>
          <a:p>
            <a:pPr>
              <a:spcBef>
                <a:spcPct val="50000"/>
              </a:spcBef>
              <a:buFontTx/>
              <a:buChar char="-"/>
            </a:pPr>
            <a:r>
              <a:rPr lang="it-IT" altLang="x-none" sz="1400" dirty="0">
                <a:latin typeface="Calibri" panose="020F0502020204030204" pitchFamily="34" charset="0"/>
              </a:rPr>
              <a:t> ASSICURATO </a:t>
            </a:r>
            <a:r>
              <a:rPr lang="it-IT" altLang="x-none" sz="1400" u="sng" dirty="0">
                <a:latin typeface="Calibri" panose="020F0502020204030204" pitchFamily="34" charset="0"/>
              </a:rPr>
              <a:t>L’ORDINE CRONOLOGICO </a:t>
            </a:r>
          </a:p>
          <a:p>
            <a:pPr>
              <a:spcBef>
                <a:spcPct val="50000"/>
              </a:spcBef>
              <a:buFontTx/>
              <a:buChar char="-"/>
            </a:pPr>
            <a:r>
              <a:rPr lang="it-IT" altLang="x-none" sz="1400" u="sng" dirty="0">
                <a:latin typeface="Calibri" panose="020F0502020204030204" pitchFamily="34" charset="0"/>
              </a:rPr>
              <a:t> NON VI SIA SOLUZIONE DI CONTINUITÀ PER CIASCUN PERIODO D’IMPOSTA </a:t>
            </a:r>
          </a:p>
          <a:p>
            <a:pPr>
              <a:spcBef>
                <a:spcPct val="50000"/>
              </a:spcBef>
              <a:buFontTx/>
              <a:buChar char="-"/>
            </a:pPr>
            <a:r>
              <a:rPr lang="it-IT" altLang="x-none" sz="1400" dirty="0">
                <a:latin typeface="Calibri" panose="020F0502020204030204" pitchFamily="34" charset="0"/>
              </a:rPr>
              <a:t> CONSENTITE </a:t>
            </a:r>
            <a:r>
              <a:rPr lang="it-IT" altLang="x-none" sz="1400" u="sng" dirty="0">
                <a:latin typeface="Calibri" panose="020F0502020204030204" pitchFamily="34" charset="0"/>
              </a:rPr>
              <a:t>FUNZIONI DI RICERCA E DI ESTRAZIONE </a:t>
            </a:r>
            <a:r>
              <a:rPr lang="it-IT" altLang="x-none" sz="1400" dirty="0">
                <a:latin typeface="Calibri" panose="020F0502020204030204" pitchFamily="34" charset="0"/>
              </a:rPr>
              <a:t>DELLE INFORMAZIONI DAGLI ARCHIVI INFORMATICI IN RELAZIONE A …</a:t>
            </a:r>
          </a:p>
        </p:txBody>
      </p:sp>
      <p:sp>
        <p:nvSpPr>
          <p:cNvPr id="10" name="Text Box 9"/>
          <p:cNvSpPr txBox="1">
            <a:spLocks noChangeArrowheads="1"/>
          </p:cNvSpPr>
          <p:nvPr/>
        </p:nvSpPr>
        <p:spPr bwMode="auto">
          <a:xfrm>
            <a:off x="6300788" y="4010709"/>
            <a:ext cx="2159000" cy="1828193"/>
          </a:xfrm>
          <a:prstGeom prst="rect">
            <a:avLst/>
          </a:prstGeom>
          <a:solidFill>
            <a:schemeClr val="bg1"/>
          </a:solidFill>
          <a:ln w="9525">
            <a:solidFill>
              <a:schemeClr val="tx1"/>
            </a:solidFill>
            <a:miter lim="800000"/>
            <a:headEnd/>
            <a:tailEnd/>
          </a:ln>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228600" indent="-228600">
              <a:lnSpc>
                <a:spcPct val="80000"/>
              </a:lnSpc>
              <a:spcBef>
                <a:spcPct val="50000"/>
              </a:spcBef>
              <a:buFont typeface="+mj-lt"/>
              <a:buAutoNum type="arabicPeriod"/>
            </a:pPr>
            <a:r>
              <a:rPr lang="it-IT" altLang="x-none" sz="1200" b="1" dirty="0">
                <a:latin typeface="Calibri" panose="020F0502020204030204" pitchFamily="34" charset="0"/>
              </a:rPr>
              <a:t>COGNOME</a:t>
            </a:r>
          </a:p>
          <a:p>
            <a:pPr marL="228600" indent="-228600">
              <a:lnSpc>
                <a:spcPct val="80000"/>
              </a:lnSpc>
              <a:spcBef>
                <a:spcPct val="50000"/>
              </a:spcBef>
              <a:buFont typeface="+mj-lt"/>
              <a:buAutoNum type="arabicPeriod"/>
            </a:pPr>
            <a:r>
              <a:rPr lang="it-IT" altLang="x-none" sz="1200" b="1" dirty="0">
                <a:latin typeface="Calibri" panose="020F0502020204030204" pitchFamily="34" charset="0"/>
              </a:rPr>
              <a:t>NOME</a:t>
            </a:r>
          </a:p>
          <a:p>
            <a:pPr marL="228600" indent="-228600">
              <a:lnSpc>
                <a:spcPct val="80000"/>
              </a:lnSpc>
              <a:spcBef>
                <a:spcPct val="50000"/>
              </a:spcBef>
              <a:buFont typeface="+mj-lt"/>
              <a:buAutoNum type="arabicPeriod"/>
            </a:pPr>
            <a:r>
              <a:rPr lang="it-IT" altLang="x-none" sz="1200" b="1" dirty="0">
                <a:latin typeface="Calibri" panose="020F0502020204030204" pitchFamily="34" charset="0"/>
              </a:rPr>
              <a:t>DENOMINAZIONE</a:t>
            </a:r>
          </a:p>
          <a:p>
            <a:pPr marL="228600" indent="-228600">
              <a:lnSpc>
                <a:spcPct val="80000"/>
              </a:lnSpc>
              <a:spcBef>
                <a:spcPct val="50000"/>
              </a:spcBef>
              <a:buFont typeface="+mj-lt"/>
              <a:buAutoNum type="arabicPeriod"/>
            </a:pPr>
            <a:r>
              <a:rPr lang="it-IT" altLang="x-none" sz="1200" b="1" dirty="0">
                <a:latin typeface="Calibri" panose="020F0502020204030204" pitchFamily="34" charset="0"/>
              </a:rPr>
              <a:t>CODICE FISCALE</a:t>
            </a:r>
          </a:p>
          <a:p>
            <a:pPr marL="228600" indent="-228600">
              <a:lnSpc>
                <a:spcPct val="80000"/>
              </a:lnSpc>
              <a:spcBef>
                <a:spcPct val="50000"/>
              </a:spcBef>
              <a:buFont typeface="+mj-lt"/>
              <a:buAutoNum type="arabicPeriod"/>
            </a:pPr>
            <a:r>
              <a:rPr lang="it-IT" altLang="x-none" sz="1200" b="1" dirty="0">
                <a:latin typeface="Calibri" panose="020F0502020204030204" pitchFamily="34" charset="0"/>
              </a:rPr>
              <a:t>PARTITA IVA </a:t>
            </a:r>
          </a:p>
          <a:p>
            <a:pPr marL="228600" indent="-228600">
              <a:lnSpc>
                <a:spcPct val="80000"/>
              </a:lnSpc>
              <a:spcBef>
                <a:spcPct val="50000"/>
              </a:spcBef>
              <a:buFont typeface="+mj-lt"/>
              <a:buAutoNum type="arabicPeriod"/>
            </a:pPr>
            <a:r>
              <a:rPr lang="it-IT" altLang="x-none" sz="1200" b="1" dirty="0">
                <a:latin typeface="Calibri" panose="020F0502020204030204" pitchFamily="34" charset="0"/>
              </a:rPr>
              <a:t>DATA</a:t>
            </a:r>
          </a:p>
          <a:p>
            <a:pPr marL="228600" indent="-228600">
              <a:lnSpc>
                <a:spcPct val="80000"/>
              </a:lnSpc>
              <a:spcBef>
                <a:spcPct val="50000"/>
              </a:spcBef>
              <a:buFont typeface="+mj-lt"/>
              <a:buAutoNum type="arabicPeriod"/>
            </a:pPr>
            <a:r>
              <a:rPr lang="it-IT" altLang="x-none" sz="1200" b="1" dirty="0">
                <a:latin typeface="Calibri" panose="020F0502020204030204" pitchFamily="34" charset="0"/>
              </a:rPr>
              <a:t>ASSOCIAZIONI LOGICHE DI QUESTI ULTIMI </a:t>
            </a:r>
          </a:p>
        </p:txBody>
      </p:sp>
      <p:sp>
        <p:nvSpPr>
          <p:cNvPr id="11" name="Freccia in giù 6"/>
          <p:cNvSpPr/>
          <p:nvPr/>
        </p:nvSpPr>
        <p:spPr>
          <a:xfrm rot="16200000">
            <a:off x="5760244" y="4492175"/>
            <a:ext cx="360362" cy="576262"/>
          </a:xfrm>
          <a:prstGeom prst="down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endParaRPr lang="x-none" altLang="x-none" sz="1600">
              <a:solidFill>
                <a:srgbClr val="FFFFFF"/>
              </a:solidFill>
              <a:latin typeface="Calibri" charset="0"/>
            </a:endParaRPr>
          </a:p>
        </p:txBody>
      </p:sp>
      <p:sp>
        <p:nvSpPr>
          <p:cNvPr id="13" name="Rettangolo 12"/>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126 dispensa</a:t>
            </a:r>
          </a:p>
        </p:txBody>
      </p:sp>
    </p:spTree>
    <p:extLst>
      <p:ext uri="{BB962C8B-B14F-4D97-AF65-F5344CB8AC3E}">
        <p14:creationId xmlns:p14="http://schemas.microsoft.com/office/powerpoint/2010/main" val="20956486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 </a:t>
            </a:r>
          </a:p>
        </p:txBody>
      </p:sp>
      <p:sp>
        <p:nvSpPr>
          <p:cNvPr id="3" name="Segnaposto testo 2"/>
          <p:cNvSpPr>
            <a:spLocks noGrp="1"/>
          </p:cNvSpPr>
          <p:nvPr>
            <p:ph type="body" idx="1"/>
          </p:nvPr>
        </p:nvSpPr>
        <p:spPr/>
        <p:txBody>
          <a:bodyPr/>
          <a:lstStyle/>
          <a:p>
            <a:pPr algn="ctr" eaLnBrk="1">
              <a:spcAft>
                <a:spcPct val="0"/>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it-IT" sz="3200" b="1" dirty="0">
                <a:latin typeface="Calibri" panose="020F0502020204030204" pitchFamily="34" charset="0"/>
              </a:rPr>
              <a:t>LA RIORGANIZZAZIONE DEGLI ADEMPIMENTI FISCALI</a:t>
            </a:r>
          </a:p>
        </p:txBody>
      </p:sp>
      <p:sp>
        <p:nvSpPr>
          <p:cNvPr id="4" name="Segnaposto data 3"/>
          <p:cNvSpPr>
            <a:spLocks noGrp="1"/>
          </p:cNvSpPr>
          <p:nvPr>
            <p:ph type="dt" idx="10"/>
          </p:nvPr>
        </p:nvSpPr>
        <p:spPr/>
        <p:txBody>
          <a:bodyPr/>
          <a:lstStyle/>
          <a:p>
            <a:pPr>
              <a:defRPr/>
            </a:pPr>
            <a:r>
              <a:rPr lang="en-US" altLang="it-IT" dirty="0"/>
              <a:t> </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670" y="316211"/>
            <a:ext cx="6580099" cy="965420"/>
          </a:xfrm>
          <a:prstGeom prst="rect">
            <a:avLst/>
          </a:prstGeom>
        </p:spPr>
      </p:pic>
      <p:pic>
        <p:nvPicPr>
          <p:cNvPr id="6" name="Immagine 5"/>
          <p:cNvPicPr/>
          <p:nvPr/>
        </p:nvPicPr>
        <p:blipFill>
          <a:blip r:embed="rId3" cstate="print">
            <a:extLst>
              <a:ext uri="{28A0092B-C50C-407E-A947-70E740481C1C}">
                <a14:useLocalDpi xmlns:a14="http://schemas.microsoft.com/office/drawing/2010/main" val="0"/>
              </a:ext>
            </a:extLst>
          </a:blip>
          <a:stretch>
            <a:fillRect/>
          </a:stretch>
        </p:blipFill>
        <p:spPr>
          <a:xfrm>
            <a:off x="3436201" y="5723041"/>
            <a:ext cx="2345235" cy="839771"/>
          </a:xfrm>
          <a:prstGeom prst="rect">
            <a:avLst/>
          </a:prstGeom>
        </p:spPr>
      </p:pic>
    </p:spTree>
    <p:extLst>
      <p:ext uri="{BB962C8B-B14F-4D97-AF65-F5344CB8AC3E}">
        <p14:creationId xmlns:p14="http://schemas.microsoft.com/office/powerpoint/2010/main" val="7901363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4787" name="Rectangle 3"/>
          <p:cNvSpPr>
            <a:spLocks noGrp="1" noChangeArrowheads="1"/>
          </p:cNvSpPr>
          <p:nvPr>
            <p:ph idx="1"/>
          </p:nvPr>
        </p:nvSpPr>
        <p:spPr>
          <a:xfrm>
            <a:off x="304146" y="2106690"/>
            <a:ext cx="8535708" cy="3574473"/>
          </a:xfrm>
          <a:solidFill>
            <a:schemeClr val="bg2">
              <a:lumMod val="40000"/>
              <a:lumOff val="60000"/>
            </a:schemeClr>
          </a:solidFill>
          <a:ln>
            <a:solidFill>
              <a:schemeClr val="accent2">
                <a:lumMod val="75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25000"/>
              </a:spcBef>
              <a:buFont typeface="Arial" panose="020B0604020202020204" pitchFamily="34" charset="0"/>
              <a:buChar char="•"/>
            </a:pPr>
            <a:r>
              <a:rPr lang="it-IT" sz="2000" b="1" i="1" dirty="0">
                <a:solidFill>
                  <a:schemeClr val="tx1"/>
                </a:solidFill>
                <a:latin typeface="Calibri" panose="020F0502020204030204" pitchFamily="34" charset="0"/>
              </a:rPr>
              <a:t>SPLIT PAYMENT</a:t>
            </a:r>
          </a:p>
          <a:p>
            <a:pPr>
              <a:spcBef>
                <a:spcPct val="25000"/>
              </a:spcBef>
              <a:buFont typeface="Arial" panose="020B0604020202020204" pitchFamily="34" charset="0"/>
              <a:buChar char="•"/>
            </a:pPr>
            <a:endParaRPr lang="it-IT" sz="2000" b="1" dirty="0">
              <a:solidFill>
                <a:schemeClr val="tx1"/>
              </a:solidFill>
              <a:latin typeface="Calibri" panose="020F0502020204030204" pitchFamily="34" charset="0"/>
            </a:endParaRPr>
          </a:p>
          <a:p>
            <a:pPr>
              <a:spcBef>
                <a:spcPct val="25000"/>
              </a:spcBef>
              <a:buFont typeface="Arial" panose="020B0604020202020204" pitchFamily="34" charset="0"/>
              <a:buChar char="•"/>
            </a:pPr>
            <a:r>
              <a:rPr lang="it-IT" sz="2000" b="1" dirty="0">
                <a:solidFill>
                  <a:schemeClr val="tx1"/>
                </a:solidFill>
                <a:latin typeface="Calibri" panose="020F0502020204030204" pitchFamily="34" charset="0"/>
              </a:rPr>
              <a:t>NUOVA IMPOSTAZIONE DEI CONTROLLI FISCALI</a:t>
            </a:r>
          </a:p>
          <a:p>
            <a:pPr>
              <a:spcBef>
                <a:spcPct val="25000"/>
              </a:spcBef>
              <a:buFont typeface="Arial" panose="020B0604020202020204" pitchFamily="34" charset="0"/>
              <a:buChar char="•"/>
            </a:pPr>
            <a:endParaRPr lang="it-IT" sz="2000" b="1" dirty="0">
              <a:solidFill>
                <a:schemeClr val="tx1"/>
              </a:solidFill>
              <a:latin typeface="Calibri" panose="020F0502020204030204" pitchFamily="34" charset="0"/>
            </a:endParaRPr>
          </a:p>
          <a:p>
            <a:pPr>
              <a:spcBef>
                <a:spcPct val="25000"/>
              </a:spcBef>
              <a:buFont typeface="Arial" panose="020B0604020202020204" pitchFamily="34" charset="0"/>
              <a:buChar char="•"/>
            </a:pPr>
            <a:r>
              <a:rPr lang="it-IT" sz="2000" b="1" dirty="0">
                <a:solidFill>
                  <a:schemeClr val="tx1"/>
                </a:solidFill>
                <a:latin typeface="Calibri" panose="020F0502020204030204" pitchFamily="34" charset="0"/>
              </a:rPr>
              <a:t>SEMPLIFICAZIONI PREVISTE DAL D.LGS. 127/2015</a:t>
            </a:r>
          </a:p>
          <a:p>
            <a:pPr>
              <a:spcBef>
                <a:spcPct val="25000"/>
              </a:spcBef>
              <a:buFont typeface="Arial" panose="020B0604020202020204" pitchFamily="34" charset="0"/>
              <a:buChar char="•"/>
            </a:pPr>
            <a:endParaRPr lang="it-IT" sz="2000" b="1" dirty="0">
              <a:solidFill>
                <a:schemeClr val="tx1"/>
              </a:solidFill>
              <a:latin typeface="Calibri" panose="020F0502020204030204" pitchFamily="34" charset="0"/>
            </a:endParaRPr>
          </a:p>
          <a:p>
            <a:pPr>
              <a:spcBef>
                <a:spcPct val="25000"/>
              </a:spcBef>
              <a:buFont typeface="Arial" panose="020B0604020202020204" pitchFamily="34" charset="0"/>
              <a:buChar char="•"/>
            </a:pPr>
            <a:r>
              <a:rPr lang="it-IT" sz="2000" b="1" dirty="0">
                <a:solidFill>
                  <a:schemeClr val="tx1"/>
                </a:solidFill>
                <a:latin typeface="Calibri" panose="020F0502020204030204" pitchFamily="34" charset="0"/>
              </a:rPr>
              <a:t>DICHIARAZIONI FISCALI PRECOMPILATE: LA DICHIARAZIONE IVA</a:t>
            </a:r>
          </a:p>
          <a:p>
            <a:pPr>
              <a:spcBef>
                <a:spcPct val="25000"/>
              </a:spcBef>
              <a:buFont typeface="Arial" panose="020B0604020202020204" pitchFamily="34" charset="0"/>
              <a:buChar char="•"/>
            </a:pPr>
            <a:endParaRPr lang="it-IT" sz="2000" b="1" dirty="0">
              <a:solidFill>
                <a:schemeClr val="tx1"/>
              </a:solidFill>
              <a:latin typeface="Calibri" panose="020F0502020204030204" pitchFamily="34" charset="0"/>
            </a:endParaRPr>
          </a:p>
          <a:p>
            <a:pPr>
              <a:spcBef>
                <a:spcPct val="25000"/>
              </a:spcBef>
              <a:buFont typeface="Arial" panose="020B0604020202020204" pitchFamily="34" charset="0"/>
              <a:buChar char="•"/>
            </a:pPr>
            <a:r>
              <a:rPr lang="it-IT" sz="2000" b="1" dirty="0">
                <a:solidFill>
                  <a:schemeClr val="tx1"/>
                </a:solidFill>
                <a:latin typeface="Calibri" panose="020F0502020204030204" pitchFamily="34" charset="0"/>
              </a:rPr>
              <a:t>IMPATTI NELL’ORGANIZZAZIONE DEGLI STUDI PROFESSIONALI</a:t>
            </a:r>
            <a:endParaRPr lang="it-IT" altLang="x-none" sz="2000" b="1" dirty="0">
              <a:solidFill>
                <a:schemeClr val="tx1"/>
              </a:solidFill>
              <a:latin typeface="Calibri" panose="020F0502020204030204" pitchFamily="34" charset="0"/>
            </a:endParaRPr>
          </a:p>
        </p:txBody>
      </p:sp>
      <p:sp>
        <p:nvSpPr>
          <p:cNvPr id="6"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3200" b="1" i="0" u="none" strike="noStrike" kern="1200" cap="none" spc="0" normalizeH="0" baseline="0" noProof="0" dirty="0">
              <a:ln>
                <a:noFill/>
              </a:ln>
              <a:solidFill>
                <a:srgbClr val="000000"/>
              </a:solidFill>
              <a:effectLst/>
              <a:uLnTx/>
              <a:uFillTx/>
              <a:latin typeface="Calibri" pitchFamily="34" charset="0"/>
              <a:ea typeface="+mj-ea"/>
              <a:cs typeface="+mj-cs"/>
            </a:endParaRPr>
          </a:p>
        </p:txBody>
      </p:sp>
      <p:sp>
        <p:nvSpPr>
          <p:cNvPr id="4" name="Titolo 1"/>
          <p:cNvSpPr txBox="1">
            <a:spLocks/>
          </p:cNvSpPr>
          <p:nvPr/>
        </p:nvSpPr>
        <p:spPr bwMode="auto">
          <a:xfrm>
            <a:off x="0" y="1215041"/>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lvl="0">
              <a:defRPr/>
            </a:pPr>
            <a:r>
              <a:rPr lang="it-IT" sz="3200" b="1" dirty="0">
                <a:solidFill>
                  <a:schemeClr val="tx1"/>
                </a:solidFill>
                <a:latin typeface="Calibri" panose="020F0502020204030204" pitchFamily="34" charset="0"/>
              </a:rPr>
              <a:t>RIORGANIZZAZIONE ADEMPIMENTI FISCALI</a:t>
            </a:r>
            <a:endParaRPr lang="it-IT" altLang="x-none" sz="3200" b="1" dirty="0">
              <a:solidFill>
                <a:srgbClr val="000000"/>
              </a:solidFill>
              <a:latin typeface="Calibri" panose="020F0502020204030204" pitchFamily="34" charset="0"/>
            </a:endParaRPr>
          </a:p>
        </p:txBody>
      </p:sp>
      <p:sp>
        <p:nvSpPr>
          <p:cNvPr id="8" name="Rettangolo 7"/>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128 dispensa</a:t>
            </a:r>
          </a:p>
        </p:txBody>
      </p:sp>
    </p:spTree>
    <p:extLst>
      <p:ext uri="{BB962C8B-B14F-4D97-AF65-F5344CB8AC3E}">
        <p14:creationId xmlns:p14="http://schemas.microsoft.com/office/powerpoint/2010/main" val="5283569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55650" y="4000499"/>
            <a:ext cx="7632700" cy="955964"/>
          </a:xfrm>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anchor="ctr"/>
          <a:lstStyle/>
          <a:p>
            <a:pPr marL="0" indent="0" algn="ctr">
              <a:spcBef>
                <a:spcPct val="0"/>
              </a:spcBef>
              <a:buNone/>
              <a:defRPr/>
            </a:pPr>
            <a:endParaRPr lang="it-IT" sz="2400" b="1" dirty="0">
              <a:solidFill>
                <a:srgbClr val="000000"/>
              </a:solidFill>
              <a:latin typeface="Calibri" panose="020F0502020204030204" pitchFamily="34" charset="0"/>
            </a:endParaRPr>
          </a:p>
          <a:p>
            <a:pPr marL="0" indent="0" algn="ctr">
              <a:spcBef>
                <a:spcPct val="0"/>
              </a:spcBef>
              <a:buNone/>
              <a:defRPr/>
            </a:pPr>
            <a:r>
              <a:rPr lang="it-IT" sz="2400" b="1" dirty="0">
                <a:solidFill>
                  <a:srgbClr val="000000"/>
                </a:solidFill>
                <a:latin typeface="Calibri" panose="020F0502020204030204" pitchFamily="34" charset="0"/>
              </a:rPr>
              <a:t>CONTRASTO ALL’EVASIONE E MIGLIORAMENTO DEL GETTITO</a:t>
            </a:r>
          </a:p>
          <a:p>
            <a:pPr marL="0" indent="0" algn="ctr" eaLnBrk="1" hangingPunct="1">
              <a:spcBef>
                <a:spcPct val="0"/>
              </a:spcBef>
              <a:buNone/>
            </a:pPr>
            <a:endParaRPr lang="it-IT" sz="2200" b="1" kern="1200" dirty="0">
              <a:solidFill>
                <a:srgbClr val="000000"/>
              </a:solidFill>
              <a:latin typeface="Calibri" panose="020F0502020204030204" pitchFamily="34" charset="0"/>
            </a:endParaRPr>
          </a:p>
        </p:txBody>
      </p:sp>
      <p:sp>
        <p:nvSpPr>
          <p:cNvPr id="5"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200" b="1"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SPLIT PAYMENT</a:t>
            </a:r>
            <a:endParaRPr kumimoji="0" lang="it-IT" altLang="it-IT" sz="3200" b="1" i="0" u="none" strike="noStrike" kern="0" cap="none" spc="0" normalizeH="0" baseline="0" noProof="0" dirty="0">
              <a:ln>
                <a:noFill/>
              </a:ln>
              <a:solidFill>
                <a:srgbClr val="000000"/>
              </a:solidFill>
              <a:effectLst/>
              <a:uLnTx/>
              <a:uFillTx/>
              <a:latin typeface="Calibri" panose="020F0502020204030204" pitchFamily="34" charset="0"/>
              <a:ea typeface="+mj-ea"/>
              <a:cs typeface="+mj-cs"/>
            </a:endParaRPr>
          </a:p>
        </p:txBody>
      </p:sp>
      <p:sp>
        <p:nvSpPr>
          <p:cNvPr id="7" name="Callout con freccia in giù 6"/>
          <p:cNvSpPr/>
          <p:nvPr/>
        </p:nvSpPr>
        <p:spPr>
          <a:xfrm>
            <a:off x="755650" y="2399210"/>
            <a:ext cx="7632700" cy="1219200"/>
          </a:xfrm>
          <a:prstGeom prst="downArrowCallou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400" b="1" dirty="0">
                <a:solidFill>
                  <a:srgbClr val="000000"/>
                </a:solidFill>
                <a:latin typeface="Calibri" panose="020F0502020204030204" pitchFamily="34" charset="0"/>
              </a:rPr>
              <a:t>INNOVATIVO METODO DI VERSAMENTO DELL’IVA</a:t>
            </a:r>
          </a:p>
        </p:txBody>
      </p:sp>
      <p:sp>
        <p:nvSpPr>
          <p:cNvPr id="9" name="Rettangolo 8"/>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129 dispensa</a:t>
            </a:r>
          </a:p>
        </p:txBody>
      </p:sp>
    </p:spTree>
    <p:extLst>
      <p:ext uri="{BB962C8B-B14F-4D97-AF65-F5344CB8AC3E}">
        <p14:creationId xmlns:p14="http://schemas.microsoft.com/office/powerpoint/2010/main" val="6962686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ttangolo 12"/>
          <p:cNvSpPr/>
          <p:nvPr/>
        </p:nvSpPr>
        <p:spPr>
          <a:xfrm>
            <a:off x="462199" y="2022763"/>
            <a:ext cx="8405514" cy="935037"/>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400" b="1" dirty="0">
                <a:solidFill>
                  <a:schemeClr val="tx1"/>
                </a:solidFill>
                <a:latin typeface="Calibri" panose="020F0502020204030204" pitchFamily="34" charset="0"/>
              </a:rPr>
              <a:t>FUNZIONAMENTO</a:t>
            </a:r>
          </a:p>
        </p:txBody>
      </p:sp>
      <p:sp>
        <p:nvSpPr>
          <p:cNvPr id="16" name="Freccia in giù 15"/>
          <p:cNvSpPr/>
          <p:nvPr/>
        </p:nvSpPr>
        <p:spPr>
          <a:xfrm>
            <a:off x="1908120" y="3114645"/>
            <a:ext cx="719660" cy="681376"/>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b="1">
              <a:solidFill>
                <a:schemeClr val="tx1"/>
              </a:solidFill>
              <a:latin typeface="Calibri" panose="020F0502020204030204" pitchFamily="34" charset="0"/>
            </a:endParaRPr>
          </a:p>
        </p:txBody>
      </p:sp>
      <p:sp>
        <p:nvSpPr>
          <p:cNvPr id="18" name="Rettangolo 17"/>
          <p:cNvSpPr/>
          <p:nvPr/>
        </p:nvSpPr>
        <p:spPr>
          <a:xfrm>
            <a:off x="462199" y="3899715"/>
            <a:ext cx="3682767" cy="1963024"/>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base">
              <a:spcBef>
                <a:spcPct val="0"/>
              </a:spcBef>
              <a:spcAft>
                <a:spcPct val="0"/>
              </a:spcAft>
              <a:defRPr/>
            </a:pPr>
            <a:r>
              <a:rPr lang="it-IT" sz="2000" b="1" u="sng" dirty="0">
                <a:solidFill>
                  <a:schemeClr val="tx1"/>
                </a:solidFill>
                <a:latin typeface="Calibri" panose="020F0502020204030204" pitchFamily="34" charset="0"/>
              </a:rPr>
              <a:t>PUBBLICA AMMINISTRAZIONE:</a:t>
            </a:r>
          </a:p>
          <a:p>
            <a:pPr marL="342900" indent="-342900" algn="just" fontAlgn="base">
              <a:spcBef>
                <a:spcPct val="0"/>
              </a:spcBef>
              <a:spcAft>
                <a:spcPct val="0"/>
              </a:spcAft>
              <a:buFont typeface="Arial" panose="020B0604020202020204" pitchFamily="34" charset="0"/>
              <a:buChar char="•"/>
              <a:defRPr/>
            </a:pPr>
            <a:r>
              <a:rPr lang="it-IT" sz="2000" b="1" dirty="0">
                <a:solidFill>
                  <a:schemeClr val="tx1"/>
                </a:solidFill>
                <a:latin typeface="Calibri" panose="020F0502020204030204" pitchFamily="34" charset="0"/>
              </a:rPr>
              <a:t>RICEVE FATTURA ELETTRONICA CON IVA E DICITURA «SPLIT PAYMENT»</a:t>
            </a:r>
          </a:p>
          <a:p>
            <a:pPr marL="342900" indent="-342900" algn="just" fontAlgn="base">
              <a:spcBef>
                <a:spcPct val="0"/>
              </a:spcBef>
              <a:spcAft>
                <a:spcPct val="0"/>
              </a:spcAft>
              <a:buFont typeface="Arial" panose="020B0604020202020204" pitchFamily="34" charset="0"/>
              <a:buChar char="•"/>
              <a:defRPr/>
            </a:pPr>
            <a:r>
              <a:rPr lang="it-IT" sz="2000" b="1" dirty="0">
                <a:solidFill>
                  <a:schemeClr val="tx1"/>
                </a:solidFill>
                <a:latin typeface="Calibri" panose="020F0502020204030204" pitchFamily="34" charset="0"/>
              </a:rPr>
              <a:t>PAGA SOLO IMPONIBILE</a:t>
            </a:r>
          </a:p>
        </p:txBody>
      </p:sp>
      <p:sp>
        <p:nvSpPr>
          <p:cNvPr id="24" name="Freccia in giù 23"/>
          <p:cNvSpPr/>
          <p:nvPr/>
        </p:nvSpPr>
        <p:spPr>
          <a:xfrm rot="16200000">
            <a:off x="4259412" y="4540539"/>
            <a:ext cx="719660" cy="681376"/>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b="1">
              <a:solidFill>
                <a:schemeClr val="tx1"/>
              </a:solidFill>
              <a:latin typeface="Calibri" panose="020F0502020204030204" pitchFamily="34" charset="0"/>
            </a:endParaRPr>
          </a:p>
        </p:txBody>
      </p:sp>
      <p:sp>
        <p:nvSpPr>
          <p:cNvPr id="25" name="Rettangolo 24"/>
          <p:cNvSpPr/>
          <p:nvPr/>
        </p:nvSpPr>
        <p:spPr>
          <a:xfrm>
            <a:off x="5093519" y="3207326"/>
            <a:ext cx="3773390" cy="2708565"/>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base">
              <a:spcBef>
                <a:spcPct val="0"/>
              </a:spcBef>
              <a:spcAft>
                <a:spcPct val="0"/>
              </a:spcAft>
              <a:defRPr/>
            </a:pPr>
            <a:r>
              <a:rPr lang="it-IT" sz="2000" b="1" dirty="0">
                <a:solidFill>
                  <a:schemeClr val="tx1"/>
                </a:solidFill>
                <a:latin typeface="Calibri" panose="020F0502020204030204" pitchFamily="34" charset="0"/>
              </a:rPr>
              <a:t>VERSA L’IVA DIVENUTA ESIGIBILE SECONDO DIVERSE MODALITÀ:</a:t>
            </a:r>
          </a:p>
          <a:p>
            <a:pPr marL="457200" indent="-457200" algn="just" fontAlgn="base">
              <a:spcBef>
                <a:spcPct val="0"/>
              </a:spcBef>
              <a:spcAft>
                <a:spcPct val="0"/>
              </a:spcAft>
              <a:buFont typeface="+mj-lt"/>
              <a:buAutoNum type="arabicPeriod"/>
              <a:defRPr/>
            </a:pPr>
            <a:r>
              <a:rPr lang="it-IT" sz="2000" b="1" dirty="0">
                <a:solidFill>
                  <a:schemeClr val="tx1"/>
                </a:solidFill>
                <a:latin typeface="Calibri" panose="020F0502020204030204" pitchFamily="34" charset="0"/>
              </a:rPr>
              <a:t>NELLA LIQUIDAZIONE PERIODICA SE SOGGETTO PASSIVO</a:t>
            </a:r>
          </a:p>
          <a:p>
            <a:pPr marL="457200" indent="-457200" algn="just" fontAlgn="base">
              <a:spcBef>
                <a:spcPct val="0"/>
              </a:spcBef>
              <a:spcAft>
                <a:spcPct val="0"/>
              </a:spcAft>
              <a:buFont typeface="+mj-lt"/>
              <a:buAutoNum type="arabicPeriod"/>
              <a:defRPr/>
            </a:pPr>
            <a:r>
              <a:rPr lang="it-IT" sz="2000" b="1" dirty="0">
                <a:solidFill>
                  <a:schemeClr val="tx1"/>
                </a:solidFill>
                <a:latin typeface="Calibri" panose="020F0502020204030204" pitchFamily="34" charset="0"/>
              </a:rPr>
              <a:t>ENTRO IL 16 DI CIASCUN MESE O GIORNALMENTE SE SOGGETTO NON PASSIVO</a:t>
            </a:r>
          </a:p>
        </p:txBody>
      </p:sp>
      <p:sp>
        <p:nvSpPr>
          <p:cNvPr id="8"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200" b="1"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SPLIT PAYMENT</a:t>
            </a:r>
            <a:endParaRPr kumimoji="0" lang="it-IT" altLang="it-IT" sz="3200" b="1" i="0" u="none" strike="noStrike" kern="0" cap="none" spc="0" normalizeH="0" baseline="0" noProof="0" dirty="0">
              <a:ln>
                <a:noFill/>
              </a:ln>
              <a:solidFill>
                <a:srgbClr val="000000"/>
              </a:solidFill>
              <a:effectLst/>
              <a:uLnTx/>
              <a:uFillTx/>
              <a:latin typeface="Calibri" panose="020F0502020204030204" pitchFamily="34" charset="0"/>
              <a:ea typeface="+mj-ea"/>
              <a:cs typeface="+mj-cs"/>
            </a:endParaRPr>
          </a:p>
        </p:txBody>
      </p:sp>
      <p:sp>
        <p:nvSpPr>
          <p:cNvPr id="11" name="Rettangolo 10"/>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133 dispensa</a:t>
            </a:r>
          </a:p>
        </p:txBody>
      </p:sp>
    </p:spTree>
    <p:extLst>
      <p:ext uri="{BB962C8B-B14F-4D97-AF65-F5344CB8AC3E}">
        <p14:creationId xmlns:p14="http://schemas.microsoft.com/office/powerpoint/2010/main" val="3979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8" grpId="0" animBg="1"/>
      <p:bldP spid="24" grpId="0" animBg="1"/>
      <p:bldP spid="25"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itolo 1"/>
          <p:cNvSpPr>
            <a:spLocks noGrp="1"/>
          </p:cNvSpPr>
          <p:nvPr>
            <p:ph type="title"/>
          </p:nvPr>
        </p:nvSpPr>
        <p:spPr>
          <a:xfrm>
            <a:off x="0" y="1227138"/>
            <a:ext cx="9144000" cy="546100"/>
          </a:xfrm>
        </p:spPr>
        <p:txBody>
          <a:bodyPr/>
          <a:lstStyle/>
          <a:p>
            <a:r>
              <a:rPr lang="it-IT" altLang="it-IT" sz="3200" b="1" dirty="0">
                <a:latin typeface="Calibri" panose="020F0502020204030204" pitchFamily="34" charset="0"/>
              </a:rPr>
              <a:t>SPLIT PAYMENT</a:t>
            </a:r>
          </a:p>
        </p:txBody>
      </p:sp>
      <p:sp>
        <p:nvSpPr>
          <p:cNvPr id="4" name="Callout con freccia in giù 3"/>
          <p:cNvSpPr/>
          <p:nvPr/>
        </p:nvSpPr>
        <p:spPr>
          <a:xfrm>
            <a:off x="505692" y="2007643"/>
            <a:ext cx="8132616" cy="875435"/>
          </a:xfrm>
          <a:prstGeom prst="downArrowCallout">
            <a:avLst/>
          </a:prstGeom>
          <a:solidFill>
            <a:schemeClr val="bg1"/>
          </a:solidFill>
          <a:ln>
            <a:solidFill>
              <a:schemeClr val="accent2">
                <a:lumMod val="50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400" b="1" dirty="0">
                <a:solidFill>
                  <a:schemeClr val="tx1"/>
                </a:solidFill>
                <a:latin typeface="Calibri" panose="020F0502020204030204" pitchFamily="34" charset="0"/>
              </a:rPr>
              <a:t>RIMBORSI IVA</a:t>
            </a:r>
          </a:p>
        </p:txBody>
      </p:sp>
      <p:sp>
        <p:nvSpPr>
          <p:cNvPr id="5" name="Rettangolo 4"/>
          <p:cNvSpPr/>
          <p:nvPr/>
        </p:nvSpPr>
        <p:spPr>
          <a:xfrm>
            <a:off x="505692" y="2963008"/>
            <a:ext cx="8132616" cy="2923309"/>
          </a:xfrm>
          <a:prstGeom prst="rect">
            <a:avLst/>
          </a:prstGeom>
          <a:solidFill>
            <a:schemeClr val="bg2">
              <a:lumMod val="40000"/>
              <a:lumOff val="60000"/>
            </a:schemeClr>
          </a:solidFill>
          <a:ln/>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chor="ctr"/>
          <a:lstStyle/>
          <a:p>
            <a:pPr algn="just" fontAlgn="base">
              <a:spcBef>
                <a:spcPct val="0"/>
              </a:spcBef>
              <a:spcAft>
                <a:spcPct val="0"/>
              </a:spcAft>
              <a:defRPr/>
            </a:pPr>
            <a:r>
              <a:rPr lang="en-US" sz="2000" b="1" dirty="0">
                <a:solidFill>
                  <a:schemeClr val="tx1"/>
                </a:solidFill>
                <a:latin typeface="Calibri" panose="020F0502020204030204" pitchFamily="34" charset="0"/>
              </a:rPr>
              <a:t>I RIMBORSI ANNUALI O PER PERIODI INFERIORI ALL'ANNO RICHIESTI DAI CONTRIBUENTI CHE RIENTRANO NELLA CATEGORIA INDIVIDUATA DALL'ART. 1, SONO ESEGUITI IN VIA PRIORITARIA RISPETTO AGLI ALTRI RIMBORSI PREVISTI DALL'ART. 30 D.P.R. 633/1972 RELATIVI ALLO STESSO PERIODO DI RIFERIMENTO</a:t>
            </a:r>
          </a:p>
          <a:p>
            <a:pPr algn="just" fontAlgn="base">
              <a:spcBef>
                <a:spcPct val="0"/>
              </a:spcBef>
              <a:spcAft>
                <a:spcPct val="0"/>
              </a:spcAft>
              <a:defRPr/>
            </a:pPr>
            <a:endParaRPr lang="en-US" sz="2000" b="1" dirty="0">
              <a:solidFill>
                <a:schemeClr val="tx1"/>
              </a:solidFill>
              <a:latin typeface="Calibri" panose="020F0502020204030204" pitchFamily="34" charset="0"/>
            </a:endParaRPr>
          </a:p>
          <a:p>
            <a:pPr algn="just" fontAlgn="base">
              <a:spcBef>
                <a:spcPct val="0"/>
              </a:spcBef>
              <a:spcAft>
                <a:spcPct val="0"/>
              </a:spcAft>
              <a:defRPr/>
            </a:pPr>
            <a:r>
              <a:rPr lang="en-US" sz="2000" b="1" dirty="0">
                <a:solidFill>
                  <a:schemeClr val="tx1"/>
                </a:solidFill>
                <a:latin typeface="Calibri" panose="020F0502020204030204" pitchFamily="34" charset="0"/>
              </a:rPr>
              <a:t>IL RIMBORSO PRIORITARIO È EROGATO PER UN AMMONTARE NON SUPERIORE ALL’IMPORTO DELL’IMPOSTA RIFERITA ALLE OPERAZIONI ESEGUITE CON SPLIT PAYMENT</a:t>
            </a:r>
          </a:p>
        </p:txBody>
      </p:sp>
      <p:sp>
        <p:nvSpPr>
          <p:cNvPr id="8" name="Rettangolo 7"/>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133 dispensa</a:t>
            </a:r>
          </a:p>
        </p:txBody>
      </p:sp>
    </p:spTree>
    <p:extLst>
      <p:ext uri="{BB962C8B-B14F-4D97-AF65-F5344CB8AC3E}">
        <p14:creationId xmlns:p14="http://schemas.microsoft.com/office/powerpoint/2010/main" val="13805414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itolo 1"/>
          <p:cNvSpPr>
            <a:spLocks noGrp="1"/>
          </p:cNvSpPr>
          <p:nvPr>
            <p:ph type="title"/>
          </p:nvPr>
        </p:nvSpPr>
        <p:spPr>
          <a:xfrm>
            <a:off x="0" y="1227138"/>
            <a:ext cx="9144000" cy="546100"/>
          </a:xfrm>
        </p:spPr>
        <p:txBody>
          <a:bodyPr/>
          <a:lstStyle/>
          <a:p>
            <a:r>
              <a:rPr lang="it-IT" altLang="it-IT" sz="3200" b="1" dirty="0">
                <a:latin typeface="Calibri" panose="020F0502020204030204" pitchFamily="34" charset="0"/>
              </a:rPr>
              <a:t>SANZIONI</a:t>
            </a:r>
          </a:p>
        </p:txBody>
      </p:sp>
      <p:sp>
        <p:nvSpPr>
          <p:cNvPr id="5" name="Rettangolo 4"/>
          <p:cNvSpPr/>
          <p:nvPr/>
        </p:nvSpPr>
        <p:spPr>
          <a:xfrm>
            <a:off x="755650" y="2493818"/>
            <a:ext cx="7632700" cy="2791691"/>
          </a:xfrm>
          <a:prstGeom prst="rect">
            <a:avLst/>
          </a:prstGeom>
          <a:solidFill>
            <a:schemeClr val="bg2">
              <a:lumMod val="40000"/>
              <a:lumOff val="60000"/>
            </a:schemeClr>
          </a:solidFill>
          <a:ln/>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chor="ctr"/>
          <a:lstStyle/>
          <a:p>
            <a:pPr marL="342900" indent="-342900" fontAlgn="base">
              <a:spcBef>
                <a:spcPct val="0"/>
              </a:spcBef>
              <a:spcAft>
                <a:spcPct val="0"/>
              </a:spcAft>
              <a:buFont typeface="Arial" panose="020B0604020202020204" pitchFamily="34" charset="0"/>
              <a:buChar char="•"/>
              <a:defRPr/>
            </a:pPr>
            <a:r>
              <a:rPr lang="it-IT" sz="2000" b="1" dirty="0">
                <a:latin typeface="Calibri" panose="020F0502020204030204" pitchFamily="34" charset="0"/>
              </a:rPr>
              <a:t>30% DELL’IMPORTO NON VERSATO NEI CONFRONTI DELL’ENTE CHE OMETTE</a:t>
            </a:r>
          </a:p>
          <a:p>
            <a:pPr marL="342900" indent="-342900" fontAlgn="base">
              <a:spcBef>
                <a:spcPct val="0"/>
              </a:spcBef>
              <a:spcAft>
                <a:spcPct val="0"/>
              </a:spcAft>
              <a:buFont typeface="Arial" panose="020B0604020202020204" pitchFamily="34" charset="0"/>
              <a:buChar char="•"/>
              <a:defRPr/>
            </a:pPr>
            <a:endParaRPr lang="it-IT" sz="2000" b="1" dirty="0">
              <a:latin typeface="Calibri" panose="020F0502020204030204" pitchFamily="34" charset="0"/>
            </a:endParaRPr>
          </a:p>
          <a:p>
            <a:pPr marL="342900" indent="-342900" fontAlgn="base">
              <a:spcBef>
                <a:spcPct val="0"/>
              </a:spcBef>
              <a:spcAft>
                <a:spcPct val="0"/>
              </a:spcAft>
              <a:buFont typeface="Arial" panose="020B0604020202020204" pitchFamily="34" charset="0"/>
              <a:buChar char="•"/>
              <a:defRPr/>
            </a:pPr>
            <a:r>
              <a:rPr lang="it-IT" sz="2000" b="1" dirty="0">
                <a:latin typeface="Calibri" panose="020F0502020204030204" pitchFamily="34" charset="0"/>
              </a:rPr>
              <a:t>DAL 90% AL 180% DELL’IMPOSTA PER L’OMESSA O IRREGOLARE FATTURAZIONE</a:t>
            </a:r>
          </a:p>
        </p:txBody>
      </p:sp>
      <p:sp>
        <p:nvSpPr>
          <p:cNvPr id="7" name="Rettangolo 6"/>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134 dispensa</a:t>
            </a:r>
          </a:p>
        </p:txBody>
      </p:sp>
    </p:spTree>
    <p:extLst>
      <p:ext uri="{BB962C8B-B14F-4D97-AF65-F5344CB8AC3E}">
        <p14:creationId xmlns:p14="http://schemas.microsoft.com/office/powerpoint/2010/main" val="3684945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allout con freccia in giù 18"/>
          <p:cNvSpPr/>
          <p:nvPr/>
        </p:nvSpPr>
        <p:spPr>
          <a:xfrm>
            <a:off x="755649" y="2178076"/>
            <a:ext cx="7632700" cy="1312796"/>
          </a:xfrm>
          <a:prstGeom prst="downArrowCallou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it-IT" sz="2400" b="1" dirty="0">
                <a:solidFill>
                  <a:schemeClr val="tx1"/>
                </a:solidFill>
                <a:latin typeface="Calibri" panose="020F0502020204030204" pitchFamily="34" charset="0"/>
                <a:cs typeface="Arial" panose="020B0604020202020204" pitchFamily="34" charset="0"/>
              </a:rPr>
              <a:t>INTRODUCE FATTURAZIONE ELETTRONICA P.A. ASSIEME AL REGOLAMENTO 06.06.2013</a:t>
            </a:r>
          </a:p>
        </p:txBody>
      </p:sp>
      <p:sp>
        <p:nvSpPr>
          <p:cNvPr id="8" name="Segnaposto contenuto 2"/>
          <p:cNvSpPr txBox="1">
            <a:spLocks/>
          </p:cNvSpPr>
          <p:nvPr/>
        </p:nvSpPr>
        <p:spPr>
          <a:xfrm>
            <a:off x="755650" y="3683977"/>
            <a:ext cx="7632699" cy="1899138"/>
          </a:xfrm>
          <a:prstGeom prst="rect">
            <a:avLst/>
          </a:prstGeom>
          <a:solidFill>
            <a:schemeClr val="accent2">
              <a:lumMod val="20000"/>
              <a:lumOff val="80000"/>
            </a:schemeClr>
          </a:solidFill>
          <a:ln w="28575" cap="flat" cmpd="sng" algn="ctr">
            <a:solidFill>
              <a:srgbClr val="000000"/>
            </a:solidFill>
            <a:prstDash val="solid"/>
            <a:miter lim="800000"/>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dk1"/>
                </a:solidFill>
                <a:latin typeface="+mn-lt"/>
                <a:ea typeface="+mn-ea"/>
                <a:cs typeface="+mn-cs"/>
              </a:defRPr>
            </a:lvl1pPr>
            <a:lvl2pPr marL="742950" indent="-285750" algn="l" rtl="0" eaLnBrk="0" fontAlgn="base" hangingPunct="0">
              <a:spcBef>
                <a:spcPct val="20000"/>
              </a:spcBef>
              <a:spcAft>
                <a:spcPct val="0"/>
              </a:spcAft>
              <a:buChar char="–"/>
              <a:defRPr sz="2800">
                <a:solidFill>
                  <a:schemeClr val="dk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dk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dk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dk1"/>
                </a:solidFill>
                <a:latin typeface="+mn-lt"/>
                <a:ea typeface="+mn-ea"/>
                <a:cs typeface="+mn-cs"/>
              </a:defRPr>
            </a:lvl5pPr>
            <a:lvl6pPr marL="2514600" indent="-228600" algn="l" rtl="0" fontAlgn="base">
              <a:spcBef>
                <a:spcPct val="20000"/>
              </a:spcBef>
              <a:spcAft>
                <a:spcPct val="0"/>
              </a:spcAft>
              <a:buChar char="»"/>
              <a:defRPr sz="2000">
                <a:solidFill>
                  <a:schemeClr val="dk1"/>
                </a:solidFill>
                <a:latin typeface="+mn-lt"/>
                <a:ea typeface="+mn-ea"/>
                <a:cs typeface="+mn-cs"/>
              </a:defRPr>
            </a:lvl6pPr>
            <a:lvl7pPr marL="2971800" indent="-228600" algn="l" rtl="0" fontAlgn="base">
              <a:spcBef>
                <a:spcPct val="20000"/>
              </a:spcBef>
              <a:spcAft>
                <a:spcPct val="0"/>
              </a:spcAft>
              <a:buChar char="»"/>
              <a:defRPr sz="2000">
                <a:solidFill>
                  <a:schemeClr val="dk1"/>
                </a:solidFill>
                <a:latin typeface="+mn-lt"/>
                <a:ea typeface="+mn-ea"/>
                <a:cs typeface="+mn-cs"/>
              </a:defRPr>
            </a:lvl7pPr>
            <a:lvl8pPr marL="3429000" indent="-228600" algn="l" rtl="0" fontAlgn="base">
              <a:spcBef>
                <a:spcPct val="20000"/>
              </a:spcBef>
              <a:spcAft>
                <a:spcPct val="0"/>
              </a:spcAft>
              <a:buChar char="»"/>
              <a:defRPr sz="2000">
                <a:solidFill>
                  <a:schemeClr val="dk1"/>
                </a:solidFill>
                <a:latin typeface="+mn-lt"/>
                <a:ea typeface="+mn-ea"/>
                <a:cs typeface="+mn-cs"/>
              </a:defRPr>
            </a:lvl8pPr>
            <a:lvl9pPr marL="3886200" indent="-228600" algn="l" rtl="0" fontAlgn="base">
              <a:spcBef>
                <a:spcPct val="20000"/>
              </a:spcBef>
              <a:spcAft>
                <a:spcPct val="0"/>
              </a:spcAft>
              <a:buChar char="»"/>
              <a:defRPr sz="2000">
                <a:solidFill>
                  <a:schemeClr val="dk1"/>
                </a:solidFill>
                <a:latin typeface="+mn-lt"/>
                <a:ea typeface="+mn-ea"/>
                <a:cs typeface="+mn-cs"/>
              </a:defRPr>
            </a:lvl9pPr>
          </a:lstStyle>
          <a:p>
            <a:pPr marL="0" indent="0" algn="ctr" eaLnBrk="1" hangingPunct="1">
              <a:spcBef>
                <a:spcPct val="0"/>
              </a:spcBef>
              <a:buFontTx/>
              <a:buNone/>
            </a:pPr>
            <a:r>
              <a:rPr lang="it-IT" sz="2000" b="1" kern="1200" dirty="0">
                <a:solidFill>
                  <a:srgbClr val="000000"/>
                </a:solidFill>
                <a:latin typeface="Calibri" panose="020F0502020204030204" pitchFamily="34" charset="0"/>
              </a:rPr>
              <a:t>L’EMISSIONE, LA TRASMISSIONE E L’ARCHIVIAZIONE DELLE FATTURE EMESSE NEI RAPPORTI CON LE PUBBLICHE AMMINISTRAZIONI DEVE ESSERE EFFETTUATA ESCLUSIVAMENTE IN FORMA ELETTRONICA</a:t>
            </a:r>
          </a:p>
        </p:txBody>
      </p:sp>
      <p:sp>
        <p:nvSpPr>
          <p:cNvPr id="5" name="Titolo 1"/>
          <p:cNvSpPr>
            <a:spLocks noGrp="1"/>
          </p:cNvSpPr>
          <p:nvPr>
            <p:ph type="title"/>
          </p:nvPr>
        </p:nvSpPr>
        <p:spPr>
          <a:xfrm>
            <a:off x="0" y="1227138"/>
            <a:ext cx="9143999" cy="546100"/>
          </a:xfrm>
        </p:spPr>
        <p:txBody>
          <a:bodyPr/>
          <a:lstStyle/>
          <a:p>
            <a:r>
              <a:rPr lang="it-IT" sz="3200" b="1" dirty="0">
                <a:solidFill>
                  <a:srgbClr val="000000"/>
                </a:solidFill>
                <a:latin typeface="Calibri" panose="020F0502020204030204" pitchFamily="34" charset="0"/>
                <a:cs typeface="Calibri" panose="020F0502020204030204" pitchFamily="34" charset="0"/>
              </a:rPr>
              <a:t>ART. 1 C. 209-214 L. 244/2007</a:t>
            </a:r>
            <a:endParaRPr lang="it-IT" altLang="it-IT" sz="3200" b="1" dirty="0">
              <a:latin typeface="Calibri" panose="020F0502020204030204" pitchFamily="34" charset="0"/>
            </a:endParaRPr>
          </a:p>
        </p:txBody>
      </p:sp>
      <p:sp>
        <p:nvSpPr>
          <p:cNvPr id="9" name="Rettangolo 8"/>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97 dispensa</a:t>
            </a:r>
          </a:p>
        </p:txBody>
      </p:sp>
    </p:spTree>
    <p:extLst>
      <p:ext uri="{BB962C8B-B14F-4D97-AF65-F5344CB8AC3E}">
        <p14:creationId xmlns:p14="http://schemas.microsoft.com/office/powerpoint/2010/main" val="17519597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olo 1"/>
          <p:cNvSpPr>
            <a:spLocks noGrp="1"/>
          </p:cNvSpPr>
          <p:nvPr>
            <p:ph type="title"/>
          </p:nvPr>
        </p:nvSpPr>
        <p:spPr>
          <a:xfrm>
            <a:off x="0" y="1227138"/>
            <a:ext cx="9144000" cy="546100"/>
          </a:xfrm>
        </p:spPr>
        <p:txBody>
          <a:bodyPr/>
          <a:lstStyle/>
          <a:p>
            <a:pPr>
              <a:spcBef>
                <a:spcPct val="50000"/>
              </a:spcBef>
            </a:pPr>
            <a:r>
              <a:rPr lang="it-IT" altLang="it-IT" sz="3200" b="1" dirty="0">
                <a:latin typeface="Calibri" panose="020F0502020204030204" pitchFamily="34" charset="0"/>
              </a:rPr>
              <a:t>RIORGANIZZAZIONE ADEMPIMENTI FISCALI</a:t>
            </a:r>
            <a:endParaRPr lang="it-IT" altLang="it-IT" sz="3200" b="1" dirty="0">
              <a:solidFill>
                <a:schemeClr val="tx1"/>
              </a:solidFill>
              <a:latin typeface="Calibri" panose="020F0502020204030204" pitchFamily="34" charset="0"/>
              <a:cs typeface="Arial" panose="020B0604020202020204" pitchFamily="34" charset="0"/>
            </a:endParaRPr>
          </a:p>
        </p:txBody>
      </p:sp>
      <p:sp>
        <p:nvSpPr>
          <p:cNvPr id="8" name="Callout con freccia in giù 7"/>
          <p:cNvSpPr/>
          <p:nvPr/>
        </p:nvSpPr>
        <p:spPr>
          <a:xfrm>
            <a:off x="665956" y="1989932"/>
            <a:ext cx="7812087" cy="1008062"/>
          </a:xfrm>
          <a:prstGeom prst="downArrowCallou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400" b="1" dirty="0">
                <a:solidFill>
                  <a:schemeClr val="tx1"/>
                </a:solidFill>
                <a:latin typeface="Calibri" panose="020F0502020204030204" pitchFamily="34" charset="0"/>
              </a:rPr>
              <a:t>I NUOVI CONTROLLI FISCALI IVA CON LA FEB2B</a:t>
            </a:r>
          </a:p>
        </p:txBody>
      </p:sp>
      <p:sp>
        <p:nvSpPr>
          <p:cNvPr id="11" name="Rettangolo 10"/>
          <p:cNvSpPr/>
          <p:nvPr/>
        </p:nvSpPr>
        <p:spPr>
          <a:xfrm>
            <a:off x="665956" y="4643071"/>
            <a:ext cx="7812087" cy="935038"/>
          </a:xfrm>
          <a:prstGeom prst="rect">
            <a:avLst/>
          </a:prstGeom>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b="1" dirty="0">
                <a:solidFill>
                  <a:srgbClr val="000000"/>
                </a:solidFill>
                <a:latin typeface="Calibri" panose="020F0502020204030204" pitchFamily="34" charset="0"/>
              </a:rPr>
              <a:t>MIGLIOR RAPPORTO CON IL FISCO</a:t>
            </a:r>
          </a:p>
        </p:txBody>
      </p:sp>
      <p:sp>
        <p:nvSpPr>
          <p:cNvPr id="14" name="Freccia in giù 13"/>
          <p:cNvSpPr/>
          <p:nvPr/>
        </p:nvSpPr>
        <p:spPr>
          <a:xfrm>
            <a:off x="4392611" y="4180062"/>
            <a:ext cx="358775" cy="28733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endParaRPr>
          </a:p>
        </p:txBody>
      </p:sp>
      <p:sp>
        <p:nvSpPr>
          <p:cNvPr id="22" name="Rettangolo 21"/>
          <p:cNvSpPr/>
          <p:nvPr/>
        </p:nvSpPr>
        <p:spPr>
          <a:xfrm>
            <a:off x="665956" y="3069352"/>
            <a:ext cx="7812088" cy="935038"/>
          </a:xfrm>
          <a:prstGeom prst="rect">
            <a:avLst/>
          </a:prstGeom>
          <a:solidFill>
            <a:schemeClr val="bg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200" b="1" dirty="0">
                <a:solidFill>
                  <a:srgbClr val="000000"/>
                </a:solidFill>
                <a:latin typeface="Calibri" panose="020F0502020204030204" pitchFamily="34" charset="0"/>
              </a:rPr>
              <a:t>CONTROLLI PREVENTIVI</a:t>
            </a:r>
          </a:p>
        </p:txBody>
      </p:sp>
      <p:sp>
        <p:nvSpPr>
          <p:cNvPr id="10" name="Rettangolo 9"/>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135 dispensa</a:t>
            </a:r>
          </a:p>
        </p:txBody>
      </p:sp>
    </p:spTree>
    <p:extLst>
      <p:ext uri="{BB962C8B-B14F-4D97-AF65-F5344CB8AC3E}">
        <p14:creationId xmlns:p14="http://schemas.microsoft.com/office/powerpoint/2010/main" val="289792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22"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itolo 1"/>
          <p:cNvSpPr>
            <a:spLocks noGrp="1"/>
          </p:cNvSpPr>
          <p:nvPr>
            <p:ph type="title"/>
          </p:nvPr>
        </p:nvSpPr>
        <p:spPr>
          <a:xfrm>
            <a:off x="0" y="1227138"/>
            <a:ext cx="9144000" cy="546100"/>
          </a:xfrm>
        </p:spPr>
        <p:txBody>
          <a:bodyPr/>
          <a:lstStyle/>
          <a:p>
            <a:pPr>
              <a:defRPr/>
            </a:pPr>
            <a:r>
              <a:rPr lang="it-IT" sz="3200" b="1" dirty="0">
                <a:solidFill>
                  <a:schemeClr val="tx1"/>
                </a:solidFill>
                <a:latin typeface="Calibri" panose="020F0502020204030204" pitchFamily="34" charset="0"/>
              </a:rPr>
              <a:t>NUOVI CONTROLLI IVA</a:t>
            </a:r>
          </a:p>
        </p:txBody>
      </p:sp>
      <p:sp>
        <p:nvSpPr>
          <p:cNvPr id="6" name="Rettangolo 5"/>
          <p:cNvSpPr/>
          <p:nvPr/>
        </p:nvSpPr>
        <p:spPr>
          <a:xfrm>
            <a:off x="452967" y="2333127"/>
            <a:ext cx="8238066" cy="2644992"/>
          </a:xfrm>
          <a:prstGeom prst="rect">
            <a:avLst/>
          </a:prstGeom>
          <a:solidFill>
            <a:schemeClr val="bg2">
              <a:lumMod val="40000"/>
              <a:lumOff val="60000"/>
            </a:schemeClr>
          </a:solidFill>
          <a:ln/>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chor="ctr"/>
          <a:lstStyle/>
          <a:p>
            <a:pPr>
              <a:lnSpc>
                <a:spcPct val="150000"/>
              </a:lnSpc>
            </a:pPr>
            <a:r>
              <a:rPr lang="it-IT" sz="2000" b="1" dirty="0">
                <a:solidFill>
                  <a:schemeClr val="tx1"/>
                </a:solidFill>
                <a:latin typeface="Calibri" panose="020F0502020204030204" pitchFamily="34" charset="0"/>
              </a:rPr>
              <a:t>IL D. LGS. 127/2015 CHE HA INTRODOTTO LA FATTURAZIONE ELETTRONICA B2B HA PREVISTO ALL’ART. 1 C. 5, NUOVE MODALITÀ PER IL CONTROLLO DA PARTE DELL’AMMINISTRAZIONE FINANZIARIA DEFINITE DAL D.M. 4.8.2016 E DAI PROVVEDIMENTI NN. 182017 E 182070 DEL 28.10.2016</a:t>
            </a:r>
          </a:p>
        </p:txBody>
      </p:sp>
      <p:sp>
        <p:nvSpPr>
          <p:cNvPr id="7" name="Rettangolo 6"/>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135 dispensa</a:t>
            </a:r>
          </a:p>
        </p:txBody>
      </p:sp>
    </p:spTree>
    <p:extLst>
      <p:ext uri="{BB962C8B-B14F-4D97-AF65-F5344CB8AC3E}">
        <p14:creationId xmlns:p14="http://schemas.microsoft.com/office/powerpoint/2010/main" val="8239409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olo 1"/>
          <p:cNvSpPr>
            <a:spLocks noGrp="1"/>
          </p:cNvSpPr>
          <p:nvPr>
            <p:ph type="title"/>
          </p:nvPr>
        </p:nvSpPr>
        <p:spPr>
          <a:xfrm>
            <a:off x="0" y="1227138"/>
            <a:ext cx="9144000" cy="546100"/>
          </a:xfrm>
        </p:spPr>
        <p:txBody>
          <a:bodyPr/>
          <a:lstStyle/>
          <a:p>
            <a:pPr>
              <a:spcBef>
                <a:spcPct val="50000"/>
              </a:spcBef>
            </a:pPr>
            <a:r>
              <a:rPr lang="it-IT" sz="3200" b="1" dirty="0">
                <a:solidFill>
                  <a:schemeClr val="tx1"/>
                </a:solidFill>
                <a:latin typeface="Calibri" panose="020F0502020204030204" pitchFamily="34" charset="0"/>
              </a:rPr>
              <a:t>NUOVI CONTROLLI IVA – D.M. 5.8.2016</a:t>
            </a:r>
            <a:endParaRPr lang="it-IT" altLang="it-IT" sz="3200" b="1" dirty="0">
              <a:solidFill>
                <a:schemeClr val="tx1"/>
              </a:solidFill>
              <a:latin typeface="Calibri" panose="020F0502020204030204" pitchFamily="34" charset="0"/>
              <a:cs typeface="Arial" panose="020B0604020202020204" pitchFamily="34" charset="0"/>
            </a:endParaRPr>
          </a:p>
        </p:txBody>
      </p:sp>
      <p:sp>
        <p:nvSpPr>
          <p:cNvPr id="8" name="Callout con freccia in giù 7"/>
          <p:cNvSpPr/>
          <p:nvPr/>
        </p:nvSpPr>
        <p:spPr>
          <a:xfrm>
            <a:off x="492917" y="1990225"/>
            <a:ext cx="8158161" cy="1427692"/>
          </a:xfrm>
          <a:prstGeom prst="downArrowCallou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400" b="1" dirty="0">
                <a:solidFill>
                  <a:schemeClr val="tx1"/>
                </a:solidFill>
                <a:latin typeface="Calibri" panose="020F0502020204030204" pitchFamily="34" charset="0"/>
              </a:rPr>
              <a:t>AdE UTILIZZA I DATI DELLE FATTURE ACQUISITI ANCHE MEDIANTE LO SDI PER EFFETTUARE CONTROLLI INCROCIATI</a:t>
            </a:r>
            <a:endParaRPr lang="it-IT" sz="3200" b="1" dirty="0">
              <a:solidFill>
                <a:schemeClr val="tx1"/>
              </a:solidFill>
              <a:latin typeface="Calibri" panose="020F0502020204030204" pitchFamily="34" charset="0"/>
            </a:endParaRPr>
          </a:p>
        </p:txBody>
      </p:sp>
      <p:sp>
        <p:nvSpPr>
          <p:cNvPr id="11" name="Rettangolo 10"/>
          <p:cNvSpPr/>
          <p:nvPr/>
        </p:nvSpPr>
        <p:spPr>
          <a:xfrm>
            <a:off x="492918" y="4728938"/>
            <a:ext cx="8158161" cy="935038"/>
          </a:xfrm>
          <a:prstGeom prst="rect">
            <a:avLst/>
          </a:prstGeom>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b="1" dirty="0">
                <a:latin typeface="Calibri" panose="020F0502020204030204" pitchFamily="34" charset="0"/>
              </a:rPr>
              <a:t>L'EFFETTUAZIONE DEI CONTROLLI A DISTANZA NON FA VENIR MENO IL POTERE DI ACCERTAMENTO</a:t>
            </a:r>
            <a:endParaRPr lang="it-IT" sz="2000" b="1" dirty="0">
              <a:solidFill>
                <a:srgbClr val="000000"/>
              </a:solidFill>
              <a:latin typeface="Calibri" panose="020F0502020204030204" pitchFamily="34" charset="0"/>
            </a:endParaRPr>
          </a:p>
        </p:txBody>
      </p:sp>
      <p:sp>
        <p:nvSpPr>
          <p:cNvPr id="22" name="Rettangolo 21"/>
          <p:cNvSpPr/>
          <p:nvPr/>
        </p:nvSpPr>
        <p:spPr>
          <a:xfrm>
            <a:off x="492918" y="3622949"/>
            <a:ext cx="8158161" cy="674158"/>
          </a:xfrm>
          <a:prstGeom prst="rect">
            <a:avLst/>
          </a:prstGeom>
          <a:solidFill>
            <a:schemeClr val="bg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000" b="1" dirty="0" err="1">
                <a:solidFill>
                  <a:schemeClr val="tx1"/>
                </a:solidFill>
                <a:latin typeface="Calibri" panose="020F0502020204030204" pitchFamily="34" charset="0"/>
              </a:rPr>
              <a:t>L’AdE</a:t>
            </a:r>
            <a:r>
              <a:rPr lang="it-IT" sz="2000" b="1" dirty="0">
                <a:solidFill>
                  <a:schemeClr val="tx1"/>
                </a:solidFill>
                <a:latin typeface="Calibri" panose="020F0502020204030204" pitchFamily="34" charset="0"/>
              </a:rPr>
              <a:t> PROVVEDE AD INFORMARE IL CONTRIBUENTE, IN VIA TELEMATICA, DEGLI ESITI DEI CONTROLLI OVE RILEVANTI NEI SUOI CONFRONTI</a:t>
            </a:r>
            <a:endParaRPr lang="it-IT" sz="2400" b="1" dirty="0">
              <a:solidFill>
                <a:schemeClr val="tx1"/>
              </a:solidFill>
              <a:latin typeface="Calibri" panose="020F0502020204030204" pitchFamily="34" charset="0"/>
            </a:endParaRPr>
          </a:p>
        </p:txBody>
      </p:sp>
      <p:sp>
        <p:nvSpPr>
          <p:cNvPr id="10" name="Rettangolo 9"/>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136 dispensa</a:t>
            </a:r>
          </a:p>
        </p:txBody>
      </p:sp>
    </p:spTree>
    <p:extLst>
      <p:ext uri="{BB962C8B-B14F-4D97-AF65-F5344CB8AC3E}">
        <p14:creationId xmlns:p14="http://schemas.microsoft.com/office/powerpoint/2010/main" val="217528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22"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olo 1"/>
          <p:cNvSpPr>
            <a:spLocks noGrp="1"/>
          </p:cNvSpPr>
          <p:nvPr>
            <p:ph type="title"/>
          </p:nvPr>
        </p:nvSpPr>
        <p:spPr>
          <a:xfrm>
            <a:off x="0" y="1227138"/>
            <a:ext cx="9144000" cy="546100"/>
          </a:xfrm>
        </p:spPr>
        <p:txBody>
          <a:bodyPr/>
          <a:lstStyle/>
          <a:p>
            <a:pPr>
              <a:spcBef>
                <a:spcPct val="50000"/>
              </a:spcBef>
            </a:pPr>
            <a:r>
              <a:rPr lang="it-IT" sz="3200" b="1" dirty="0">
                <a:solidFill>
                  <a:schemeClr val="tx1"/>
                </a:solidFill>
                <a:latin typeface="Calibri" panose="020F0502020204030204" pitchFamily="34" charset="0"/>
              </a:rPr>
              <a:t>PROVVEDIMENTO 182070 E 182017</a:t>
            </a:r>
            <a:endParaRPr lang="it-IT" altLang="it-IT" sz="3200" b="1" dirty="0">
              <a:solidFill>
                <a:schemeClr val="tx1"/>
              </a:solidFill>
              <a:latin typeface="Calibri" panose="020F0502020204030204" pitchFamily="34" charset="0"/>
              <a:cs typeface="Arial" panose="020B0604020202020204" pitchFamily="34" charset="0"/>
            </a:endParaRPr>
          </a:p>
        </p:txBody>
      </p:sp>
      <p:sp>
        <p:nvSpPr>
          <p:cNvPr id="8" name="Callout con freccia in giù 7"/>
          <p:cNvSpPr/>
          <p:nvPr/>
        </p:nvSpPr>
        <p:spPr>
          <a:xfrm>
            <a:off x="303281" y="2030946"/>
            <a:ext cx="8558742" cy="1372125"/>
          </a:xfrm>
          <a:prstGeom prst="downArrowCallou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200" b="1" dirty="0">
                <a:solidFill>
                  <a:schemeClr val="tx1"/>
                </a:solidFill>
                <a:latin typeface="Calibri" panose="020F0502020204030204" pitchFamily="34" charset="0"/>
              </a:rPr>
              <a:t>DATI ACQUISITI SONO UTILIZZATI </a:t>
            </a:r>
            <a:r>
              <a:rPr lang="it-IT" sz="2200" b="1" dirty="0" err="1">
                <a:solidFill>
                  <a:schemeClr val="tx1"/>
                </a:solidFill>
                <a:latin typeface="Calibri" panose="020F0502020204030204" pitchFamily="34" charset="0"/>
              </a:rPr>
              <a:t>DALL’AdE</a:t>
            </a:r>
            <a:r>
              <a:rPr lang="it-IT" sz="2200" b="1" dirty="0">
                <a:solidFill>
                  <a:schemeClr val="tx1"/>
                </a:solidFill>
                <a:latin typeface="Calibri" panose="020F0502020204030204" pitchFamily="34" charset="0"/>
              </a:rPr>
              <a:t> PER </a:t>
            </a:r>
            <a:r>
              <a:rPr lang="it-IT" sz="2200" b="1" u="heavy" dirty="0">
                <a:solidFill>
                  <a:schemeClr val="tx1"/>
                </a:solidFill>
                <a:uFill>
                  <a:solidFill>
                    <a:srgbClr val="FF0000"/>
                  </a:solidFill>
                </a:uFill>
                <a:latin typeface="Calibri" panose="020F0502020204030204" pitchFamily="34" charset="0"/>
              </a:rPr>
              <a:t>CONTROLLARE COERENZA E PREDISPORRE LE DICHIARAZIONI</a:t>
            </a:r>
            <a:r>
              <a:rPr lang="it-IT" sz="2200" b="1" dirty="0">
                <a:solidFill>
                  <a:schemeClr val="tx1"/>
                </a:solidFill>
                <a:latin typeface="Calibri" panose="020F0502020204030204" pitchFamily="34" charset="0"/>
              </a:rPr>
              <a:t> DEI REDDITI E IVA</a:t>
            </a:r>
          </a:p>
        </p:txBody>
      </p:sp>
      <p:sp>
        <p:nvSpPr>
          <p:cNvPr id="11" name="Rettangolo 10"/>
          <p:cNvSpPr/>
          <p:nvPr/>
        </p:nvSpPr>
        <p:spPr>
          <a:xfrm>
            <a:off x="298938" y="4695825"/>
            <a:ext cx="8563085" cy="935038"/>
          </a:xfrm>
          <a:prstGeom prst="rect">
            <a:avLst/>
          </a:prstGeom>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b="1" dirty="0">
                <a:latin typeface="Calibri" panose="020F0502020204030204" pitchFamily="34" charset="0"/>
              </a:rPr>
              <a:t>NONCHÉ ESEGUIRE </a:t>
            </a:r>
            <a:r>
              <a:rPr lang="it-IT" b="1" u="heavy" dirty="0">
                <a:uFill>
                  <a:solidFill>
                    <a:srgbClr val="FF0000"/>
                  </a:solidFill>
                </a:uFill>
                <a:latin typeface="Calibri" panose="020F0502020204030204" pitchFamily="34" charset="0"/>
              </a:rPr>
              <a:t>ANALISI SELETTIVE </a:t>
            </a:r>
            <a:r>
              <a:rPr lang="it-IT" b="1" dirty="0">
                <a:latin typeface="Calibri" panose="020F0502020204030204" pitchFamily="34" charset="0"/>
              </a:rPr>
              <a:t>PER </a:t>
            </a:r>
            <a:r>
              <a:rPr lang="it-IT" b="1" dirty="0">
                <a:solidFill>
                  <a:schemeClr val="tx1"/>
                </a:solidFill>
                <a:latin typeface="Calibri" panose="020F0502020204030204" pitchFamily="34" charset="0"/>
              </a:rPr>
              <a:t>INDIVIDUARE</a:t>
            </a:r>
            <a:r>
              <a:rPr lang="it-IT" b="1" dirty="0">
                <a:latin typeface="Calibri" panose="020F0502020204030204" pitchFamily="34" charset="0"/>
              </a:rPr>
              <a:t> I SOLI SOGGETTI CHE POSSEGGONO I REQUISITI FISSATI </a:t>
            </a:r>
            <a:r>
              <a:rPr lang="it-IT" b="1" u="heavy" dirty="0">
                <a:uFill>
                  <a:solidFill>
                    <a:srgbClr val="FF0000"/>
                  </a:solidFill>
                </a:uFill>
                <a:latin typeface="Calibri" panose="020F0502020204030204" pitchFamily="34" charset="0"/>
              </a:rPr>
              <a:t>PER L’ESECUZIONE DEI CONTROLLI FISCALI </a:t>
            </a:r>
            <a:endParaRPr lang="it-IT" sz="2000" b="1" u="heavy" dirty="0">
              <a:solidFill>
                <a:srgbClr val="000000"/>
              </a:solidFill>
              <a:uFill>
                <a:solidFill>
                  <a:srgbClr val="FF0000"/>
                </a:solidFill>
              </a:uFill>
              <a:latin typeface="Calibri" panose="020F0502020204030204" pitchFamily="34" charset="0"/>
            </a:endParaRPr>
          </a:p>
        </p:txBody>
      </p:sp>
      <p:sp>
        <p:nvSpPr>
          <p:cNvPr id="14" name="Freccia in giù 13"/>
          <p:cNvSpPr/>
          <p:nvPr/>
        </p:nvSpPr>
        <p:spPr>
          <a:xfrm>
            <a:off x="4392612" y="4320644"/>
            <a:ext cx="358775" cy="28733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endParaRPr>
          </a:p>
        </p:txBody>
      </p:sp>
      <p:sp>
        <p:nvSpPr>
          <p:cNvPr id="22" name="Rettangolo 21"/>
          <p:cNvSpPr/>
          <p:nvPr/>
        </p:nvSpPr>
        <p:spPr>
          <a:xfrm>
            <a:off x="298938" y="3523720"/>
            <a:ext cx="8563085" cy="676275"/>
          </a:xfrm>
          <a:prstGeom prst="rect">
            <a:avLst/>
          </a:prstGeom>
          <a:solidFill>
            <a:schemeClr val="bg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000" b="1" dirty="0">
                <a:solidFill>
                  <a:schemeClr val="tx1"/>
                </a:solidFill>
                <a:latin typeface="Calibri" panose="020F0502020204030204" pitchFamily="34" charset="0"/>
              </a:rPr>
              <a:t>NONCHÉ AL FINE DELLA </a:t>
            </a:r>
            <a:r>
              <a:rPr lang="it-IT" sz="2000" b="1" u="heavy" dirty="0">
                <a:solidFill>
                  <a:schemeClr val="tx1"/>
                </a:solidFill>
                <a:uFill>
                  <a:solidFill>
                    <a:srgbClr val="FF0000"/>
                  </a:solidFill>
                </a:uFill>
                <a:latin typeface="Calibri" panose="020F0502020204030204" pitchFamily="34" charset="0"/>
              </a:rPr>
              <a:t>VALUTAZIONE DELLA CAPACITÀ CONTRIBUTIVA </a:t>
            </a:r>
            <a:r>
              <a:rPr lang="it-IT" sz="2000" b="1" dirty="0">
                <a:solidFill>
                  <a:schemeClr val="tx1"/>
                </a:solidFill>
                <a:latin typeface="Calibri" panose="020F0502020204030204" pitchFamily="34" charset="0"/>
              </a:rPr>
              <a:t>DEI SOGGETTI CHE LI HANNO TRASMESSI</a:t>
            </a:r>
            <a:endParaRPr lang="it-IT" sz="2400" b="1" dirty="0">
              <a:solidFill>
                <a:schemeClr val="tx1"/>
              </a:solidFill>
              <a:latin typeface="Calibri" panose="020F0502020204030204" pitchFamily="34" charset="0"/>
            </a:endParaRPr>
          </a:p>
        </p:txBody>
      </p:sp>
      <p:sp>
        <p:nvSpPr>
          <p:cNvPr id="10" name="Rettangolo 9"/>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136 dispensa</a:t>
            </a:r>
          </a:p>
        </p:txBody>
      </p:sp>
    </p:spTree>
    <p:extLst>
      <p:ext uri="{BB962C8B-B14F-4D97-AF65-F5344CB8AC3E}">
        <p14:creationId xmlns:p14="http://schemas.microsoft.com/office/powerpoint/2010/main" val="187303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22"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olo 1"/>
          <p:cNvSpPr>
            <a:spLocks noGrp="1"/>
          </p:cNvSpPr>
          <p:nvPr>
            <p:ph type="title"/>
          </p:nvPr>
        </p:nvSpPr>
        <p:spPr>
          <a:xfrm>
            <a:off x="0" y="1227138"/>
            <a:ext cx="9144000" cy="546100"/>
          </a:xfrm>
        </p:spPr>
        <p:txBody>
          <a:bodyPr/>
          <a:lstStyle/>
          <a:p>
            <a:pPr>
              <a:spcBef>
                <a:spcPct val="50000"/>
              </a:spcBef>
            </a:pPr>
            <a:r>
              <a:rPr lang="it-IT" sz="3200" b="1" dirty="0">
                <a:solidFill>
                  <a:schemeClr val="tx1"/>
                </a:solidFill>
                <a:latin typeface="Calibri" panose="020F0502020204030204" pitchFamily="34" charset="0"/>
              </a:rPr>
              <a:t>SEMPLIFICAZIONI D.LGS. 127/2015</a:t>
            </a:r>
            <a:endParaRPr lang="it-IT" altLang="it-IT" sz="3200" b="1" dirty="0">
              <a:solidFill>
                <a:schemeClr val="tx1"/>
              </a:solidFill>
              <a:latin typeface="Calibri" panose="020F0502020204030204" pitchFamily="34" charset="0"/>
              <a:cs typeface="Arial" panose="020B0604020202020204" pitchFamily="34" charset="0"/>
            </a:endParaRPr>
          </a:p>
        </p:txBody>
      </p:sp>
      <p:sp>
        <p:nvSpPr>
          <p:cNvPr id="8" name="Callout con freccia in giù 7"/>
          <p:cNvSpPr/>
          <p:nvPr/>
        </p:nvSpPr>
        <p:spPr>
          <a:xfrm>
            <a:off x="755649" y="2436943"/>
            <a:ext cx="7632700" cy="1186789"/>
          </a:xfrm>
          <a:prstGeom prst="downArrowCallou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it-IT" sz="2400" b="1" dirty="0">
              <a:solidFill>
                <a:srgbClr val="000000"/>
              </a:solidFill>
              <a:latin typeface="Calibri" panose="020F0502020204030204" pitchFamily="34" charset="0"/>
            </a:endParaRPr>
          </a:p>
          <a:p>
            <a:pPr algn="ctr" fontAlgn="base">
              <a:spcBef>
                <a:spcPct val="0"/>
              </a:spcBef>
              <a:spcAft>
                <a:spcPct val="0"/>
              </a:spcAft>
              <a:defRPr/>
            </a:pPr>
            <a:r>
              <a:rPr lang="it-IT" sz="2400" b="1" dirty="0">
                <a:solidFill>
                  <a:srgbClr val="000000"/>
                </a:solidFill>
                <a:latin typeface="Calibri" panose="020F0502020204030204" pitchFamily="34" charset="0"/>
              </a:rPr>
              <a:t>NON SOLO SEMPLIFICAZIONI MA ANCHE INCENTIVI</a:t>
            </a:r>
          </a:p>
          <a:p>
            <a:pPr algn="ctr" fontAlgn="base">
              <a:spcBef>
                <a:spcPct val="0"/>
              </a:spcBef>
              <a:spcAft>
                <a:spcPct val="0"/>
              </a:spcAft>
              <a:defRPr/>
            </a:pPr>
            <a:endParaRPr lang="it-IT" sz="2400" b="1" dirty="0">
              <a:solidFill>
                <a:srgbClr val="FFFFFF"/>
              </a:solidFill>
              <a:latin typeface="Calibri" panose="020F0502020204030204" pitchFamily="34" charset="0"/>
            </a:endParaRPr>
          </a:p>
        </p:txBody>
      </p:sp>
      <p:sp>
        <p:nvSpPr>
          <p:cNvPr id="22" name="Rettangolo 21"/>
          <p:cNvSpPr/>
          <p:nvPr/>
        </p:nvSpPr>
        <p:spPr>
          <a:xfrm>
            <a:off x="755649" y="4097867"/>
            <a:ext cx="7632700" cy="1039019"/>
          </a:xfrm>
          <a:prstGeom prst="rect">
            <a:avLst/>
          </a:prstGeom>
          <a:solidFill>
            <a:schemeClr val="bg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200" b="1" dirty="0">
                <a:solidFill>
                  <a:srgbClr val="000000"/>
                </a:solidFill>
                <a:latin typeface="Calibri" panose="020F0502020204030204" pitchFamily="34" charset="0"/>
              </a:rPr>
              <a:t>FATTURA ELETTRONICA E TRACCIABILITÀ PAGAMENTI = RIDUZIONE TERMINI ACCERTAMENTO</a:t>
            </a:r>
          </a:p>
        </p:txBody>
      </p:sp>
      <p:sp>
        <p:nvSpPr>
          <p:cNvPr id="7" name="Rettangolo 6"/>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137 dispensa</a:t>
            </a:r>
          </a:p>
        </p:txBody>
      </p:sp>
    </p:spTree>
    <p:extLst>
      <p:ext uri="{BB962C8B-B14F-4D97-AF65-F5344CB8AC3E}">
        <p14:creationId xmlns:p14="http://schemas.microsoft.com/office/powerpoint/2010/main" val="411850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allout con freccia in giù 3"/>
          <p:cNvSpPr/>
          <p:nvPr/>
        </p:nvSpPr>
        <p:spPr>
          <a:xfrm>
            <a:off x="755650" y="2285267"/>
            <a:ext cx="7632700" cy="1008063"/>
          </a:xfrm>
          <a:prstGeom prst="downArrowCallout">
            <a:avLst/>
          </a:prstGeom>
          <a:solidFill>
            <a:schemeClr val="bg1"/>
          </a:solidFill>
          <a:ln>
            <a:solidFill>
              <a:schemeClr val="accent2">
                <a:lumMod val="50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400" b="1" dirty="0">
                <a:solidFill>
                  <a:schemeClr val="tx1"/>
                </a:solidFill>
                <a:latin typeface="Calibri" panose="020F0502020204030204" pitchFamily="34" charset="0"/>
              </a:rPr>
              <a:t>NUOVI ADEMPIMENTI FISCALI DAL 2017</a:t>
            </a:r>
          </a:p>
        </p:txBody>
      </p:sp>
      <p:sp>
        <p:nvSpPr>
          <p:cNvPr id="5" name="Rettangolo 4"/>
          <p:cNvSpPr/>
          <p:nvPr/>
        </p:nvSpPr>
        <p:spPr>
          <a:xfrm>
            <a:off x="755650" y="3716867"/>
            <a:ext cx="7632700" cy="2045757"/>
          </a:xfrm>
          <a:prstGeom prst="rect">
            <a:avLst/>
          </a:prstGeom>
          <a:solidFill>
            <a:schemeClr val="bg2">
              <a:lumMod val="40000"/>
              <a:lumOff val="60000"/>
            </a:schemeClr>
          </a:solidFill>
          <a:ln/>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chor="ctr"/>
          <a:lstStyle/>
          <a:p>
            <a:pPr algn="just" fontAlgn="base">
              <a:spcBef>
                <a:spcPct val="0"/>
              </a:spcBef>
              <a:spcAft>
                <a:spcPct val="0"/>
              </a:spcAft>
              <a:defRPr/>
            </a:pPr>
            <a:r>
              <a:rPr lang="it-IT" sz="2000" b="1" dirty="0">
                <a:latin typeface="Calibri" panose="020F0502020204030204" pitchFamily="34" charset="0"/>
              </a:rPr>
              <a:t>ART. 4 D.L. 193/2016:</a:t>
            </a:r>
          </a:p>
          <a:p>
            <a:pPr marL="342900" indent="-342900" algn="just" fontAlgn="base">
              <a:spcBef>
                <a:spcPct val="0"/>
              </a:spcBef>
              <a:spcAft>
                <a:spcPct val="0"/>
              </a:spcAft>
              <a:buFont typeface="Arial" panose="020B0604020202020204" pitchFamily="34" charset="0"/>
              <a:buChar char="•"/>
              <a:defRPr/>
            </a:pPr>
            <a:r>
              <a:rPr lang="it-IT" sz="2000" b="1" dirty="0">
                <a:latin typeface="Calibri" panose="020F0502020204030204" pitchFamily="34" charset="0"/>
              </a:rPr>
              <a:t>COMUNICAZIONE TRIMESTRALE DEI DATI DELLE FATTURE EMESSE E RICEVUTE</a:t>
            </a:r>
          </a:p>
          <a:p>
            <a:pPr marL="342900" indent="-342900" algn="just" fontAlgn="base">
              <a:spcBef>
                <a:spcPct val="0"/>
              </a:spcBef>
              <a:spcAft>
                <a:spcPct val="0"/>
              </a:spcAft>
              <a:buFont typeface="Arial" panose="020B0604020202020204" pitchFamily="34" charset="0"/>
              <a:buChar char="•"/>
              <a:defRPr/>
            </a:pPr>
            <a:r>
              <a:rPr lang="it-IT" sz="2000" b="1" dirty="0">
                <a:latin typeface="Calibri" panose="020F0502020204030204" pitchFamily="34" charset="0"/>
              </a:rPr>
              <a:t>COMUNICAZIONE TRIMESTRALE DEI DATI DELLE LIQUIDAZIONI IVA</a:t>
            </a:r>
          </a:p>
        </p:txBody>
      </p:sp>
      <p:sp>
        <p:nvSpPr>
          <p:cNvPr id="9"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spcBef>
                <a:spcPct val="50000"/>
              </a:spcBef>
            </a:pPr>
            <a:r>
              <a:rPr lang="it-IT" sz="3200" b="1" kern="0" dirty="0">
                <a:solidFill>
                  <a:schemeClr val="tx1"/>
                </a:solidFill>
                <a:latin typeface="Calibri" panose="020F0502020204030204" pitchFamily="34" charset="0"/>
              </a:rPr>
              <a:t>SEMPLIFICAZIONI D.LGS. 127/2015</a:t>
            </a:r>
            <a:endParaRPr lang="it-IT" altLang="it-IT" sz="3200" b="1" kern="0" dirty="0">
              <a:solidFill>
                <a:schemeClr val="tx1"/>
              </a:solidFill>
              <a:latin typeface="Calibri" panose="020F0502020204030204" pitchFamily="34" charset="0"/>
              <a:cs typeface="Arial" panose="020B0604020202020204" pitchFamily="34" charset="0"/>
            </a:endParaRPr>
          </a:p>
        </p:txBody>
      </p:sp>
      <p:sp>
        <p:nvSpPr>
          <p:cNvPr id="8" name="Rettangolo 7"/>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137 dispensa</a:t>
            </a:r>
          </a:p>
        </p:txBody>
      </p:sp>
    </p:spTree>
    <p:extLst>
      <p:ext uri="{BB962C8B-B14F-4D97-AF65-F5344CB8AC3E}">
        <p14:creationId xmlns:p14="http://schemas.microsoft.com/office/powerpoint/2010/main" val="10453480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allout con freccia in giù 7"/>
          <p:cNvSpPr/>
          <p:nvPr/>
        </p:nvSpPr>
        <p:spPr>
          <a:xfrm>
            <a:off x="559859" y="2175079"/>
            <a:ext cx="8024283" cy="1422929"/>
          </a:xfrm>
          <a:prstGeom prst="downArrowCallou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it-IT" sz="2400" b="1" dirty="0">
              <a:solidFill>
                <a:srgbClr val="000000"/>
              </a:solidFill>
              <a:latin typeface="Calibri" panose="020F0502020204030204" pitchFamily="34" charset="0"/>
            </a:endParaRPr>
          </a:p>
          <a:p>
            <a:pPr algn="ctr" fontAlgn="base">
              <a:spcBef>
                <a:spcPct val="0"/>
              </a:spcBef>
              <a:spcAft>
                <a:spcPct val="0"/>
              </a:spcAft>
              <a:defRPr/>
            </a:pPr>
            <a:r>
              <a:rPr lang="it-IT" sz="2400" b="1" dirty="0">
                <a:solidFill>
                  <a:srgbClr val="000000"/>
                </a:solidFill>
                <a:latin typeface="Calibri" panose="020F0502020204030204" pitchFamily="34" charset="0"/>
              </a:rPr>
              <a:t>EVITA TRASMISSIONE DATI DELLE FATTURE </a:t>
            </a:r>
          </a:p>
          <a:p>
            <a:pPr algn="ctr" fontAlgn="base">
              <a:spcBef>
                <a:spcPct val="0"/>
              </a:spcBef>
              <a:spcAft>
                <a:spcPct val="0"/>
              </a:spcAft>
              <a:defRPr/>
            </a:pPr>
            <a:r>
              <a:rPr lang="it-IT" sz="2400" b="1" dirty="0">
                <a:solidFill>
                  <a:srgbClr val="000000"/>
                </a:solidFill>
                <a:latin typeface="Calibri" panose="020F0502020204030204" pitchFamily="34" charset="0"/>
              </a:rPr>
              <a:t>GIÀ TRANSITATE PER LO SDI</a:t>
            </a:r>
          </a:p>
          <a:p>
            <a:pPr algn="ctr" fontAlgn="base">
              <a:spcBef>
                <a:spcPct val="0"/>
              </a:spcBef>
              <a:spcAft>
                <a:spcPct val="0"/>
              </a:spcAft>
              <a:defRPr/>
            </a:pPr>
            <a:endParaRPr lang="it-IT" sz="2400" b="1" dirty="0">
              <a:solidFill>
                <a:srgbClr val="FFFFFF"/>
              </a:solidFill>
              <a:latin typeface="Calibri" panose="020F0502020204030204" pitchFamily="34" charset="0"/>
            </a:endParaRPr>
          </a:p>
        </p:txBody>
      </p:sp>
      <p:sp>
        <p:nvSpPr>
          <p:cNvPr id="22" name="Rettangolo 21"/>
          <p:cNvSpPr/>
          <p:nvPr/>
        </p:nvSpPr>
        <p:spPr>
          <a:xfrm>
            <a:off x="559859" y="3748777"/>
            <a:ext cx="8024282" cy="1773767"/>
          </a:xfrm>
          <a:prstGeom prst="rect">
            <a:avLst/>
          </a:prstGeom>
          <a:solidFill>
            <a:schemeClr val="bg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200" b="1" dirty="0">
                <a:solidFill>
                  <a:srgbClr val="000000"/>
                </a:solidFill>
                <a:latin typeface="Calibri" panose="020F0502020204030204" pitchFamily="34" charset="0"/>
              </a:rPr>
              <a:t>ULTERIORI SEMPLIFICAZIONI PER DETERMINATE CATEGORIE</a:t>
            </a:r>
          </a:p>
        </p:txBody>
      </p:sp>
      <p:sp>
        <p:nvSpPr>
          <p:cNvPr id="12"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spcBef>
                <a:spcPct val="50000"/>
              </a:spcBef>
            </a:pPr>
            <a:r>
              <a:rPr lang="it-IT" sz="3200" b="1" kern="0" dirty="0">
                <a:solidFill>
                  <a:schemeClr val="tx1"/>
                </a:solidFill>
                <a:latin typeface="Calibri" panose="020F0502020204030204" pitchFamily="34" charset="0"/>
              </a:rPr>
              <a:t>OPZIONE D.LGS. 127/2015</a:t>
            </a:r>
            <a:endParaRPr lang="it-IT" altLang="it-IT" sz="3200" b="1" kern="0" dirty="0">
              <a:solidFill>
                <a:schemeClr val="tx1"/>
              </a:solidFill>
              <a:latin typeface="Calibri" panose="020F0502020204030204" pitchFamily="34" charset="0"/>
              <a:cs typeface="Arial" panose="020B0604020202020204" pitchFamily="34" charset="0"/>
            </a:endParaRPr>
          </a:p>
        </p:txBody>
      </p:sp>
      <p:sp>
        <p:nvSpPr>
          <p:cNvPr id="7" name="Rettangolo 6"/>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138 dispensa</a:t>
            </a:r>
          </a:p>
        </p:txBody>
      </p:sp>
    </p:spTree>
    <p:extLst>
      <p:ext uri="{BB962C8B-B14F-4D97-AF65-F5344CB8AC3E}">
        <p14:creationId xmlns:p14="http://schemas.microsoft.com/office/powerpoint/2010/main" val="389788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ttangolo 12"/>
          <p:cNvSpPr/>
          <p:nvPr/>
        </p:nvSpPr>
        <p:spPr>
          <a:xfrm>
            <a:off x="584200" y="1904242"/>
            <a:ext cx="7804150" cy="1695692"/>
          </a:xfrm>
          <a:prstGeom prst="rect">
            <a:avLst/>
          </a:prstGeom>
          <a:solidFill>
            <a:schemeClr val="bg2">
              <a:lumMod val="40000"/>
              <a:lumOff val="60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1600" b="1" dirty="0">
                <a:solidFill>
                  <a:srgbClr val="000000"/>
                </a:solidFill>
                <a:latin typeface="Calibri" panose="020F0502020204030204" pitchFamily="34" charset="0"/>
              </a:rPr>
              <a:t>D.LGS. 127/2015 ART. 4 – D.M. 4.8.2016 ART. 5</a:t>
            </a:r>
          </a:p>
          <a:p>
            <a:pPr algn="just" fontAlgn="base">
              <a:spcBef>
                <a:spcPct val="0"/>
              </a:spcBef>
              <a:spcAft>
                <a:spcPct val="0"/>
              </a:spcAft>
              <a:defRPr/>
            </a:pPr>
            <a:r>
              <a:rPr lang="it-IT" sz="1600" b="1" dirty="0">
                <a:solidFill>
                  <a:srgbClr val="000000"/>
                </a:solidFill>
                <a:latin typeface="Calibri" panose="020F0502020204030204" pitchFamily="34" charset="0"/>
              </a:rPr>
              <a:t>L'AdE REALIZZA </a:t>
            </a:r>
            <a:r>
              <a:rPr lang="it-IT" sz="1600" b="1" u="heavy" dirty="0">
                <a:solidFill>
                  <a:srgbClr val="000000"/>
                </a:solidFill>
                <a:uFill>
                  <a:solidFill>
                    <a:srgbClr val="FF0000"/>
                  </a:solidFill>
                </a:uFill>
                <a:latin typeface="Calibri" panose="020F0502020204030204" pitchFamily="34" charset="0"/>
              </a:rPr>
              <a:t>IL PROGRAMMA DI ASSISTENZA </a:t>
            </a:r>
            <a:r>
              <a:rPr lang="it-IT" sz="1600" b="1" dirty="0">
                <a:solidFill>
                  <a:srgbClr val="000000"/>
                </a:solidFill>
                <a:latin typeface="Calibri" panose="020F0502020204030204" pitchFamily="34" charset="0"/>
              </a:rPr>
              <a:t>NEI CONFRONTI DI: </a:t>
            </a:r>
          </a:p>
          <a:p>
            <a:pPr marL="228600" indent="-228600" algn="just" fontAlgn="base">
              <a:spcBef>
                <a:spcPct val="0"/>
              </a:spcBef>
              <a:spcAft>
                <a:spcPct val="0"/>
              </a:spcAft>
              <a:buAutoNum type="alphaUcParenR"/>
              <a:defRPr/>
            </a:pPr>
            <a:r>
              <a:rPr lang="it-IT" sz="1600" b="1" dirty="0">
                <a:solidFill>
                  <a:srgbClr val="000000"/>
                </a:solidFill>
                <a:latin typeface="Calibri" panose="020F0502020204030204" pitchFamily="34" charset="0"/>
              </a:rPr>
              <a:t>ESERCENTI ARTI E PROFESSIONI</a:t>
            </a:r>
          </a:p>
          <a:p>
            <a:pPr marL="228600" indent="-228600" algn="just" fontAlgn="base">
              <a:spcBef>
                <a:spcPct val="0"/>
              </a:spcBef>
              <a:spcAft>
                <a:spcPct val="0"/>
              </a:spcAft>
              <a:buAutoNum type="alphaUcParenR"/>
              <a:defRPr/>
            </a:pPr>
            <a:r>
              <a:rPr lang="it-IT" sz="1600" b="1" dirty="0">
                <a:solidFill>
                  <a:srgbClr val="000000"/>
                </a:solidFill>
                <a:latin typeface="Calibri" panose="020F0502020204030204" pitchFamily="34" charset="0"/>
              </a:rPr>
              <a:t>IMPRESE AMMESSE AL REGIME DI CONTABILITÀ SEMPLIFICATA DI CUI ALL'ART. 18 D.P.R. 600/1973; </a:t>
            </a:r>
          </a:p>
          <a:p>
            <a:pPr marL="228600" indent="-228600" algn="just" fontAlgn="base">
              <a:spcBef>
                <a:spcPct val="0"/>
              </a:spcBef>
              <a:spcAft>
                <a:spcPct val="0"/>
              </a:spcAft>
              <a:buAutoNum type="alphaUcParenR"/>
              <a:defRPr/>
            </a:pPr>
            <a:r>
              <a:rPr lang="it-IT" sz="1600" b="1" dirty="0">
                <a:solidFill>
                  <a:srgbClr val="000000"/>
                </a:solidFill>
                <a:latin typeface="Calibri" panose="020F0502020204030204" pitchFamily="34" charset="0"/>
              </a:rPr>
              <a:t>LIMITATAMENTE ALL'ANNO DI INIZIO DELL'ATTIVITÀ E AI DUE ANNI SUCCESSIVI, IMPRESE CHE SUPERANO I LIMITI DI RICAVI INDICATI NELL’ART. 18 D.P.R. 600/1973</a:t>
            </a:r>
          </a:p>
        </p:txBody>
      </p:sp>
      <p:sp>
        <p:nvSpPr>
          <p:cNvPr id="16" name="Freccia in giù 15"/>
          <p:cNvSpPr/>
          <p:nvPr/>
        </p:nvSpPr>
        <p:spPr>
          <a:xfrm>
            <a:off x="1655236" y="3674076"/>
            <a:ext cx="719660" cy="247705"/>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endParaRPr>
          </a:p>
        </p:txBody>
      </p:sp>
      <p:sp>
        <p:nvSpPr>
          <p:cNvPr id="18" name="Rettangolo 17"/>
          <p:cNvSpPr/>
          <p:nvPr/>
        </p:nvSpPr>
        <p:spPr>
          <a:xfrm>
            <a:off x="584200" y="3995923"/>
            <a:ext cx="2950308" cy="1820675"/>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base">
              <a:spcBef>
                <a:spcPct val="0"/>
              </a:spcBef>
              <a:spcAft>
                <a:spcPct val="0"/>
              </a:spcAft>
              <a:defRPr/>
            </a:pPr>
            <a:r>
              <a:rPr lang="it-IT" sz="1600" b="1" dirty="0">
                <a:solidFill>
                  <a:srgbClr val="000000"/>
                </a:solidFill>
                <a:latin typeface="Calibri" panose="020F0502020204030204" pitchFamily="34" charset="0"/>
              </a:rPr>
              <a:t>IL PROGRAMMA DI ASSISTENZA PREVEDE MESSA A DISPOSIZIONE INFORMAZIONI NECESSARIE PER:</a:t>
            </a:r>
          </a:p>
          <a:p>
            <a:pPr marL="171450" indent="-171450" algn="just" fontAlgn="base">
              <a:spcBef>
                <a:spcPct val="0"/>
              </a:spcBef>
              <a:spcAft>
                <a:spcPct val="0"/>
              </a:spcAft>
              <a:buFontTx/>
              <a:buChar char="-"/>
              <a:defRPr/>
            </a:pPr>
            <a:r>
              <a:rPr lang="it-IT" sz="1600" b="1" dirty="0">
                <a:solidFill>
                  <a:srgbClr val="000000"/>
                </a:solidFill>
                <a:latin typeface="Calibri" panose="020F0502020204030204" pitchFamily="34" charset="0"/>
              </a:rPr>
              <a:t>LIQUIDAZIONI PERIODICHE</a:t>
            </a:r>
          </a:p>
          <a:p>
            <a:pPr marL="171450" indent="-171450" algn="just" fontAlgn="base">
              <a:spcBef>
                <a:spcPct val="0"/>
              </a:spcBef>
              <a:spcAft>
                <a:spcPct val="0"/>
              </a:spcAft>
              <a:buFontTx/>
              <a:buChar char="-"/>
              <a:defRPr/>
            </a:pPr>
            <a:r>
              <a:rPr lang="it-IT" sz="1600" b="1" dirty="0">
                <a:solidFill>
                  <a:srgbClr val="000000"/>
                </a:solidFill>
                <a:latin typeface="Calibri" panose="020F0502020204030204" pitchFamily="34" charset="0"/>
              </a:rPr>
              <a:t>DICHIARAZIONE ANNUALE IVA</a:t>
            </a:r>
          </a:p>
        </p:txBody>
      </p:sp>
      <p:sp>
        <p:nvSpPr>
          <p:cNvPr id="23"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sz="3200" b="1" dirty="0">
                <a:solidFill>
                  <a:schemeClr val="tx1"/>
                </a:solidFill>
                <a:latin typeface="Calibri" panose="020F0502020204030204" pitchFamily="34" charset="0"/>
              </a:rPr>
              <a:t>INCENTIVI D.LGS. 127/2015</a:t>
            </a:r>
            <a:endParaRPr lang="it-IT" altLang="it-IT" sz="3200" b="1" kern="0" dirty="0">
              <a:latin typeface="Calibri" panose="020F0502020204030204" pitchFamily="34" charset="0"/>
            </a:endParaRPr>
          </a:p>
        </p:txBody>
      </p:sp>
      <p:sp>
        <p:nvSpPr>
          <p:cNvPr id="24" name="Freccia in giù 23"/>
          <p:cNvSpPr/>
          <p:nvPr/>
        </p:nvSpPr>
        <p:spPr>
          <a:xfrm rot="16200000">
            <a:off x="3681518" y="4549184"/>
            <a:ext cx="684623" cy="523501"/>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endParaRPr>
          </a:p>
        </p:txBody>
      </p:sp>
      <p:sp>
        <p:nvSpPr>
          <p:cNvPr id="25" name="Rettangolo 24"/>
          <p:cNvSpPr/>
          <p:nvPr/>
        </p:nvSpPr>
        <p:spPr>
          <a:xfrm>
            <a:off x="4513151" y="3674076"/>
            <a:ext cx="3885463" cy="2273718"/>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base">
              <a:spcBef>
                <a:spcPct val="0"/>
              </a:spcBef>
              <a:spcAft>
                <a:spcPct val="0"/>
              </a:spcAft>
              <a:defRPr/>
            </a:pPr>
            <a:r>
              <a:rPr lang="it-IT" b="1" u="sng" dirty="0">
                <a:solidFill>
                  <a:srgbClr val="000000"/>
                </a:solidFill>
                <a:latin typeface="Calibri" panose="020F0502020204030204" pitchFamily="34" charset="0"/>
              </a:rPr>
              <a:t>VENGONO MENO</a:t>
            </a:r>
            <a:r>
              <a:rPr lang="it-IT" b="1" dirty="0">
                <a:solidFill>
                  <a:srgbClr val="000000"/>
                </a:solidFill>
                <a:latin typeface="Calibri" panose="020F0502020204030204" pitchFamily="34" charset="0"/>
              </a:rPr>
              <a:t>:</a:t>
            </a:r>
          </a:p>
          <a:p>
            <a:pPr algn="just" fontAlgn="base">
              <a:spcBef>
                <a:spcPct val="0"/>
              </a:spcBef>
              <a:spcAft>
                <a:spcPct val="0"/>
              </a:spcAft>
              <a:defRPr/>
            </a:pPr>
            <a:r>
              <a:rPr lang="it-IT" b="1" dirty="0">
                <a:solidFill>
                  <a:srgbClr val="000000"/>
                </a:solidFill>
                <a:latin typeface="Calibri" panose="020F0502020204030204" pitchFamily="34" charset="0"/>
              </a:rPr>
              <a:t>OBBLIGO DI REGISTRAZIONE CONTABILE</a:t>
            </a:r>
          </a:p>
          <a:p>
            <a:pPr algn="just" fontAlgn="base">
              <a:spcBef>
                <a:spcPct val="0"/>
              </a:spcBef>
              <a:spcAft>
                <a:spcPct val="0"/>
              </a:spcAft>
              <a:defRPr/>
            </a:pPr>
            <a:r>
              <a:rPr lang="it-IT" b="1" dirty="0">
                <a:solidFill>
                  <a:srgbClr val="000000"/>
                </a:solidFill>
                <a:latin typeface="Calibri" panose="020F0502020204030204" pitchFamily="34" charset="0"/>
              </a:rPr>
              <a:t>OBBLIGO DI APPOSIZIONE VISTO DI CONFORMITÀ</a:t>
            </a:r>
          </a:p>
          <a:p>
            <a:pPr algn="just" fontAlgn="base">
              <a:spcBef>
                <a:spcPct val="0"/>
              </a:spcBef>
              <a:spcAft>
                <a:spcPct val="0"/>
              </a:spcAft>
              <a:defRPr/>
            </a:pPr>
            <a:r>
              <a:rPr lang="it-IT" b="1" u="sng" dirty="0">
                <a:solidFill>
                  <a:srgbClr val="000000"/>
                </a:solidFill>
                <a:latin typeface="Calibri" panose="020F0502020204030204" pitchFamily="34" charset="0"/>
              </a:rPr>
              <a:t>CONDIZIONE</a:t>
            </a:r>
            <a:r>
              <a:rPr lang="it-IT" b="1" dirty="0">
                <a:solidFill>
                  <a:srgbClr val="000000"/>
                </a:solidFill>
                <a:latin typeface="Calibri" panose="020F0502020204030204" pitchFamily="34" charset="0"/>
              </a:rPr>
              <a:t>:</a:t>
            </a:r>
          </a:p>
          <a:p>
            <a:pPr algn="just" fontAlgn="base">
              <a:spcBef>
                <a:spcPct val="0"/>
              </a:spcBef>
              <a:spcAft>
                <a:spcPct val="0"/>
              </a:spcAft>
              <a:defRPr/>
            </a:pPr>
            <a:r>
              <a:rPr lang="it-IT" b="1" dirty="0">
                <a:solidFill>
                  <a:srgbClr val="000000"/>
                </a:solidFill>
                <a:latin typeface="Calibri" panose="020F0502020204030204" pitchFamily="34" charset="0"/>
              </a:rPr>
              <a:t>FEB2B ATTIVA E PASSIVA, CORRISPETTIVI TELEMATICI</a:t>
            </a:r>
          </a:p>
        </p:txBody>
      </p:sp>
      <p:sp>
        <p:nvSpPr>
          <p:cNvPr id="10" name="Rettangolo 9"/>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138 dispensa</a:t>
            </a:r>
          </a:p>
        </p:txBody>
      </p:sp>
    </p:spTree>
    <p:extLst>
      <p:ext uri="{BB962C8B-B14F-4D97-AF65-F5344CB8AC3E}">
        <p14:creationId xmlns:p14="http://schemas.microsoft.com/office/powerpoint/2010/main" val="417592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8" grpId="0" animBg="1"/>
      <p:bldP spid="24" grpId="0" animBg="1"/>
      <p:bldP spid="25"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ttangolo 12"/>
          <p:cNvSpPr/>
          <p:nvPr/>
        </p:nvSpPr>
        <p:spPr>
          <a:xfrm>
            <a:off x="414546" y="2006888"/>
            <a:ext cx="8526253" cy="1262021"/>
          </a:xfrm>
          <a:prstGeom prst="rect">
            <a:avLst/>
          </a:prstGeom>
          <a:solidFill>
            <a:schemeClr val="bg2">
              <a:lumMod val="40000"/>
              <a:lumOff val="60000"/>
            </a:schemeClr>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400" b="1" dirty="0">
                <a:solidFill>
                  <a:srgbClr val="000000"/>
                </a:solidFill>
                <a:latin typeface="Calibri" panose="020F0502020204030204" pitchFamily="34" charset="0"/>
              </a:rPr>
              <a:t>D.LGS. 127/2015 ART. 3 – D.M. 4.8.2016 ART. 3</a:t>
            </a:r>
          </a:p>
          <a:p>
            <a:pPr algn="ctr" fontAlgn="base">
              <a:spcBef>
                <a:spcPct val="0"/>
              </a:spcBef>
              <a:spcAft>
                <a:spcPct val="0"/>
              </a:spcAft>
              <a:defRPr/>
            </a:pPr>
            <a:r>
              <a:rPr lang="it-IT" sz="2000" b="1" dirty="0">
                <a:solidFill>
                  <a:srgbClr val="000000"/>
                </a:solidFill>
                <a:latin typeface="Calibri" panose="020F0502020204030204" pitchFamily="34" charset="0"/>
              </a:rPr>
              <a:t>CHI OPTA PER LA FATTURAZIONE ELETTRONICA E SUSSISTENDONE I PRESUPPOSTI PER LA TRASMISSIONE TELEMATICA DEI CORRISPETTIVI</a:t>
            </a:r>
          </a:p>
        </p:txBody>
      </p:sp>
      <p:sp>
        <p:nvSpPr>
          <p:cNvPr id="16" name="Freccia in giù 15"/>
          <p:cNvSpPr/>
          <p:nvPr/>
        </p:nvSpPr>
        <p:spPr>
          <a:xfrm>
            <a:off x="1474552" y="3415974"/>
            <a:ext cx="719660" cy="463175"/>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endParaRPr>
          </a:p>
        </p:txBody>
      </p:sp>
      <p:sp>
        <p:nvSpPr>
          <p:cNvPr id="18" name="Rettangolo 17"/>
          <p:cNvSpPr/>
          <p:nvPr/>
        </p:nvSpPr>
        <p:spPr>
          <a:xfrm>
            <a:off x="414546" y="4026214"/>
            <a:ext cx="2894691" cy="1738354"/>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base">
              <a:spcBef>
                <a:spcPct val="0"/>
              </a:spcBef>
              <a:spcAft>
                <a:spcPct val="0"/>
              </a:spcAft>
              <a:defRPr/>
            </a:pPr>
            <a:r>
              <a:rPr lang="it-IT" b="1" dirty="0">
                <a:solidFill>
                  <a:srgbClr val="000000"/>
                </a:solidFill>
                <a:latin typeface="Calibri" panose="020F0502020204030204" pitchFamily="34" charset="0"/>
              </a:rPr>
              <a:t>RIMBORSI IVA PRIORITARI</a:t>
            </a:r>
          </a:p>
          <a:p>
            <a:pPr marL="285750" indent="-285750" algn="just" fontAlgn="base">
              <a:spcBef>
                <a:spcPct val="0"/>
              </a:spcBef>
              <a:spcAft>
                <a:spcPct val="0"/>
              </a:spcAft>
              <a:buFont typeface="Arial" panose="020B0604020202020204" pitchFamily="34" charset="0"/>
              <a:buChar char="•"/>
              <a:defRPr/>
            </a:pPr>
            <a:r>
              <a:rPr lang="it-IT" sz="1600" b="1" dirty="0">
                <a:solidFill>
                  <a:srgbClr val="000000"/>
                </a:solidFill>
                <a:latin typeface="Calibri" panose="020F0502020204030204" pitchFamily="34" charset="0"/>
              </a:rPr>
              <a:t>ENTRO 3 MESI DALLA DICHIARAZIONE</a:t>
            </a:r>
          </a:p>
          <a:p>
            <a:pPr marL="285750" indent="-285750" algn="just" fontAlgn="base">
              <a:spcBef>
                <a:spcPct val="0"/>
              </a:spcBef>
              <a:spcAft>
                <a:spcPct val="0"/>
              </a:spcAft>
              <a:buFont typeface="Arial" panose="020B0604020202020204" pitchFamily="34" charset="0"/>
              <a:buChar char="•"/>
              <a:defRPr/>
            </a:pPr>
            <a:r>
              <a:rPr lang="it-IT" sz="1600" b="1" dirty="0">
                <a:solidFill>
                  <a:srgbClr val="000000"/>
                </a:solidFill>
                <a:latin typeface="Calibri" panose="020F0502020204030204" pitchFamily="34" charset="0"/>
              </a:rPr>
              <a:t>ANCHE IN ASSENZA DEI REQUISITI PREVISTI DALL’ART. 30 C. 3</a:t>
            </a:r>
          </a:p>
        </p:txBody>
      </p:sp>
      <p:sp>
        <p:nvSpPr>
          <p:cNvPr id="23"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sz="3200" b="1" dirty="0">
                <a:solidFill>
                  <a:schemeClr val="tx1"/>
                </a:solidFill>
                <a:latin typeface="Calibri" panose="020F0502020204030204" pitchFamily="34" charset="0"/>
              </a:rPr>
              <a:t>INCENTIVI D.LGS. 127/2015</a:t>
            </a:r>
            <a:endParaRPr lang="it-IT" altLang="it-IT" sz="3200" b="1" kern="0" dirty="0">
              <a:latin typeface="Calibri" panose="020F0502020204030204" pitchFamily="34" charset="0"/>
            </a:endParaRPr>
          </a:p>
        </p:txBody>
      </p:sp>
      <p:sp>
        <p:nvSpPr>
          <p:cNvPr id="24" name="Freccia in giù 23"/>
          <p:cNvSpPr/>
          <p:nvPr/>
        </p:nvSpPr>
        <p:spPr>
          <a:xfrm rot="16200000">
            <a:off x="3302868" y="4435988"/>
            <a:ext cx="719660" cy="54186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endParaRPr>
          </a:p>
        </p:txBody>
      </p:sp>
      <p:sp>
        <p:nvSpPr>
          <p:cNvPr id="25" name="Rettangolo 24"/>
          <p:cNvSpPr/>
          <p:nvPr/>
        </p:nvSpPr>
        <p:spPr>
          <a:xfrm>
            <a:off x="4016159" y="3502559"/>
            <a:ext cx="4924640" cy="2408727"/>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base">
              <a:spcBef>
                <a:spcPct val="0"/>
              </a:spcBef>
              <a:spcAft>
                <a:spcPct val="0"/>
              </a:spcAft>
              <a:defRPr/>
            </a:pPr>
            <a:r>
              <a:rPr lang="it-IT" b="1" u="sng" dirty="0">
                <a:solidFill>
                  <a:srgbClr val="000000"/>
                </a:solidFill>
                <a:latin typeface="Calibri" panose="020F0502020204030204" pitchFamily="34" charset="0"/>
              </a:rPr>
              <a:t>RIDUZIONE TERMINI DI ACCERTAMENTO</a:t>
            </a:r>
            <a:r>
              <a:rPr lang="it-IT" b="1" dirty="0">
                <a:solidFill>
                  <a:srgbClr val="000000"/>
                </a:solidFill>
                <a:latin typeface="Calibri" panose="020F0502020204030204" pitchFamily="34" charset="0"/>
              </a:rPr>
              <a:t>:</a:t>
            </a:r>
          </a:p>
          <a:p>
            <a:pPr algn="just" fontAlgn="base">
              <a:spcBef>
                <a:spcPct val="0"/>
              </a:spcBef>
              <a:spcAft>
                <a:spcPct val="0"/>
              </a:spcAft>
              <a:defRPr/>
            </a:pPr>
            <a:r>
              <a:rPr lang="it-IT" b="1" dirty="0">
                <a:solidFill>
                  <a:srgbClr val="000000"/>
                </a:solidFill>
                <a:latin typeface="Calibri" panose="020F0502020204030204" pitchFamily="34" charset="0"/>
              </a:rPr>
              <a:t>IL D.L. 193/2016 HA INNALZATO LA RIDUZIONE PORTANDOLA A 2 ANNI</a:t>
            </a:r>
          </a:p>
          <a:p>
            <a:pPr algn="just" fontAlgn="base">
              <a:spcBef>
                <a:spcPct val="0"/>
              </a:spcBef>
              <a:spcAft>
                <a:spcPct val="0"/>
              </a:spcAft>
              <a:defRPr/>
            </a:pPr>
            <a:r>
              <a:rPr lang="it-IT" b="1" u="sng" dirty="0">
                <a:solidFill>
                  <a:srgbClr val="000000"/>
                </a:solidFill>
                <a:latin typeface="Calibri" panose="020F0502020204030204" pitchFamily="34" charset="0"/>
              </a:rPr>
              <a:t>CONDIZIONE</a:t>
            </a:r>
            <a:r>
              <a:rPr lang="it-IT" b="1" dirty="0">
                <a:solidFill>
                  <a:srgbClr val="000000"/>
                </a:solidFill>
                <a:latin typeface="Calibri" panose="020F0502020204030204" pitchFamily="34" charset="0"/>
              </a:rPr>
              <a:t>:</a:t>
            </a:r>
          </a:p>
          <a:p>
            <a:pPr algn="just" fontAlgn="base">
              <a:spcBef>
                <a:spcPct val="0"/>
              </a:spcBef>
              <a:spcAft>
                <a:spcPct val="0"/>
              </a:spcAft>
              <a:defRPr/>
            </a:pPr>
            <a:r>
              <a:rPr lang="it-IT" b="1" dirty="0">
                <a:solidFill>
                  <a:srgbClr val="000000"/>
                </a:solidFill>
                <a:latin typeface="Calibri" panose="020F0502020204030204" pitchFamily="34" charset="0"/>
              </a:rPr>
              <a:t>EFFETTUARE INCASSI E PAGAMENTI SUPERIORI AI 30 EURO CON SISTEMI TRACCIABILI, BONIFICO, ASSEGNI NON TRASFERIBILI, CARTE DI CREDITO E DEBITO</a:t>
            </a:r>
            <a:endParaRPr lang="it-IT" sz="2400" b="1" dirty="0">
              <a:solidFill>
                <a:srgbClr val="000000"/>
              </a:solidFill>
              <a:latin typeface="Calibri" panose="020F0502020204030204" pitchFamily="34" charset="0"/>
            </a:endParaRPr>
          </a:p>
        </p:txBody>
      </p:sp>
      <p:sp>
        <p:nvSpPr>
          <p:cNvPr id="10" name="Rettangolo 9"/>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139 dispensa</a:t>
            </a:r>
          </a:p>
        </p:txBody>
      </p:sp>
    </p:spTree>
    <p:extLst>
      <p:ext uri="{BB962C8B-B14F-4D97-AF65-F5344CB8AC3E}">
        <p14:creationId xmlns:p14="http://schemas.microsoft.com/office/powerpoint/2010/main" val="60454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8" grpId="0" animBg="1"/>
      <p:bldP spid="24" grpId="0" animBg="1"/>
      <p:bldP spid="25"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allout con freccia in giù 7"/>
          <p:cNvSpPr/>
          <p:nvPr/>
        </p:nvSpPr>
        <p:spPr>
          <a:xfrm>
            <a:off x="554567" y="2139421"/>
            <a:ext cx="8034866" cy="1541463"/>
          </a:xfrm>
          <a:prstGeom prst="downArrowCallou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400" b="1" dirty="0">
                <a:solidFill>
                  <a:srgbClr val="000000"/>
                </a:solidFill>
                <a:latin typeface="Calibri" panose="020F0502020204030204" pitchFamily="34" charset="0"/>
              </a:rPr>
              <a:t>DICHIARAZIONE IVA PRECOMPILATA </a:t>
            </a:r>
          </a:p>
          <a:p>
            <a:pPr algn="ctr" fontAlgn="base">
              <a:spcBef>
                <a:spcPct val="0"/>
              </a:spcBef>
              <a:spcAft>
                <a:spcPct val="0"/>
              </a:spcAft>
              <a:defRPr/>
            </a:pPr>
            <a:r>
              <a:rPr lang="it-IT" sz="2400" b="1" dirty="0">
                <a:solidFill>
                  <a:srgbClr val="000000"/>
                </a:solidFill>
                <a:latin typeface="Calibri" panose="020F0502020204030204" pitchFamily="34" charset="0"/>
              </a:rPr>
              <a:t>DALL’AMMINISTRAZIONE FINANZIARIA</a:t>
            </a:r>
            <a:endParaRPr lang="it-IT" sz="2400" b="1" dirty="0">
              <a:solidFill>
                <a:srgbClr val="FFFFFF"/>
              </a:solidFill>
              <a:latin typeface="Calibri" panose="020F0502020204030204" pitchFamily="34" charset="0"/>
            </a:endParaRPr>
          </a:p>
        </p:txBody>
      </p:sp>
      <p:sp>
        <p:nvSpPr>
          <p:cNvPr id="22" name="Rettangolo 21"/>
          <p:cNvSpPr/>
          <p:nvPr/>
        </p:nvSpPr>
        <p:spPr>
          <a:xfrm>
            <a:off x="554567" y="4047067"/>
            <a:ext cx="8034866" cy="1081353"/>
          </a:xfrm>
          <a:prstGeom prst="rect">
            <a:avLst/>
          </a:prstGeom>
          <a:solidFill>
            <a:schemeClr val="bg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200" b="1" dirty="0">
                <a:solidFill>
                  <a:srgbClr val="000000"/>
                </a:solidFill>
                <a:latin typeface="Calibri" panose="020F0502020204030204" pitchFamily="34" charset="0"/>
              </a:rPr>
              <a:t>SEMPLIFICAZIONI FUTURE MA NON TROPPO</a:t>
            </a:r>
          </a:p>
        </p:txBody>
      </p:sp>
      <p:sp>
        <p:nvSpPr>
          <p:cNvPr id="12"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sz="3200" b="1" dirty="0">
                <a:solidFill>
                  <a:schemeClr val="tx1"/>
                </a:solidFill>
                <a:latin typeface="Calibri" panose="020F0502020204030204" pitchFamily="34" charset="0"/>
              </a:rPr>
              <a:t>DICHIARAZIONI FISCALI PRECOMPILATE</a:t>
            </a:r>
            <a:endParaRPr lang="it-IT" altLang="it-IT" sz="3200" b="1" kern="0" dirty="0">
              <a:solidFill>
                <a:schemeClr val="tx1"/>
              </a:solidFill>
              <a:latin typeface="Calibri" panose="020F0502020204030204" pitchFamily="34" charset="0"/>
            </a:endParaRPr>
          </a:p>
        </p:txBody>
      </p:sp>
      <p:sp>
        <p:nvSpPr>
          <p:cNvPr id="7" name="Rettangolo 6"/>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139 dispensa</a:t>
            </a:r>
          </a:p>
        </p:txBody>
      </p:sp>
    </p:spTree>
    <p:extLst>
      <p:ext uri="{BB962C8B-B14F-4D97-AF65-F5344CB8AC3E}">
        <p14:creationId xmlns:p14="http://schemas.microsoft.com/office/powerpoint/2010/main" val="83768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Callout con freccia in giù 18"/>
          <p:cNvSpPr/>
          <p:nvPr/>
        </p:nvSpPr>
        <p:spPr>
          <a:xfrm>
            <a:off x="589614" y="2283257"/>
            <a:ext cx="7632700" cy="1304004"/>
          </a:xfrm>
          <a:prstGeom prst="downArrowCallou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it-IT" sz="2400" b="1" dirty="0">
                <a:solidFill>
                  <a:schemeClr val="tx1"/>
                </a:solidFill>
                <a:latin typeface="Calibri" panose="020F0502020204030204" pitchFamily="34" charset="0"/>
                <a:cs typeface="Arial" panose="020B0604020202020204" pitchFamily="34" charset="0"/>
              </a:rPr>
              <a:t>RECEPISCE DIRETTIVA 2010/45/UE</a:t>
            </a:r>
          </a:p>
        </p:txBody>
      </p:sp>
      <p:sp>
        <p:nvSpPr>
          <p:cNvPr id="11" name="Segnaposto contenuto 2"/>
          <p:cNvSpPr txBox="1">
            <a:spLocks/>
          </p:cNvSpPr>
          <p:nvPr/>
        </p:nvSpPr>
        <p:spPr>
          <a:xfrm>
            <a:off x="589614" y="3833447"/>
            <a:ext cx="7632699" cy="1644161"/>
          </a:xfrm>
          <a:prstGeom prst="rect">
            <a:avLst/>
          </a:prstGeom>
          <a:solidFill>
            <a:schemeClr val="accent2">
              <a:lumMod val="20000"/>
              <a:lumOff val="80000"/>
            </a:schemeClr>
          </a:solidFill>
          <a:ln w="28575" cap="flat" cmpd="sng" algn="ctr">
            <a:solidFill>
              <a:srgbClr val="000000"/>
            </a:solidFill>
            <a:prstDash val="solid"/>
            <a:miter lim="800000"/>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dk1"/>
                </a:solidFill>
                <a:latin typeface="+mn-lt"/>
                <a:ea typeface="+mn-ea"/>
                <a:cs typeface="+mn-cs"/>
              </a:defRPr>
            </a:lvl1pPr>
            <a:lvl2pPr marL="742950" indent="-285750" algn="l" rtl="0" eaLnBrk="0" fontAlgn="base" hangingPunct="0">
              <a:spcBef>
                <a:spcPct val="20000"/>
              </a:spcBef>
              <a:spcAft>
                <a:spcPct val="0"/>
              </a:spcAft>
              <a:buChar char="–"/>
              <a:defRPr sz="2800">
                <a:solidFill>
                  <a:schemeClr val="dk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dk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dk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dk1"/>
                </a:solidFill>
                <a:latin typeface="+mn-lt"/>
                <a:ea typeface="+mn-ea"/>
                <a:cs typeface="+mn-cs"/>
              </a:defRPr>
            </a:lvl5pPr>
            <a:lvl6pPr marL="2514600" indent="-228600" algn="l" rtl="0" fontAlgn="base">
              <a:spcBef>
                <a:spcPct val="20000"/>
              </a:spcBef>
              <a:spcAft>
                <a:spcPct val="0"/>
              </a:spcAft>
              <a:buChar char="»"/>
              <a:defRPr sz="2000">
                <a:solidFill>
                  <a:schemeClr val="dk1"/>
                </a:solidFill>
                <a:latin typeface="+mn-lt"/>
                <a:ea typeface="+mn-ea"/>
                <a:cs typeface="+mn-cs"/>
              </a:defRPr>
            </a:lvl6pPr>
            <a:lvl7pPr marL="2971800" indent="-228600" algn="l" rtl="0" fontAlgn="base">
              <a:spcBef>
                <a:spcPct val="20000"/>
              </a:spcBef>
              <a:spcAft>
                <a:spcPct val="0"/>
              </a:spcAft>
              <a:buChar char="»"/>
              <a:defRPr sz="2000">
                <a:solidFill>
                  <a:schemeClr val="dk1"/>
                </a:solidFill>
                <a:latin typeface="+mn-lt"/>
                <a:ea typeface="+mn-ea"/>
                <a:cs typeface="+mn-cs"/>
              </a:defRPr>
            </a:lvl7pPr>
            <a:lvl8pPr marL="3429000" indent="-228600" algn="l" rtl="0" fontAlgn="base">
              <a:spcBef>
                <a:spcPct val="20000"/>
              </a:spcBef>
              <a:spcAft>
                <a:spcPct val="0"/>
              </a:spcAft>
              <a:buChar char="»"/>
              <a:defRPr sz="2000">
                <a:solidFill>
                  <a:schemeClr val="dk1"/>
                </a:solidFill>
                <a:latin typeface="+mn-lt"/>
                <a:ea typeface="+mn-ea"/>
                <a:cs typeface="+mn-cs"/>
              </a:defRPr>
            </a:lvl8pPr>
            <a:lvl9pPr marL="3886200" indent="-228600" algn="l" rtl="0" fontAlgn="base">
              <a:spcBef>
                <a:spcPct val="20000"/>
              </a:spcBef>
              <a:spcAft>
                <a:spcPct val="0"/>
              </a:spcAft>
              <a:buChar char="»"/>
              <a:defRPr sz="2000">
                <a:solidFill>
                  <a:schemeClr val="dk1"/>
                </a:solidFill>
                <a:latin typeface="+mn-lt"/>
                <a:ea typeface="+mn-ea"/>
                <a:cs typeface="+mn-cs"/>
              </a:defRPr>
            </a:lvl9pPr>
          </a:lstStyle>
          <a:p>
            <a:pPr marL="0" indent="0" algn="ctr" eaLnBrk="1" hangingPunct="1">
              <a:spcBef>
                <a:spcPct val="0"/>
              </a:spcBef>
              <a:buFontTx/>
              <a:buNone/>
            </a:pPr>
            <a:r>
              <a:rPr lang="it-IT" sz="2000" b="1" kern="1200" dirty="0">
                <a:solidFill>
                  <a:srgbClr val="000000"/>
                </a:solidFill>
                <a:latin typeface="Calibri" panose="020F0502020204030204" pitchFamily="34" charset="0"/>
              </a:rPr>
              <a:t>PIENA EQUIPARAZIONE DELLA FATTURA ELETTRONICA A QUELLA CARTACEA E SUA PIÙ AMPIA DIFFUSIONE</a:t>
            </a:r>
          </a:p>
        </p:txBody>
      </p:sp>
      <p:sp>
        <p:nvSpPr>
          <p:cNvPr id="5" name="Titolo 1"/>
          <p:cNvSpPr>
            <a:spLocks noGrp="1"/>
          </p:cNvSpPr>
          <p:nvPr>
            <p:ph type="title"/>
          </p:nvPr>
        </p:nvSpPr>
        <p:spPr>
          <a:xfrm>
            <a:off x="0" y="1227138"/>
            <a:ext cx="9143999" cy="546100"/>
          </a:xfrm>
        </p:spPr>
        <p:txBody>
          <a:bodyPr/>
          <a:lstStyle/>
          <a:p>
            <a:r>
              <a:rPr lang="it-IT" sz="3200" b="1" dirty="0">
                <a:solidFill>
                  <a:srgbClr val="000000"/>
                </a:solidFill>
                <a:latin typeface="Calibri" panose="020F0502020204030204" pitchFamily="34" charset="0"/>
                <a:cs typeface="Calibri" panose="020F0502020204030204" pitchFamily="34" charset="0"/>
              </a:rPr>
              <a:t>ART. 1 C. 325 STABILITÀ 2013</a:t>
            </a:r>
            <a:endParaRPr lang="it-IT" altLang="it-IT" sz="3200" b="1" dirty="0">
              <a:latin typeface="Calibri" panose="020F0502020204030204" pitchFamily="34" charset="0"/>
            </a:endParaRPr>
          </a:p>
        </p:txBody>
      </p:sp>
      <p:sp>
        <p:nvSpPr>
          <p:cNvPr id="7" name="Rettangolo 6"/>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97 dispensa</a:t>
            </a:r>
          </a:p>
        </p:txBody>
      </p:sp>
    </p:spTree>
    <p:extLst>
      <p:ext uri="{BB962C8B-B14F-4D97-AF65-F5344CB8AC3E}">
        <p14:creationId xmlns:p14="http://schemas.microsoft.com/office/powerpoint/2010/main" val="42233029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olo 1"/>
          <p:cNvSpPr>
            <a:spLocks noGrp="1"/>
          </p:cNvSpPr>
          <p:nvPr>
            <p:ph type="title"/>
          </p:nvPr>
        </p:nvSpPr>
        <p:spPr>
          <a:xfrm>
            <a:off x="0" y="1227138"/>
            <a:ext cx="9144000" cy="546100"/>
          </a:xfrm>
        </p:spPr>
        <p:txBody>
          <a:bodyPr/>
          <a:lstStyle/>
          <a:p>
            <a:pPr>
              <a:defRPr/>
            </a:pPr>
            <a:r>
              <a:rPr lang="it-IT" sz="3200" b="1" dirty="0">
                <a:solidFill>
                  <a:schemeClr val="tx1"/>
                </a:solidFill>
                <a:latin typeface="Calibri" panose="020F0502020204030204" pitchFamily="34" charset="0"/>
              </a:rPr>
              <a:t>IMPATTO STUDI PROFESSIONALI</a:t>
            </a:r>
          </a:p>
        </p:txBody>
      </p:sp>
      <p:sp>
        <p:nvSpPr>
          <p:cNvPr id="8" name="Callout con freccia in giù 7"/>
          <p:cNvSpPr/>
          <p:nvPr/>
        </p:nvSpPr>
        <p:spPr>
          <a:xfrm>
            <a:off x="330992" y="2155032"/>
            <a:ext cx="8500533" cy="1240101"/>
          </a:xfrm>
          <a:prstGeom prst="downArrowCallout">
            <a:avLst>
              <a:gd name="adj1" fmla="val 25000"/>
              <a:gd name="adj2" fmla="val 25000"/>
              <a:gd name="adj3" fmla="val 25000"/>
              <a:gd name="adj4" fmla="val 64977"/>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400" b="1" dirty="0">
                <a:solidFill>
                  <a:srgbClr val="000000"/>
                </a:solidFill>
                <a:latin typeface="Calibri" panose="020F0502020204030204" pitchFamily="34" charset="0"/>
              </a:rPr>
              <a:t>NUOVE REGOLE E NUOVE OPPORTUNITÀ</a:t>
            </a:r>
          </a:p>
        </p:txBody>
      </p:sp>
      <p:sp>
        <p:nvSpPr>
          <p:cNvPr id="22" name="Rettangolo 21"/>
          <p:cNvSpPr/>
          <p:nvPr/>
        </p:nvSpPr>
        <p:spPr>
          <a:xfrm>
            <a:off x="340253" y="3897047"/>
            <a:ext cx="8482013" cy="1267619"/>
          </a:xfrm>
          <a:prstGeom prst="rect">
            <a:avLst/>
          </a:prstGeom>
          <a:solidFill>
            <a:schemeClr val="bg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200" b="1" dirty="0">
                <a:solidFill>
                  <a:srgbClr val="000000"/>
                </a:solidFill>
                <a:latin typeface="Calibri" panose="020F0502020204030204" pitchFamily="34" charset="0"/>
              </a:rPr>
              <a:t>INNOVARE PER COMPETERE</a:t>
            </a:r>
          </a:p>
        </p:txBody>
      </p:sp>
      <p:sp>
        <p:nvSpPr>
          <p:cNvPr id="7" name="Rettangolo 6"/>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140 dispensa</a:t>
            </a:r>
          </a:p>
        </p:txBody>
      </p:sp>
    </p:spTree>
    <p:extLst>
      <p:ext uri="{BB962C8B-B14F-4D97-AF65-F5344CB8AC3E}">
        <p14:creationId xmlns:p14="http://schemas.microsoft.com/office/powerpoint/2010/main" val="143760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allout con freccia in giù 3"/>
          <p:cNvSpPr/>
          <p:nvPr/>
        </p:nvSpPr>
        <p:spPr>
          <a:xfrm>
            <a:off x="592666" y="2141801"/>
            <a:ext cx="7916333" cy="1008063"/>
          </a:xfrm>
          <a:prstGeom prst="downArrowCallout">
            <a:avLst/>
          </a:prstGeom>
          <a:solidFill>
            <a:schemeClr val="bg1"/>
          </a:solidFill>
          <a:ln>
            <a:solidFill>
              <a:schemeClr val="accent2">
                <a:lumMod val="50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400" b="1" dirty="0">
                <a:solidFill>
                  <a:schemeClr val="tx1"/>
                </a:solidFill>
                <a:latin typeface="Calibri" panose="020F0502020204030204" pitchFamily="34" charset="0"/>
              </a:rPr>
              <a:t>SCENARI NORMATIVI</a:t>
            </a:r>
          </a:p>
        </p:txBody>
      </p:sp>
      <p:sp>
        <p:nvSpPr>
          <p:cNvPr id="5" name="Rettangolo 4"/>
          <p:cNvSpPr/>
          <p:nvPr/>
        </p:nvSpPr>
        <p:spPr>
          <a:xfrm>
            <a:off x="592667" y="3335866"/>
            <a:ext cx="7916333" cy="2333625"/>
          </a:xfrm>
          <a:prstGeom prst="rect">
            <a:avLst/>
          </a:prstGeom>
          <a:solidFill>
            <a:schemeClr val="bg2">
              <a:lumMod val="40000"/>
              <a:lumOff val="60000"/>
            </a:schemeClr>
          </a:solidFill>
          <a:ln/>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chor="ctr"/>
          <a:lstStyle/>
          <a:p>
            <a:pPr marL="497839" indent="-457200" algn="just">
              <a:buSzPct val="120000"/>
              <a:buFont typeface="Arial" panose="020B0604020202020204" pitchFamily="34" charset="0"/>
              <a:buChar char="•"/>
              <a:defRPr/>
            </a:pPr>
            <a:r>
              <a:rPr lang="it-IT" sz="2000" b="1" dirty="0">
                <a:solidFill>
                  <a:schemeClr val="tx1"/>
                </a:solidFill>
                <a:latin typeface="Calibri" panose="020F0502020204030204" pitchFamily="34" charset="0"/>
                <a:ea typeface="ＭＳ Ｐゴシック" panose="020B0600070205080204" pitchFamily="34" charset="-128"/>
              </a:rPr>
              <a:t>SEMPLIFICAZIONE NORME CONSERVAZIONE SOSTITUTIVA</a:t>
            </a:r>
          </a:p>
          <a:p>
            <a:pPr marL="497839" indent="-457200" algn="just">
              <a:buSzPct val="120000"/>
              <a:buFont typeface="Arial" panose="020B0604020202020204" pitchFamily="34" charset="0"/>
              <a:buChar char="•"/>
              <a:defRPr/>
            </a:pPr>
            <a:r>
              <a:rPr lang="it-IT" sz="2000" b="1" dirty="0">
                <a:solidFill>
                  <a:schemeClr val="tx1"/>
                </a:solidFill>
                <a:latin typeface="Calibri" panose="020F0502020204030204" pitchFamily="34" charset="0"/>
                <a:ea typeface="ＭＳ Ｐゴシック" panose="020B0600070205080204" pitchFamily="34" charset="-128"/>
              </a:rPr>
              <a:t>FATTURAZIONE ELETTRONICA P.A.</a:t>
            </a:r>
          </a:p>
          <a:p>
            <a:pPr marL="497839" indent="-457200" algn="just">
              <a:buSzPct val="120000"/>
              <a:buFont typeface="Arial" panose="020B0604020202020204" pitchFamily="34" charset="0"/>
              <a:buChar char="•"/>
              <a:defRPr/>
            </a:pPr>
            <a:r>
              <a:rPr lang="it-IT" sz="2000" b="1" dirty="0">
                <a:solidFill>
                  <a:schemeClr val="tx1"/>
                </a:solidFill>
                <a:latin typeface="Calibri" panose="020F0502020204030204" pitchFamily="34" charset="0"/>
                <a:ea typeface="ＭＳ Ｐゴシック" panose="020B0600070205080204" pitchFamily="34" charset="-128"/>
              </a:rPr>
              <a:t>FATTURAZIONE ELETTRONICA B2B</a:t>
            </a:r>
          </a:p>
          <a:p>
            <a:pPr marL="497839" indent="-457200" algn="just">
              <a:buSzPct val="120000"/>
              <a:buFont typeface="Arial" panose="020B0604020202020204" pitchFamily="34" charset="0"/>
              <a:buChar char="•"/>
              <a:defRPr/>
            </a:pPr>
            <a:r>
              <a:rPr lang="it-IT" sz="2000" b="1" dirty="0">
                <a:solidFill>
                  <a:schemeClr val="tx1"/>
                </a:solidFill>
                <a:latin typeface="Calibri" panose="020F0502020204030204" pitchFamily="34" charset="0"/>
                <a:ea typeface="ＭＳ Ｐゴシック" panose="020B0600070205080204" pitchFamily="34" charset="-128"/>
              </a:rPr>
              <a:t>NUOVI ADEMPIMENTI FISCALI TELEMATICI</a:t>
            </a:r>
          </a:p>
          <a:p>
            <a:pPr marL="497839" indent="-457200" algn="just">
              <a:buSzPct val="120000"/>
              <a:buFont typeface="Arial" panose="020B0604020202020204" pitchFamily="34" charset="0"/>
              <a:buChar char="•"/>
              <a:defRPr/>
            </a:pPr>
            <a:r>
              <a:rPr lang="it-IT" sz="2000" b="1" dirty="0">
                <a:solidFill>
                  <a:schemeClr val="tx1"/>
                </a:solidFill>
                <a:latin typeface="Calibri" panose="020F0502020204030204" pitchFamily="34" charset="0"/>
                <a:ea typeface="ＭＳ Ｐゴシック" panose="020B0600070205080204" pitchFamily="34" charset="-128"/>
              </a:rPr>
              <a:t>CORRELATE AGEVOLAZIONI E SEMPLIFICAZIONI FISCALI</a:t>
            </a:r>
            <a:endParaRPr lang="it-IT" sz="2000" dirty="0">
              <a:latin typeface="Calibri" panose="020F0502020204030204" pitchFamily="34" charset="0"/>
            </a:endParaRPr>
          </a:p>
        </p:txBody>
      </p:sp>
      <p:sp>
        <p:nvSpPr>
          <p:cNvPr id="6" name="Titolo 1"/>
          <p:cNvSpPr>
            <a:spLocks noGrp="1"/>
          </p:cNvSpPr>
          <p:nvPr>
            <p:ph type="title"/>
          </p:nvPr>
        </p:nvSpPr>
        <p:spPr>
          <a:xfrm>
            <a:off x="0" y="1227138"/>
            <a:ext cx="9144000" cy="546100"/>
          </a:xfrm>
        </p:spPr>
        <p:txBody>
          <a:bodyPr/>
          <a:lstStyle/>
          <a:p>
            <a:pPr>
              <a:defRPr/>
            </a:pPr>
            <a:r>
              <a:rPr lang="it-IT" sz="3200" b="1" dirty="0">
                <a:solidFill>
                  <a:schemeClr val="tx1"/>
                </a:solidFill>
                <a:latin typeface="Calibri" panose="020F0502020204030204" pitchFamily="34" charset="0"/>
              </a:rPr>
              <a:t>IMPATTO STUDI PROFESSIONALI</a:t>
            </a:r>
          </a:p>
        </p:txBody>
      </p:sp>
      <p:sp>
        <p:nvSpPr>
          <p:cNvPr id="9" name="Rettangolo 8"/>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140 dispensa</a:t>
            </a:r>
          </a:p>
        </p:txBody>
      </p:sp>
    </p:spTree>
    <p:extLst>
      <p:ext uri="{BB962C8B-B14F-4D97-AF65-F5344CB8AC3E}">
        <p14:creationId xmlns:p14="http://schemas.microsoft.com/office/powerpoint/2010/main" val="168902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ttangolo 12"/>
          <p:cNvSpPr/>
          <p:nvPr/>
        </p:nvSpPr>
        <p:spPr>
          <a:xfrm>
            <a:off x="755649" y="1978385"/>
            <a:ext cx="7770283" cy="935037"/>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400" b="1" dirty="0">
                <a:solidFill>
                  <a:schemeClr val="tx1"/>
                </a:solidFill>
                <a:latin typeface="Calibri" panose="020F0502020204030204" pitchFamily="34" charset="0"/>
              </a:rPr>
              <a:t>NUOVI ADEMPIMENTI = NUOVE OPPORTUNITÀ</a:t>
            </a:r>
          </a:p>
        </p:txBody>
      </p:sp>
      <p:sp>
        <p:nvSpPr>
          <p:cNvPr id="16" name="Freccia in giù 15"/>
          <p:cNvSpPr/>
          <p:nvPr/>
        </p:nvSpPr>
        <p:spPr>
          <a:xfrm>
            <a:off x="1910803" y="3113807"/>
            <a:ext cx="719660" cy="678348"/>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endParaRPr>
          </a:p>
        </p:txBody>
      </p:sp>
      <p:sp>
        <p:nvSpPr>
          <p:cNvPr id="18" name="Rettangolo 17"/>
          <p:cNvSpPr/>
          <p:nvPr/>
        </p:nvSpPr>
        <p:spPr>
          <a:xfrm>
            <a:off x="755649" y="3921782"/>
            <a:ext cx="3029968" cy="1835550"/>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000" b="1" dirty="0">
                <a:solidFill>
                  <a:schemeClr val="tx1"/>
                </a:solidFill>
                <a:latin typeface="Calibri" panose="020F0502020204030204" pitchFamily="34" charset="0"/>
              </a:rPr>
              <a:t>POTREBBE ESSERE IL NOSTRO CLIENTE A CHIEDERE:</a:t>
            </a:r>
          </a:p>
          <a:p>
            <a:pPr algn="ctr" fontAlgn="base">
              <a:spcBef>
                <a:spcPct val="0"/>
              </a:spcBef>
              <a:spcAft>
                <a:spcPct val="0"/>
              </a:spcAft>
              <a:defRPr/>
            </a:pPr>
            <a:r>
              <a:rPr lang="it-IT" sz="2000" b="1" dirty="0">
                <a:solidFill>
                  <a:schemeClr val="tx1"/>
                </a:solidFill>
                <a:latin typeface="Calibri" panose="020F0502020204030204" pitchFamily="34" charset="0"/>
              </a:rPr>
              <a:t>«VORREI EMETTERE FEB2B, MI AIUTA?»</a:t>
            </a:r>
          </a:p>
        </p:txBody>
      </p:sp>
      <p:sp>
        <p:nvSpPr>
          <p:cNvPr id="24" name="Freccia in giù 23"/>
          <p:cNvSpPr/>
          <p:nvPr/>
        </p:nvSpPr>
        <p:spPr>
          <a:xfrm rot="16200000">
            <a:off x="4280960" y="4498868"/>
            <a:ext cx="719660" cy="681376"/>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endParaRPr>
          </a:p>
        </p:txBody>
      </p:sp>
      <p:sp>
        <p:nvSpPr>
          <p:cNvPr id="25" name="Rettangolo 24"/>
          <p:cNvSpPr/>
          <p:nvPr/>
        </p:nvSpPr>
        <p:spPr>
          <a:xfrm>
            <a:off x="5378912" y="3921781"/>
            <a:ext cx="3147020" cy="1835551"/>
          </a:xfrm>
          <a:prstGeom prst="rect">
            <a:avLst/>
          </a:prstGeom>
          <a:solidFill>
            <a:schemeClr val="accent3">
              <a:lumMod val="9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000" b="1" dirty="0">
                <a:solidFill>
                  <a:srgbClr val="000000"/>
                </a:solidFill>
                <a:latin typeface="Calibri" panose="020F0502020204030204" pitchFamily="34" charset="0"/>
              </a:rPr>
              <a:t>POTREMMO ESSERE NOI A PROPORRE AL NOSTRO CLIENTE IL SERVIZIO DI FATTURAZIONE</a:t>
            </a:r>
          </a:p>
        </p:txBody>
      </p:sp>
      <p:sp>
        <p:nvSpPr>
          <p:cNvPr id="8"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a:latin typeface="Calibri" panose="020F0502020204030204" pitchFamily="34" charset="0"/>
              </a:rPr>
              <a:t>IMPATTO STUDI PROFESSIONALI </a:t>
            </a:r>
          </a:p>
        </p:txBody>
      </p:sp>
      <p:sp>
        <p:nvSpPr>
          <p:cNvPr id="11" name="Rettangolo 10"/>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142 dispensa</a:t>
            </a:r>
          </a:p>
        </p:txBody>
      </p:sp>
    </p:spTree>
    <p:extLst>
      <p:ext uri="{BB962C8B-B14F-4D97-AF65-F5344CB8AC3E}">
        <p14:creationId xmlns:p14="http://schemas.microsoft.com/office/powerpoint/2010/main" val="197065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8" grpId="0" animBg="1"/>
      <p:bldP spid="24" grpId="0" animBg="1"/>
      <p:bldP spid="25"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ttangolo 12"/>
          <p:cNvSpPr/>
          <p:nvPr/>
        </p:nvSpPr>
        <p:spPr>
          <a:xfrm>
            <a:off x="520699" y="2043581"/>
            <a:ext cx="8191499" cy="935037"/>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400" b="1" dirty="0">
                <a:solidFill>
                  <a:schemeClr val="tx1"/>
                </a:solidFill>
                <a:latin typeface="Calibri" panose="020F0502020204030204" pitchFamily="34" charset="0"/>
              </a:rPr>
              <a:t>NUOVI ADEMPIMENTI = NUOVE OPPORTUNITÀ = NUOVE CONOSCENZE</a:t>
            </a:r>
          </a:p>
        </p:txBody>
      </p:sp>
      <p:sp>
        <p:nvSpPr>
          <p:cNvPr id="16" name="Freccia in giù 15"/>
          <p:cNvSpPr/>
          <p:nvPr/>
        </p:nvSpPr>
        <p:spPr>
          <a:xfrm>
            <a:off x="1793328" y="3109512"/>
            <a:ext cx="719660" cy="681376"/>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endParaRPr>
          </a:p>
        </p:txBody>
      </p:sp>
      <p:sp>
        <p:nvSpPr>
          <p:cNvPr id="18" name="Rettangolo 17"/>
          <p:cNvSpPr/>
          <p:nvPr/>
        </p:nvSpPr>
        <p:spPr>
          <a:xfrm>
            <a:off x="520699" y="3921782"/>
            <a:ext cx="3264919" cy="1738354"/>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000" b="1" dirty="0">
                <a:solidFill>
                  <a:schemeClr val="tx1"/>
                </a:solidFill>
                <a:latin typeface="Calibri" panose="020F0502020204030204" pitchFamily="34" charset="0"/>
              </a:rPr>
              <a:t>È NECESSARIO FORMARSI E FORMARE I PROPRI COLLABORATORI</a:t>
            </a:r>
          </a:p>
        </p:txBody>
      </p:sp>
      <p:sp>
        <p:nvSpPr>
          <p:cNvPr id="24" name="Freccia in giù 23"/>
          <p:cNvSpPr/>
          <p:nvPr/>
        </p:nvSpPr>
        <p:spPr>
          <a:xfrm rot="16200000">
            <a:off x="4212170" y="4450271"/>
            <a:ext cx="719660" cy="681376"/>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endParaRPr>
          </a:p>
        </p:txBody>
      </p:sp>
      <p:sp>
        <p:nvSpPr>
          <p:cNvPr id="25" name="Rettangolo 24"/>
          <p:cNvSpPr/>
          <p:nvPr/>
        </p:nvSpPr>
        <p:spPr>
          <a:xfrm>
            <a:off x="5147734" y="3921782"/>
            <a:ext cx="3564466" cy="1738354"/>
          </a:xfrm>
          <a:prstGeom prst="rect">
            <a:avLst/>
          </a:prstGeom>
          <a:solidFill>
            <a:schemeClr val="bg1">
              <a:lumMod val="9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base">
              <a:spcBef>
                <a:spcPct val="0"/>
              </a:spcBef>
              <a:spcAft>
                <a:spcPct val="0"/>
              </a:spcAft>
              <a:defRPr/>
            </a:pPr>
            <a:r>
              <a:rPr lang="it-IT" b="1" dirty="0">
                <a:solidFill>
                  <a:srgbClr val="000000"/>
                </a:solidFill>
                <a:latin typeface="Calibri" panose="020F0502020204030204" pitchFamily="34" charset="0"/>
              </a:rPr>
              <a:t>È NECESSARIO RIVEDERE L’ORGANIZZAZIONE DEI PROCESSI DI LAVORO CONSIDERANDO:</a:t>
            </a:r>
          </a:p>
          <a:p>
            <a:pPr marL="285750" indent="-285750" algn="just" fontAlgn="base">
              <a:spcBef>
                <a:spcPct val="0"/>
              </a:spcBef>
              <a:spcAft>
                <a:spcPct val="0"/>
              </a:spcAft>
              <a:buFont typeface="Arial" panose="020B0604020202020204" pitchFamily="34" charset="0"/>
              <a:buChar char="•"/>
              <a:defRPr/>
            </a:pPr>
            <a:r>
              <a:rPr lang="it-IT" b="1" dirty="0">
                <a:solidFill>
                  <a:srgbClr val="000000"/>
                </a:solidFill>
                <a:latin typeface="Calibri" panose="020F0502020204030204" pitchFamily="34" charset="0"/>
              </a:rPr>
              <a:t>NUOVI SERVIZI</a:t>
            </a:r>
          </a:p>
          <a:p>
            <a:pPr marL="285750" indent="-285750" algn="just" fontAlgn="base">
              <a:spcBef>
                <a:spcPct val="0"/>
              </a:spcBef>
              <a:spcAft>
                <a:spcPct val="0"/>
              </a:spcAft>
              <a:buFont typeface="Arial" panose="020B0604020202020204" pitchFamily="34" charset="0"/>
              <a:buChar char="•"/>
              <a:defRPr/>
            </a:pPr>
            <a:r>
              <a:rPr lang="it-IT" b="1" dirty="0">
                <a:solidFill>
                  <a:srgbClr val="000000"/>
                </a:solidFill>
                <a:latin typeface="Calibri" panose="020F0502020204030204" pitchFamily="34" charset="0"/>
              </a:rPr>
              <a:t>AUTOMAZIONE DEI PROCESSI</a:t>
            </a:r>
          </a:p>
        </p:txBody>
      </p:sp>
      <p:sp>
        <p:nvSpPr>
          <p:cNvPr id="8"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a:latin typeface="Calibri" panose="020F0502020204030204" pitchFamily="34" charset="0"/>
              </a:rPr>
              <a:t>IMPATTO STUDI PROFESSIONALI </a:t>
            </a:r>
          </a:p>
        </p:txBody>
      </p:sp>
      <p:sp>
        <p:nvSpPr>
          <p:cNvPr id="11" name="Rettangolo 10"/>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142 dispensa</a:t>
            </a:r>
          </a:p>
        </p:txBody>
      </p:sp>
    </p:spTree>
    <p:extLst>
      <p:ext uri="{BB962C8B-B14F-4D97-AF65-F5344CB8AC3E}">
        <p14:creationId xmlns:p14="http://schemas.microsoft.com/office/powerpoint/2010/main" val="80354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8" grpId="0" animBg="1"/>
      <p:bldP spid="24" grpId="0" animBg="1"/>
      <p:bldP spid="25"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ttangolo 12"/>
          <p:cNvSpPr/>
          <p:nvPr/>
        </p:nvSpPr>
        <p:spPr>
          <a:xfrm>
            <a:off x="755649" y="1978385"/>
            <a:ext cx="7748981" cy="935037"/>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it-IT" sz="2400" b="1" dirty="0">
                <a:solidFill>
                  <a:schemeClr val="tx1"/>
                </a:solidFill>
                <a:latin typeface="Calibri" panose="020F0502020204030204" pitchFamily="34" charset="0"/>
              </a:rPr>
              <a:t>DIGITAL TRASFORMATION</a:t>
            </a:r>
          </a:p>
        </p:txBody>
      </p:sp>
      <p:sp>
        <p:nvSpPr>
          <p:cNvPr id="16" name="Freccia in giù 15"/>
          <p:cNvSpPr/>
          <p:nvPr/>
        </p:nvSpPr>
        <p:spPr>
          <a:xfrm>
            <a:off x="1915936" y="3076914"/>
            <a:ext cx="719660" cy="681376"/>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endParaRPr>
          </a:p>
        </p:txBody>
      </p:sp>
      <p:sp>
        <p:nvSpPr>
          <p:cNvPr id="18" name="Rettangolo 17"/>
          <p:cNvSpPr/>
          <p:nvPr/>
        </p:nvSpPr>
        <p:spPr>
          <a:xfrm>
            <a:off x="765915" y="3921782"/>
            <a:ext cx="3019702" cy="1738354"/>
          </a:xfrm>
          <a:prstGeom prst="rect">
            <a:avLst/>
          </a:prstGeom>
          <a:solidFill>
            <a:schemeClr val="accent6">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000" b="1" dirty="0">
                <a:solidFill>
                  <a:schemeClr val="tx1"/>
                </a:solidFill>
                <a:latin typeface="Calibri" panose="020F0502020204030204" pitchFamily="34" charset="0"/>
              </a:rPr>
              <a:t>STA CAMBIANDO IL MODELLO DI LAVORO DELLA NOSTRA CATEGORIA</a:t>
            </a:r>
          </a:p>
        </p:txBody>
      </p:sp>
      <p:sp>
        <p:nvSpPr>
          <p:cNvPr id="24" name="Freccia in giù 23"/>
          <p:cNvSpPr/>
          <p:nvPr/>
        </p:nvSpPr>
        <p:spPr>
          <a:xfrm rot="16200000">
            <a:off x="4313770" y="4368868"/>
            <a:ext cx="719660" cy="844181"/>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srgbClr val="FFFFFF"/>
              </a:solidFill>
            </a:endParaRPr>
          </a:p>
        </p:txBody>
      </p:sp>
      <p:sp>
        <p:nvSpPr>
          <p:cNvPr id="25" name="Rettangolo 24"/>
          <p:cNvSpPr/>
          <p:nvPr/>
        </p:nvSpPr>
        <p:spPr>
          <a:xfrm>
            <a:off x="5484929" y="3921782"/>
            <a:ext cx="3019702" cy="1738354"/>
          </a:xfrm>
          <a:prstGeom prst="rect">
            <a:avLst/>
          </a:prstGeom>
          <a:solidFill>
            <a:schemeClr val="bg1">
              <a:lumMod val="9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it-IT" b="1" dirty="0">
                <a:solidFill>
                  <a:srgbClr val="000000"/>
                </a:solidFill>
                <a:latin typeface="Calibri" panose="020F0502020204030204" pitchFamily="34" charset="0"/>
              </a:rPr>
              <a:t>ADEGUARSI A:</a:t>
            </a:r>
          </a:p>
          <a:p>
            <a:pPr marL="285750" indent="-285750" fontAlgn="base">
              <a:spcBef>
                <a:spcPct val="0"/>
              </a:spcBef>
              <a:spcAft>
                <a:spcPct val="0"/>
              </a:spcAft>
              <a:buFont typeface="Arial" panose="020B0604020202020204" pitchFamily="34" charset="0"/>
              <a:buChar char="•"/>
              <a:defRPr/>
            </a:pPr>
            <a:r>
              <a:rPr lang="it-IT" b="1" dirty="0">
                <a:solidFill>
                  <a:srgbClr val="000000"/>
                </a:solidFill>
                <a:latin typeface="Calibri" panose="020F0502020204030204" pitchFamily="34" charset="0"/>
              </a:rPr>
              <a:t>NUOVO RAPPORTO CON IL FISCO</a:t>
            </a:r>
          </a:p>
          <a:p>
            <a:pPr marL="285750" indent="-285750" fontAlgn="base">
              <a:spcBef>
                <a:spcPct val="0"/>
              </a:spcBef>
              <a:spcAft>
                <a:spcPct val="0"/>
              </a:spcAft>
              <a:buFont typeface="Arial" panose="020B0604020202020204" pitchFamily="34" charset="0"/>
              <a:buChar char="•"/>
              <a:defRPr/>
            </a:pPr>
            <a:r>
              <a:rPr lang="it-IT" b="1" dirty="0">
                <a:solidFill>
                  <a:srgbClr val="000000"/>
                </a:solidFill>
                <a:latin typeface="Calibri" panose="020F0502020204030204" pitchFamily="34" charset="0"/>
              </a:rPr>
              <a:t>CONTABILITÀ E DICHIARATIVI PRECOMPILATI</a:t>
            </a:r>
          </a:p>
        </p:txBody>
      </p:sp>
      <p:sp>
        <p:nvSpPr>
          <p:cNvPr id="8"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altLang="it-IT" sz="3200" b="1" kern="0" dirty="0">
                <a:latin typeface="Calibri" panose="020F0502020204030204" pitchFamily="34" charset="0"/>
              </a:rPr>
              <a:t>IMPATTO STUDI PROFESSIONALI </a:t>
            </a:r>
          </a:p>
        </p:txBody>
      </p:sp>
      <p:sp>
        <p:nvSpPr>
          <p:cNvPr id="11" name="Rettangolo 10"/>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143 dispensa</a:t>
            </a:r>
          </a:p>
        </p:txBody>
      </p:sp>
    </p:spTree>
    <p:extLst>
      <p:ext uri="{BB962C8B-B14F-4D97-AF65-F5344CB8AC3E}">
        <p14:creationId xmlns:p14="http://schemas.microsoft.com/office/powerpoint/2010/main" val="290625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8" grpId="0" animBg="1"/>
      <p:bldP spid="24" grpId="0" animBg="1"/>
      <p:bldP spid="25"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itolo 1"/>
          <p:cNvSpPr>
            <a:spLocks noGrp="1"/>
          </p:cNvSpPr>
          <p:nvPr>
            <p:ph type="title"/>
          </p:nvPr>
        </p:nvSpPr>
        <p:spPr>
          <a:xfrm>
            <a:off x="0" y="1227138"/>
            <a:ext cx="9144000" cy="546100"/>
          </a:xfrm>
        </p:spPr>
        <p:txBody>
          <a:bodyPr/>
          <a:lstStyle/>
          <a:p>
            <a:pPr>
              <a:defRPr/>
            </a:pPr>
            <a:r>
              <a:rPr lang="it-IT" sz="3200" b="1" dirty="0">
                <a:solidFill>
                  <a:schemeClr val="tx1"/>
                </a:solidFill>
                <a:latin typeface="Calibri" panose="020F0502020204030204" pitchFamily="34" charset="0"/>
              </a:rPr>
              <a:t>IMPATTO STUDI PROFESSIONALI</a:t>
            </a:r>
          </a:p>
        </p:txBody>
      </p:sp>
      <p:sp>
        <p:nvSpPr>
          <p:cNvPr id="4" name="Callout con freccia in giù 3"/>
          <p:cNvSpPr/>
          <p:nvPr/>
        </p:nvSpPr>
        <p:spPr>
          <a:xfrm>
            <a:off x="538163" y="2183342"/>
            <a:ext cx="8067673" cy="1008063"/>
          </a:xfrm>
          <a:prstGeom prst="downArrowCallout">
            <a:avLst/>
          </a:prstGeom>
          <a:solidFill>
            <a:schemeClr val="bg1"/>
          </a:solidFill>
          <a:ln>
            <a:solidFill>
              <a:schemeClr val="accent2">
                <a:lumMod val="50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400" b="1" dirty="0">
                <a:solidFill>
                  <a:schemeClr val="tx1"/>
                </a:solidFill>
                <a:latin typeface="Calibri" panose="020F0502020204030204" pitchFamily="34" charset="0"/>
              </a:rPr>
              <a:t>ALCUNI SPUNTI DI SOPRAVVIVENZA</a:t>
            </a:r>
          </a:p>
        </p:txBody>
      </p:sp>
      <p:sp>
        <p:nvSpPr>
          <p:cNvPr id="5" name="Rettangolo 4"/>
          <p:cNvSpPr/>
          <p:nvPr/>
        </p:nvSpPr>
        <p:spPr>
          <a:xfrm>
            <a:off x="538163" y="3386665"/>
            <a:ext cx="8067673" cy="2333625"/>
          </a:xfrm>
          <a:prstGeom prst="rect">
            <a:avLst/>
          </a:prstGeom>
          <a:solidFill>
            <a:schemeClr val="bg2">
              <a:lumMod val="40000"/>
              <a:lumOff val="60000"/>
            </a:schemeClr>
          </a:solidFill>
          <a:ln/>
          <a:effectLst>
            <a:outerShdw blurRad="76200" dir="13500000" sy="23000" kx="1200000" algn="br"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anchor="ctr"/>
          <a:lstStyle/>
          <a:p>
            <a:pPr marL="383539" indent="-342900" algn="just">
              <a:buSzPct val="120000"/>
              <a:buFont typeface="Arial" panose="020B0604020202020204" pitchFamily="34" charset="0"/>
              <a:buChar char="•"/>
              <a:defRPr/>
            </a:pPr>
            <a:r>
              <a:rPr lang="it-IT" sz="2000" b="1" dirty="0">
                <a:solidFill>
                  <a:schemeClr val="tx1"/>
                </a:solidFill>
                <a:latin typeface="Calibri" panose="020F0502020204030204" pitchFamily="34" charset="0"/>
                <a:ea typeface="ＭＳ Ｐゴシック" panose="020B0600070205080204" pitchFamily="34" charset="-128"/>
              </a:rPr>
              <a:t>CONSERVAZIONE SOSTITUTIVA</a:t>
            </a:r>
          </a:p>
          <a:p>
            <a:pPr marL="383539" indent="-342900" algn="just">
              <a:buSzPct val="120000"/>
              <a:buFont typeface="Arial" panose="020B0604020202020204" pitchFamily="34" charset="0"/>
              <a:buChar char="•"/>
              <a:defRPr/>
            </a:pPr>
            <a:r>
              <a:rPr lang="it-IT" sz="2000" b="1" dirty="0">
                <a:solidFill>
                  <a:schemeClr val="tx1"/>
                </a:solidFill>
                <a:latin typeface="Calibri" panose="020F0502020204030204" pitchFamily="34" charset="0"/>
                <a:ea typeface="ＭＳ Ｐゴシック" panose="020B0600070205080204" pitchFamily="34" charset="-128"/>
              </a:rPr>
              <a:t>CONTROLLO DI GESTIONE, COMPLIANCE DI PROCESSO</a:t>
            </a:r>
          </a:p>
          <a:p>
            <a:pPr marL="383539" indent="-342900" algn="just">
              <a:buSzPct val="120000"/>
              <a:buFont typeface="Arial" panose="020B0604020202020204" pitchFamily="34" charset="0"/>
              <a:buChar char="•"/>
              <a:defRPr/>
            </a:pPr>
            <a:r>
              <a:rPr lang="it-IT" sz="2000" b="1" dirty="0">
                <a:solidFill>
                  <a:schemeClr val="tx1"/>
                </a:solidFill>
                <a:latin typeface="Calibri" panose="020F0502020204030204" pitchFamily="34" charset="0"/>
                <a:ea typeface="ＭＳ Ｐゴシック" panose="020B0600070205080204" pitchFamily="34" charset="-128"/>
              </a:rPr>
              <a:t>SERVIZIO FATTURAZIONE ELETTRONICA, AUTOMAZIONE CONTABILITÀ</a:t>
            </a:r>
          </a:p>
          <a:p>
            <a:pPr marL="383539" indent="-342900" algn="just">
              <a:buSzPct val="120000"/>
              <a:buFont typeface="Arial" panose="020B0604020202020204" pitchFamily="34" charset="0"/>
              <a:buChar char="•"/>
              <a:defRPr/>
            </a:pPr>
            <a:r>
              <a:rPr lang="it-IT" sz="2000" b="1" dirty="0">
                <a:solidFill>
                  <a:schemeClr val="tx1"/>
                </a:solidFill>
                <a:latin typeface="Calibri" panose="020F0502020204030204" pitchFamily="34" charset="0"/>
                <a:ea typeface="ＭＳ Ｐゴシック" panose="020B0600070205080204" pitchFamily="34" charset="-128"/>
              </a:rPr>
              <a:t>GESTIONALE INTEGRATO CON L’AZIENDA CLIENTE</a:t>
            </a:r>
          </a:p>
          <a:p>
            <a:pPr marL="383539" indent="-342900" algn="just">
              <a:buSzPct val="120000"/>
              <a:buFont typeface="Arial" panose="020B0604020202020204" pitchFamily="34" charset="0"/>
              <a:buChar char="•"/>
              <a:defRPr/>
            </a:pPr>
            <a:r>
              <a:rPr lang="it-IT" sz="2000" b="1" dirty="0">
                <a:solidFill>
                  <a:schemeClr val="tx1"/>
                </a:solidFill>
                <a:latin typeface="Calibri" panose="020F0502020204030204" pitchFamily="34" charset="0"/>
                <a:ea typeface="ＭＳ Ｐゴシック" panose="020B0600070205080204" pitchFamily="34" charset="-128"/>
              </a:rPr>
              <a:t>CONDIVISIONE INFORMAZIONI CON IL CLIENTE E COMUNICAZIONE</a:t>
            </a:r>
          </a:p>
        </p:txBody>
      </p:sp>
      <p:sp>
        <p:nvSpPr>
          <p:cNvPr id="8" name="Rettangolo 7"/>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143 dispensa</a:t>
            </a:r>
          </a:p>
        </p:txBody>
      </p:sp>
    </p:spTree>
    <p:extLst>
      <p:ext uri="{BB962C8B-B14F-4D97-AF65-F5344CB8AC3E}">
        <p14:creationId xmlns:p14="http://schemas.microsoft.com/office/powerpoint/2010/main" val="32022478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allout con freccia in giù 7"/>
          <p:cNvSpPr/>
          <p:nvPr/>
        </p:nvSpPr>
        <p:spPr>
          <a:xfrm>
            <a:off x="814917" y="2192337"/>
            <a:ext cx="7632700" cy="1228195"/>
          </a:xfrm>
          <a:prstGeom prst="downArrowCallou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it-IT" sz="2400" b="1" dirty="0">
                <a:solidFill>
                  <a:schemeClr val="tx1"/>
                </a:solidFill>
                <a:latin typeface="Calibri" panose="020F0502020204030204" pitchFamily="34" charset="0"/>
              </a:rPr>
              <a:t>SIETE DISPOSTI AL CAMBIAMENTO?</a:t>
            </a:r>
          </a:p>
        </p:txBody>
      </p:sp>
      <p:sp>
        <p:nvSpPr>
          <p:cNvPr id="22" name="Rettangolo 21"/>
          <p:cNvSpPr/>
          <p:nvPr/>
        </p:nvSpPr>
        <p:spPr>
          <a:xfrm>
            <a:off x="814917" y="3637227"/>
            <a:ext cx="7632700" cy="1654439"/>
          </a:xfrm>
          <a:prstGeom prst="rect">
            <a:avLst/>
          </a:prstGeom>
          <a:solidFill>
            <a:schemeClr val="bg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it-IT" altLang="ja-JP" sz="2200" b="1" dirty="0">
                <a:solidFill>
                  <a:schemeClr val="tx1"/>
                </a:solidFill>
                <a:latin typeface="Calibri" panose="020F0502020204030204" pitchFamily="34" charset="0"/>
                <a:sym typeface="Calibri" panose="020F0502020204030204" pitchFamily="34" charset="0"/>
              </a:rPr>
              <a:t>IL MOMENTO GIUSTO PER CAMBIARE È ADESSO!</a:t>
            </a:r>
            <a:endParaRPr lang="it-IT" sz="2200" b="1" dirty="0">
              <a:solidFill>
                <a:schemeClr val="tx1"/>
              </a:solidFill>
              <a:latin typeface="Calibri" panose="020F0502020204030204" pitchFamily="34" charset="0"/>
            </a:endParaRPr>
          </a:p>
        </p:txBody>
      </p:sp>
      <p:sp>
        <p:nvSpPr>
          <p:cNvPr id="11"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it-IT" sz="3200" b="1" kern="0" dirty="0">
                <a:solidFill>
                  <a:schemeClr val="tx1"/>
                </a:solidFill>
                <a:latin typeface="Calibri" panose="020F0502020204030204" pitchFamily="34" charset="0"/>
              </a:rPr>
              <a:t>IMPATTO STUDI PROFESSIONALI</a:t>
            </a:r>
          </a:p>
        </p:txBody>
      </p:sp>
      <p:sp>
        <p:nvSpPr>
          <p:cNvPr id="7" name="Rettangolo 6"/>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144 dispensa</a:t>
            </a:r>
          </a:p>
        </p:txBody>
      </p:sp>
    </p:spTree>
    <p:extLst>
      <p:ext uri="{BB962C8B-B14F-4D97-AF65-F5344CB8AC3E}">
        <p14:creationId xmlns:p14="http://schemas.microsoft.com/office/powerpoint/2010/main" val="258095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519761" y="6071348"/>
            <a:ext cx="225356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rgbClr val="000099"/>
                </a:solidFill>
              </a:rPr>
              <a:t>FASE 3 –Pagamento</a:t>
            </a: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4023" y="2175280"/>
            <a:ext cx="3217623" cy="2458941"/>
          </a:xfrm>
          <a:prstGeom prst="rect">
            <a:avLst/>
          </a:prstGeom>
        </p:spPr>
      </p:pic>
      <p:sp>
        <p:nvSpPr>
          <p:cNvPr id="6" name="Rettangolo 5"/>
          <p:cNvSpPr/>
          <p:nvPr/>
        </p:nvSpPr>
        <p:spPr>
          <a:xfrm>
            <a:off x="6955704" y="3361322"/>
            <a:ext cx="806280" cy="185616"/>
          </a:xfrm>
          <a:prstGeom prst="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rgbClr val="000099"/>
                </a:solidFill>
              </a:rPr>
              <a:t>Fatture </a:t>
            </a:r>
          </a:p>
        </p:txBody>
      </p:sp>
      <p:sp>
        <p:nvSpPr>
          <p:cNvPr id="7" name="Rettangolo 6"/>
          <p:cNvSpPr/>
          <p:nvPr/>
        </p:nvSpPr>
        <p:spPr>
          <a:xfrm>
            <a:off x="1658807" y="1623481"/>
            <a:ext cx="2731994" cy="302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u="sng" dirty="0">
                <a:solidFill>
                  <a:srgbClr val="FF0000"/>
                </a:solidFill>
              </a:rPr>
              <a:t>Controllo </a:t>
            </a:r>
          </a:p>
          <a:p>
            <a:pPr algn="ctr"/>
            <a:r>
              <a:rPr lang="it-IT" sz="1600" b="1" u="sng" dirty="0">
                <a:solidFill>
                  <a:srgbClr val="FF0000"/>
                </a:solidFill>
              </a:rPr>
              <a:t>di Gestione</a:t>
            </a:r>
          </a:p>
        </p:txBody>
      </p:sp>
      <p:pic>
        <p:nvPicPr>
          <p:cNvPr id="8" name="Immagine 7" descr="Consulenza9.jpg"/>
          <p:cNvPicPr>
            <a:picLocks noChangeAspect="1"/>
          </p:cNvPicPr>
          <p:nvPr/>
        </p:nvPicPr>
        <p:blipFill>
          <a:blip r:embed="rId3" cstate="print"/>
          <a:stretch>
            <a:fillRect/>
          </a:stretch>
        </p:blipFill>
        <p:spPr>
          <a:xfrm>
            <a:off x="3801063" y="2294133"/>
            <a:ext cx="436139" cy="479753"/>
          </a:xfrm>
          <a:prstGeom prst="rect">
            <a:avLst/>
          </a:prstGeom>
        </p:spPr>
      </p:pic>
      <p:sp>
        <p:nvSpPr>
          <p:cNvPr id="9" name="Rettangolo 8"/>
          <p:cNvSpPr/>
          <p:nvPr/>
        </p:nvSpPr>
        <p:spPr>
          <a:xfrm>
            <a:off x="7198853" y="1816361"/>
            <a:ext cx="1140920" cy="154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b="1" dirty="0">
              <a:solidFill>
                <a:srgbClr val="000099"/>
              </a:solidFill>
            </a:endParaRPr>
          </a:p>
        </p:txBody>
      </p:sp>
      <p:sp>
        <p:nvSpPr>
          <p:cNvPr id="10" name="Rettangolo 9"/>
          <p:cNvSpPr/>
          <p:nvPr/>
        </p:nvSpPr>
        <p:spPr>
          <a:xfrm>
            <a:off x="6003398" y="3994922"/>
            <a:ext cx="1080120"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a destra 10"/>
          <p:cNvSpPr/>
          <p:nvPr/>
        </p:nvSpPr>
        <p:spPr>
          <a:xfrm>
            <a:off x="2753474" y="2907831"/>
            <a:ext cx="881256" cy="206712"/>
          </a:xfrm>
          <a:prstGeom prst="rightArrow">
            <a:avLst/>
          </a:prstGeom>
          <a:solidFill>
            <a:schemeClr val="accent1">
              <a:lumMod val="60000"/>
              <a:lumOff val="4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7906223" y="1893398"/>
            <a:ext cx="867100" cy="16840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Picture 2" descr="C:\Program Files\Microsoft Office\MEDIA\CAGCAT10\j0285360.wmf"/>
          <p:cNvPicPr>
            <a:picLocks noChangeAspect="1" noChangeArrowheads="1"/>
          </p:cNvPicPr>
          <p:nvPr/>
        </p:nvPicPr>
        <p:blipFill>
          <a:blip r:embed="rId4" cstate="print"/>
          <a:srcRect/>
          <a:stretch>
            <a:fillRect/>
          </a:stretch>
        </p:blipFill>
        <p:spPr bwMode="auto">
          <a:xfrm>
            <a:off x="179582" y="2589046"/>
            <a:ext cx="864096" cy="1152128"/>
          </a:xfrm>
          <a:prstGeom prst="rect">
            <a:avLst/>
          </a:prstGeom>
          <a:noFill/>
        </p:spPr>
      </p:pic>
      <p:pic>
        <p:nvPicPr>
          <p:cNvPr id="14" name="Immagine 13" descr="index.jpg"/>
          <p:cNvPicPr>
            <a:picLocks noChangeAspect="1"/>
          </p:cNvPicPr>
          <p:nvPr/>
        </p:nvPicPr>
        <p:blipFill>
          <a:blip r:embed="rId5" cstate="print"/>
          <a:stretch>
            <a:fillRect/>
          </a:stretch>
        </p:blipFill>
        <p:spPr>
          <a:xfrm>
            <a:off x="7951860" y="2158867"/>
            <a:ext cx="775826" cy="638916"/>
          </a:xfrm>
          <a:prstGeom prst="rect">
            <a:avLst/>
          </a:prstGeom>
        </p:spPr>
      </p:pic>
      <p:sp>
        <p:nvSpPr>
          <p:cNvPr id="15" name="Rettangolo 14"/>
          <p:cNvSpPr/>
          <p:nvPr/>
        </p:nvSpPr>
        <p:spPr>
          <a:xfrm>
            <a:off x="7761983" y="2761919"/>
            <a:ext cx="1207444" cy="269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dirty="0">
                <a:solidFill>
                  <a:srgbClr val="000099"/>
                </a:solidFill>
              </a:rPr>
              <a:t>SDI - Sistema di interscambio </a:t>
            </a:r>
          </a:p>
        </p:txBody>
      </p:sp>
      <p:sp>
        <p:nvSpPr>
          <p:cNvPr id="16" name="Rettangolo 15"/>
          <p:cNvSpPr/>
          <p:nvPr/>
        </p:nvSpPr>
        <p:spPr>
          <a:xfrm>
            <a:off x="1643896" y="2418543"/>
            <a:ext cx="1380908" cy="1507520"/>
          </a:xfrm>
          <a:prstGeom prst="rect">
            <a:avLst/>
          </a:prstGeom>
          <a:no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p:cNvSpPr/>
          <p:nvPr/>
        </p:nvSpPr>
        <p:spPr>
          <a:xfrm>
            <a:off x="512457" y="2361175"/>
            <a:ext cx="79208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rgbClr val="000099"/>
                </a:solidFill>
              </a:rPr>
              <a:t>Fornitore</a:t>
            </a:r>
          </a:p>
        </p:txBody>
      </p:sp>
      <p:sp>
        <p:nvSpPr>
          <p:cNvPr id="18" name="Freccia a destra 17"/>
          <p:cNvSpPr/>
          <p:nvPr/>
        </p:nvSpPr>
        <p:spPr>
          <a:xfrm rot="10800000">
            <a:off x="2745410" y="3118349"/>
            <a:ext cx="826722" cy="197262"/>
          </a:xfrm>
          <a:prstGeom prst="rightArrow">
            <a:avLst/>
          </a:prstGeom>
          <a:solidFill>
            <a:schemeClr val="accent1">
              <a:lumMod val="60000"/>
              <a:lumOff val="4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3184289" y="2088160"/>
            <a:ext cx="1117610" cy="1438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rgbClr val="FF0000"/>
                </a:solidFill>
                <a:highlight>
                  <a:srgbClr val="FFFF00"/>
                </a:highlight>
              </a:rPr>
              <a:t>Professionista</a:t>
            </a:r>
          </a:p>
        </p:txBody>
      </p:sp>
      <p:cxnSp>
        <p:nvCxnSpPr>
          <p:cNvPr id="20" name="Connettore 2 19"/>
          <p:cNvCxnSpPr/>
          <p:nvPr/>
        </p:nvCxnSpPr>
        <p:spPr>
          <a:xfrm>
            <a:off x="4565702" y="3888822"/>
            <a:ext cx="2185785" cy="1277347"/>
          </a:xfrm>
          <a:prstGeom prst="straightConnector1">
            <a:avLst/>
          </a:prstGeom>
          <a:ln w="158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21" name="Immagine 20"/>
          <p:cNvPicPr>
            <a:picLocks noChangeAspect="1"/>
          </p:cNvPicPr>
          <p:nvPr/>
        </p:nvPicPr>
        <p:blipFill>
          <a:blip r:embed="rId6"/>
          <a:stretch>
            <a:fillRect/>
          </a:stretch>
        </p:blipFill>
        <p:spPr>
          <a:xfrm>
            <a:off x="7083519" y="4843867"/>
            <a:ext cx="1638057" cy="1144488"/>
          </a:xfrm>
          <a:prstGeom prst="rect">
            <a:avLst/>
          </a:prstGeom>
        </p:spPr>
      </p:pic>
      <p:cxnSp>
        <p:nvCxnSpPr>
          <p:cNvPr id="22" name="Connettore 2 21"/>
          <p:cNvCxnSpPr/>
          <p:nvPr/>
        </p:nvCxnSpPr>
        <p:spPr>
          <a:xfrm flipV="1">
            <a:off x="4796218" y="2556647"/>
            <a:ext cx="3064369" cy="1032311"/>
          </a:xfrm>
          <a:prstGeom prst="straightConnector1">
            <a:avLst/>
          </a:prstGeom>
          <a:ln w="158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23" name="Immagine 22" descr="index.jpg"/>
          <p:cNvPicPr>
            <a:picLocks noChangeAspect="1"/>
          </p:cNvPicPr>
          <p:nvPr/>
        </p:nvPicPr>
        <p:blipFill>
          <a:blip r:embed="rId7" cstate="print"/>
          <a:stretch>
            <a:fillRect/>
          </a:stretch>
        </p:blipFill>
        <p:spPr>
          <a:xfrm>
            <a:off x="6885699" y="2854584"/>
            <a:ext cx="419117" cy="461029"/>
          </a:xfrm>
          <a:prstGeom prst="rect">
            <a:avLst/>
          </a:prstGeom>
        </p:spPr>
      </p:pic>
      <p:cxnSp>
        <p:nvCxnSpPr>
          <p:cNvPr id="24" name="Connettore 2 23"/>
          <p:cNvCxnSpPr/>
          <p:nvPr/>
        </p:nvCxnSpPr>
        <p:spPr>
          <a:xfrm flipH="1">
            <a:off x="4739665" y="2422195"/>
            <a:ext cx="3120922" cy="1086608"/>
          </a:xfrm>
          <a:prstGeom prst="straightConnector1">
            <a:avLst/>
          </a:prstGeom>
          <a:ln w="15875">
            <a:solidFill>
              <a:srgbClr val="0000FF"/>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25" name="Immagin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40933" y="2119785"/>
            <a:ext cx="396072" cy="407852"/>
          </a:xfrm>
          <a:prstGeom prst="rect">
            <a:avLst/>
          </a:prstGeom>
        </p:spPr>
      </p:pic>
      <p:sp>
        <p:nvSpPr>
          <p:cNvPr id="26" name="Rettangolo arrotondato 2"/>
          <p:cNvSpPr/>
          <p:nvPr/>
        </p:nvSpPr>
        <p:spPr>
          <a:xfrm>
            <a:off x="168133" y="1494998"/>
            <a:ext cx="6705824" cy="3550412"/>
          </a:xfrm>
          <a:prstGeom prst="roundRect">
            <a:avLst/>
          </a:prstGeom>
          <a:no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3079514" y="1304371"/>
            <a:ext cx="2874393"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rgbClr val="000099"/>
                </a:solidFill>
              </a:rPr>
              <a:t>FASE 1 – Certificazione PROCESSO </a:t>
            </a:r>
            <a:r>
              <a:rPr lang="it-IT" sz="1600" b="1" dirty="0">
                <a:solidFill>
                  <a:srgbClr val="FF0000"/>
                </a:solidFill>
              </a:rPr>
              <a:t>FeB2B</a:t>
            </a:r>
            <a:r>
              <a:rPr lang="it-IT" sz="1200" b="1" dirty="0">
                <a:solidFill>
                  <a:srgbClr val="FF0000"/>
                </a:solidFill>
              </a:rPr>
              <a:t> </a:t>
            </a:r>
          </a:p>
        </p:txBody>
      </p:sp>
      <p:sp>
        <p:nvSpPr>
          <p:cNvPr id="28" name="Rettangolo arrotondato 63"/>
          <p:cNvSpPr/>
          <p:nvPr/>
        </p:nvSpPr>
        <p:spPr>
          <a:xfrm>
            <a:off x="6727437" y="4805734"/>
            <a:ext cx="2284185" cy="1577451"/>
          </a:xfrm>
          <a:prstGeom prst="roundRect">
            <a:avLst/>
          </a:prstGeom>
          <a:no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9" name="Immagine 28" descr="index.jpg"/>
          <p:cNvPicPr>
            <a:picLocks noChangeAspect="1"/>
          </p:cNvPicPr>
          <p:nvPr/>
        </p:nvPicPr>
        <p:blipFill>
          <a:blip r:embed="rId7" cstate="print"/>
          <a:stretch>
            <a:fillRect/>
          </a:stretch>
        </p:blipFill>
        <p:spPr>
          <a:xfrm>
            <a:off x="5900314" y="4812760"/>
            <a:ext cx="419117" cy="461029"/>
          </a:xfrm>
          <a:prstGeom prst="rect">
            <a:avLst/>
          </a:prstGeom>
        </p:spPr>
      </p:pic>
      <p:sp>
        <p:nvSpPr>
          <p:cNvPr id="30" name="Rettangolo 29"/>
          <p:cNvSpPr/>
          <p:nvPr/>
        </p:nvSpPr>
        <p:spPr>
          <a:xfrm>
            <a:off x="6401678" y="1837051"/>
            <a:ext cx="1528015" cy="246723"/>
          </a:xfrm>
          <a:prstGeom prst="rect">
            <a:avLst/>
          </a:prstGeom>
          <a:solidFill>
            <a:schemeClr val="bg1"/>
          </a:solid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rgbClr val="000099"/>
                </a:solidFill>
              </a:rPr>
              <a:t>Ricevute / Notifiche</a:t>
            </a:r>
          </a:p>
        </p:txBody>
      </p:sp>
      <p:sp>
        <p:nvSpPr>
          <p:cNvPr id="31" name="Rettangolo 30"/>
          <p:cNvSpPr/>
          <p:nvPr/>
        </p:nvSpPr>
        <p:spPr>
          <a:xfrm>
            <a:off x="7632665" y="4588602"/>
            <a:ext cx="1416011" cy="28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rgbClr val="000099"/>
                </a:solidFill>
              </a:rPr>
              <a:t>FASE 2 –  Incasso</a:t>
            </a:r>
          </a:p>
        </p:txBody>
      </p:sp>
      <p:cxnSp>
        <p:nvCxnSpPr>
          <p:cNvPr id="32" name="Connettore 2 31"/>
          <p:cNvCxnSpPr/>
          <p:nvPr/>
        </p:nvCxnSpPr>
        <p:spPr>
          <a:xfrm flipH="1" flipV="1">
            <a:off x="4663060" y="3779437"/>
            <a:ext cx="2088426" cy="1186775"/>
          </a:xfrm>
          <a:prstGeom prst="straightConnector1">
            <a:avLst/>
          </a:prstGeom>
          <a:ln w="15875">
            <a:solidFill>
              <a:srgbClr val="FFC02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3" name="CasellaDiTesto 32"/>
          <p:cNvSpPr txBox="1"/>
          <p:nvPr/>
        </p:nvSpPr>
        <p:spPr>
          <a:xfrm>
            <a:off x="342019" y="381167"/>
            <a:ext cx="7802739" cy="923330"/>
          </a:xfrm>
          <a:prstGeom prst="rect">
            <a:avLst/>
          </a:prstGeom>
          <a:noFill/>
        </p:spPr>
        <p:txBody>
          <a:bodyPr wrap="square" rtlCol="0">
            <a:spAutoFit/>
          </a:bodyPr>
          <a:lstStyle/>
          <a:p>
            <a:pPr algn="ctr" eaLnBrk="0" fontAlgn="base" hangingPunct="0">
              <a:spcBef>
                <a:spcPct val="0"/>
              </a:spcBef>
              <a:spcAft>
                <a:spcPct val="0"/>
              </a:spcAft>
              <a:defRPr/>
            </a:pPr>
            <a:r>
              <a:rPr lang="it-IT" sz="3200" b="1" kern="0" dirty="0">
                <a:latin typeface="Calibri" panose="020F0502020204030204" pitchFamily="34" charset="0"/>
                <a:ea typeface="+mj-ea"/>
                <a:cs typeface="+mj-cs"/>
              </a:rPr>
              <a:t>Focus CERTIFICAZIONE PROCESSO FeB2B</a:t>
            </a:r>
          </a:p>
          <a:p>
            <a:endParaRPr lang="it-IT" sz="2200" dirty="0">
              <a:solidFill>
                <a:srgbClr val="0099FF"/>
              </a:solidFill>
              <a:latin typeface="Tw Cen MT Condensed" panose="020B0606020104020203" pitchFamily="34" charset="0"/>
            </a:endParaRPr>
          </a:p>
        </p:txBody>
      </p:sp>
      <p:pic>
        <p:nvPicPr>
          <p:cNvPr id="34" name="Immagine 3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09323" y="2574770"/>
            <a:ext cx="1850054" cy="334172"/>
          </a:xfrm>
          <a:prstGeom prst="rect">
            <a:avLst/>
          </a:prstGeom>
        </p:spPr>
      </p:pic>
      <p:pic>
        <p:nvPicPr>
          <p:cNvPr id="35" name="Immagine 3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71616" y="3454646"/>
            <a:ext cx="1733928" cy="303437"/>
          </a:xfrm>
          <a:prstGeom prst="rect">
            <a:avLst/>
          </a:prstGeom>
        </p:spPr>
      </p:pic>
      <p:sp>
        <p:nvSpPr>
          <p:cNvPr id="36" name="Rettangolo 35"/>
          <p:cNvSpPr/>
          <p:nvPr/>
        </p:nvSpPr>
        <p:spPr>
          <a:xfrm>
            <a:off x="1560426" y="2082361"/>
            <a:ext cx="1507072" cy="166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rgbClr val="000099"/>
                </a:solidFill>
                <a:highlight>
                  <a:srgbClr val="FFFF00"/>
                </a:highlight>
              </a:rPr>
              <a:t>Sistemi GESTIONALI</a:t>
            </a:r>
          </a:p>
        </p:txBody>
      </p:sp>
      <p:pic>
        <p:nvPicPr>
          <p:cNvPr id="37" name="Immagine 36" descr="Consulenza9.jpg"/>
          <p:cNvPicPr>
            <a:picLocks noChangeAspect="1"/>
          </p:cNvPicPr>
          <p:nvPr/>
        </p:nvPicPr>
        <p:blipFill>
          <a:blip r:embed="rId3" cstate="print"/>
          <a:stretch>
            <a:fillRect/>
          </a:stretch>
        </p:blipFill>
        <p:spPr>
          <a:xfrm>
            <a:off x="3705316" y="2786374"/>
            <a:ext cx="436139" cy="479753"/>
          </a:xfrm>
          <a:prstGeom prst="rect">
            <a:avLst/>
          </a:prstGeom>
        </p:spPr>
      </p:pic>
      <p:pic>
        <p:nvPicPr>
          <p:cNvPr id="38" name="Immagine 37" descr="Consulenza9.jpg"/>
          <p:cNvPicPr>
            <a:picLocks noChangeAspect="1"/>
          </p:cNvPicPr>
          <p:nvPr/>
        </p:nvPicPr>
        <p:blipFill>
          <a:blip r:embed="rId3" cstate="print"/>
          <a:stretch>
            <a:fillRect/>
          </a:stretch>
        </p:blipFill>
        <p:spPr>
          <a:xfrm>
            <a:off x="3792562" y="3253387"/>
            <a:ext cx="436139" cy="479753"/>
          </a:xfrm>
          <a:prstGeom prst="rect">
            <a:avLst/>
          </a:prstGeom>
        </p:spPr>
      </p:pic>
      <p:sp>
        <p:nvSpPr>
          <p:cNvPr id="39" name="Rettangolo 38"/>
          <p:cNvSpPr/>
          <p:nvPr/>
        </p:nvSpPr>
        <p:spPr>
          <a:xfrm>
            <a:off x="1431045" y="1554856"/>
            <a:ext cx="2806156" cy="3021874"/>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0" name="Immagine 39" descr="Bancajpg.jpg"/>
          <p:cNvPicPr>
            <a:picLocks noChangeAspect="1"/>
          </p:cNvPicPr>
          <p:nvPr/>
        </p:nvPicPr>
        <p:blipFill>
          <a:blip r:embed="rId11" cstate="print"/>
          <a:srcRect l="14974" t="11032" r="12055" b="11032"/>
          <a:stretch>
            <a:fillRect/>
          </a:stretch>
        </p:blipFill>
        <p:spPr>
          <a:xfrm>
            <a:off x="6814565" y="5089907"/>
            <a:ext cx="681015" cy="621796"/>
          </a:xfrm>
          <a:prstGeom prst="rect">
            <a:avLst/>
          </a:prstGeom>
        </p:spPr>
      </p:pic>
      <p:sp>
        <p:nvSpPr>
          <p:cNvPr id="41" name="Rettangolo 40"/>
          <p:cNvSpPr/>
          <p:nvPr/>
        </p:nvSpPr>
        <p:spPr>
          <a:xfrm>
            <a:off x="6788540" y="4833456"/>
            <a:ext cx="1100858" cy="332712"/>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100" dirty="0">
                <a:solidFill>
                  <a:srgbClr val="000099"/>
                </a:solidFill>
              </a:rPr>
              <a:t>Disposizione Incasso</a:t>
            </a:r>
          </a:p>
        </p:txBody>
      </p:sp>
      <p:pic>
        <p:nvPicPr>
          <p:cNvPr id="42" name="Immagine 4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20649" y="1354720"/>
            <a:ext cx="243036" cy="217665"/>
          </a:xfrm>
          <a:prstGeom prst="rect">
            <a:avLst/>
          </a:prstGeom>
        </p:spPr>
      </p:pic>
      <p:pic>
        <p:nvPicPr>
          <p:cNvPr id="43" name="Immagine 4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22936" y="1994950"/>
            <a:ext cx="1060796" cy="317019"/>
          </a:xfrm>
          <a:prstGeom prst="rect">
            <a:avLst/>
          </a:prstGeom>
        </p:spPr>
      </p:pic>
      <p:sp>
        <p:nvSpPr>
          <p:cNvPr id="44" name="CasellaDiTesto 43"/>
          <p:cNvSpPr txBox="1"/>
          <p:nvPr/>
        </p:nvSpPr>
        <p:spPr>
          <a:xfrm>
            <a:off x="5196833" y="1971989"/>
            <a:ext cx="816374" cy="369332"/>
          </a:xfrm>
          <a:prstGeom prst="rect">
            <a:avLst/>
          </a:prstGeom>
          <a:noFill/>
        </p:spPr>
        <p:txBody>
          <a:bodyPr wrap="square" rtlCol="0">
            <a:spAutoFit/>
          </a:bodyPr>
          <a:lstStyle/>
          <a:p>
            <a:r>
              <a:rPr lang="en-US" b="1" dirty="0">
                <a:solidFill>
                  <a:schemeClr val="tx1">
                    <a:lumMod val="50000"/>
                    <a:lumOff val="50000"/>
                  </a:schemeClr>
                </a:solidFill>
                <a:effectLst>
                  <a:outerShdw blurRad="38100" dist="38100" dir="2700000" algn="tl">
                    <a:srgbClr val="000000">
                      <a:alpha val="43137"/>
                    </a:srgbClr>
                  </a:outerShdw>
                </a:effectLst>
              </a:rPr>
              <a:t>.PRO</a:t>
            </a:r>
            <a:endParaRPr lang="it-IT" b="1" dirty="0">
              <a:solidFill>
                <a:schemeClr val="tx1">
                  <a:lumMod val="50000"/>
                  <a:lumOff val="50000"/>
                </a:schemeClr>
              </a:solidFill>
              <a:effectLst>
                <a:outerShdw blurRad="38100" dist="38100" dir="2700000" algn="tl">
                  <a:srgbClr val="000000">
                    <a:alpha val="43137"/>
                  </a:srgbClr>
                </a:outerShdw>
              </a:effectLst>
            </a:endParaRPr>
          </a:p>
        </p:txBody>
      </p:sp>
      <p:sp>
        <p:nvSpPr>
          <p:cNvPr id="45" name="Rettangolo 44"/>
          <p:cNvSpPr/>
          <p:nvPr/>
        </p:nvSpPr>
        <p:spPr>
          <a:xfrm>
            <a:off x="3287291" y="1804675"/>
            <a:ext cx="3420092" cy="3021874"/>
          </a:xfrm>
          <a:prstGeom prst="rect">
            <a:avLst/>
          </a:prstGeom>
          <a:noFill/>
          <a:ln w="19050">
            <a:solidFill>
              <a:srgbClr val="0099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Freccia a destra 45"/>
          <p:cNvSpPr/>
          <p:nvPr/>
        </p:nvSpPr>
        <p:spPr>
          <a:xfrm>
            <a:off x="547689" y="2909413"/>
            <a:ext cx="881256" cy="206712"/>
          </a:xfrm>
          <a:prstGeom prst="rightArrow">
            <a:avLst/>
          </a:prstGeom>
          <a:solidFill>
            <a:schemeClr val="accent1">
              <a:lumMod val="60000"/>
              <a:lumOff val="4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Freccia a destra 46"/>
          <p:cNvSpPr/>
          <p:nvPr/>
        </p:nvSpPr>
        <p:spPr>
          <a:xfrm rot="10800000">
            <a:off x="539625" y="3119931"/>
            <a:ext cx="826722" cy="197262"/>
          </a:xfrm>
          <a:prstGeom prst="rightArrow">
            <a:avLst/>
          </a:prstGeom>
          <a:solidFill>
            <a:schemeClr val="accent1">
              <a:lumMod val="60000"/>
              <a:lumOff val="4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8" name="Immagine 4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80564" y="367778"/>
            <a:ext cx="663340" cy="594093"/>
          </a:xfrm>
          <a:prstGeom prst="rect">
            <a:avLst/>
          </a:prstGeom>
        </p:spPr>
      </p:pic>
      <p:sp>
        <p:nvSpPr>
          <p:cNvPr id="49" name="Rettangolo arrotondato 2"/>
          <p:cNvSpPr/>
          <p:nvPr/>
        </p:nvSpPr>
        <p:spPr>
          <a:xfrm>
            <a:off x="3770990" y="5164972"/>
            <a:ext cx="1937351" cy="1329445"/>
          </a:xfrm>
          <a:prstGeom prst="roundRect">
            <a:avLst/>
          </a:prstGeom>
          <a:no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0" name="Immagine 4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26016" y="5188615"/>
            <a:ext cx="1434556" cy="1224412"/>
          </a:xfrm>
          <a:prstGeom prst="rect">
            <a:avLst/>
          </a:prstGeom>
        </p:spPr>
      </p:pic>
      <p:pic>
        <p:nvPicPr>
          <p:cNvPr id="51" name="Immagine 5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60480" y="5231577"/>
            <a:ext cx="428088" cy="383399"/>
          </a:xfrm>
          <a:prstGeom prst="rect">
            <a:avLst/>
          </a:prstGeom>
        </p:spPr>
      </p:pic>
      <p:cxnSp>
        <p:nvCxnSpPr>
          <p:cNvPr id="52" name="Connettore 2 51"/>
          <p:cNvCxnSpPr/>
          <p:nvPr/>
        </p:nvCxnSpPr>
        <p:spPr>
          <a:xfrm flipH="1">
            <a:off x="4596883" y="4039878"/>
            <a:ext cx="7297" cy="1173431"/>
          </a:xfrm>
          <a:prstGeom prst="straightConnector1">
            <a:avLst/>
          </a:prstGeom>
          <a:ln w="4762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3" name="Rettangolo 52"/>
          <p:cNvSpPr/>
          <p:nvPr/>
        </p:nvSpPr>
        <p:spPr>
          <a:xfrm>
            <a:off x="6854645" y="5769471"/>
            <a:ext cx="688417" cy="132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rgbClr val="000099"/>
                </a:solidFill>
              </a:rPr>
              <a:t>Banca</a:t>
            </a:r>
          </a:p>
        </p:txBody>
      </p:sp>
    </p:spTree>
    <p:extLst>
      <p:ext uri="{BB962C8B-B14F-4D97-AF65-F5344CB8AC3E}">
        <p14:creationId xmlns:p14="http://schemas.microsoft.com/office/powerpoint/2010/main" val="118942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par>
                          <p:cTn id="17" fill="hold">
                            <p:stCondLst>
                              <p:cond delay="500"/>
                            </p:stCondLst>
                            <p:childTnLst>
                              <p:par>
                                <p:cTn id="18" presetID="6"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circle(in)">
                                      <p:cBhvr>
                                        <p:cTn id="20" dur="25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6" presetClass="entr" presetSubtype="16"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circle(in)">
                                      <p:cBhvr>
                                        <p:cTn id="37" dur="2000"/>
                                        <p:tgtEl>
                                          <p:spTgt spid="34"/>
                                        </p:tgtEl>
                                      </p:cBhvr>
                                    </p:animEffect>
                                  </p:childTnLst>
                                </p:cTn>
                              </p:par>
                            </p:childTnLst>
                          </p:cTn>
                        </p:par>
                        <p:par>
                          <p:cTn id="38" fill="hold">
                            <p:stCondLst>
                              <p:cond delay="2000"/>
                            </p:stCondLst>
                            <p:childTnLst>
                              <p:par>
                                <p:cTn id="39" presetID="6" presetClass="entr" presetSubtype="16"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circle(in)">
                                      <p:cBhvr>
                                        <p:cTn id="41" dur="500"/>
                                        <p:tgtEl>
                                          <p:spTgt spid="3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50"/>
                                        <p:tgtEl>
                                          <p:spTgt spid="37"/>
                                        </p:tgtEl>
                                      </p:cBhvr>
                                    </p:animEffect>
                                  </p:childTnLst>
                                </p:cTn>
                              </p:par>
                            </p:childTnLst>
                          </p:cTn>
                        </p:par>
                        <p:par>
                          <p:cTn id="54" fill="hold">
                            <p:stCondLst>
                              <p:cond delay="750"/>
                            </p:stCondLst>
                            <p:childTnLst>
                              <p:par>
                                <p:cTn id="55" presetID="10" presetClass="entr" presetSubtype="0" fill="hold"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500"/>
                                        <p:tgtEl>
                                          <p:spTgt spid="38"/>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44"/>
                                        </p:tgtEl>
                                        <p:attrNameLst>
                                          <p:attrName>style.visibility</p:attrName>
                                        </p:attrNameLst>
                                      </p:cBhvr>
                                      <p:to>
                                        <p:strVal val="visible"/>
                                      </p:to>
                                    </p:set>
                                    <p:anim calcmode="lin" valueType="num">
                                      <p:cBhvr>
                                        <p:cTn id="62" dur="500" fill="hold"/>
                                        <p:tgtEl>
                                          <p:spTgt spid="44"/>
                                        </p:tgtEl>
                                        <p:attrNameLst>
                                          <p:attrName>ppt_w</p:attrName>
                                        </p:attrNameLst>
                                      </p:cBhvr>
                                      <p:tavLst>
                                        <p:tav tm="0">
                                          <p:val>
                                            <p:fltVal val="0"/>
                                          </p:val>
                                        </p:tav>
                                        <p:tav tm="100000">
                                          <p:val>
                                            <p:strVal val="#ppt_w"/>
                                          </p:val>
                                        </p:tav>
                                      </p:tavLst>
                                    </p:anim>
                                    <p:anim calcmode="lin" valueType="num">
                                      <p:cBhvr>
                                        <p:cTn id="63" dur="500" fill="hold"/>
                                        <p:tgtEl>
                                          <p:spTgt spid="44"/>
                                        </p:tgtEl>
                                        <p:attrNameLst>
                                          <p:attrName>ppt_h</p:attrName>
                                        </p:attrNameLst>
                                      </p:cBhvr>
                                      <p:tavLst>
                                        <p:tav tm="0">
                                          <p:val>
                                            <p:fltVal val="0"/>
                                          </p:val>
                                        </p:tav>
                                        <p:tav tm="100000">
                                          <p:val>
                                            <p:strVal val="#ppt_h"/>
                                          </p:val>
                                        </p:tav>
                                      </p:tavLst>
                                    </p:anim>
                                    <p:animEffect transition="in" filter="fade">
                                      <p:cBhvr>
                                        <p:cTn id="64" dur="500"/>
                                        <p:tgtEl>
                                          <p:spTgt spid="44"/>
                                        </p:tgtEl>
                                      </p:cBhvr>
                                    </p:animEffect>
                                  </p:childTnLst>
                                </p:cTn>
                              </p:par>
                              <p:par>
                                <p:cTn id="65" presetID="53" presetClass="entr" presetSubtype="16" fill="hold" nodeType="with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p:cTn id="67" dur="500" fill="hold"/>
                                        <p:tgtEl>
                                          <p:spTgt spid="43"/>
                                        </p:tgtEl>
                                        <p:attrNameLst>
                                          <p:attrName>ppt_w</p:attrName>
                                        </p:attrNameLst>
                                      </p:cBhvr>
                                      <p:tavLst>
                                        <p:tav tm="0">
                                          <p:val>
                                            <p:fltVal val="0"/>
                                          </p:val>
                                        </p:tav>
                                        <p:tav tm="100000">
                                          <p:val>
                                            <p:strVal val="#ppt_w"/>
                                          </p:val>
                                        </p:tav>
                                      </p:tavLst>
                                    </p:anim>
                                    <p:anim calcmode="lin" valueType="num">
                                      <p:cBhvr>
                                        <p:cTn id="68" dur="500" fill="hold"/>
                                        <p:tgtEl>
                                          <p:spTgt spid="43"/>
                                        </p:tgtEl>
                                        <p:attrNameLst>
                                          <p:attrName>ppt_h</p:attrName>
                                        </p:attrNameLst>
                                      </p:cBhvr>
                                      <p:tavLst>
                                        <p:tav tm="0">
                                          <p:val>
                                            <p:fltVal val="0"/>
                                          </p:val>
                                        </p:tav>
                                        <p:tav tm="100000">
                                          <p:val>
                                            <p:strVal val="#ppt_h"/>
                                          </p:val>
                                        </p:tav>
                                      </p:tavLst>
                                    </p:anim>
                                    <p:animEffect transition="in" filter="fade">
                                      <p:cBhvr>
                                        <p:cTn id="69" dur="500"/>
                                        <p:tgtEl>
                                          <p:spTgt spid="43"/>
                                        </p:tgtEl>
                                      </p:cBhvr>
                                    </p:animEffect>
                                  </p:childTnLst>
                                </p:cTn>
                              </p:par>
                              <p:par>
                                <p:cTn id="70" presetID="53" presetClass="entr" presetSubtype="16" fill="hold" nodeType="withEffect">
                                  <p:stCondLst>
                                    <p:cond delay="0"/>
                                  </p:stCondLst>
                                  <p:childTnLst>
                                    <p:set>
                                      <p:cBhvr>
                                        <p:cTn id="71" dur="1" fill="hold">
                                          <p:stCondLst>
                                            <p:cond delay="0"/>
                                          </p:stCondLst>
                                        </p:cTn>
                                        <p:tgtEl>
                                          <p:spTgt spid="5"/>
                                        </p:tgtEl>
                                        <p:attrNameLst>
                                          <p:attrName>style.visibility</p:attrName>
                                        </p:attrNameLst>
                                      </p:cBhvr>
                                      <p:to>
                                        <p:strVal val="visible"/>
                                      </p:to>
                                    </p:set>
                                    <p:anim calcmode="lin" valueType="num">
                                      <p:cBhvr>
                                        <p:cTn id="72" dur="500" fill="hold"/>
                                        <p:tgtEl>
                                          <p:spTgt spid="5"/>
                                        </p:tgtEl>
                                        <p:attrNameLst>
                                          <p:attrName>ppt_w</p:attrName>
                                        </p:attrNameLst>
                                      </p:cBhvr>
                                      <p:tavLst>
                                        <p:tav tm="0">
                                          <p:val>
                                            <p:fltVal val="0"/>
                                          </p:val>
                                        </p:tav>
                                        <p:tav tm="100000">
                                          <p:val>
                                            <p:strVal val="#ppt_w"/>
                                          </p:val>
                                        </p:tav>
                                      </p:tavLst>
                                    </p:anim>
                                    <p:anim calcmode="lin" valueType="num">
                                      <p:cBhvr>
                                        <p:cTn id="73" dur="500" fill="hold"/>
                                        <p:tgtEl>
                                          <p:spTgt spid="5"/>
                                        </p:tgtEl>
                                        <p:attrNameLst>
                                          <p:attrName>ppt_h</p:attrName>
                                        </p:attrNameLst>
                                      </p:cBhvr>
                                      <p:tavLst>
                                        <p:tav tm="0">
                                          <p:val>
                                            <p:fltVal val="0"/>
                                          </p:val>
                                        </p:tav>
                                        <p:tav tm="100000">
                                          <p:val>
                                            <p:strVal val="#ppt_h"/>
                                          </p:val>
                                        </p:tav>
                                      </p:tavLst>
                                    </p:anim>
                                    <p:animEffect transition="in" filter="fade">
                                      <p:cBhvr>
                                        <p:cTn id="74" dur="500"/>
                                        <p:tgtEl>
                                          <p:spTgt spid="5"/>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00"/>
                            </p:stCondLst>
                            <p:childTnLst>
                              <p:par>
                                <p:cTn id="83" presetID="53" presetClass="entr" presetSubtype="16" fill="hold" grpId="0" nodeType="afterEffect">
                                  <p:stCondLst>
                                    <p:cond delay="0"/>
                                  </p:stCondLst>
                                  <p:childTnLst>
                                    <p:set>
                                      <p:cBhvr>
                                        <p:cTn id="84" dur="1" fill="hold">
                                          <p:stCondLst>
                                            <p:cond delay="0"/>
                                          </p:stCondLst>
                                        </p:cTn>
                                        <p:tgtEl>
                                          <p:spTgt spid="47"/>
                                        </p:tgtEl>
                                        <p:attrNameLst>
                                          <p:attrName>style.visibility</p:attrName>
                                        </p:attrNameLst>
                                      </p:cBhvr>
                                      <p:to>
                                        <p:strVal val="visible"/>
                                      </p:to>
                                    </p:set>
                                    <p:anim calcmode="lin" valueType="num">
                                      <p:cBhvr>
                                        <p:cTn id="85" dur="500" fill="hold"/>
                                        <p:tgtEl>
                                          <p:spTgt spid="47"/>
                                        </p:tgtEl>
                                        <p:attrNameLst>
                                          <p:attrName>ppt_w</p:attrName>
                                        </p:attrNameLst>
                                      </p:cBhvr>
                                      <p:tavLst>
                                        <p:tav tm="0">
                                          <p:val>
                                            <p:fltVal val="0"/>
                                          </p:val>
                                        </p:tav>
                                        <p:tav tm="100000">
                                          <p:val>
                                            <p:strVal val="#ppt_w"/>
                                          </p:val>
                                        </p:tav>
                                      </p:tavLst>
                                    </p:anim>
                                    <p:anim calcmode="lin" valueType="num">
                                      <p:cBhvr>
                                        <p:cTn id="86" dur="500" fill="hold"/>
                                        <p:tgtEl>
                                          <p:spTgt spid="47"/>
                                        </p:tgtEl>
                                        <p:attrNameLst>
                                          <p:attrName>ppt_h</p:attrName>
                                        </p:attrNameLst>
                                      </p:cBhvr>
                                      <p:tavLst>
                                        <p:tav tm="0">
                                          <p:val>
                                            <p:fltVal val="0"/>
                                          </p:val>
                                        </p:tav>
                                        <p:tav tm="100000">
                                          <p:val>
                                            <p:strVal val="#ppt_h"/>
                                          </p:val>
                                        </p:tav>
                                      </p:tavLst>
                                    </p:anim>
                                    <p:animEffect transition="in" filter="fade">
                                      <p:cBhvr>
                                        <p:cTn id="87" dur="500"/>
                                        <p:tgtEl>
                                          <p:spTgt spid="47"/>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11"/>
                                        </p:tgtEl>
                                        <p:attrNameLst>
                                          <p:attrName>style.visibility</p:attrName>
                                        </p:attrNameLst>
                                      </p:cBhvr>
                                      <p:to>
                                        <p:strVal val="visible"/>
                                      </p:to>
                                    </p:set>
                                    <p:anim calcmode="lin" valueType="num">
                                      <p:cBhvr>
                                        <p:cTn id="92" dur="500" fill="hold"/>
                                        <p:tgtEl>
                                          <p:spTgt spid="11"/>
                                        </p:tgtEl>
                                        <p:attrNameLst>
                                          <p:attrName>ppt_w</p:attrName>
                                        </p:attrNameLst>
                                      </p:cBhvr>
                                      <p:tavLst>
                                        <p:tav tm="0">
                                          <p:val>
                                            <p:fltVal val="0"/>
                                          </p:val>
                                        </p:tav>
                                        <p:tav tm="100000">
                                          <p:val>
                                            <p:strVal val="#ppt_w"/>
                                          </p:val>
                                        </p:tav>
                                      </p:tavLst>
                                    </p:anim>
                                    <p:anim calcmode="lin" valueType="num">
                                      <p:cBhvr>
                                        <p:cTn id="93" dur="500" fill="hold"/>
                                        <p:tgtEl>
                                          <p:spTgt spid="11"/>
                                        </p:tgtEl>
                                        <p:attrNameLst>
                                          <p:attrName>ppt_h</p:attrName>
                                        </p:attrNameLst>
                                      </p:cBhvr>
                                      <p:tavLst>
                                        <p:tav tm="0">
                                          <p:val>
                                            <p:fltVal val="0"/>
                                          </p:val>
                                        </p:tav>
                                        <p:tav tm="100000">
                                          <p:val>
                                            <p:strVal val="#ppt_h"/>
                                          </p:val>
                                        </p:tav>
                                      </p:tavLst>
                                    </p:anim>
                                    <p:animEffect transition="in" filter="fade">
                                      <p:cBhvr>
                                        <p:cTn id="94" dur="500"/>
                                        <p:tgtEl>
                                          <p:spTgt spid="11"/>
                                        </p:tgtEl>
                                      </p:cBhvr>
                                    </p:animEffect>
                                  </p:childTnLst>
                                </p:cTn>
                              </p:par>
                            </p:childTnLst>
                          </p:cTn>
                        </p:par>
                        <p:par>
                          <p:cTn id="95" fill="hold">
                            <p:stCondLst>
                              <p:cond delay="500"/>
                            </p:stCondLst>
                            <p:childTnLst>
                              <p:par>
                                <p:cTn id="96" presetID="53" presetClass="entr" presetSubtype="16" fill="hold" grpId="0" nodeType="afterEffect">
                                  <p:stCondLst>
                                    <p:cond delay="0"/>
                                  </p:stCondLst>
                                  <p:childTnLst>
                                    <p:set>
                                      <p:cBhvr>
                                        <p:cTn id="97" dur="1" fill="hold">
                                          <p:stCondLst>
                                            <p:cond delay="0"/>
                                          </p:stCondLst>
                                        </p:cTn>
                                        <p:tgtEl>
                                          <p:spTgt spid="18"/>
                                        </p:tgtEl>
                                        <p:attrNameLst>
                                          <p:attrName>style.visibility</p:attrName>
                                        </p:attrNameLst>
                                      </p:cBhvr>
                                      <p:to>
                                        <p:strVal val="visible"/>
                                      </p:to>
                                    </p:set>
                                    <p:anim calcmode="lin" valueType="num">
                                      <p:cBhvr>
                                        <p:cTn id="98" dur="500" fill="hold"/>
                                        <p:tgtEl>
                                          <p:spTgt spid="18"/>
                                        </p:tgtEl>
                                        <p:attrNameLst>
                                          <p:attrName>ppt_w</p:attrName>
                                        </p:attrNameLst>
                                      </p:cBhvr>
                                      <p:tavLst>
                                        <p:tav tm="0">
                                          <p:val>
                                            <p:fltVal val="0"/>
                                          </p:val>
                                        </p:tav>
                                        <p:tav tm="100000">
                                          <p:val>
                                            <p:strVal val="#ppt_w"/>
                                          </p:val>
                                        </p:tav>
                                      </p:tavLst>
                                    </p:anim>
                                    <p:anim calcmode="lin" valueType="num">
                                      <p:cBhvr>
                                        <p:cTn id="99" dur="500" fill="hold"/>
                                        <p:tgtEl>
                                          <p:spTgt spid="18"/>
                                        </p:tgtEl>
                                        <p:attrNameLst>
                                          <p:attrName>ppt_h</p:attrName>
                                        </p:attrNameLst>
                                      </p:cBhvr>
                                      <p:tavLst>
                                        <p:tav tm="0">
                                          <p:val>
                                            <p:fltVal val="0"/>
                                          </p:val>
                                        </p:tav>
                                        <p:tav tm="100000">
                                          <p:val>
                                            <p:strVal val="#ppt_h"/>
                                          </p:val>
                                        </p:tav>
                                      </p:tavLst>
                                    </p:anim>
                                    <p:animEffect transition="in" filter="fade">
                                      <p:cBhvr>
                                        <p:cTn id="100" dur="500"/>
                                        <p:tgtEl>
                                          <p:spTgt spid="18"/>
                                        </p:tgtEl>
                                      </p:cBhvr>
                                    </p:animEffect>
                                  </p:childTnLst>
                                </p:cTn>
                              </p:par>
                            </p:childTnLst>
                          </p:cTn>
                        </p:par>
                      </p:childTnLst>
                    </p:cTn>
                  </p:par>
                  <p:par>
                    <p:cTn id="101" fill="hold">
                      <p:stCondLst>
                        <p:cond delay="indefinite"/>
                      </p:stCondLst>
                      <p:childTnLst>
                        <p:par>
                          <p:cTn id="102" fill="hold">
                            <p:stCondLst>
                              <p:cond delay="0"/>
                            </p:stCondLst>
                            <p:childTnLst>
                              <p:par>
                                <p:cTn id="103" presetID="6" presetClass="entr" presetSubtype="16" fill="hold" grpId="0" nodeType="click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circle(in)">
                                      <p:cBhvr>
                                        <p:cTn id="105" dur="2000"/>
                                        <p:tgtEl>
                                          <p:spTgt spid="39"/>
                                        </p:tgtEl>
                                      </p:cBhvr>
                                    </p:animEffect>
                                  </p:childTnLst>
                                </p:cTn>
                              </p:par>
                            </p:childTnLst>
                          </p:cTn>
                        </p:par>
                        <p:par>
                          <p:cTn id="106" fill="hold">
                            <p:stCondLst>
                              <p:cond delay="2000"/>
                            </p:stCondLst>
                            <p:childTnLst>
                              <p:par>
                                <p:cTn id="107" presetID="10" presetClass="entr" presetSubtype="0" fill="hold" grpId="0" nodeType="afterEffect">
                                  <p:stCondLst>
                                    <p:cond delay="0"/>
                                  </p:stCondLst>
                                  <p:childTnLst>
                                    <p:set>
                                      <p:cBhvr>
                                        <p:cTn id="108" dur="1" fill="hold">
                                          <p:stCondLst>
                                            <p:cond delay="0"/>
                                          </p:stCondLst>
                                        </p:cTn>
                                        <p:tgtEl>
                                          <p:spTgt spid="7"/>
                                        </p:tgtEl>
                                        <p:attrNameLst>
                                          <p:attrName>style.visibility</p:attrName>
                                        </p:attrNameLst>
                                      </p:cBhvr>
                                      <p:to>
                                        <p:strVal val="visible"/>
                                      </p:to>
                                    </p:set>
                                    <p:animEffect transition="in" filter="fade">
                                      <p:cBhvr>
                                        <p:cTn id="109" dur="500"/>
                                        <p:tgtEl>
                                          <p:spTgt spid="7"/>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14"/>
                                        </p:tgtEl>
                                        <p:attrNameLst>
                                          <p:attrName>style.visibility</p:attrName>
                                        </p:attrNameLst>
                                      </p:cBhvr>
                                      <p:to>
                                        <p:strVal val="visible"/>
                                      </p:to>
                                    </p:set>
                                    <p:animEffect transition="in" filter="fade">
                                      <p:cBhvr>
                                        <p:cTn id="114" dur="1000"/>
                                        <p:tgtEl>
                                          <p:spTgt spid="14"/>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5"/>
                                        </p:tgtEl>
                                        <p:attrNameLst>
                                          <p:attrName>style.visibility</p:attrName>
                                        </p:attrNameLst>
                                      </p:cBhvr>
                                      <p:to>
                                        <p:strVal val="visible"/>
                                      </p:to>
                                    </p:set>
                                    <p:animEffect transition="in" filter="fade">
                                      <p:cBhvr>
                                        <p:cTn id="117" dur="500"/>
                                        <p:tgtEl>
                                          <p:spTgt spid="15"/>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2"/>
                                        </p:tgtEl>
                                        <p:attrNameLst>
                                          <p:attrName>style.visibility</p:attrName>
                                        </p:attrNameLst>
                                      </p:cBhvr>
                                      <p:to>
                                        <p:strVal val="visible"/>
                                      </p:to>
                                    </p:set>
                                    <p:animEffect transition="in" filter="fade">
                                      <p:cBhvr>
                                        <p:cTn id="120" dur="750"/>
                                        <p:tgtEl>
                                          <p:spTgt spid="12"/>
                                        </p:tgtEl>
                                      </p:cBhvr>
                                    </p:animEffect>
                                  </p:childTnLst>
                                </p:cTn>
                              </p:par>
                            </p:childTnLst>
                          </p:cTn>
                        </p:par>
                      </p:childTnLst>
                    </p:cTn>
                  </p:par>
                  <p:par>
                    <p:cTn id="121" fill="hold">
                      <p:stCondLst>
                        <p:cond delay="indefinite"/>
                      </p:stCondLst>
                      <p:childTnLst>
                        <p:par>
                          <p:cTn id="122" fill="hold">
                            <p:stCondLst>
                              <p:cond delay="0"/>
                            </p:stCondLst>
                            <p:childTnLst>
                              <p:par>
                                <p:cTn id="123" presetID="31" presetClass="entr" presetSubtype="0" fill="hold" nodeType="clickEffect">
                                  <p:stCondLst>
                                    <p:cond delay="0"/>
                                  </p:stCondLst>
                                  <p:childTnLst>
                                    <p:set>
                                      <p:cBhvr>
                                        <p:cTn id="124" dur="1" fill="hold">
                                          <p:stCondLst>
                                            <p:cond delay="0"/>
                                          </p:stCondLst>
                                        </p:cTn>
                                        <p:tgtEl>
                                          <p:spTgt spid="22"/>
                                        </p:tgtEl>
                                        <p:attrNameLst>
                                          <p:attrName>style.visibility</p:attrName>
                                        </p:attrNameLst>
                                      </p:cBhvr>
                                      <p:to>
                                        <p:strVal val="visible"/>
                                      </p:to>
                                    </p:set>
                                    <p:anim calcmode="lin" valueType="num">
                                      <p:cBhvr>
                                        <p:cTn id="125" dur="1000" fill="hold"/>
                                        <p:tgtEl>
                                          <p:spTgt spid="22"/>
                                        </p:tgtEl>
                                        <p:attrNameLst>
                                          <p:attrName>ppt_w</p:attrName>
                                        </p:attrNameLst>
                                      </p:cBhvr>
                                      <p:tavLst>
                                        <p:tav tm="0">
                                          <p:val>
                                            <p:fltVal val="0"/>
                                          </p:val>
                                        </p:tav>
                                        <p:tav tm="100000">
                                          <p:val>
                                            <p:strVal val="#ppt_w"/>
                                          </p:val>
                                        </p:tav>
                                      </p:tavLst>
                                    </p:anim>
                                    <p:anim calcmode="lin" valueType="num">
                                      <p:cBhvr>
                                        <p:cTn id="126" dur="1000" fill="hold"/>
                                        <p:tgtEl>
                                          <p:spTgt spid="22"/>
                                        </p:tgtEl>
                                        <p:attrNameLst>
                                          <p:attrName>ppt_h</p:attrName>
                                        </p:attrNameLst>
                                      </p:cBhvr>
                                      <p:tavLst>
                                        <p:tav tm="0">
                                          <p:val>
                                            <p:fltVal val="0"/>
                                          </p:val>
                                        </p:tav>
                                        <p:tav tm="100000">
                                          <p:val>
                                            <p:strVal val="#ppt_h"/>
                                          </p:val>
                                        </p:tav>
                                      </p:tavLst>
                                    </p:anim>
                                    <p:anim calcmode="lin" valueType="num">
                                      <p:cBhvr>
                                        <p:cTn id="127" dur="1000" fill="hold"/>
                                        <p:tgtEl>
                                          <p:spTgt spid="22"/>
                                        </p:tgtEl>
                                        <p:attrNameLst>
                                          <p:attrName>style.rotation</p:attrName>
                                        </p:attrNameLst>
                                      </p:cBhvr>
                                      <p:tavLst>
                                        <p:tav tm="0">
                                          <p:val>
                                            <p:fltVal val="90"/>
                                          </p:val>
                                        </p:tav>
                                        <p:tav tm="100000">
                                          <p:val>
                                            <p:fltVal val="0"/>
                                          </p:val>
                                        </p:tav>
                                      </p:tavLst>
                                    </p:anim>
                                    <p:animEffect transition="in" filter="fade">
                                      <p:cBhvr>
                                        <p:cTn id="128" dur="1000"/>
                                        <p:tgtEl>
                                          <p:spTgt spid="22"/>
                                        </p:tgtEl>
                                      </p:cBhvr>
                                    </p:animEffect>
                                  </p:childTnLst>
                                </p:cTn>
                              </p:par>
                              <p:par>
                                <p:cTn id="129" presetID="31" presetClass="entr" presetSubtype="0" fill="hold" nodeType="withEffect">
                                  <p:stCondLst>
                                    <p:cond delay="0"/>
                                  </p:stCondLst>
                                  <p:childTnLst>
                                    <p:set>
                                      <p:cBhvr>
                                        <p:cTn id="130" dur="1" fill="hold">
                                          <p:stCondLst>
                                            <p:cond delay="0"/>
                                          </p:stCondLst>
                                        </p:cTn>
                                        <p:tgtEl>
                                          <p:spTgt spid="23"/>
                                        </p:tgtEl>
                                        <p:attrNameLst>
                                          <p:attrName>style.visibility</p:attrName>
                                        </p:attrNameLst>
                                      </p:cBhvr>
                                      <p:to>
                                        <p:strVal val="visible"/>
                                      </p:to>
                                    </p:set>
                                    <p:anim calcmode="lin" valueType="num">
                                      <p:cBhvr>
                                        <p:cTn id="131" dur="1000" fill="hold"/>
                                        <p:tgtEl>
                                          <p:spTgt spid="23"/>
                                        </p:tgtEl>
                                        <p:attrNameLst>
                                          <p:attrName>ppt_w</p:attrName>
                                        </p:attrNameLst>
                                      </p:cBhvr>
                                      <p:tavLst>
                                        <p:tav tm="0">
                                          <p:val>
                                            <p:fltVal val="0"/>
                                          </p:val>
                                        </p:tav>
                                        <p:tav tm="100000">
                                          <p:val>
                                            <p:strVal val="#ppt_w"/>
                                          </p:val>
                                        </p:tav>
                                      </p:tavLst>
                                    </p:anim>
                                    <p:anim calcmode="lin" valueType="num">
                                      <p:cBhvr>
                                        <p:cTn id="132" dur="1000" fill="hold"/>
                                        <p:tgtEl>
                                          <p:spTgt spid="23"/>
                                        </p:tgtEl>
                                        <p:attrNameLst>
                                          <p:attrName>ppt_h</p:attrName>
                                        </p:attrNameLst>
                                      </p:cBhvr>
                                      <p:tavLst>
                                        <p:tav tm="0">
                                          <p:val>
                                            <p:fltVal val="0"/>
                                          </p:val>
                                        </p:tav>
                                        <p:tav tm="100000">
                                          <p:val>
                                            <p:strVal val="#ppt_h"/>
                                          </p:val>
                                        </p:tav>
                                      </p:tavLst>
                                    </p:anim>
                                    <p:anim calcmode="lin" valueType="num">
                                      <p:cBhvr>
                                        <p:cTn id="133" dur="1000" fill="hold"/>
                                        <p:tgtEl>
                                          <p:spTgt spid="23"/>
                                        </p:tgtEl>
                                        <p:attrNameLst>
                                          <p:attrName>style.rotation</p:attrName>
                                        </p:attrNameLst>
                                      </p:cBhvr>
                                      <p:tavLst>
                                        <p:tav tm="0">
                                          <p:val>
                                            <p:fltVal val="90"/>
                                          </p:val>
                                        </p:tav>
                                        <p:tav tm="100000">
                                          <p:val>
                                            <p:fltVal val="0"/>
                                          </p:val>
                                        </p:tav>
                                      </p:tavLst>
                                    </p:anim>
                                    <p:animEffect transition="in" filter="fade">
                                      <p:cBhvr>
                                        <p:cTn id="134" dur="1000"/>
                                        <p:tgtEl>
                                          <p:spTgt spid="23"/>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6"/>
                                        </p:tgtEl>
                                        <p:attrNameLst>
                                          <p:attrName>style.visibility</p:attrName>
                                        </p:attrNameLst>
                                      </p:cBhvr>
                                      <p:to>
                                        <p:strVal val="visible"/>
                                      </p:to>
                                    </p:set>
                                    <p:anim calcmode="lin" valueType="num">
                                      <p:cBhvr>
                                        <p:cTn id="137" dur="1000" fill="hold"/>
                                        <p:tgtEl>
                                          <p:spTgt spid="6"/>
                                        </p:tgtEl>
                                        <p:attrNameLst>
                                          <p:attrName>ppt_w</p:attrName>
                                        </p:attrNameLst>
                                      </p:cBhvr>
                                      <p:tavLst>
                                        <p:tav tm="0">
                                          <p:val>
                                            <p:fltVal val="0"/>
                                          </p:val>
                                        </p:tav>
                                        <p:tav tm="100000">
                                          <p:val>
                                            <p:strVal val="#ppt_w"/>
                                          </p:val>
                                        </p:tav>
                                      </p:tavLst>
                                    </p:anim>
                                    <p:anim calcmode="lin" valueType="num">
                                      <p:cBhvr>
                                        <p:cTn id="138" dur="1000" fill="hold"/>
                                        <p:tgtEl>
                                          <p:spTgt spid="6"/>
                                        </p:tgtEl>
                                        <p:attrNameLst>
                                          <p:attrName>ppt_h</p:attrName>
                                        </p:attrNameLst>
                                      </p:cBhvr>
                                      <p:tavLst>
                                        <p:tav tm="0">
                                          <p:val>
                                            <p:fltVal val="0"/>
                                          </p:val>
                                        </p:tav>
                                        <p:tav tm="100000">
                                          <p:val>
                                            <p:strVal val="#ppt_h"/>
                                          </p:val>
                                        </p:tav>
                                      </p:tavLst>
                                    </p:anim>
                                    <p:anim calcmode="lin" valueType="num">
                                      <p:cBhvr>
                                        <p:cTn id="139" dur="1000" fill="hold"/>
                                        <p:tgtEl>
                                          <p:spTgt spid="6"/>
                                        </p:tgtEl>
                                        <p:attrNameLst>
                                          <p:attrName>style.rotation</p:attrName>
                                        </p:attrNameLst>
                                      </p:cBhvr>
                                      <p:tavLst>
                                        <p:tav tm="0">
                                          <p:val>
                                            <p:fltVal val="90"/>
                                          </p:val>
                                        </p:tav>
                                        <p:tav tm="100000">
                                          <p:val>
                                            <p:fltVal val="0"/>
                                          </p:val>
                                        </p:tav>
                                      </p:tavLst>
                                    </p:anim>
                                    <p:animEffect transition="in" filter="fade">
                                      <p:cBhvr>
                                        <p:cTn id="140" dur="1000"/>
                                        <p:tgtEl>
                                          <p:spTgt spid="6"/>
                                        </p:tgtEl>
                                      </p:cBhvr>
                                    </p:animEffect>
                                  </p:childTnLst>
                                </p:cTn>
                              </p:par>
                            </p:childTnLst>
                          </p:cTn>
                        </p:par>
                      </p:childTnLst>
                    </p:cTn>
                  </p:par>
                  <p:par>
                    <p:cTn id="141" fill="hold">
                      <p:stCondLst>
                        <p:cond delay="indefinite"/>
                      </p:stCondLst>
                      <p:childTnLst>
                        <p:par>
                          <p:cTn id="142" fill="hold">
                            <p:stCondLst>
                              <p:cond delay="0"/>
                            </p:stCondLst>
                            <p:childTnLst>
                              <p:par>
                                <p:cTn id="143" presetID="31" presetClass="entr" presetSubtype="0" fill="hold" nodeType="clickEffect">
                                  <p:stCondLst>
                                    <p:cond delay="0"/>
                                  </p:stCondLst>
                                  <p:childTnLst>
                                    <p:set>
                                      <p:cBhvr>
                                        <p:cTn id="144" dur="1" fill="hold">
                                          <p:stCondLst>
                                            <p:cond delay="0"/>
                                          </p:stCondLst>
                                        </p:cTn>
                                        <p:tgtEl>
                                          <p:spTgt spid="25"/>
                                        </p:tgtEl>
                                        <p:attrNameLst>
                                          <p:attrName>style.visibility</p:attrName>
                                        </p:attrNameLst>
                                      </p:cBhvr>
                                      <p:to>
                                        <p:strVal val="visible"/>
                                      </p:to>
                                    </p:set>
                                    <p:anim calcmode="lin" valueType="num">
                                      <p:cBhvr>
                                        <p:cTn id="145" dur="1000" fill="hold"/>
                                        <p:tgtEl>
                                          <p:spTgt spid="25"/>
                                        </p:tgtEl>
                                        <p:attrNameLst>
                                          <p:attrName>ppt_w</p:attrName>
                                        </p:attrNameLst>
                                      </p:cBhvr>
                                      <p:tavLst>
                                        <p:tav tm="0">
                                          <p:val>
                                            <p:fltVal val="0"/>
                                          </p:val>
                                        </p:tav>
                                        <p:tav tm="100000">
                                          <p:val>
                                            <p:strVal val="#ppt_w"/>
                                          </p:val>
                                        </p:tav>
                                      </p:tavLst>
                                    </p:anim>
                                    <p:anim calcmode="lin" valueType="num">
                                      <p:cBhvr>
                                        <p:cTn id="146" dur="1000" fill="hold"/>
                                        <p:tgtEl>
                                          <p:spTgt spid="25"/>
                                        </p:tgtEl>
                                        <p:attrNameLst>
                                          <p:attrName>ppt_h</p:attrName>
                                        </p:attrNameLst>
                                      </p:cBhvr>
                                      <p:tavLst>
                                        <p:tav tm="0">
                                          <p:val>
                                            <p:fltVal val="0"/>
                                          </p:val>
                                        </p:tav>
                                        <p:tav tm="100000">
                                          <p:val>
                                            <p:strVal val="#ppt_h"/>
                                          </p:val>
                                        </p:tav>
                                      </p:tavLst>
                                    </p:anim>
                                    <p:anim calcmode="lin" valueType="num">
                                      <p:cBhvr>
                                        <p:cTn id="147" dur="1000" fill="hold"/>
                                        <p:tgtEl>
                                          <p:spTgt spid="25"/>
                                        </p:tgtEl>
                                        <p:attrNameLst>
                                          <p:attrName>style.rotation</p:attrName>
                                        </p:attrNameLst>
                                      </p:cBhvr>
                                      <p:tavLst>
                                        <p:tav tm="0">
                                          <p:val>
                                            <p:fltVal val="90"/>
                                          </p:val>
                                        </p:tav>
                                        <p:tav tm="100000">
                                          <p:val>
                                            <p:fltVal val="0"/>
                                          </p:val>
                                        </p:tav>
                                      </p:tavLst>
                                    </p:anim>
                                    <p:animEffect transition="in" filter="fade">
                                      <p:cBhvr>
                                        <p:cTn id="148" dur="1000"/>
                                        <p:tgtEl>
                                          <p:spTgt spid="25"/>
                                        </p:tgtEl>
                                      </p:cBhvr>
                                    </p:animEffect>
                                  </p:childTnLst>
                                </p:cTn>
                              </p:par>
                              <p:par>
                                <p:cTn id="149" presetID="31" presetClass="entr" presetSubtype="0" fill="hold" nodeType="withEffect">
                                  <p:stCondLst>
                                    <p:cond delay="0"/>
                                  </p:stCondLst>
                                  <p:childTnLst>
                                    <p:set>
                                      <p:cBhvr>
                                        <p:cTn id="150" dur="1" fill="hold">
                                          <p:stCondLst>
                                            <p:cond delay="0"/>
                                          </p:stCondLst>
                                        </p:cTn>
                                        <p:tgtEl>
                                          <p:spTgt spid="24"/>
                                        </p:tgtEl>
                                        <p:attrNameLst>
                                          <p:attrName>style.visibility</p:attrName>
                                        </p:attrNameLst>
                                      </p:cBhvr>
                                      <p:to>
                                        <p:strVal val="visible"/>
                                      </p:to>
                                    </p:set>
                                    <p:anim calcmode="lin" valueType="num">
                                      <p:cBhvr>
                                        <p:cTn id="151" dur="1000" fill="hold"/>
                                        <p:tgtEl>
                                          <p:spTgt spid="24"/>
                                        </p:tgtEl>
                                        <p:attrNameLst>
                                          <p:attrName>ppt_w</p:attrName>
                                        </p:attrNameLst>
                                      </p:cBhvr>
                                      <p:tavLst>
                                        <p:tav tm="0">
                                          <p:val>
                                            <p:fltVal val="0"/>
                                          </p:val>
                                        </p:tav>
                                        <p:tav tm="100000">
                                          <p:val>
                                            <p:strVal val="#ppt_w"/>
                                          </p:val>
                                        </p:tav>
                                      </p:tavLst>
                                    </p:anim>
                                    <p:anim calcmode="lin" valueType="num">
                                      <p:cBhvr>
                                        <p:cTn id="152" dur="1000" fill="hold"/>
                                        <p:tgtEl>
                                          <p:spTgt spid="24"/>
                                        </p:tgtEl>
                                        <p:attrNameLst>
                                          <p:attrName>ppt_h</p:attrName>
                                        </p:attrNameLst>
                                      </p:cBhvr>
                                      <p:tavLst>
                                        <p:tav tm="0">
                                          <p:val>
                                            <p:fltVal val="0"/>
                                          </p:val>
                                        </p:tav>
                                        <p:tav tm="100000">
                                          <p:val>
                                            <p:strVal val="#ppt_h"/>
                                          </p:val>
                                        </p:tav>
                                      </p:tavLst>
                                    </p:anim>
                                    <p:anim calcmode="lin" valueType="num">
                                      <p:cBhvr>
                                        <p:cTn id="153" dur="1000" fill="hold"/>
                                        <p:tgtEl>
                                          <p:spTgt spid="24"/>
                                        </p:tgtEl>
                                        <p:attrNameLst>
                                          <p:attrName>style.rotation</p:attrName>
                                        </p:attrNameLst>
                                      </p:cBhvr>
                                      <p:tavLst>
                                        <p:tav tm="0">
                                          <p:val>
                                            <p:fltVal val="90"/>
                                          </p:val>
                                        </p:tav>
                                        <p:tav tm="100000">
                                          <p:val>
                                            <p:fltVal val="0"/>
                                          </p:val>
                                        </p:tav>
                                      </p:tavLst>
                                    </p:anim>
                                    <p:animEffect transition="in" filter="fade">
                                      <p:cBhvr>
                                        <p:cTn id="154" dur="1000"/>
                                        <p:tgtEl>
                                          <p:spTgt spid="24"/>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30"/>
                                        </p:tgtEl>
                                        <p:attrNameLst>
                                          <p:attrName>style.visibility</p:attrName>
                                        </p:attrNameLst>
                                      </p:cBhvr>
                                      <p:to>
                                        <p:strVal val="visible"/>
                                      </p:to>
                                    </p:set>
                                    <p:anim calcmode="lin" valueType="num">
                                      <p:cBhvr>
                                        <p:cTn id="157" dur="1000" fill="hold"/>
                                        <p:tgtEl>
                                          <p:spTgt spid="30"/>
                                        </p:tgtEl>
                                        <p:attrNameLst>
                                          <p:attrName>ppt_w</p:attrName>
                                        </p:attrNameLst>
                                      </p:cBhvr>
                                      <p:tavLst>
                                        <p:tav tm="0">
                                          <p:val>
                                            <p:fltVal val="0"/>
                                          </p:val>
                                        </p:tav>
                                        <p:tav tm="100000">
                                          <p:val>
                                            <p:strVal val="#ppt_w"/>
                                          </p:val>
                                        </p:tav>
                                      </p:tavLst>
                                    </p:anim>
                                    <p:anim calcmode="lin" valueType="num">
                                      <p:cBhvr>
                                        <p:cTn id="158" dur="1000" fill="hold"/>
                                        <p:tgtEl>
                                          <p:spTgt spid="30"/>
                                        </p:tgtEl>
                                        <p:attrNameLst>
                                          <p:attrName>ppt_h</p:attrName>
                                        </p:attrNameLst>
                                      </p:cBhvr>
                                      <p:tavLst>
                                        <p:tav tm="0">
                                          <p:val>
                                            <p:fltVal val="0"/>
                                          </p:val>
                                        </p:tav>
                                        <p:tav tm="100000">
                                          <p:val>
                                            <p:strVal val="#ppt_h"/>
                                          </p:val>
                                        </p:tav>
                                      </p:tavLst>
                                    </p:anim>
                                    <p:anim calcmode="lin" valueType="num">
                                      <p:cBhvr>
                                        <p:cTn id="159" dur="1000" fill="hold"/>
                                        <p:tgtEl>
                                          <p:spTgt spid="30"/>
                                        </p:tgtEl>
                                        <p:attrNameLst>
                                          <p:attrName>style.rotation</p:attrName>
                                        </p:attrNameLst>
                                      </p:cBhvr>
                                      <p:tavLst>
                                        <p:tav tm="0">
                                          <p:val>
                                            <p:fltVal val="90"/>
                                          </p:val>
                                        </p:tav>
                                        <p:tav tm="100000">
                                          <p:val>
                                            <p:fltVal val="0"/>
                                          </p:val>
                                        </p:tav>
                                      </p:tavLst>
                                    </p:anim>
                                    <p:animEffect transition="in" filter="fade">
                                      <p:cBhvr>
                                        <p:cTn id="160" dur="1000"/>
                                        <p:tgtEl>
                                          <p:spTgt spid="30"/>
                                        </p:tgtEl>
                                      </p:cBhvr>
                                    </p:animEffec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grpId="0" nodeType="clickEffect">
                                  <p:stCondLst>
                                    <p:cond delay="0"/>
                                  </p:stCondLst>
                                  <p:childTnLst>
                                    <p:set>
                                      <p:cBhvr>
                                        <p:cTn id="164" dur="1" fill="hold">
                                          <p:stCondLst>
                                            <p:cond delay="0"/>
                                          </p:stCondLst>
                                        </p:cTn>
                                        <p:tgtEl>
                                          <p:spTgt spid="28"/>
                                        </p:tgtEl>
                                        <p:attrNameLst>
                                          <p:attrName>style.visibility</p:attrName>
                                        </p:attrNameLst>
                                      </p:cBhvr>
                                      <p:to>
                                        <p:strVal val="visible"/>
                                      </p:to>
                                    </p:set>
                                  </p:childTnLst>
                                </p:cTn>
                              </p:par>
                              <p:par>
                                <p:cTn id="165" presetID="10" presetClass="entr" presetSubtype="0" fill="hold" nodeType="withEffect">
                                  <p:stCondLst>
                                    <p:cond delay="0"/>
                                  </p:stCondLst>
                                  <p:childTnLst>
                                    <p:set>
                                      <p:cBhvr>
                                        <p:cTn id="166" dur="1" fill="hold">
                                          <p:stCondLst>
                                            <p:cond delay="0"/>
                                          </p:stCondLst>
                                        </p:cTn>
                                        <p:tgtEl>
                                          <p:spTgt spid="40"/>
                                        </p:tgtEl>
                                        <p:attrNameLst>
                                          <p:attrName>style.visibility</p:attrName>
                                        </p:attrNameLst>
                                      </p:cBhvr>
                                      <p:to>
                                        <p:strVal val="visible"/>
                                      </p:to>
                                    </p:set>
                                    <p:animEffect transition="in" filter="fade">
                                      <p:cBhvr>
                                        <p:cTn id="167" dur="500"/>
                                        <p:tgtEl>
                                          <p:spTgt spid="40"/>
                                        </p:tgtEl>
                                      </p:cBhvr>
                                    </p:animEffect>
                                  </p:childTnLst>
                                </p:cTn>
                              </p:par>
                            </p:childTnLst>
                          </p:cTn>
                        </p:par>
                        <p:par>
                          <p:cTn id="168" fill="hold">
                            <p:stCondLst>
                              <p:cond delay="500"/>
                            </p:stCondLst>
                            <p:childTnLst>
                              <p:par>
                                <p:cTn id="169" presetID="14" presetClass="entr" presetSubtype="10" fill="hold" nodeType="afterEffect">
                                  <p:stCondLst>
                                    <p:cond delay="0"/>
                                  </p:stCondLst>
                                  <p:childTnLst>
                                    <p:set>
                                      <p:cBhvr>
                                        <p:cTn id="170" dur="1" fill="hold">
                                          <p:stCondLst>
                                            <p:cond delay="0"/>
                                          </p:stCondLst>
                                        </p:cTn>
                                        <p:tgtEl>
                                          <p:spTgt spid="21"/>
                                        </p:tgtEl>
                                        <p:attrNameLst>
                                          <p:attrName>style.visibility</p:attrName>
                                        </p:attrNameLst>
                                      </p:cBhvr>
                                      <p:to>
                                        <p:strVal val="visible"/>
                                      </p:to>
                                    </p:set>
                                    <p:animEffect transition="in" filter="randombar(horizontal)">
                                      <p:cBhvr>
                                        <p:cTn id="171" dur="500"/>
                                        <p:tgtEl>
                                          <p:spTgt spid="21"/>
                                        </p:tgtEl>
                                      </p:cBhvr>
                                    </p:animEffect>
                                  </p:childTnLst>
                                </p:cTn>
                              </p:par>
                              <p:par>
                                <p:cTn id="172" presetID="1" presetClass="entr" presetSubtype="0" fill="hold" grpId="0" nodeType="withEffect">
                                  <p:stCondLst>
                                    <p:cond delay="0"/>
                                  </p:stCondLst>
                                  <p:childTnLst>
                                    <p:set>
                                      <p:cBhvr>
                                        <p:cTn id="173" dur="1" fill="hold">
                                          <p:stCondLst>
                                            <p:cond delay="0"/>
                                          </p:stCondLst>
                                        </p:cTn>
                                        <p:tgtEl>
                                          <p:spTgt spid="31"/>
                                        </p:tgtEl>
                                        <p:attrNameLst>
                                          <p:attrName>style.visibility</p:attrName>
                                        </p:attrNameLst>
                                      </p:cBhvr>
                                      <p:to>
                                        <p:strVal val="visible"/>
                                      </p:to>
                                    </p:set>
                                  </p:childTnLst>
                                </p:cTn>
                              </p:par>
                              <p:par>
                                <p:cTn id="174" presetID="10" presetClass="entr" presetSubtype="0" fill="hold" grpId="0" nodeType="withEffect">
                                  <p:stCondLst>
                                    <p:cond delay="0"/>
                                  </p:stCondLst>
                                  <p:childTnLst>
                                    <p:set>
                                      <p:cBhvr>
                                        <p:cTn id="175" dur="1" fill="hold">
                                          <p:stCondLst>
                                            <p:cond delay="0"/>
                                          </p:stCondLst>
                                        </p:cTn>
                                        <p:tgtEl>
                                          <p:spTgt spid="53"/>
                                        </p:tgtEl>
                                        <p:attrNameLst>
                                          <p:attrName>style.visibility</p:attrName>
                                        </p:attrNameLst>
                                      </p:cBhvr>
                                      <p:to>
                                        <p:strVal val="visible"/>
                                      </p:to>
                                    </p:set>
                                    <p:animEffect transition="in" filter="fade">
                                      <p:cBhvr>
                                        <p:cTn id="176" dur="500"/>
                                        <p:tgtEl>
                                          <p:spTgt spid="53"/>
                                        </p:tgtEl>
                                      </p:cBhvr>
                                    </p:animEffect>
                                  </p:childTnLst>
                                </p:cTn>
                              </p:par>
                              <p:par>
                                <p:cTn id="177" presetID="1" presetClass="entr" presetSubtype="0" fill="hold" grpId="0" nodeType="withEffect">
                                  <p:stCondLst>
                                    <p:cond delay="0"/>
                                  </p:stCondLst>
                                  <p:childTnLst>
                                    <p:set>
                                      <p:cBhvr>
                                        <p:cTn id="178" dur="1" fill="hold">
                                          <p:stCondLst>
                                            <p:cond delay="0"/>
                                          </p:stCondLst>
                                        </p:cTn>
                                        <p:tgtEl>
                                          <p:spTgt spid="4"/>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4" presetClass="entr" presetSubtype="10" fill="hold" nodeType="clickEffect">
                                  <p:stCondLst>
                                    <p:cond delay="0"/>
                                  </p:stCondLst>
                                  <p:childTnLst>
                                    <p:set>
                                      <p:cBhvr>
                                        <p:cTn id="182" dur="1" fill="hold">
                                          <p:stCondLst>
                                            <p:cond delay="0"/>
                                          </p:stCondLst>
                                        </p:cTn>
                                        <p:tgtEl>
                                          <p:spTgt spid="20"/>
                                        </p:tgtEl>
                                        <p:attrNameLst>
                                          <p:attrName>style.visibility</p:attrName>
                                        </p:attrNameLst>
                                      </p:cBhvr>
                                      <p:to>
                                        <p:strVal val="visible"/>
                                      </p:to>
                                    </p:set>
                                    <p:animEffect transition="in" filter="randombar(horizontal)">
                                      <p:cBhvr>
                                        <p:cTn id="183" dur="500"/>
                                        <p:tgtEl>
                                          <p:spTgt spid="20"/>
                                        </p:tgtEl>
                                      </p:cBhvr>
                                    </p:animEffect>
                                  </p:childTnLst>
                                </p:cTn>
                              </p:par>
                              <p:par>
                                <p:cTn id="184" presetID="14" presetClass="entr" presetSubtype="10" fill="hold" grpId="0" nodeType="withEffect">
                                  <p:stCondLst>
                                    <p:cond delay="0"/>
                                  </p:stCondLst>
                                  <p:childTnLst>
                                    <p:set>
                                      <p:cBhvr>
                                        <p:cTn id="185" dur="1" fill="hold">
                                          <p:stCondLst>
                                            <p:cond delay="0"/>
                                          </p:stCondLst>
                                        </p:cTn>
                                        <p:tgtEl>
                                          <p:spTgt spid="41"/>
                                        </p:tgtEl>
                                        <p:attrNameLst>
                                          <p:attrName>style.visibility</p:attrName>
                                        </p:attrNameLst>
                                      </p:cBhvr>
                                      <p:to>
                                        <p:strVal val="visible"/>
                                      </p:to>
                                    </p:set>
                                    <p:animEffect transition="in" filter="randombar(horizontal)">
                                      <p:cBhvr>
                                        <p:cTn id="186" dur="500"/>
                                        <p:tgtEl>
                                          <p:spTgt spid="41"/>
                                        </p:tgtEl>
                                      </p:cBhvr>
                                    </p:animEffect>
                                  </p:childTnLst>
                                </p:cTn>
                              </p:par>
                              <p:par>
                                <p:cTn id="187" presetID="14" presetClass="entr" presetSubtype="10" fill="hold" nodeType="withEffect">
                                  <p:stCondLst>
                                    <p:cond delay="0"/>
                                  </p:stCondLst>
                                  <p:childTnLst>
                                    <p:set>
                                      <p:cBhvr>
                                        <p:cTn id="188" dur="1" fill="hold">
                                          <p:stCondLst>
                                            <p:cond delay="0"/>
                                          </p:stCondLst>
                                        </p:cTn>
                                        <p:tgtEl>
                                          <p:spTgt spid="32"/>
                                        </p:tgtEl>
                                        <p:attrNameLst>
                                          <p:attrName>style.visibility</p:attrName>
                                        </p:attrNameLst>
                                      </p:cBhvr>
                                      <p:to>
                                        <p:strVal val="visible"/>
                                      </p:to>
                                    </p:set>
                                    <p:animEffect transition="in" filter="randombar(horizontal)">
                                      <p:cBhvr>
                                        <p:cTn id="189" dur="500"/>
                                        <p:tgtEl>
                                          <p:spTgt spid="32"/>
                                        </p:tgtEl>
                                      </p:cBhvr>
                                    </p:animEffect>
                                  </p:childTnLst>
                                </p:cTn>
                              </p:par>
                              <p:par>
                                <p:cTn id="190" presetID="14" presetClass="entr" presetSubtype="10" fill="hold" nodeType="withEffect">
                                  <p:stCondLst>
                                    <p:cond delay="0"/>
                                  </p:stCondLst>
                                  <p:childTnLst>
                                    <p:set>
                                      <p:cBhvr>
                                        <p:cTn id="191" dur="1" fill="hold">
                                          <p:stCondLst>
                                            <p:cond delay="0"/>
                                          </p:stCondLst>
                                        </p:cTn>
                                        <p:tgtEl>
                                          <p:spTgt spid="29"/>
                                        </p:tgtEl>
                                        <p:attrNameLst>
                                          <p:attrName>style.visibility</p:attrName>
                                        </p:attrNameLst>
                                      </p:cBhvr>
                                      <p:to>
                                        <p:strVal val="visible"/>
                                      </p:to>
                                    </p:set>
                                    <p:animEffect transition="in" filter="randombar(horizontal)">
                                      <p:cBhvr>
                                        <p:cTn id="192" dur="500"/>
                                        <p:tgtEl>
                                          <p:spTgt spid="29"/>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45"/>
                                        </p:tgtEl>
                                        <p:attrNameLst>
                                          <p:attrName>style.visibility</p:attrName>
                                        </p:attrNameLst>
                                      </p:cBhvr>
                                      <p:to>
                                        <p:strVal val="visible"/>
                                      </p:to>
                                    </p:set>
                                    <p:animEffect transition="in" filter="fade">
                                      <p:cBhvr>
                                        <p:cTn id="195" dur="500"/>
                                        <p:tgtEl>
                                          <p:spTgt spid="45"/>
                                        </p:tgtEl>
                                      </p:cBhvr>
                                    </p:animEffect>
                                  </p:childTnLst>
                                </p:cTn>
                              </p:par>
                            </p:childTnLst>
                          </p:cTn>
                        </p:par>
                      </p:childTnLst>
                    </p:cTn>
                  </p:par>
                  <p:par>
                    <p:cTn id="196" fill="hold">
                      <p:stCondLst>
                        <p:cond delay="indefinite"/>
                      </p:stCondLst>
                      <p:childTnLst>
                        <p:par>
                          <p:cTn id="197" fill="hold">
                            <p:stCondLst>
                              <p:cond delay="0"/>
                            </p:stCondLst>
                            <p:childTnLst>
                              <p:par>
                                <p:cTn id="198" presetID="1" presetClass="entr" presetSubtype="0" fill="hold" grpId="0" nodeType="clickEffect">
                                  <p:stCondLst>
                                    <p:cond delay="0"/>
                                  </p:stCondLst>
                                  <p:childTnLst>
                                    <p:set>
                                      <p:cBhvr>
                                        <p:cTn id="199" dur="1" fill="hold">
                                          <p:stCondLst>
                                            <p:cond delay="0"/>
                                          </p:stCondLst>
                                        </p:cTn>
                                        <p:tgtEl>
                                          <p:spTgt spid="49"/>
                                        </p:tgtEl>
                                        <p:attrNameLst>
                                          <p:attrName>style.visibility</p:attrName>
                                        </p:attrNameLst>
                                      </p:cBhvr>
                                      <p:to>
                                        <p:strVal val="visible"/>
                                      </p:to>
                                    </p:set>
                                  </p:childTnLst>
                                </p:cTn>
                              </p:par>
                              <p:par>
                                <p:cTn id="200" presetID="1" presetClass="entr" presetSubtype="0" fill="hold" nodeType="withEffect">
                                  <p:stCondLst>
                                    <p:cond delay="0"/>
                                  </p:stCondLst>
                                  <p:childTnLst>
                                    <p:set>
                                      <p:cBhvr>
                                        <p:cTn id="201" dur="1" fill="hold">
                                          <p:stCondLst>
                                            <p:cond delay="0"/>
                                          </p:stCondLst>
                                        </p:cTn>
                                        <p:tgtEl>
                                          <p:spTgt spid="50"/>
                                        </p:tgtEl>
                                        <p:attrNameLst>
                                          <p:attrName>style.visibility</p:attrName>
                                        </p:attrNameLst>
                                      </p:cBhvr>
                                      <p:to>
                                        <p:strVal val="visible"/>
                                      </p:to>
                                    </p:set>
                                  </p:childTnLst>
                                </p:cTn>
                              </p:par>
                              <p:par>
                                <p:cTn id="202" presetID="1" presetClass="entr" presetSubtype="0" fill="hold" nodeType="withEffect">
                                  <p:stCondLst>
                                    <p:cond delay="0"/>
                                  </p:stCondLst>
                                  <p:childTnLst>
                                    <p:set>
                                      <p:cBhvr>
                                        <p:cTn id="203" dur="1" fill="hold">
                                          <p:stCondLst>
                                            <p:cond delay="0"/>
                                          </p:stCondLst>
                                        </p:cTn>
                                        <p:tgtEl>
                                          <p:spTgt spid="51"/>
                                        </p:tgtEl>
                                        <p:attrNameLst>
                                          <p:attrName>style.visibility</p:attrName>
                                        </p:attrNameLst>
                                      </p:cBhvr>
                                      <p:to>
                                        <p:strVal val="visible"/>
                                      </p:to>
                                    </p:set>
                                  </p:childTnLst>
                                </p:cTn>
                              </p:par>
                            </p:childTnLst>
                          </p:cTn>
                        </p:par>
                        <p:par>
                          <p:cTn id="204" fill="hold">
                            <p:stCondLst>
                              <p:cond delay="0"/>
                            </p:stCondLst>
                            <p:childTnLst>
                              <p:par>
                                <p:cTn id="205" presetID="22" presetClass="entr" presetSubtype="1" fill="hold" nodeType="afterEffect">
                                  <p:stCondLst>
                                    <p:cond delay="0"/>
                                  </p:stCondLst>
                                  <p:childTnLst>
                                    <p:set>
                                      <p:cBhvr>
                                        <p:cTn id="206" dur="1" fill="hold">
                                          <p:stCondLst>
                                            <p:cond delay="0"/>
                                          </p:stCondLst>
                                        </p:cTn>
                                        <p:tgtEl>
                                          <p:spTgt spid="52"/>
                                        </p:tgtEl>
                                        <p:attrNameLst>
                                          <p:attrName>style.visibility</p:attrName>
                                        </p:attrNameLst>
                                      </p:cBhvr>
                                      <p:to>
                                        <p:strVal val="visible"/>
                                      </p:to>
                                    </p:set>
                                    <p:animEffect transition="in" filter="wipe(up)">
                                      <p:cBhvr>
                                        <p:cTn id="20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1" grpId="0" animBg="1"/>
      <p:bldP spid="12" grpId="0" animBg="1"/>
      <p:bldP spid="15" grpId="0" animBg="1"/>
      <p:bldP spid="16" grpId="0" animBg="1"/>
      <p:bldP spid="17" grpId="0" animBg="1"/>
      <p:bldP spid="18" grpId="0" animBg="1"/>
      <p:bldP spid="19" grpId="0" animBg="1"/>
      <p:bldP spid="26" grpId="0" animBg="1"/>
      <p:bldP spid="27" grpId="0" animBg="1"/>
      <p:bldP spid="28" grpId="0" animBg="1"/>
      <p:bldP spid="30" grpId="0" animBg="1"/>
      <p:bldP spid="31" grpId="0" animBg="1"/>
      <p:bldP spid="36" grpId="0" animBg="1"/>
      <p:bldP spid="39" grpId="0" animBg="1"/>
      <p:bldP spid="41" grpId="0" animBg="1"/>
      <p:bldP spid="44" grpId="0"/>
      <p:bldP spid="45" grpId="0" animBg="1"/>
      <p:bldP spid="46" grpId="0" animBg="1"/>
      <p:bldP spid="47" grpId="0" animBg="1"/>
      <p:bldP spid="49" grpId="0" animBg="1"/>
      <p:bldP spid="53"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2"/>
          <p:cNvSpPr txBox="1">
            <a:spLocks/>
          </p:cNvSpPr>
          <p:nvPr/>
        </p:nvSpPr>
        <p:spPr>
          <a:xfrm>
            <a:off x="1150243" y="1781251"/>
            <a:ext cx="6916951" cy="3442170"/>
          </a:xfrm>
          <a:prstGeom prst="rect">
            <a:avLst/>
          </a:prstGeom>
        </p:spPr>
        <p:txBody>
          <a:bodyPr vert="horz" lIns="91448" tIns="45724" rIns="91448" bIns="45724" rtlCol="0" anchor="ctr">
            <a:normAutofit fontScale="97500"/>
          </a:bodyPr>
          <a:lstStyle>
            <a:lvl1pPr algn="ctr" defTabSz="1218987" rtl="0" eaLnBrk="1" latinLnBrk="0" hangingPunct="1">
              <a:spcBef>
                <a:spcPct val="0"/>
              </a:spcBef>
              <a:buNone/>
              <a:defRPr sz="3600" b="0" kern="120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it-IT" sz="2400" b="1" dirty="0">
                <a:solidFill>
                  <a:schemeClr val="tx1"/>
                </a:solidFill>
                <a:effectLst/>
              </a:rPr>
              <a:t>Grazie per l’attenzione</a:t>
            </a:r>
          </a:p>
          <a:p>
            <a:br>
              <a:rPr lang="it-IT" sz="2400" b="1" dirty="0">
                <a:solidFill>
                  <a:schemeClr val="tx1"/>
                </a:solidFill>
                <a:effectLst/>
              </a:rPr>
            </a:br>
            <a:r>
              <a:rPr lang="it-IT" sz="2400" b="1" dirty="0">
                <a:solidFill>
                  <a:schemeClr val="tx1"/>
                </a:solidFill>
                <a:effectLst/>
              </a:rPr>
              <a:t>Andrea Cortellazzo</a:t>
            </a:r>
          </a:p>
          <a:p>
            <a:br>
              <a:rPr lang="it-IT" sz="2400" b="1" dirty="0">
                <a:solidFill>
                  <a:schemeClr val="tx1"/>
                </a:solidFill>
                <a:effectLst/>
              </a:rPr>
            </a:br>
            <a:br>
              <a:rPr lang="it-IT" sz="2400" b="1" dirty="0">
                <a:solidFill>
                  <a:schemeClr val="tx1"/>
                </a:solidFill>
                <a:effectLst/>
              </a:rPr>
            </a:br>
            <a:r>
              <a:rPr lang="it-IT" sz="2400" b="1" dirty="0">
                <a:solidFill>
                  <a:schemeClr val="tx1"/>
                </a:solidFill>
                <a:effectLst/>
              </a:rPr>
              <a:t>e-mail: </a:t>
            </a:r>
            <a:r>
              <a:rPr lang="it-IT" sz="2400" b="1" dirty="0">
                <a:solidFill>
                  <a:schemeClr val="tx1"/>
                </a:solidFill>
                <a:effectLst/>
                <a:hlinkClick r:id="rId3"/>
              </a:rPr>
              <a:t>cortellazzo.jr@cortellazzo-soatto.it</a:t>
            </a:r>
            <a:r>
              <a:rPr lang="it-IT" sz="2400" b="1" dirty="0">
                <a:solidFill>
                  <a:schemeClr val="tx1"/>
                </a:solidFill>
                <a:effectLst/>
              </a:rPr>
              <a:t> </a:t>
            </a:r>
          </a:p>
          <a:p>
            <a:br>
              <a:rPr lang="it-IT" sz="2400" b="1" dirty="0">
                <a:solidFill>
                  <a:schemeClr val="tx1"/>
                </a:solidFill>
                <a:effectLst/>
              </a:rPr>
            </a:br>
            <a:r>
              <a:rPr lang="it-IT" sz="2400" b="1" dirty="0">
                <a:solidFill>
                  <a:schemeClr val="tx1"/>
                </a:solidFill>
                <a:effectLst/>
              </a:rPr>
              <a:t>Twitter: @</a:t>
            </a:r>
            <a:r>
              <a:rPr lang="it-IT" sz="2400" b="1" dirty="0" err="1">
                <a:solidFill>
                  <a:schemeClr val="tx1"/>
                </a:solidFill>
                <a:effectLst/>
              </a:rPr>
              <a:t>ACortellazzoJr</a:t>
            </a:r>
            <a:endParaRPr lang="en-US" sz="2400" b="1" dirty="0">
              <a:solidFill>
                <a:schemeClr val="tx1"/>
              </a:solidFill>
              <a:effectLst/>
            </a:endParaRPr>
          </a:p>
        </p:txBody>
      </p:sp>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8670" y="316211"/>
            <a:ext cx="6580099" cy="965420"/>
          </a:xfrm>
          <a:prstGeom prst="rect">
            <a:avLst/>
          </a:prstGeom>
        </p:spPr>
      </p:pic>
      <p:pic>
        <p:nvPicPr>
          <p:cNvPr id="11" name="Immagine 10"/>
          <p:cNvPicPr/>
          <p:nvPr/>
        </p:nvPicPr>
        <p:blipFill>
          <a:blip r:embed="rId5" cstate="print">
            <a:extLst>
              <a:ext uri="{28A0092B-C50C-407E-A947-70E740481C1C}">
                <a14:useLocalDpi xmlns:a14="http://schemas.microsoft.com/office/drawing/2010/main" val="0"/>
              </a:ext>
            </a:extLst>
          </a:blip>
          <a:stretch>
            <a:fillRect/>
          </a:stretch>
        </p:blipFill>
        <p:spPr>
          <a:xfrm>
            <a:off x="3436201" y="5723041"/>
            <a:ext cx="2345235" cy="839771"/>
          </a:xfrm>
          <a:prstGeom prst="rect">
            <a:avLst/>
          </a:prstGeom>
        </p:spPr>
      </p:pic>
    </p:spTree>
    <p:extLst>
      <p:ext uri="{BB962C8B-B14F-4D97-AF65-F5344CB8AC3E}">
        <p14:creationId xmlns:p14="http://schemas.microsoft.com/office/powerpoint/2010/main" val="2541746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4787" name="Rectangle 3"/>
          <p:cNvSpPr>
            <a:spLocks noGrp="1" noChangeArrowheads="1"/>
          </p:cNvSpPr>
          <p:nvPr>
            <p:ph idx="1"/>
          </p:nvPr>
        </p:nvSpPr>
        <p:spPr>
          <a:xfrm>
            <a:off x="755650" y="2194171"/>
            <a:ext cx="7632700" cy="3622430"/>
          </a:xfrm>
          <a:solidFill>
            <a:schemeClr val="bg2">
              <a:lumMod val="40000"/>
              <a:lumOff val="60000"/>
            </a:schemeClr>
          </a:solidFill>
          <a:ln>
            <a:solidFill>
              <a:schemeClr val="accent2">
                <a:lumMod val="75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a:buFont typeface="Arial" panose="020B0604020202020204" pitchFamily="34" charset="0"/>
              <a:buChar char="•"/>
              <a:defRPr/>
            </a:pPr>
            <a:r>
              <a:rPr lang="it-IT" sz="2000" b="1" dirty="0">
                <a:solidFill>
                  <a:schemeClr val="tx1"/>
                </a:solidFill>
                <a:latin typeface="Calibri" pitchFamily="34" charset="0"/>
              </a:rPr>
              <a:t>NECESSITÀ DI GARANTIRE LE CARATTERISTICHE DI IMMODIFICABILITÀ, INTEGRITÀ, AUTENTICITÀ E LEGGIBILITÀ DEI DOCUMENTI</a:t>
            </a:r>
          </a:p>
          <a:p>
            <a:pPr marL="285750" indent="-285750" algn="just">
              <a:buFont typeface="Arial" panose="020B0604020202020204" pitchFamily="34" charset="0"/>
              <a:buChar char="•"/>
              <a:defRPr/>
            </a:pPr>
            <a:r>
              <a:rPr lang="it-IT" sz="2000" b="1" dirty="0">
                <a:solidFill>
                  <a:schemeClr val="tx1"/>
                </a:solidFill>
                <a:latin typeface="Calibri" pitchFamily="34" charset="0"/>
              </a:rPr>
              <a:t>RUOLO DEL RESPONSABILE DELLA CONSERVAZIONE NELLA SCELTA DEI FORMATI E NELLA STESURA DEL MANUALE DI CONSERVAZIONE, ATTI A GARANTIRE L’INTEGRITÀ, L’ACCESSO E LA LEGGIBILITÀ NEL TEMPO DEL DOCUMENTO</a:t>
            </a:r>
          </a:p>
          <a:p>
            <a:pPr marL="285750" indent="-285750" algn="just">
              <a:buFont typeface="Arial" panose="020B0604020202020204" pitchFamily="34" charset="0"/>
              <a:buChar char="•"/>
              <a:defRPr/>
            </a:pPr>
            <a:r>
              <a:rPr lang="it-IT" sz="2000" b="1" dirty="0">
                <a:solidFill>
                  <a:schemeClr val="tx1"/>
                </a:solidFill>
                <a:latin typeface="Calibri" pitchFamily="34" charset="0"/>
              </a:rPr>
              <a:t>REQUISITI DA GARANTIRE NEI PROCESSI DI CONSERVAZIONE DEI DOCUMENTI INFORMATICI E DI DEMATERIALIZZAZIONE DEI DOCUMENTI A RILEVANZA TRIBUTARIA</a:t>
            </a:r>
          </a:p>
          <a:p>
            <a:pPr algn="just" eaLnBrk="1" hangingPunct="1">
              <a:spcBef>
                <a:spcPct val="0"/>
              </a:spcBef>
            </a:pPr>
            <a:endParaRPr lang="it-IT" altLang="it-IT" sz="2000" b="1" kern="1200" dirty="0">
              <a:solidFill>
                <a:srgbClr val="000000"/>
              </a:solidFill>
              <a:latin typeface="Calibri" pitchFamily="34" charset="0"/>
            </a:endParaRPr>
          </a:p>
        </p:txBody>
      </p:sp>
      <p:sp>
        <p:nvSpPr>
          <p:cNvPr id="6" name="Titolo 1"/>
          <p:cNvSpPr txBox="1">
            <a:spLocks/>
          </p:cNvSpPr>
          <p:nvPr/>
        </p:nvSpPr>
        <p:spPr bwMode="auto">
          <a:xfrm>
            <a:off x="0" y="1227138"/>
            <a:ext cx="9144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it-IT" sz="3200" b="1" dirty="0">
                <a:latin typeface="Calibri" pitchFamily="34" charset="0"/>
              </a:rPr>
              <a:t>D.M. 17.06.2014</a:t>
            </a:r>
          </a:p>
        </p:txBody>
      </p:sp>
      <p:sp>
        <p:nvSpPr>
          <p:cNvPr id="7" name="Rettangolo 6"/>
          <p:cNvSpPr/>
          <p:nvPr/>
        </p:nvSpPr>
        <p:spPr>
          <a:xfrm>
            <a:off x="4475747" y="238047"/>
            <a:ext cx="3746567" cy="430887"/>
          </a:xfrm>
          <a:prstGeom prst="rect">
            <a:avLst/>
          </a:prstGeom>
        </p:spPr>
        <p:txBody>
          <a:bodyPr wrap="square">
            <a:spAutoFit/>
          </a:bodyPr>
          <a:lstStyle/>
          <a:p>
            <a:pPr algn="r" eaLnBrk="0" fontAlgn="base" hangingPunct="0">
              <a:spcBef>
                <a:spcPct val="50000"/>
              </a:spcBef>
              <a:spcAft>
                <a:spcPct val="0"/>
              </a:spcAft>
              <a:buFontTx/>
              <a:buNone/>
            </a:pPr>
            <a:r>
              <a:rPr lang="it-IT" altLang="it-IT" sz="2200" b="1" dirty="0">
                <a:solidFill>
                  <a:srgbClr val="FFFFFF"/>
                </a:solidFill>
                <a:latin typeface="Calibri" panose="020F0502020204030204" pitchFamily="34" charset="0"/>
                <a:cs typeface="Arial" panose="020B0604020202020204" pitchFamily="34" charset="0"/>
              </a:rPr>
              <a:t>Pag. 98 dispensa</a:t>
            </a:r>
          </a:p>
        </p:txBody>
      </p:sp>
    </p:spTree>
    <p:extLst>
      <p:ext uri="{BB962C8B-B14F-4D97-AF65-F5344CB8AC3E}">
        <p14:creationId xmlns:p14="http://schemas.microsoft.com/office/powerpoint/2010/main" val="26031756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1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dpi="0" rotWithShape="1">
          <a:blip xmlns:r="http://schemas.openxmlformats.org/officeDocument/2006/relationships" r:embed="rId1" cstate="print"/>
          <a:srcRect/>
          <a:stretch>
            <a:fillRect/>
          </a:stretch>
        </a:blipFill>
        <a:ln>
          <a:noFill/>
        </a:ln>
        <a:extLst/>
      </a:spPr>
      <a:bodyPr lIns="0" tIns="0" rIns="0" bIns="0">
        <a:spAutoFit/>
      </a:bodyPr>
      <a:lstStyle>
        <a:defPPr>
          <a:defRPr dirty="0" smtClean="0">
            <a:solidFill>
              <a:prstClr val="black"/>
            </a:solidFill>
            <a:cs typeface="Arial" pitchFamily="34" charset="0"/>
          </a:defRPr>
        </a:defPPr>
      </a:lstStyle>
    </a:sp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it-IT"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it-IT" sz="1800" b="0" i="0" u="none" strike="noStrike" cap="none" normalizeH="0" baseline="0" smtClean="0">
            <a:ln>
              <a:noFill/>
            </a:ln>
            <a:effectLst/>
            <a:latin typeface="Arial" charset="0"/>
            <a:ea typeface="Microsoft YaHei"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13540</TotalTime>
  <Words>9208</Words>
  <Application>Microsoft Office PowerPoint</Application>
  <PresentationFormat>Presentazione su schermo (4:3)</PresentationFormat>
  <Paragraphs>993</Paragraphs>
  <Slides>88</Slides>
  <Notes>53</Notes>
  <HiddenSlides>0</HiddenSlides>
  <MMClips>0</MMClips>
  <ScaleCrop>false</ScaleCrop>
  <HeadingPairs>
    <vt:vector size="6" baseType="variant">
      <vt:variant>
        <vt:lpstr>Caratteri utilizzati</vt:lpstr>
      </vt:variant>
      <vt:variant>
        <vt:i4>13</vt:i4>
      </vt:variant>
      <vt:variant>
        <vt:lpstr>Tema</vt:lpstr>
      </vt:variant>
      <vt:variant>
        <vt:i4>3</vt:i4>
      </vt:variant>
      <vt:variant>
        <vt:lpstr>Titoli diapositive</vt:lpstr>
      </vt:variant>
      <vt:variant>
        <vt:i4>88</vt:i4>
      </vt:variant>
    </vt:vector>
  </HeadingPairs>
  <TitlesOfParts>
    <vt:vector size="104" baseType="lpstr">
      <vt:lpstr>Arial Unicode MS</vt:lpstr>
      <vt:lpstr>Microsoft YaHei</vt:lpstr>
      <vt:lpstr>ＭＳ Ｐゴシック</vt:lpstr>
      <vt:lpstr>Arial</vt:lpstr>
      <vt:lpstr>Calibri</vt:lpstr>
      <vt:lpstr>Calibri Light</vt:lpstr>
      <vt:lpstr>DIN Condensed</vt:lpstr>
      <vt:lpstr>Helvetica</vt:lpstr>
      <vt:lpstr>Open Sans</vt:lpstr>
      <vt:lpstr>Oswald Regular</vt:lpstr>
      <vt:lpstr>Roboto Slab</vt:lpstr>
      <vt:lpstr>Times New Roman</vt:lpstr>
      <vt:lpstr>Tw Cen MT Condensed</vt:lpstr>
      <vt:lpstr>1_Struttura predefinita</vt:lpstr>
      <vt:lpstr>Personalizza struttura</vt:lpstr>
      <vt:lpstr>1_Tema di Office</vt:lpstr>
      <vt:lpstr>Presentazione standard di PowerPoint</vt:lpstr>
      <vt:lpstr>Presentazione standard di PowerPoint</vt:lpstr>
      <vt:lpstr> </vt:lpstr>
      <vt:lpstr>Presentazione standard di PowerPoint</vt:lpstr>
      <vt:lpstr>Presentazione standard di PowerPoint</vt:lpstr>
      <vt:lpstr>Il contesto normativo in Italia</vt:lpstr>
      <vt:lpstr>ART. 1 C. 209-214 L. 244/2007</vt:lpstr>
      <vt:lpstr>ART. 1 C. 325 STABILITÀ 2013</vt:lpstr>
      <vt:lpstr>Presentazione standard di PowerPoint</vt:lpstr>
      <vt:lpstr>CIRCOLARE 18/E/2014</vt:lpstr>
      <vt:lpstr>REQUISITI «A.I.L.»</vt:lpstr>
      <vt:lpstr>SISTEMI DI CONTROLLO REQUISITI F.E.</vt:lpstr>
      <vt:lpstr>Presentazione standard di PowerPoint</vt:lpstr>
      <vt:lpstr>Presentazione standard di PowerPoint</vt:lpstr>
      <vt:lpstr>Presentazione standard di PowerPoint</vt:lpstr>
      <vt:lpstr>Presentazione standard di PowerPoint</vt:lpstr>
      <vt:lpstr>Presentazione standard di PowerPoint</vt:lpstr>
      <vt:lpstr>Cosa cambia dal 1° gennaio 2017? Nuovi adempimenti fiscali, incentivi e nuove opportunità da cogliere</vt:lpstr>
      <vt:lpstr>Cosa cambia dal 1° gennaio 2017? Nuovi adempimenti fiscali, incentivi e nuove opportunità da cogliere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vt:lpstr>
      <vt:lpstr>Presentazione standard di PowerPoint</vt:lpstr>
      <vt:lpstr>Presentazione standard di PowerPoint</vt:lpstr>
      <vt:lpstr>CONTROLLI E VERIFICHE</vt:lpstr>
      <vt:lpstr>CONSERVAZIONE FATTURE ELETTRONICHE</vt:lpstr>
      <vt:lpstr>FATTURA ELETTRONICA</vt:lpstr>
      <vt:lpstr>FATTURA ELETTRONICA</vt:lpstr>
      <vt:lpstr>Presentazione standard di PowerPoint</vt:lpstr>
      <vt:lpstr>STRUMENTI</vt:lpstr>
      <vt:lpstr>Presentazione standard di PowerPoint</vt:lpstr>
      <vt:lpstr>STRUMENTI</vt:lpstr>
      <vt:lpstr>STRUMENTI</vt:lpstr>
      <vt:lpstr>STRUMENTI</vt:lpstr>
      <vt:lpstr>FATTURA ELETTRONICA E IMPOSTA DI BOLLO</vt:lpstr>
      <vt:lpstr>CONSERVAZIONE FATTURE ELETTRONICHE</vt:lpstr>
      <vt:lpstr>CONSERVAZIONE FATTURE ELETTRONICHE</vt:lpstr>
      <vt:lpstr>Presentazione standard di PowerPoint</vt:lpstr>
      <vt:lpstr>CONSERVAZIONE FATTURE ELETTRONICHE</vt:lpstr>
      <vt:lpstr>Presentazione standard di PowerPoint</vt:lpstr>
      <vt:lpstr>Presentazione standard di PowerPoint</vt:lpstr>
      <vt:lpstr>Presentazione standard di PowerPoint</vt:lpstr>
      <vt:lpstr>Presentazione standard di PowerPoint</vt:lpstr>
      <vt:lpstr>Presentazione standard di PowerPoint</vt:lpstr>
      <vt:lpstr>CONSERVAZIONE FATTURE ELETTRONICHE</vt:lpstr>
      <vt:lpstr>Presentazione standard di PowerPoint</vt:lpstr>
      <vt:lpstr> </vt:lpstr>
      <vt:lpstr>Presentazione standard di PowerPoint</vt:lpstr>
      <vt:lpstr>Presentazione standard di PowerPoint</vt:lpstr>
      <vt:lpstr>Presentazione standard di PowerPoint</vt:lpstr>
      <vt:lpstr>SPLIT PAYMENT</vt:lpstr>
      <vt:lpstr>SANZIONI</vt:lpstr>
      <vt:lpstr>RIORGANIZZAZIONE ADEMPIMENTI FISCALI</vt:lpstr>
      <vt:lpstr>NUOVI CONTROLLI IVA</vt:lpstr>
      <vt:lpstr>NUOVI CONTROLLI IVA – D.M. 5.8.2016</vt:lpstr>
      <vt:lpstr>PROVVEDIMENTO 182070 E 182017</vt:lpstr>
      <vt:lpstr>SEMPLIFICAZIONI D.LGS. 127/2015</vt:lpstr>
      <vt:lpstr>Presentazione standard di PowerPoint</vt:lpstr>
      <vt:lpstr>Presentazione standard di PowerPoint</vt:lpstr>
      <vt:lpstr>Presentazione standard di PowerPoint</vt:lpstr>
      <vt:lpstr>Presentazione standard di PowerPoint</vt:lpstr>
      <vt:lpstr>Presentazione standard di PowerPoint</vt:lpstr>
      <vt:lpstr>IMPATTO STUDI PROFESSIONALI</vt:lpstr>
      <vt:lpstr>IMPATTO STUDI PROFESSIONALI</vt:lpstr>
      <vt:lpstr>Presentazione standard di PowerPoint</vt:lpstr>
      <vt:lpstr>Presentazione standard di PowerPoint</vt:lpstr>
      <vt:lpstr>Presentazione standard di PowerPoint</vt:lpstr>
      <vt:lpstr>IMPATTO STUDI PROFESSIONALI</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CREDITO D’IMPOSTA  PER INVESTIMENTI IN  BENI STRUMENTALI NUOVI</dc:title>
  <dc:creator>Marta Calegaro</dc:creator>
  <cp:lastModifiedBy>Valentina Fasolato</cp:lastModifiedBy>
  <cp:revision>558</cp:revision>
  <dcterms:created xsi:type="dcterms:W3CDTF">2014-12-11T08:07:57Z</dcterms:created>
  <dcterms:modified xsi:type="dcterms:W3CDTF">2017-04-05T07:27:28Z</dcterms:modified>
</cp:coreProperties>
</file>